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265" r:id="rId3"/>
    <p:sldId id="267" r:id="rId4"/>
    <p:sldId id="263" r:id="rId5"/>
    <p:sldId id="268" r:id="rId6"/>
    <p:sldId id="271" r:id="rId7"/>
    <p:sldId id="272" r:id="rId8"/>
    <p:sldId id="270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2" r:id="rId17"/>
    <p:sldId id="283" r:id="rId18"/>
    <p:sldId id="286" r:id="rId19"/>
    <p:sldId id="287" r:id="rId20"/>
    <p:sldId id="284" r:id="rId21"/>
    <p:sldId id="285" r:id="rId22"/>
    <p:sldId id="288" r:id="rId23"/>
    <p:sldId id="28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028E-BE57-4E0D-9F06-5BD48D767EB0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C9658-244C-459C-A4C8-6823E209F6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C9658-244C-459C-A4C8-6823E209F6F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980E-CE76-43F1-9657-EEC063772DC6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313D-8A3E-4F14-916E-6AC0FE2B6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980E-CE76-43F1-9657-EEC063772DC6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313D-8A3E-4F14-916E-6AC0FE2B6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980E-CE76-43F1-9657-EEC063772DC6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313D-8A3E-4F14-916E-6AC0FE2B6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980E-CE76-43F1-9657-EEC063772DC6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313D-8A3E-4F14-916E-6AC0FE2B6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980E-CE76-43F1-9657-EEC063772DC6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313D-8A3E-4F14-916E-6AC0FE2B6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980E-CE76-43F1-9657-EEC063772DC6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313D-8A3E-4F14-916E-6AC0FE2B6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980E-CE76-43F1-9657-EEC063772DC6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313D-8A3E-4F14-916E-6AC0FE2B6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980E-CE76-43F1-9657-EEC063772DC6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313D-8A3E-4F14-916E-6AC0FE2B6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980E-CE76-43F1-9657-EEC063772DC6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313D-8A3E-4F14-916E-6AC0FE2B6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980E-CE76-43F1-9657-EEC063772DC6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313D-8A3E-4F14-916E-6AC0FE2B6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980E-CE76-43F1-9657-EEC063772DC6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313D-8A3E-4F14-916E-6AC0FE2B6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980E-CE76-43F1-9657-EEC063772DC6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313D-8A3E-4F14-916E-6AC0FE2B6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메인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2204864"/>
            <a:ext cx="6400800" cy="280831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ko-KR" altLang="en-US" sz="3600" dirty="0" smtClean="0">
                <a:solidFill>
                  <a:schemeClr val="tx1"/>
                </a:solidFill>
              </a:rPr>
              <a:t>관리자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sz="3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600" dirty="0" smtClean="0">
                <a:solidFill>
                  <a:schemeClr val="tx1"/>
                </a:solidFill>
              </a:rPr>
              <a:t>교사</a:t>
            </a:r>
            <a:endParaRPr lang="en-US" altLang="ko-KR" sz="3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altLang="ko-KR" sz="3600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학생</a:t>
            </a:r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메인 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학생 </a:t>
            </a:r>
            <a:r>
              <a:rPr lang="en-US" altLang="ko-KR" sz="3200" dirty="0" smtClean="0"/>
              <a:t>&gt;</a:t>
            </a:r>
            <a:r>
              <a:rPr lang="ko-KR" altLang="en-US" sz="3200" dirty="0" smtClean="0"/>
              <a:t> 출결 조회 </a:t>
            </a:r>
            <a:r>
              <a:rPr lang="en-US" altLang="ko-KR" sz="3200" dirty="0" smtClean="0"/>
              <a:t>&gt; </a:t>
            </a:r>
            <a:r>
              <a:rPr lang="ko-KR" altLang="en-US" sz="3200" dirty="0"/>
              <a:t>②</a:t>
            </a:r>
            <a:r>
              <a:rPr lang="ko-KR" altLang="en-US" sz="3200" dirty="0" smtClean="0"/>
              <a:t>월별조회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1412776"/>
            <a:ext cx="6400800" cy="5040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조회할 달을 입력하시오 </a:t>
            </a:r>
            <a:r>
              <a:rPr lang="en-US" altLang="ko-KR" sz="2800" b="1" dirty="0" smtClean="0"/>
              <a:t>: 10</a:t>
            </a:r>
            <a:r>
              <a:rPr lang="ko-KR" altLang="en-US" sz="2800" b="1" dirty="0" smtClean="0"/>
              <a:t>월</a:t>
            </a:r>
            <a:endParaRPr lang="en-US" altLang="ko-KR" sz="28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2060848"/>
          <a:ext cx="8208912" cy="442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  <a:gridCol w="1136697"/>
                <a:gridCol w="807519"/>
                <a:gridCol w="1008112"/>
                <a:gridCol w="1152128"/>
                <a:gridCol w="1152128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날짜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입실시간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퇴실시간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출결상태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날짜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입실시간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퇴실시간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출결상태</a:t>
                      </a:r>
                      <a:endParaRPr lang="ko-KR" altLang="en-US" sz="1100" dirty="0"/>
                    </a:p>
                  </a:txBody>
                  <a:tcPr/>
                </a:tc>
              </a:tr>
              <a:tr h="26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2018-10-01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2018-10-17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2018-10-02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08:51:41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18:00:12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2018-10-18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09:50:48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지각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2018-10-03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공휴일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2018-10-19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2018-10-04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2018-10-20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토요일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2018-10-05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2018-10-21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일요일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408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2018-10-06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토요일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2018-10-22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08:51:41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18:00:12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408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2018-10-07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일요일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2018-10-23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08:51:41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18:00:12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2018-10-08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2018-10-24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결석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2018-10-09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공휴일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2018-10-25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08:51:41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18:00:12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99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2018-10-10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2018-10-26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08:51:41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18:00:12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99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2018-10-11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2018-10-27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토요일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9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2018-10-12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2018-10-28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일요일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9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2018-10-13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토요일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2018-10-29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2018-10-14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일요일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2018-10-30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2018-10-15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2018-10-31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2018-10-16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116632"/>
            <a:ext cx="5226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</a:rPr>
              <a:t>학생이 조회 가능한 출결정보 </a:t>
            </a:r>
            <a:r>
              <a:rPr lang="en-US" altLang="ko-KR" sz="1600" dirty="0" smtClean="0">
                <a:solidFill>
                  <a:srgbClr val="FF0000"/>
                </a:solidFill>
              </a:rPr>
              <a:t>: ‘</a:t>
            </a:r>
            <a:r>
              <a:rPr lang="ko-KR" altLang="en-US" sz="1600" dirty="0" smtClean="0">
                <a:solidFill>
                  <a:srgbClr val="FF0000"/>
                </a:solidFill>
              </a:rPr>
              <a:t>개인</a:t>
            </a:r>
            <a:r>
              <a:rPr lang="en-US" altLang="ko-KR" sz="1600" dirty="0" smtClean="0">
                <a:solidFill>
                  <a:srgbClr val="FF0000"/>
                </a:solidFill>
              </a:rPr>
              <a:t>’</a:t>
            </a:r>
            <a:r>
              <a:rPr lang="ko-KR" altLang="en-US" sz="1600" dirty="0" smtClean="0">
                <a:solidFill>
                  <a:srgbClr val="FF0000"/>
                </a:solidFill>
              </a:rPr>
              <a:t> 출결만 조회가능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자바 구현 시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전체 </a:t>
            </a:r>
            <a:r>
              <a:rPr lang="en-US" altLang="ko-KR" sz="1600" dirty="0" smtClean="0">
                <a:solidFill>
                  <a:srgbClr val="FF0000"/>
                </a:solidFill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</a:rPr>
              <a:t>월 </a:t>
            </a:r>
            <a:r>
              <a:rPr lang="en-US" altLang="ko-KR" sz="1600" dirty="0" smtClean="0">
                <a:solidFill>
                  <a:srgbClr val="FF0000"/>
                </a:solidFill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</a:rPr>
              <a:t>일 조회가능하도록 처리 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③일별조회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309634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전체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월별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일별 조회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메인 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학생 </a:t>
            </a:r>
            <a:r>
              <a:rPr lang="en-US" altLang="ko-KR" sz="3200" dirty="0" smtClean="0"/>
              <a:t>&gt;</a:t>
            </a:r>
            <a:r>
              <a:rPr lang="ko-KR" altLang="en-US" sz="3200" dirty="0" smtClean="0"/>
              <a:t> 출결 조회 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③일별조회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408712" cy="3240360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 smtClean="0"/>
              <a:t>년</a:t>
            </a:r>
            <a:r>
              <a:rPr lang="en-US" altLang="ko-KR" sz="2800" b="1" dirty="0" smtClean="0"/>
              <a:t>: 18</a:t>
            </a:r>
            <a:r>
              <a:rPr lang="ko-KR" altLang="en-US" sz="2800" b="1" dirty="0" smtClean="0"/>
              <a:t>년</a:t>
            </a:r>
            <a:r>
              <a:rPr lang="en-US" altLang="ko-KR" sz="2800" b="1" dirty="0"/>
              <a:t> </a:t>
            </a:r>
            <a:r>
              <a:rPr lang="en-US" altLang="ko-KR" sz="2800" b="1" dirty="0" smtClean="0"/>
              <a:t> </a:t>
            </a:r>
          </a:p>
          <a:p>
            <a:pPr algn="l"/>
            <a:r>
              <a:rPr lang="ko-KR" altLang="en-US" sz="2800" b="1" dirty="0" smtClean="0"/>
              <a:t>월</a:t>
            </a:r>
            <a:r>
              <a:rPr lang="en-US" altLang="ko-KR" sz="2800" b="1" dirty="0" smtClean="0"/>
              <a:t>: 10</a:t>
            </a:r>
            <a:r>
              <a:rPr lang="ko-KR" altLang="en-US" sz="2800" b="1" dirty="0" smtClean="0"/>
              <a:t>월</a:t>
            </a:r>
            <a:endParaRPr lang="en-US" altLang="ko-KR" sz="2800" b="1" dirty="0" smtClean="0"/>
          </a:p>
          <a:p>
            <a:pPr algn="l"/>
            <a:r>
              <a:rPr lang="ko-KR" altLang="en-US" sz="2800" b="1" dirty="0" smtClean="0"/>
              <a:t>일</a:t>
            </a:r>
            <a:r>
              <a:rPr lang="en-US" altLang="ko-KR" sz="2800" b="1" dirty="0" smtClean="0"/>
              <a:t>: 08</a:t>
            </a:r>
            <a:r>
              <a:rPr lang="ko-KR" altLang="en-US" sz="2800" b="1" dirty="0" smtClean="0"/>
              <a:t>일</a:t>
            </a:r>
            <a:endParaRPr lang="en-US" altLang="ko-KR" sz="2800" b="1" dirty="0" smtClean="0"/>
          </a:p>
          <a:p>
            <a:pPr algn="l"/>
            <a:endParaRPr lang="en-US" altLang="ko-KR" sz="2800" b="1" dirty="0" smtClean="0"/>
          </a:p>
          <a:p>
            <a:pPr algn="l"/>
            <a:r>
              <a:rPr lang="en-US" altLang="ko-KR" sz="2800" b="1" dirty="0" smtClean="0"/>
              <a:t>2018</a:t>
            </a:r>
            <a:r>
              <a:rPr lang="ko-KR" altLang="en-US" sz="2800" b="1" dirty="0" smtClean="0"/>
              <a:t>년 </a:t>
            </a:r>
            <a:r>
              <a:rPr lang="en-US" altLang="ko-KR" sz="2800" b="1" dirty="0" smtClean="0"/>
              <a:t>10</a:t>
            </a:r>
            <a:r>
              <a:rPr lang="ko-KR" altLang="en-US" sz="2800" b="1" dirty="0" smtClean="0"/>
              <a:t>월 </a:t>
            </a:r>
            <a:r>
              <a:rPr lang="en-US" altLang="ko-KR" sz="2800" b="1" dirty="0" smtClean="0"/>
              <a:t>08</a:t>
            </a:r>
            <a:r>
              <a:rPr lang="ko-KR" altLang="en-US" sz="2800" b="1" dirty="0" smtClean="0"/>
              <a:t>일자 출결 정보입니다</a:t>
            </a:r>
            <a:r>
              <a:rPr lang="en-US" altLang="ko-KR" sz="2800" b="1" dirty="0" smtClean="0"/>
              <a:t>.</a:t>
            </a:r>
            <a:endParaRPr lang="en-US" altLang="ko-KR" sz="2800" b="1" dirty="0"/>
          </a:p>
          <a:p>
            <a:pPr algn="l"/>
            <a:endParaRPr lang="en-US" altLang="ko-KR" sz="2800" b="1" dirty="0" smtClean="0"/>
          </a:p>
          <a:p>
            <a:pPr algn="l"/>
            <a:r>
              <a:rPr lang="ko-KR" altLang="en-US" sz="2800" b="1" dirty="0" smtClean="0"/>
              <a:t>조회 결과</a:t>
            </a:r>
            <a:r>
              <a:rPr lang="en-US" altLang="ko-KR" sz="2800" b="1" dirty="0" smtClean="0"/>
              <a:t>: </a:t>
            </a:r>
          </a:p>
          <a:p>
            <a:pPr algn="l"/>
            <a:endParaRPr lang="en-US" altLang="ko-KR" sz="28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347864" y="4869160"/>
          <a:ext cx="4032448" cy="53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  <a:gridCol w="1136697"/>
                <a:gridCol w="807519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날짜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입실시간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퇴실시간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출결상태</a:t>
                      </a:r>
                      <a:endParaRPr lang="ko-KR" altLang="en-US" sz="11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2018-10-08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116632"/>
            <a:ext cx="5226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</a:rPr>
              <a:t>학생이 조회 가능한 출결정보 </a:t>
            </a:r>
            <a:r>
              <a:rPr lang="en-US" altLang="ko-KR" sz="1600" dirty="0" smtClean="0">
                <a:solidFill>
                  <a:srgbClr val="FF0000"/>
                </a:solidFill>
              </a:rPr>
              <a:t>: ‘</a:t>
            </a:r>
            <a:r>
              <a:rPr lang="ko-KR" altLang="en-US" sz="1600" dirty="0" smtClean="0">
                <a:solidFill>
                  <a:srgbClr val="FF0000"/>
                </a:solidFill>
              </a:rPr>
              <a:t>개인</a:t>
            </a:r>
            <a:r>
              <a:rPr lang="en-US" altLang="ko-KR" sz="1600" dirty="0" smtClean="0">
                <a:solidFill>
                  <a:srgbClr val="FF0000"/>
                </a:solidFill>
              </a:rPr>
              <a:t>’</a:t>
            </a:r>
            <a:r>
              <a:rPr lang="ko-KR" altLang="en-US" sz="1600" dirty="0" smtClean="0">
                <a:solidFill>
                  <a:srgbClr val="FF0000"/>
                </a:solidFill>
              </a:rPr>
              <a:t> 출결만 조회가능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자바 구현 시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전체 </a:t>
            </a:r>
            <a:r>
              <a:rPr lang="en-US" altLang="ko-KR" sz="1600" dirty="0" smtClean="0">
                <a:solidFill>
                  <a:srgbClr val="FF0000"/>
                </a:solidFill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</a:rPr>
              <a:t>월 </a:t>
            </a:r>
            <a:r>
              <a:rPr lang="en-US" altLang="ko-KR" sz="1600" dirty="0" smtClean="0">
                <a:solidFill>
                  <a:srgbClr val="FF0000"/>
                </a:solidFill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</a:rPr>
              <a:t>일 조회가능하도록 처리 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/>
              <a:t>③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학생계정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로그인 이후 조회되는 페이지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032448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성적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출결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교사 평가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ko-KR" altLang="en-US" dirty="0" smtClean="0"/>
              <a:t>상담 신청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상담 일지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과정 및 과목 조회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메인 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학생 </a:t>
            </a:r>
            <a:r>
              <a:rPr lang="en-US" altLang="ko-KR" sz="3200" dirty="0" smtClean="0"/>
              <a:t>&gt;</a:t>
            </a:r>
            <a:r>
              <a:rPr lang="ko-KR" altLang="en-US" sz="3200" dirty="0" smtClean="0"/>
              <a:t> ③교사평가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1628800"/>
            <a:ext cx="6400800" cy="4176464"/>
          </a:xfrm>
        </p:spPr>
        <p:txBody>
          <a:bodyPr>
            <a:noAutofit/>
          </a:bodyPr>
          <a:lstStyle/>
          <a:p>
            <a:endParaRPr lang="en-US" altLang="ko-KR" sz="2800" dirty="0" smtClean="0"/>
          </a:p>
          <a:p>
            <a:r>
              <a:rPr lang="ko-KR" altLang="en-US" sz="2800" dirty="0" smtClean="0"/>
              <a:t>현재 이다현 학생은</a:t>
            </a:r>
            <a:endParaRPr lang="en-US" altLang="ko-KR" sz="2800" dirty="0" smtClean="0"/>
          </a:p>
          <a:p>
            <a:r>
              <a:rPr lang="ko-KR" altLang="en-US" sz="2800" dirty="0" smtClean="0"/>
              <a:t>자바 기반 </a:t>
            </a:r>
            <a:r>
              <a:rPr lang="ko-KR" altLang="en-US" sz="2800" dirty="0" err="1" smtClean="0"/>
              <a:t>융합형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SW </a:t>
            </a:r>
            <a:r>
              <a:rPr lang="ko-KR" altLang="en-US" sz="2800" dirty="0" smtClean="0"/>
              <a:t>개발자 양성과정</a:t>
            </a:r>
            <a:endParaRPr lang="en-US" altLang="ko-KR" sz="2800" dirty="0" smtClean="0"/>
          </a:p>
          <a:p>
            <a:r>
              <a:rPr lang="ko-KR" altLang="en-US" sz="2800" dirty="0" smtClean="0"/>
              <a:t>진행 중에 있습니다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교사 평가는 과정 종료 후 가능합니다</a:t>
            </a:r>
            <a:r>
              <a:rPr lang="en-US" altLang="ko-KR" sz="2800" dirty="0" smtClean="0"/>
              <a:t>.</a:t>
            </a:r>
          </a:p>
          <a:p>
            <a:endParaRPr lang="en-US" altLang="ko-KR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504" y="116632"/>
            <a:ext cx="6460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</a:rPr>
              <a:t>현재 이다현 학생은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과정중에</a:t>
            </a:r>
            <a:r>
              <a:rPr lang="ko-KR" altLang="en-US" sz="1600" dirty="0" smtClean="0">
                <a:solidFill>
                  <a:srgbClr val="FF0000"/>
                </a:solidFill>
              </a:rPr>
              <a:t> 있으므로 교사 평가를 진행할 수 없다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메인 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학생 </a:t>
            </a:r>
            <a:r>
              <a:rPr lang="en-US" altLang="ko-KR" sz="3200" dirty="0" smtClean="0"/>
              <a:t>&gt;</a:t>
            </a:r>
            <a:r>
              <a:rPr lang="ko-KR" altLang="en-US" sz="3200" dirty="0" smtClean="0"/>
              <a:t> ③교사평가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7992888" cy="5373216"/>
          </a:xfrm>
        </p:spPr>
        <p:txBody>
          <a:bodyPr>
            <a:noAutofit/>
          </a:bodyPr>
          <a:lstStyle/>
          <a:p>
            <a:pPr algn="l"/>
            <a:r>
              <a:rPr lang="ko-KR" altLang="en-US" sz="1400" dirty="0" smtClean="0">
                <a:solidFill>
                  <a:schemeClr val="tx1"/>
                </a:solidFill>
              </a:rPr>
              <a:t>평가 일시 </a:t>
            </a:r>
            <a:r>
              <a:rPr lang="en-US" altLang="ko-KR" sz="1400" dirty="0" smtClean="0">
                <a:solidFill>
                  <a:schemeClr val="tx1"/>
                </a:solidFill>
              </a:rPr>
              <a:t>: 2019-03-25</a:t>
            </a:r>
          </a:p>
          <a:p>
            <a:pPr algn="l"/>
            <a:r>
              <a:rPr lang="ko-KR" altLang="en-US" sz="1400" dirty="0" err="1" smtClean="0">
                <a:solidFill>
                  <a:schemeClr val="tx1"/>
                </a:solidFill>
              </a:rPr>
              <a:t>과정명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자바 기반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융합형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SW </a:t>
            </a:r>
            <a:r>
              <a:rPr lang="ko-KR" altLang="en-US" sz="1400" dirty="0" smtClean="0">
                <a:solidFill>
                  <a:schemeClr val="tx1"/>
                </a:solidFill>
              </a:rPr>
              <a:t>개발자 양성과정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400" dirty="0" err="1" smtClean="0">
                <a:solidFill>
                  <a:schemeClr val="tx1"/>
                </a:solidFill>
              </a:rPr>
              <a:t>교사명</a:t>
            </a:r>
            <a:r>
              <a:rPr lang="en-US" altLang="ko-KR" sz="1400" dirty="0" smtClean="0">
                <a:solidFill>
                  <a:schemeClr val="tx1"/>
                </a:solidFill>
              </a:rPr>
              <a:t>: O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400" dirty="0" smtClean="0"/>
              <a:t>                             ----------------------------------------------------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매우 아니다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(1)   </a:t>
            </a:r>
            <a:r>
              <a:rPr lang="ko-KR" altLang="en-US" sz="1400" dirty="0" smtClean="0">
                <a:solidFill>
                  <a:schemeClr val="tx1"/>
                </a:solidFill>
              </a:rPr>
              <a:t>아니다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(2)   </a:t>
            </a:r>
            <a:r>
              <a:rPr lang="ko-KR" altLang="en-US" sz="1400" dirty="0" smtClean="0">
                <a:solidFill>
                  <a:schemeClr val="tx1"/>
                </a:solidFill>
              </a:rPr>
              <a:t>보통이다</a:t>
            </a:r>
            <a:r>
              <a:rPr lang="en-US" altLang="ko-KR" sz="1400" dirty="0" smtClean="0">
                <a:solidFill>
                  <a:schemeClr val="tx1"/>
                </a:solidFill>
              </a:rPr>
              <a:t>(3)   </a:t>
            </a:r>
            <a:r>
              <a:rPr lang="ko-KR" altLang="en-US" sz="1400" dirty="0" smtClean="0">
                <a:solidFill>
                  <a:schemeClr val="tx1"/>
                </a:solidFill>
              </a:rPr>
              <a:t>그렇다</a:t>
            </a:r>
            <a:r>
              <a:rPr lang="en-US" altLang="ko-KR" sz="1400" dirty="0" smtClean="0">
                <a:solidFill>
                  <a:schemeClr val="tx1"/>
                </a:solidFill>
              </a:rPr>
              <a:t>(4)   </a:t>
            </a:r>
            <a:r>
              <a:rPr lang="ko-KR" altLang="en-US" sz="1400" dirty="0" smtClean="0">
                <a:solidFill>
                  <a:schemeClr val="tx1"/>
                </a:solidFill>
              </a:rPr>
              <a:t>매우 그렇다</a:t>
            </a:r>
            <a:r>
              <a:rPr lang="en-US" altLang="ko-KR" sz="1400" dirty="0" smtClean="0">
                <a:solidFill>
                  <a:schemeClr val="tx1"/>
                </a:solidFill>
              </a:rPr>
              <a:t>(5)</a:t>
            </a:r>
          </a:p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              </a:t>
            </a:r>
            <a:r>
              <a:rPr lang="en-US" altLang="ko-KR" sz="1400" dirty="0" smtClean="0"/>
              <a:t>----------------------------------------------------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</a:rPr>
              <a:t>[</a:t>
            </a:r>
            <a:r>
              <a:rPr lang="ko-KR" altLang="en-US" sz="1400" dirty="0" smtClean="0">
                <a:solidFill>
                  <a:schemeClr val="tx1"/>
                </a:solidFill>
              </a:rPr>
              <a:t>전체 강의 평가</a:t>
            </a:r>
            <a:r>
              <a:rPr lang="en-US" altLang="ko-KR" sz="1400" dirty="0" smtClean="0">
                <a:solidFill>
                  <a:schemeClr val="tx1"/>
                </a:solidFill>
              </a:rPr>
              <a:t>]</a:t>
            </a:r>
            <a:endParaRPr lang="en-US" altLang="ko-KR" sz="1400" dirty="0" smtClean="0"/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</a:rPr>
              <a:t>본 강의에 대해 전체적으로 만족한다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</a:rPr>
              <a:t>본 강의가 나의 진로 설정에 유익하다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</a:rPr>
              <a:t>3. </a:t>
            </a:r>
            <a:r>
              <a:rPr lang="ko-KR" altLang="en-US" sz="1400" dirty="0" smtClean="0">
                <a:solidFill>
                  <a:schemeClr val="tx1"/>
                </a:solidFill>
              </a:rPr>
              <a:t>본 강의의 교육내용은 적절하다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</a:rPr>
              <a:t>4. </a:t>
            </a:r>
            <a:r>
              <a:rPr lang="ko-KR" altLang="en-US" sz="1400" dirty="0" smtClean="0">
                <a:solidFill>
                  <a:schemeClr val="tx1"/>
                </a:solidFill>
              </a:rPr>
              <a:t>교사는 충분한 학문적 이해와 열의를 가지고 강의하였다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</a:rPr>
              <a:t>5. </a:t>
            </a:r>
            <a:r>
              <a:rPr lang="ko-KR" altLang="en-US" sz="1400" dirty="0" smtClean="0">
                <a:solidFill>
                  <a:schemeClr val="tx1"/>
                </a:solidFill>
              </a:rPr>
              <a:t>본 강좌를 다른 사람에게 추천할 의향이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4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</a:rPr>
              <a:t>[</a:t>
            </a:r>
            <a:r>
              <a:rPr lang="ko-KR" altLang="en-US" sz="1400" dirty="0" smtClean="0">
                <a:solidFill>
                  <a:schemeClr val="tx1"/>
                </a:solidFill>
              </a:rPr>
              <a:t>종합 의견 작성 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서술형</a:t>
            </a:r>
            <a:r>
              <a:rPr lang="en-US" altLang="ko-KR" sz="1400" dirty="0" smtClean="0">
                <a:solidFill>
                  <a:schemeClr val="tx1"/>
                </a:solidFill>
              </a:rPr>
              <a:t>]</a:t>
            </a:r>
          </a:p>
          <a:p>
            <a:pPr algn="l"/>
            <a:r>
              <a:rPr lang="ko-KR" altLang="en-US" sz="1400" dirty="0" smtClean="0">
                <a:solidFill>
                  <a:schemeClr val="tx1"/>
                </a:solidFill>
              </a:rPr>
              <a:t>좋았던 점 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ko-KR" altLang="en-US" sz="1400" dirty="0" smtClean="0">
                <a:solidFill>
                  <a:schemeClr val="tx1"/>
                </a:solidFill>
              </a:rPr>
              <a:t>    강사님이 수업할 때 모르는 것이 있으면 하나씩 알려주시고 반 분위기도 좋았습니다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en-US" sz="1400" dirty="0" smtClean="0">
                <a:solidFill>
                  <a:schemeClr val="tx1"/>
                </a:solidFill>
              </a:rPr>
              <a:t>매니저님도 상담에 신경 써주시고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이력서 첨삭도 잘해주셔서 정말 감사했습니다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1400" dirty="0" smtClean="0">
                <a:solidFill>
                  <a:schemeClr val="tx1"/>
                </a:solidFill>
              </a:rPr>
              <a:t>아쉬운 점 </a:t>
            </a:r>
            <a:r>
              <a:rPr lang="en-US" altLang="ko-KR" sz="1400" dirty="0" smtClean="0">
                <a:solidFill>
                  <a:schemeClr val="tx1"/>
                </a:solidFill>
              </a:rPr>
              <a:t>&amp; </a:t>
            </a:r>
            <a:r>
              <a:rPr lang="ko-KR" altLang="en-US" sz="1400" dirty="0" smtClean="0">
                <a:solidFill>
                  <a:schemeClr val="tx1"/>
                </a:solidFill>
              </a:rPr>
              <a:t>개선할 점 </a:t>
            </a:r>
            <a:r>
              <a:rPr lang="en-US" altLang="ko-KR" sz="14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ko-KR" altLang="en-US" sz="1400" dirty="0" smtClean="0">
                <a:solidFill>
                  <a:schemeClr val="tx1"/>
                </a:solidFill>
              </a:rPr>
              <a:t>    배우는 종류에 비해 시간이 조금 부족하다 느껴졌습니다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교과목의 종류를 줄이던가 기간을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400" dirty="0" smtClean="0">
                <a:solidFill>
                  <a:schemeClr val="tx1"/>
                </a:solidFill>
              </a:rPr>
              <a:t>    늘리던가 하는 방안이 필요할거 같습니다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l"/>
            <a:endParaRPr lang="en-US" altLang="ko-KR" sz="1400" dirty="0" smtClean="0">
              <a:solidFill>
                <a:schemeClr val="tx1"/>
              </a:solidFill>
            </a:endParaRPr>
          </a:p>
          <a:p>
            <a:pPr algn="l"/>
            <a:endParaRPr lang="en-US" altLang="ko-KR" sz="1400" dirty="0">
              <a:solidFill>
                <a:schemeClr val="tx1"/>
              </a:solidFill>
            </a:endParaRPr>
          </a:p>
          <a:p>
            <a:pPr algn="l"/>
            <a:endParaRPr lang="en-US" altLang="ko-KR" sz="1400" dirty="0" smtClean="0"/>
          </a:p>
          <a:p>
            <a:pPr algn="l"/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16632"/>
            <a:ext cx="5977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과정이 종료된 학생으로 로그인시 교사평가를 시행할 수 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/>
              <a:t>③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학생계정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로그인 이후 조회되는 페이지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032448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성적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출결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교사 평가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상담 신청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ko-KR" altLang="en-US" dirty="0" smtClean="0"/>
              <a:t>상담 일지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과정 및 과목 조회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메인 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학생 </a:t>
            </a:r>
            <a:r>
              <a:rPr lang="en-US" altLang="ko-KR" sz="3200" dirty="0" smtClean="0"/>
              <a:t>&gt;</a:t>
            </a:r>
            <a:r>
              <a:rPr lang="ko-KR" altLang="en-US" sz="3200" dirty="0" smtClean="0"/>
              <a:t> ④상담신청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1628800"/>
            <a:ext cx="6912768" cy="41764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학생번호 </a:t>
            </a:r>
            <a:r>
              <a:rPr lang="en-US" altLang="ko-KR" sz="2400" dirty="0" smtClean="0">
                <a:solidFill>
                  <a:schemeClr val="tx1"/>
                </a:solidFill>
              </a:rPr>
              <a:t>: 1</a:t>
            </a: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학생이름</a:t>
            </a:r>
            <a:r>
              <a:rPr lang="en-US" altLang="ko-KR" sz="2400" dirty="0" smtClean="0">
                <a:solidFill>
                  <a:schemeClr val="tx1"/>
                </a:solidFill>
              </a:rPr>
              <a:t> : </a:t>
            </a:r>
            <a:r>
              <a:rPr lang="ko-KR" altLang="en-US" sz="2400" dirty="0" smtClean="0">
                <a:solidFill>
                  <a:schemeClr val="tx1"/>
                </a:solidFill>
              </a:rPr>
              <a:t>이다현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상담요청 날짜 </a:t>
            </a:r>
            <a:r>
              <a:rPr lang="en-US" altLang="ko-KR" sz="2400" dirty="0" smtClean="0">
                <a:solidFill>
                  <a:schemeClr val="tx1"/>
                </a:solidFill>
              </a:rPr>
              <a:t>: 2019-04-03</a:t>
            </a:r>
          </a:p>
          <a:p>
            <a:pPr algn="l"/>
            <a:r>
              <a:rPr lang="en-US" altLang="ko-KR" sz="2400" dirty="0" smtClean="0">
                <a:solidFill>
                  <a:schemeClr val="tx1"/>
                </a:solidFill>
              </a:rPr>
              <a:t>----------------- </a:t>
            </a:r>
            <a:r>
              <a:rPr lang="ko-KR" altLang="en-US" sz="2400" dirty="0" smtClean="0">
                <a:solidFill>
                  <a:schemeClr val="tx1"/>
                </a:solidFill>
              </a:rPr>
              <a:t>상담요청 내용</a:t>
            </a:r>
            <a:r>
              <a:rPr lang="en-US" altLang="ko-KR" sz="2400" dirty="0" smtClean="0">
                <a:solidFill>
                  <a:schemeClr val="tx1"/>
                </a:solidFill>
              </a:rPr>
              <a:t> -------------------</a:t>
            </a: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</a:rPr>
              <a:t>수업을 따라가기 힘들어요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r>
              <a:rPr lang="en-US" altLang="ko-KR" sz="2400" dirty="0" smtClean="0">
                <a:solidFill>
                  <a:schemeClr val="tx1"/>
                </a:solidFill>
              </a:rPr>
              <a:t>-----------------------------------------------------</a:t>
            </a: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	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2400" dirty="0" smtClean="0">
                <a:solidFill>
                  <a:schemeClr val="tx1"/>
                </a:solidFill>
              </a:rPr>
              <a:t> 누르면 신청이 완료됩니다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16632"/>
            <a:ext cx="63882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</a:rPr>
              <a:t>현재 이다현 학생의 담당교사는 박세인 교사로 결정되어 있으므로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상담신청 시 자동적으로 박세인 교사로 신청이 접수된다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</a:rPr>
              <a:t>교사는 선착순으로 하루 </a:t>
            </a:r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명의 상담신청을 받을 수 있다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메인 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학생 </a:t>
            </a:r>
            <a:r>
              <a:rPr lang="en-US" altLang="ko-KR" sz="3200" dirty="0" smtClean="0"/>
              <a:t>&gt;</a:t>
            </a:r>
            <a:r>
              <a:rPr lang="ko-KR" altLang="en-US" sz="3200" dirty="0" smtClean="0"/>
              <a:t> ④상담신청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1628800"/>
            <a:ext cx="6912768" cy="41764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학생번호 </a:t>
            </a:r>
            <a:r>
              <a:rPr lang="en-US" altLang="ko-KR" sz="2400" dirty="0" smtClean="0">
                <a:solidFill>
                  <a:schemeClr val="tx1"/>
                </a:solidFill>
              </a:rPr>
              <a:t>: 1</a:t>
            </a: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학생이름</a:t>
            </a:r>
            <a:r>
              <a:rPr lang="en-US" altLang="ko-KR" sz="2400" dirty="0" smtClean="0">
                <a:solidFill>
                  <a:schemeClr val="tx1"/>
                </a:solidFill>
              </a:rPr>
              <a:t> : </a:t>
            </a:r>
            <a:r>
              <a:rPr lang="ko-KR" altLang="en-US" sz="2400" dirty="0" smtClean="0">
                <a:solidFill>
                  <a:schemeClr val="tx1"/>
                </a:solidFill>
              </a:rPr>
              <a:t>이다현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상담요청 날짜 </a:t>
            </a:r>
            <a:r>
              <a:rPr lang="en-US" altLang="ko-KR" sz="2400" dirty="0" smtClean="0">
                <a:solidFill>
                  <a:schemeClr val="tx1"/>
                </a:solidFill>
              </a:rPr>
              <a:t>: 2019-04-03</a:t>
            </a:r>
          </a:p>
          <a:p>
            <a:pPr algn="l"/>
            <a:r>
              <a:rPr lang="en-US" altLang="ko-KR" sz="2400" dirty="0" smtClean="0">
                <a:solidFill>
                  <a:schemeClr val="tx1"/>
                </a:solidFill>
              </a:rPr>
              <a:t>----------------- </a:t>
            </a:r>
            <a:r>
              <a:rPr lang="ko-KR" altLang="en-US" sz="2400" dirty="0" smtClean="0">
                <a:solidFill>
                  <a:schemeClr val="tx1"/>
                </a:solidFill>
              </a:rPr>
              <a:t>상담요청 내용</a:t>
            </a:r>
            <a:r>
              <a:rPr lang="en-US" altLang="ko-KR" sz="2400" dirty="0" smtClean="0">
                <a:solidFill>
                  <a:schemeClr val="tx1"/>
                </a:solidFill>
              </a:rPr>
              <a:t> -------------------</a:t>
            </a: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</a:rPr>
              <a:t>수업을 따라가기 힘들어요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r>
              <a:rPr lang="en-US" altLang="ko-KR" sz="2400" dirty="0" smtClean="0">
                <a:solidFill>
                  <a:schemeClr val="tx1"/>
                </a:solidFill>
              </a:rPr>
              <a:t>-----------------------------------------------------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	</a:t>
            </a:r>
            <a:r>
              <a:rPr lang="en-US" altLang="ko-KR" sz="1800" dirty="0" smtClean="0">
                <a:solidFill>
                  <a:schemeClr val="tx1"/>
                </a:solidFill>
              </a:rPr>
              <a:t>     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800" dirty="0" smtClean="0">
                <a:solidFill>
                  <a:schemeClr val="tx1"/>
                </a:solidFill>
              </a:rPr>
              <a:t> 누르면 신청이 완료됩니다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</a:rPr>
              <a:t>★정상적으로 신청이 완료되었습니다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r>
              <a:rPr lang="ko-KR" altLang="en-US" sz="2400" dirty="0" smtClean="0">
                <a:solidFill>
                  <a:schemeClr val="tx1"/>
                </a:solidFill>
              </a:rPr>
              <a:t>★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16632"/>
            <a:ext cx="61558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</a:rPr>
              <a:t>선착순이기 때문에 신청이 정상 완료될 경우 신청완료 메시지가</a:t>
            </a:r>
            <a:r>
              <a:rPr lang="en-US" altLang="ko-KR" sz="16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신청이 거절될 경우 신청불가 메시지가 출력된다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[</a:t>
            </a:r>
            <a:r>
              <a:rPr lang="ko-KR" altLang="en-US" sz="1600" dirty="0" smtClean="0">
                <a:solidFill>
                  <a:srgbClr val="FF0000"/>
                </a:solidFill>
              </a:rPr>
              <a:t>정상신청</a:t>
            </a:r>
            <a:r>
              <a:rPr lang="en-US" altLang="ko-KR" sz="1600" dirty="0" smtClean="0">
                <a:solidFill>
                  <a:srgbClr val="FF0000"/>
                </a:solidFill>
              </a:rPr>
              <a:t>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메인 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학생 </a:t>
            </a:r>
            <a:r>
              <a:rPr lang="en-US" altLang="ko-KR" sz="3200" dirty="0" smtClean="0"/>
              <a:t>&gt;</a:t>
            </a:r>
            <a:r>
              <a:rPr lang="ko-KR" altLang="en-US" sz="3200" dirty="0" smtClean="0"/>
              <a:t> ④상담신청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1628800"/>
            <a:ext cx="6912768" cy="41764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학생번호 </a:t>
            </a:r>
            <a:r>
              <a:rPr lang="en-US" altLang="ko-KR" sz="2400" dirty="0" smtClean="0">
                <a:solidFill>
                  <a:schemeClr val="tx1"/>
                </a:solidFill>
              </a:rPr>
              <a:t>: 1</a:t>
            </a: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학생이름</a:t>
            </a:r>
            <a:r>
              <a:rPr lang="en-US" altLang="ko-KR" sz="2400" dirty="0" smtClean="0">
                <a:solidFill>
                  <a:schemeClr val="tx1"/>
                </a:solidFill>
              </a:rPr>
              <a:t> : </a:t>
            </a:r>
            <a:r>
              <a:rPr lang="ko-KR" altLang="en-US" sz="2400" dirty="0" smtClean="0">
                <a:solidFill>
                  <a:schemeClr val="tx1"/>
                </a:solidFill>
              </a:rPr>
              <a:t>이다현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상담요청 날짜 </a:t>
            </a:r>
            <a:r>
              <a:rPr lang="en-US" altLang="ko-KR" sz="2400" dirty="0" smtClean="0">
                <a:solidFill>
                  <a:schemeClr val="tx1"/>
                </a:solidFill>
              </a:rPr>
              <a:t>: 2019-04-03</a:t>
            </a:r>
          </a:p>
          <a:p>
            <a:pPr algn="l"/>
            <a:r>
              <a:rPr lang="en-US" altLang="ko-KR" sz="2400" dirty="0" smtClean="0">
                <a:solidFill>
                  <a:schemeClr val="tx1"/>
                </a:solidFill>
              </a:rPr>
              <a:t>----------------- </a:t>
            </a:r>
            <a:r>
              <a:rPr lang="ko-KR" altLang="en-US" sz="2400" dirty="0" smtClean="0">
                <a:solidFill>
                  <a:schemeClr val="tx1"/>
                </a:solidFill>
              </a:rPr>
              <a:t>상담요청 내용</a:t>
            </a:r>
            <a:r>
              <a:rPr lang="en-US" altLang="ko-KR" sz="2400" dirty="0" smtClean="0">
                <a:solidFill>
                  <a:schemeClr val="tx1"/>
                </a:solidFill>
              </a:rPr>
              <a:t> -------------------</a:t>
            </a: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</a:rPr>
              <a:t>수업을 따라가기 힘들어요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r>
              <a:rPr lang="en-US" altLang="ko-KR" sz="2400" dirty="0" smtClean="0">
                <a:solidFill>
                  <a:schemeClr val="tx1"/>
                </a:solidFill>
              </a:rPr>
              <a:t>-----------------------------------------------------</a:t>
            </a:r>
          </a:p>
          <a:p>
            <a:pPr algn="l"/>
            <a:r>
              <a:rPr lang="en-US" altLang="ko-KR" sz="1800" dirty="0" smtClean="0">
                <a:solidFill>
                  <a:schemeClr val="tx1"/>
                </a:solidFill>
              </a:rPr>
              <a:t>	     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800" dirty="0" smtClean="0">
                <a:solidFill>
                  <a:schemeClr val="tx1"/>
                </a:solidFill>
              </a:rPr>
              <a:t> 누르면 신청이 완료됩니다</a:t>
            </a:r>
            <a:r>
              <a:rPr lang="en-US" altLang="ko-KR" sz="1800" dirty="0" smtClean="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16632"/>
            <a:ext cx="61558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</a:rPr>
              <a:t>선착순이기 때문에 신청이 정상 완료될 경우 신청완료 메시지가</a:t>
            </a:r>
            <a:r>
              <a:rPr lang="en-US" altLang="ko-KR" sz="16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신청이 거절될 경우 신청불가 메시지가 출력된다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[</a:t>
            </a:r>
            <a:r>
              <a:rPr lang="ko-KR" altLang="en-US" sz="1600" dirty="0" smtClean="0">
                <a:solidFill>
                  <a:srgbClr val="FF0000"/>
                </a:solidFill>
              </a:rPr>
              <a:t>신청불가</a:t>
            </a:r>
            <a:r>
              <a:rPr lang="en-US" altLang="ko-KR" sz="1600" dirty="0" smtClean="0">
                <a:solidFill>
                  <a:srgbClr val="FF0000"/>
                </a:solidFill>
              </a:rPr>
              <a:t>]</a:t>
            </a:r>
            <a:endParaRPr lang="ko-KR" altLang="en-US" sz="1600" dirty="0" smtClean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7268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★신청인원을 초과했습니다</a:t>
            </a:r>
            <a:r>
              <a:rPr lang="en-US" altLang="ko-KR" sz="2000" dirty="0" smtClean="0">
                <a:solidFill>
                  <a:schemeClr val="tx1"/>
                </a:solidFill>
              </a:rPr>
              <a:t>. </a:t>
            </a:r>
            <a:r>
              <a:rPr lang="ko-KR" altLang="en-US" sz="2000" dirty="0" smtClean="0">
                <a:solidFill>
                  <a:schemeClr val="tx1"/>
                </a:solidFill>
              </a:rPr>
              <a:t>날짜를 변경하여 신청해주세요★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학생계정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3793976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학생 계정 로그인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아이디</a:t>
            </a:r>
            <a:r>
              <a:rPr lang="en-US" altLang="ko-KR" dirty="0" smtClean="0"/>
              <a:t>:</a:t>
            </a:r>
            <a:r>
              <a:rPr lang="ko-KR" altLang="en-US" dirty="0" smtClean="0"/>
              <a:t>이다현</a:t>
            </a:r>
            <a:endParaRPr lang="en-US" altLang="ko-KR" dirty="0" smtClean="0"/>
          </a:p>
          <a:p>
            <a:r>
              <a:rPr lang="ko-KR" altLang="en-US" dirty="0" smtClean="0"/>
              <a:t>비밀번호</a:t>
            </a:r>
            <a:r>
              <a:rPr lang="en-US" altLang="ko-KR" dirty="0" smtClean="0"/>
              <a:t>:2XXXXXX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/>
              <a:t>③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학생계정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로그인 이후 조회되는 페이지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032448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성적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출결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교사 평가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상담 신청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상담 일지 조회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ko-KR" altLang="en-US" dirty="0" smtClean="0"/>
              <a:t>과정 및 과목 조회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메인 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학생 </a:t>
            </a:r>
            <a:r>
              <a:rPr lang="en-US" altLang="ko-KR" sz="3200" dirty="0" smtClean="0"/>
              <a:t>&gt;</a:t>
            </a:r>
            <a:r>
              <a:rPr lang="ko-KR" altLang="en-US" sz="3200" dirty="0" smtClean="0"/>
              <a:t> ⑤상담 일지 조회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1628800"/>
            <a:ext cx="8352928" cy="4176464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 smtClean="0">
                <a:solidFill>
                  <a:schemeClr val="tx1"/>
                </a:solidFill>
              </a:rPr>
              <a:t>학생번호 </a:t>
            </a:r>
            <a:r>
              <a:rPr lang="en-US" altLang="ko-KR" sz="2000" dirty="0" smtClean="0">
                <a:solidFill>
                  <a:schemeClr val="tx1"/>
                </a:solidFill>
              </a:rPr>
              <a:t>: 1</a:t>
            </a:r>
          </a:p>
          <a:p>
            <a:pPr algn="l"/>
            <a:r>
              <a:rPr lang="ko-KR" altLang="en-US" sz="2000" dirty="0" smtClean="0">
                <a:solidFill>
                  <a:schemeClr val="tx1"/>
                </a:solidFill>
              </a:rPr>
              <a:t>학생이름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이다현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 smtClean="0">
                <a:solidFill>
                  <a:schemeClr val="tx1"/>
                </a:solidFill>
              </a:rPr>
              <a:t>수강중인 과정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자바 기반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융합형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SW </a:t>
            </a:r>
            <a:r>
              <a:rPr lang="ko-KR" altLang="en-US" sz="2000" dirty="0" smtClean="0">
                <a:solidFill>
                  <a:schemeClr val="tx1"/>
                </a:solidFill>
              </a:rPr>
              <a:t>개발자 양성과정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 smtClean="0">
                <a:solidFill>
                  <a:schemeClr val="tx1"/>
                </a:solidFill>
              </a:rPr>
              <a:t>담당 교사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박세인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l"/>
            <a:endParaRPr lang="en-US" altLang="ko-KR" sz="20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 smtClean="0">
                <a:solidFill>
                  <a:schemeClr val="tx1"/>
                </a:solidFill>
              </a:rPr>
              <a:t>상담 날짜 </a:t>
            </a:r>
            <a:r>
              <a:rPr lang="en-US" altLang="ko-KR" sz="2000" dirty="0" smtClean="0">
                <a:solidFill>
                  <a:schemeClr val="tx1"/>
                </a:solidFill>
              </a:rPr>
              <a:t>: 2019-04-03</a:t>
            </a:r>
          </a:p>
          <a:p>
            <a:pPr algn="l"/>
            <a:r>
              <a:rPr lang="ko-KR" altLang="en-US" sz="2000" dirty="0" smtClean="0">
                <a:solidFill>
                  <a:schemeClr val="tx1"/>
                </a:solidFill>
              </a:rPr>
              <a:t>상담요청 내용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수업을 따라가기 힘들어요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 smtClean="0">
                <a:solidFill>
                  <a:schemeClr val="tx1"/>
                </a:solidFill>
              </a:rPr>
              <a:t>----------------------------------------------------------------------------</a:t>
            </a:r>
          </a:p>
          <a:p>
            <a:pPr algn="l"/>
            <a:endParaRPr lang="en-US" altLang="ko-KR" sz="20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 smtClean="0">
                <a:solidFill>
                  <a:schemeClr val="tx1"/>
                </a:solidFill>
              </a:rPr>
              <a:t>종합의견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학습 방법에 대한 상담 진행 완료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l"/>
            <a:endParaRPr lang="en-US" altLang="ko-KR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 smtClean="0">
                <a:solidFill>
                  <a:schemeClr val="tx1"/>
                </a:solidFill>
              </a:rPr>
              <a:t>----------------------------------------------------------------------------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/>
              <a:t>③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학생계정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로그인 이후 조회되는 페이지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032448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성적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출결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교사 평가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상담 신청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상담 일지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과정 및 과목 조회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메인 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학생 </a:t>
            </a:r>
            <a:r>
              <a:rPr lang="en-US" altLang="ko-KR" sz="3200" dirty="0" smtClean="0"/>
              <a:t>&gt;</a:t>
            </a:r>
            <a:r>
              <a:rPr lang="ko-KR" altLang="en-US" sz="3200" dirty="0" smtClean="0"/>
              <a:t> ⑥과정 및 과목 조회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352928" cy="4176464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 smtClean="0">
                <a:solidFill>
                  <a:schemeClr val="tx1"/>
                </a:solidFill>
              </a:rPr>
              <a:t>수강중인 과정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자바 기반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융합형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SW </a:t>
            </a:r>
            <a:r>
              <a:rPr lang="ko-KR" altLang="en-US" sz="2000" dirty="0" smtClean="0">
                <a:solidFill>
                  <a:schemeClr val="tx1"/>
                </a:solidFill>
              </a:rPr>
              <a:t>개발자 양성과정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 smtClean="0">
                <a:solidFill>
                  <a:schemeClr val="tx1"/>
                </a:solidFill>
              </a:rPr>
              <a:t>담당 교사 </a:t>
            </a:r>
            <a:r>
              <a:rPr lang="en-US" altLang="ko-KR" sz="2000" dirty="0" smtClean="0">
                <a:solidFill>
                  <a:schemeClr val="tx1"/>
                </a:solidFill>
              </a:rPr>
              <a:t>: </a:t>
            </a:r>
            <a:r>
              <a:rPr lang="ko-KR" altLang="en-US" sz="2000" dirty="0" smtClean="0">
                <a:solidFill>
                  <a:schemeClr val="tx1"/>
                </a:solidFill>
              </a:rPr>
              <a:t>박세인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 smtClean="0">
                <a:solidFill>
                  <a:schemeClr val="tx1"/>
                </a:solidFill>
              </a:rPr>
              <a:t>강의실 </a:t>
            </a:r>
            <a:r>
              <a:rPr lang="en-US" altLang="ko-KR" sz="2000" dirty="0" smtClean="0">
                <a:solidFill>
                  <a:schemeClr val="tx1"/>
                </a:solidFill>
              </a:rPr>
              <a:t>: 1</a:t>
            </a:r>
            <a:r>
              <a:rPr lang="ko-KR" altLang="en-US" sz="2000" dirty="0" smtClean="0">
                <a:solidFill>
                  <a:schemeClr val="tx1"/>
                </a:solidFill>
              </a:rPr>
              <a:t>강의실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 smtClean="0">
                <a:solidFill>
                  <a:schemeClr val="tx1"/>
                </a:solidFill>
              </a:rPr>
              <a:t>과목정보</a:t>
            </a:r>
            <a:r>
              <a:rPr lang="en-US" altLang="ko-KR" sz="2000" dirty="0" smtClean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1520" y="3102104"/>
          <a:ext cx="4397631" cy="316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1622751"/>
                <a:gridCol w="1026114"/>
                <a:gridCol w="1172702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과목번호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과목명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과목시작일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과목종료일</a:t>
                      </a:r>
                      <a:endParaRPr lang="ko-KR" altLang="en-US" sz="1100" dirty="0"/>
                    </a:p>
                  </a:txBody>
                  <a:tcPr/>
                </a:tc>
              </a:tr>
              <a:tr h="582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객체지향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프로그래밍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2018-10-01</a:t>
                      </a:r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2018-11-06</a:t>
                      </a:r>
                      <a:endParaRPr lang="ko-KR" altLang="en-US" sz="1050" dirty="0"/>
                    </a:p>
                  </a:txBody>
                  <a:tcPr/>
                </a:tc>
              </a:tr>
              <a:tr h="582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데이터베이스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2018-11-07</a:t>
                      </a:r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2018-11-16</a:t>
                      </a:r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582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JAVA</a:t>
                      </a:r>
                    </a:p>
                    <a:p>
                      <a:pPr algn="ctr" latinLnBrk="1"/>
                      <a:r>
                        <a:rPr lang="ko-KR" altLang="en-US" sz="1050" dirty="0" smtClean="0"/>
                        <a:t>애플리케이션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2018-11-17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2018-12-12</a:t>
                      </a:r>
                      <a:endParaRPr lang="ko-KR" altLang="en-US" sz="1050" dirty="0" smtClean="0"/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</a:tr>
              <a:tr h="582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JAVA</a:t>
                      </a:r>
                    </a:p>
                    <a:p>
                      <a:pPr algn="ctr" latinLnBrk="1"/>
                      <a:r>
                        <a:rPr lang="ko-KR" altLang="en-US" sz="1050" dirty="0" smtClean="0"/>
                        <a:t>애플리케이션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통합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2018-12-13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2018-12-31</a:t>
                      </a:r>
                      <a:endParaRPr lang="ko-KR" altLang="en-US" sz="1050" dirty="0"/>
                    </a:p>
                  </a:txBody>
                  <a:tcPr/>
                </a:tc>
              </a:tr>
              <a:tr h="401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애플리케이션 배포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2019-01-01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2019-01-08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572000" y="3102106"/>
          <a:ext cx="4397631" cy="3168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232"/>
                <a:gridCol w="1392583"/>
                <a:gridCol w="1026114"/>
                <a:gridCol w="1172702"/>
              </a:tblGrid>
              <a:tr h="431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과목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과목명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과목시작일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과목종료일</a:t>
                      </a:r>
                      <a:endParaRPr lang="ko-KR" altLang="en-US" sz="1100" dirty="0"/>
                    </a:p>
                  </a:txBody>
                  <a:tcPr/>
                </a:tc>
              </a:tr>
              <a:tr h="57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Front-end </a:t>
                      </a:r>
                    </a:p>
                    <a:p>
                      <a:pPr algn="ctr" latinLnBrk="1"/>
                      <a:r>
                        <a:rPr lang="ko-KR" altLang="en-US" sz="1050" dirty="0" smtClean="0"/>
                        <a:t>웹 애플리케이션 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2019-01-09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2019-01-30</a:t>
                      </a:r>
                      <a:endParaRPr lang="ko-KR" altLang="en-US" sz="1050" dirty="0"/>
                    </a:p>
                  </a:txBody>
                  <a:tcPr/>
                </a:tc>
              </a:tr>
              <a:tr h="57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Back-end </a:t>
                      </a:r>
                    </a:p>
                    <a:p>
                      <a:pPr algn="ctr" latinLnBrk="1"/>
                      <a:r>
                        <a:rPr lang="ko-KR" altLang="en-US" sz="1050" dirty="0" smtClean="0"/>
                        <a:t>웹 애플리케이션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2019-01-31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2019-02-20</a:t>
                      </a:r>
                      <a:endParaRPr lang="ko-KR" altLang="en-US" sz="1050" dirty="0"/>
                    </a:p>
                  </a:txBody>
                  <a:tcPr/>
                </a:tc>
              </a:tr>
              <a:tr h="57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Full-stack Framework</a:t>
                      </a:r>
                    </a:p>
                    <a:p>
                      <a:pPr algn="ctr" latinLnBrk="1"/>
                      <a:r>
                        <a:rPr lang="en-US" altLang="ko-KR" sz="1050" dirty="0" smtClean="0"/>
                        <a:t> </a:t>
                      </a:r>
                      <a:r>
                        <a:rPr lang="ko-KR" altLang="en-US" sz="1050" dirty="0" smtClean="0"/>
                        <a:t>구현</a:t>
                      </a:r>
                      <a:endParaRPr lang="en-US" altLang="ko-K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2019-02-21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2019-02-27</a:t>
                      </a:r>
                      <a:endParaRPr lang="ko-KR" altLang="en-US" sz="1050" dirty="0"/>
                    </a:p>
                  </a:txBody>
                  <a:tcPr/>
                </a:tc>
              </a:tr>
              <a:tr h="579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반응형</a:t>
                      </a:r>
                      <a:r>
                        <a:rPr lang="ko-KR" altLang="en-US" sz="1050" dirty="0" smtClean="0"/>
                        <a:t> 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웹 개발기법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2019-02-28</a:t>
                      </a:r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2019-03-21</a:t>
                      </a:r>
                      <a:endParaRPr lang="ko-KR" altLang="en-US" sz="1050" dirty="0"/>
                    </a:p>
                  </a:txBody>
                  <a:tcPr/>
                </a:tc>
              </a:tr>
              <a:tr h="417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융합기반 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웹 표준 프로젝트 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2019-03-22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2019-04-24</a:t>
                      </a:r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학생계정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8100392" cy="424847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sz="2400" dirty="0" smtClean="0"/>
              <a:t>	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      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이다현 학생님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400" dirty="0" smtClean="0"/>
              <a:t>학생번호    </a:t>
            </a:r>
            <a:r>
              <a:rPr lang="en-US" altLang="ko-KR" sz="2400" dirty="0" smtClean="0"/>
              <a:t>:  1</a:t>
            </a:r>
            <a:r>
              <a:rPr lang="en-US" altLang="ko-K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학생 테이블 시퀀스로 설정</a:t>
            </a:r>
            <a:r>
              <a:rPr lang="en-US" altLang="ko-K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altLang="ko-KR" sz="1600" dirty="0" smtClean="0"/>
          </a:p>
          <a:p>
            <a:pPr algn="l"/>
            <a:r>
              <a:rPr lang="ko-KR" altLang="en-US" sz="2400" dirty="0" smtClean="0"/>
              <a:t>수강 </a:t>
            </a:r>
            <a:r>
              <a:rPr lang="ko-KR" altLang="en-US" sz="2400" dirty="0" err="1" smtClean="0"/>
              <a:t>과정명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자바 기반 </a:t>
            </a:r>
            <a:r>
              <a:rPr lang="ko-KR" altLang="en-US" sz="2400" dirty="0" err="1" smtClean="0"/>
              <a:t>융합형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SW </a:t>
            </a:r>
            <a:r>
              <a:rPr lang="ko-KR" altLang="en-US" sz="2400" dirty="0" smtClean="0"/>
              <a:t>개발자 양성과정</a:t>
            </a:r>
            <a:r>
              <a:rPr lang="en-US" altLang="ko-KR" sz="2400" dirty="0" smtClean="0"/>
              <a:t> 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ko-KR" altLang="en-US" sz="2400" dirty="0" smtClean="0"/>
              <a:t>과정 기간   </a:t>
            </a:r>
            <a:r>
              <a:rPr lang="en-US" altLang="ko-KR" sz="2400" dirty="0" smtClean="0"/>
              <a:t>: 2018-10-01 ~ 2019-04-24 </a:t>
            </a:r>
          </a:p>
          <a:p>
            <a:pPr algn="l"/>
            <a:endParaRPr lang="en-US" altLang="ko-KR" sz="1600" dirty="0" smtClean="0"/>
          </a:p>
          <a:p>
            <a:pPr algn="l"/>
            <a:r>
              <a:rPr lang="ko-KR" altLang="en-US" sz="2400" dirty="0" smtClean="0"/>
              <a:t>강의실       </a:t>
            </a:r>
            <a:r>
              <a:rPr lang="en-US" altLang="ko-KR" sz="2400" dirty="0" smtClean="0"/>
              <a:t>: 1</a:t>
            </a:r>
            <a:r>
              <a:rPr lang="ko-KR" altLang="en-US" sz="2400" dirty="0" smtClean="0"/>
              <a:t>강의실</a:t>
            </a:r>
            <a:endParaRPr lang="en-US" altLang="ko-KR" sz="2400" dirty="0" smtClean="0"/>
          </a:p>
          <a:p>
            <a:pPr algn="l"/>
            <a:endParaRPr lang="en-US" altLang="ko-KR" sz="2400" dirty="0"/>
          </a:p>
          <a:p>
            <a:pPr algn="l"/>
            <a:r>
              <a:rPr lang="ko-KR" altLang="en-US" sz="2400" dirty="0" smtClean="0"/>
              <a:t>담당 </a:t>
            </a:r>
            <a:r>
              <a:rPr lang="ko-KR" altLang="en-US" sz="2400" dirty="0" err="1" smtClean="0"/>
              <a:t>교사명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박세인</a:t>
            </a:r>
            <a:endParaRPr lang="en-US" altLang="ko-KR" sz="2400" dirty="0" smtClean="0"/>
          </a:p>
          <a:p>
            <a:pPr algn="l"/>
            <a:endParaRPr lang="en-US" altLang="ko-KR" sz="2400" dirty="0"/>
          </a:p>
          <a:p>
            <a:r>
              <a:rPr lang="ko-KR" altLang="en-US" sz="18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800" dirty="0" smtClean="0">
                <a:solidFill>
                  <a:schemeClr val="tx1"/>
                </a:solidFill>
              </a:rPr>
              <a:t> 누르면 다음으로 이동합니다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/>
              <a:t>③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학생계정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로그인 이후 조회되는 페이지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032448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성적 조회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ko-KR" altLang="en-US" dirty="0" smtClean="0"/>
              <a:t>출결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교사 평가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상담 신청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상담 일지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과정 및 과목 조회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①성적 조회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032448"/>
          </a:xfrm>
        </p:spPr>
        <p:txBody>
          <a:bodyPr>
            <a:normAutofit/>
          </a:bodyPr>
          <a:lstStyle/>
          <a:p>
            <a:endParaRPr lang="en-US" altLang="ko-KR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524414"/>
          <a:ext cx="8136904" cy="511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59"/>
                <a:gridCol w="1380368"/>
                <a:gridCol w="1017113"/>
                <a:gridCol w="1162415"/>
                <a:gridCol w="1017113"/>
                <a:gridCol w="1307716"/>
                <a:gridCol w="726510"/>
                <a:gridCol w="726510"/>
              </a:tblGrid>
              <a:tr h="391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과목번호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과목명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과목시작일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과목종료일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교사 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시험날짜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시험</a:t>
                      </a:r>
                      <a:endParaRPr lang="en-US" altLang="ko-KR" sz="1100" dirty="0" smtClean="0"/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출결</a:t>
                      </a:r>
                      <a:endParaRPr lang="ko-KR" altLang="en-US" sz="1100" dirty="0"/>
                    </a:p>
                  </a:txBody>
                  <a:tcPr/>
                </a:tc>
              </a:tr>
              <a:tr h="39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객체지향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프로그래밍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2018-10-01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2018-11-06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박세인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2018-11-06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9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데이터베이스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2018-11-07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2018-11-16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박세인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2018-11-16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9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JAVA</a:t>
                      </a:r>
                    </a:p>
                    <a:p>
                      <a:pPr algn="ctr" latinLnBrk="1"/>
                      <a:r>
                        <a:rPr lang="ko-KR" altLang="en-US" sz="1050" dirty="0" smtClean="0"/>
                        <a:t>애플리케이션구현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2018-11-17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2018-12-12</a:t>
                      </a:r>
                      <a:endParaRPr lang="ko-KR" altLang="en-US" sz="1050" dirty="0" smtClean="0"/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박세인</a:t>
                      </a:r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2018-12-12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80</a:t>
                      </a:r>
                      <a:endParaRPr lang="ko-KR" altLang="en-US" sz="1050" dirty="0"/>
                    </a:p>
                  </a:txBody>
                  <a:tcPr/>
                </a:tc>
              </a:tr>
              <a:tr h="547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JAVA</a:t>
                      </a:r>
                    </a:p>
                    <a:p>
                      <a:pPr algn="ctr" latinLnBrk="1"/>
                      <a:r>
                        <a:rPr lang="ko-KR" altLang="en-US" sz="1050" dirty="0" smtClean="0"/>
                        <a:t>애플리케이션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통합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2018-12-13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2018-12-31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박세인</a:t>
                      </a:r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2018-12-31</a:t>
                      </a:r>
                      <a:endParaRPr lang="ko-KR" altLang="en-US" sz="1050" dirty="0" smtClean="0"/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86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95</a:t>
                      </a:r>
                      <a:endParaRPr lang="ko-KR" altLang="en-US" sz="1050" dirty="0"/>
                    </a:p>
                  </a:txBody>
                  <a:tcPr/>
                </a:tc>
              </a:tr>
              <a:tr h="39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애플리케이션 배포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2019-01-01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2019-01-08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박세인</a:t>
                      </a:r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2019-01-08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100</a:t>
                      </a:r>
                      <a:endParaRPr lang="ko-KR" altLang="en-US" sz="1050" dirty="0"/>
                    </a:p>
                  </a:txBody>
                  <a:tcPr/>
                </a:tc>
              </a:tr>
              <a:tr h="547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Front-end </a:t>
                      </a:r>
                    </a:p>
                    <a:p>
                      <a:pPr algn="ctr" latinLnBrk="1"/>
                      <a:r>
                        <a:rPr lang="ko-KR" altLang="en-US" sz="1050" dirty="0" smtClean="0"/>
                        <a:t>웹 애플리케이션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2019-01-09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2019-01-30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박세인</a:t>
                      </a:r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2019-01-30</a:t>
                      </a:r>
                    </a:p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100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100</a:t>
                      </a:r>
                      <a:endParaRPr lang="ko-KR" altLang="en-US" sz="1050" dirty="0"/>
                    </a:p>
                  </a:txBody>
                  <a:tcPr/>
                </a:tc>
              </a:tr>
              <a:tr h="547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Back-end </a:t>
                      </a:r>
                    </a:p>
                    <a:p>
                      <a:pPr algn="ctr" latinLnBrk="1"/>
                      <a:r>
                        <a:rPr lang="ko-KR" altLang="en-US" sz="1050" dirty="0" smtClean="0"/>
                        <a:t>웹 애플리케이션 구현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2019-01-31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2019-02-20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박세인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2019-02-20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100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100</a:t>
                      </a:r>
                      <a:endParaRPr lang="ko-KR" altLang="en-US" sz="1050" dirty="0"/>
                    </a:p>
                  </a:txBody>
                  <a:tcPr/>
                </a:tc>
              </a:tr>
              <a:tr h="508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Full-stack Framework </a:t>
                      </a:r>
                      <a:r>
                        <a:rPr lang="ko-KR" altLang="en-US" sz="1050" dirty="0" smtClean="0"/>
                        <a:t>구현</a:t>
                      </a:r>
                      <a:endParaRPr lang="en-US" altLang="ko-KR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2019-02-21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2019-02-27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박세인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2019-02-27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100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100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9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반응형</a:t>
                      </a:r>
                      <a:r>
                        <a:rPr lang="ko-KR" altLang="en-US" sz="1050" dirty="0" smtClean="0"/>
                        <a:t> 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웹 개발기법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2019-02-28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2019-03-21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박세인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2019-03-21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90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90</a:t>
                      </a:r>
                      <a:endParaRPr lang="ko-KR" altLang="en-US" sz="1050" dirty="0"/>
                    </a:p>
                  </a:txBody>
                  <a:tcPr/>
                </a:tc>
              </a:tr>
              <a:tr h="39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융합기반 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웹 표준 프로젝트 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2019-03-22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2019-04-24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박세인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2019-04-24</a:t>
                      </a:r>
                      <a:endParaRPr lang="ko-KR" altLang="en-US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null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null</a:t>
                      </a:r>
                      <a:endParaRPr lang="ko-KR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116632"/>
            <a:ext cx="7386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</a:rPr>
              <a:t>과목번호는 임시로 지정함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전체과목테이블에서 지정한 과목번호로 변경할 것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출결점수와 총점은 조인</a:t>
            </a:r>
            <a:r>
              <a:rPr lang="en-US" altLang="ko-KR" sz="1600" dirty="0" smtClean="0">
                <a:solidFill>
                  <a:srgbClr val="FF0000"/>
                </a:solidFill>
              </a:rPr>
              <a:t>X </a:t>
            </a:r>
            <a:r>
              <a:rPr lang="ko-KR" altLang="en-US" sz="1600" dirty="0" smtClean="0">
                <a:solidFill>
                  <a:srgbClr val="FF0000"/>
                </a:solidFill>
              </a:rPr>
              <a:t>집계함수</a:t>
            </a:r>
            <a:r>
              <a:rPr lang="en-US" altLang="ko-KR" sz="1600" dirty="0" smtClean="0">
                <a:solidFill>
                  <a:srgbClr val="FF0000"/>
                </a:solidFill>
              </a:rPr>
              <a:t>.. 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과목당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출결한</a:t>
            </a:r>
            <a:r>
              <a:rPr lang="ko-KR" altLang="en-US" sz="1600" dirty="0" smtClean="0">
                <a:solidFill>
                  <a:srgbClr val="FF0000"/>
                </a:solidFill>
              </a:rPr>
              <a:t> 날 </a:t>
            </a:r>
            <a:r>
              <a:rPr lang="en-US" altLang="ko-KR" sz="1600" dirty="0" smtClean="0">
                <a:solidFill>
                  <a:srgbClr val="FF0000"/>
                </a:solidFill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</a:rPr>
              <a:t>각 수업일수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/>
              <a:t>③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학생계정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로그인 이후 조회되는 페이지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032448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성적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출결 조회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ko-KR" altLang="en-US" dirty="0" smtClean="0"/>
              <a:t>교사 평가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상담 신청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상담 일지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과정 및 과목 조회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②출결조회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309634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조회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월별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일별 조회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메인 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학생 </a:t>
            </a:r>
            <a:r>
              <a:rPr lang="en-US" altLang="ko-KR" sz="3200" dirty="0" smtClean="0"/>
              <a:t>&gt;</a:t>
            </a:r>
            <a:r>
              <a:rPr lang="ko-KR" altLang="en-US" sz="3200" dirty="0" smtClean="0"/>
              <a:t> 출결 조회 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①전체조회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4032448"/>
          </a:xfrm>
        </p:spPr>
        <p:txBody>
          <a:bodyPr>
            <a:normAutofit/>
          </a:bodyPr>
          <a:lstStyle/>
          <a:p>
            <a:endParaRPr lang="en-US" altLang="ko-KR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1484784"/>
          <a:ext cx="8208912" cy="5159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52128"/>
                <a:gridCol w="1136697"/>
                <a:gridCol w="807519"/>
                <a:gridCol w="1008112"/>
                <a:gridCol w="1152128"/>
                <a:gridCol w="1152128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날짜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입실시간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퇴실시간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출결상태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날짜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입실시간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퇴실시간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출결상태</a:t>
                      </a:r>
                      <a:endParaRPr lang="ko-KR" altLang="en-US" sz="1100" dirty="0"/>
                    </a:p>
                  </a:txBody>
                  <a:tcPr/>
                </a:tc>
              </a:tr>
              <a:tr h="26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2018-10-01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2018-10-20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토요일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2018-10-02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08:51:41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18:00:12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2018-10-21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일요일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2018-10-03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공휴일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2018-10-22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08:51:41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18:00:12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2018-10-04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2018-10-23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08:51:41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18:00:12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2018-10-05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2018-10-24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결석</a:t>
                      </a:r>
                      <a:endParaRPr lang="ko-KR" altLang="en-US" sz="1000" dirty="0"/>
                    </a:p>
                  </a:txBody>
                  <a:tcPr/>
                </a:tc>
              </a:tr>
              <a:tr h="2408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2018-10-06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토요일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2018-10-25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08:51:41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18:00:12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408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2018-10-07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일요일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2018-10-26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08:51:41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18:00:12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2018-10-08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2018-10-27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토요일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2018-10-09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공휴일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2018-10-28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일요일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9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2018-10-10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2018-10-29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99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2018-10-11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2018-10-30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99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2018-10-12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2018-10-31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99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2018-10-13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토요일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2018-11-01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2018-10-14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일요일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2018-11-02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2018-10-15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2018-11-03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토요일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2018-10-16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2018-11-04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일요일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2018-10-17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2018-11-05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08:51:41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18:00:12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2018-10-18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09:50:48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지각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2018-11-06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08:51:41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15:00:12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조퇴</a:t>
                      </a:r>
                      <a:endParaRPr lang="ko-KR" altLang="en-US" sz="1000" dirty="0"/>
                    </a:p>
                  </a:txBody>
                  <a:tcPr/>
                </a:tc>
              </a:tr>
              <a:tr h="2153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2018-10-19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08:50:48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18:01:12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2018-11-07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08:51:41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18:00:12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정상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116632"/>
            <a:ext cx="5226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*</a:t>
            </a:r>
            <a:r>
              <a:rPr lang="ko-KR" altLang="en-US" sz="1600" dirty="0" smtClean="0">
                <a:solidFill>
                  <a:srgbClr val="FF0000"/>
                </a:solidFill>
              </a:rPr>
              <a:t>학생이 조회 가능한 출결정보 </a:t>
            </a:r>
            <a:r>
              <a:rPr lang="en-US" altLang="ko-KR" sz="1600" dirty="0" smtClean="0">
                <a:solidFill>
                  <a:srgbClr val="FF0000"/>
                </a:solidFill>
              </a:rPr>
              <a:t>: ‘</a:t>
            </a:r>
            <a:r>
              <a:rPr lang="ko-KR" altLang="en-US" sz="1600" dirty="0" smtClean="0">
                <a:solidFill>
                  <a:srgbClr val="FF0000"/>
                </a:solidFill>
              </a:rPr>
              <a:t>개인</a:t>
            </a:r>
            <a:r>
              <a:rPr lang="en-US" altLang="ko-KR" sz="1600" dirty="0" smtClean="0">
                <a:solidFill>
                  <a:srgbClr val="FF0000"/>
                </a:solidFill>
              </a:rPr>
              <a:t>’</a:t>
            </a:r>
            <a:r>
              <a:rPr lang="ko-KR" altLang="en-US" sz="1600" dirty="0" smtClean="0">
                <a:solidFill>
                  <a:srgbClr val="FF0000"/>
                </a:solidFill>
              </a:rPr>
              <a:t> 출결만 조회가능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자바 구현 시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전체 </a:t>
            </a:r>
            <a:r>
              <a:rPr lang="en-US" altLang="ko-KR" sz="1600" dirty="0" smtClean="0">
                <a:solidFill>
                  <a:srgbClr val="FF0000"/>
                </a:solidFill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</a:rPr>
              <a:t>월 </a:t>
            </a:r>
            <a:r>
              <a:rPr lang="en-US" altLang="ko-KR" sz="1600" dirty="0" smtClean="0">
                <a:solidFill>
                  <a:srgbClr val="FF0000"/>
                </a:solidFill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</a:rPr>
              <a:t>일 조회가능하도록 처리 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944216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②출결조회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309634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전체 조회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월별 조회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일별 조회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1196</Words>
  <Application>Microsoft Office PowerPoint</Application>
  <PresentationFormat>화면 슬라이드 쇼(4:3)</PresentationFormat>
  <Paragraphs>678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메인</vt:lpstr>
      <vt:lpstr>메인 &gt; 학생 &gt; 학생계정 </vt:lpstr>
      <vt:lpstr>메인 &gt; 학생 &gt; 학생계정 </vt:lpstr>
      <vt:lpstr>메인 &gt; ③학생 &gt; 학생계정  (로그인 이후 조회되는 페이지)</vt:lpstr>
      <vt:lpstr>메인 &gt; 학생 &gt; ①성적 조회   </vt:lpstr>
      <vt:lpstr>메인 &gt; ③학생 &gt; 학생계정  (로그인 이후 조회되는 페이지)</vt:lpstr>
      <vt:lpstr>메인 &gt; 학생 &gt; ②출결조회 </vt:lpstr>
      <vt:lpstr>메인 &gt; 학생 &gt; 출결 조회 &gt; ①전체조회  </vt:lpstr>
      <vt:lpstr>메인 &gt; 학생 &gt; ②출결조회 </vt:lpstr>
      <vt:lpstr>메인 &gt; 학생 &gt; 출결 조회 &gt; ②월별조회  </vt:lpstr>
      <vt:lpstr>메인 &gt; 학생 &gt; ③일별조회 </vt:lpstr>
      <vt:lpstr>메인 &gt; 학생 &gt; 출결 조회 &gt; ③일별조회   </vt:lpstr>
      <vt:lpstr>메인 &gt; ③학생 &gt; 학생계정  (로그인 이후 조회되는 페이지)</vt:lpstr>
      <vt:lpstr>메인 &gt; 학생 &gt; ③교사평가  </vt:lpstr>
      <vt:lpstr>메인 &gt; 학생 &gt; ③교사평가  </vt:lpstr>
      <vt:lpstr>메인 &gt; ③학생 &gt; 학생계정  (로그인 이후 조회되는 페이지)</vt:lpstr>
      <vt:lpstr>메인 &gt; 학생 &gt; ④상담신청  </vt:lpstr>
      <vt:lpstr>메인 &gt; 학생 &gt; ④상담신청  </vt:lpstr>
      <vt:lpstr>메인 &gt; 학생 &gt; ④상담신청  </vt:lpstr>
      <vt:lpstr>메인 &gt; ③학생 &gt; 학생계정  (로그인 이후 조회되는 페이지)</vt:lpstr>
      <vt:lpstr>메인 &gt; 학생 &gt; ⑤상담 일지 조회  </vt:lpstr>
      <vt:lpstr>메인 &gt; ③학생 &gt; 학생계정  (로그인 이후 조회되는 페이지)</vt:lpstr>
      <vt:lpstr>메인 &gt; 학생 &gt; ⑥과정 및 과목 조회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</dc:title>
  <dc:creator>Windows User</dc:creator>
  <cp:lastModifiedBy>KCM</cp:lastModifiedBy>
  <cp:revision>46</cp:revision>
  <dcterms:created xsi:type="dcterms:W3CDTF">2019-04-03T03:23:41Z</dcterms:created>
  <dcterms:modified xsi:type="dcterms:W3CDTF">2019-04-04T10:02:56Z</dcterms:modified>
</cp:coreProperties>
</file>