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8"/>
  </p:notesMasterIdLst>
  <p:handoutMasterIdLst>
    <p:handoutMasterId r:id="rId19"/>
  </p:handoutMasterIdLst>
  <p:sldIdLst>
    <p:sldId id="345" r:id="rId8"/>
    <p:sldId id="346" r:id="rId9"/>
    <p:sldId id="347" r:id="rId10"/>
    <p:sldId id="348" r:id="rId11"/>
    <p:sldId id="349" r:id="rId12"/>
    <p:sldId id="351" r:id="rId13"/>
    <p:sldId id="350" r:id="rId14"/>
    <p:sldId id="304" r:id="rId15"/>
    <p:sldId id="305" r:id="rId16"/>
    <p:sldId id="311" r:id="rId17"/>
  </p:sldIdLst>
  <p:sldSz cx="20108863" cy="11310938"/>
  <p:notesSz cx="6858000" cy="9144000"/>
  <p:embeddedFontLst>
    <p:embeddedFont>
      <p:font typeface="RF Dewi" panose="00000500000000000000" charset="-52"/>
      <p:regular r:id="rId20"/>
      <p:bold r:id="rId21"/>
      <p:italic r:id="rId22"/>
      <p:boldItalic r:id="rId23"/>
    </p:embeddedFont>
    <p:embeddedFont>
      <p:font typeface="RF Dewi Extended" panose="00000505000000000000" charset="-52"/>
      <p:regular r:id="rId24"/>
      <p:bold r:id="rId25"/>
      <p:italic r:id="rId26"/>
      <p:boldItalic r:id="rId27"/>
    </p:embeddedFont>
    <p:embeddedFont>
      <p:font typeface="TT Hoves" panose="02000503030000020004" pitchFamily="2" charset="-52"/>
      <p:regular r:id="rId28"/>
      <p:bold r:id="rId29"/>
      <p:italic r:id="rId30"/>
      <p:boldItalic r:id="rId31"/>
    </p:embeddedFont>
    <p:embeddedFont>
      <p:font typeface="TT Positive" panose="020B0003020000020203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26242D"/>
    <a:srgbClr val="212121"/>
    <a:srgbClr val="3875E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CSS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</a:t>
            </a:r>
            <a:r>
              <a:rPr lang="ru-RU" dirty="0"/>
              <a:t>стили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 algn="just">
              <a:buClr>
                <a:srgbClr val="EA3F3B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T Hoves" panose="02000503030000020004"/>
              </a:rPr>
              <a:t>CSS – </a:t>
            </a:r>
            <a:r>
              <a:rPr lang="ru-RU" sz="3200" dirty="0">
                <a:latin typeface="TT Hoves" panose="02000503030000020004"/>
              </a:rPr>
              <a:t>язык для оформления </a:t>
            </a:r>
            <a:r>
              <a:rPr lang="en-US" sz="3200" dirty="0">
                <a:latin typeface="TT Hoves" panose="02000503030000020004"/>
              </a:rPr>
              <a:t>HTML-</a:t>
            </a:r>
            <a:r>
              <a:rPr lang="ru-RU" sz="3200" dirty="0">
                <a:latin typeface="TT Hoves" panose="02000503030000020004"/>
              </a:rPr>
              <a:t>документов, помогает улучшить внешний вид страницы, написанной с использованием языка разметки (например, </a:t>
            </a:r>
            <a:r>
              <a:rPr lang="en-US" sz="3200" b="1" dirty="0">
                <a:solidFill>
                  <a:schemeClr val="accent1"/>
                </a:solidFill>
                <a:latin typeface="TT Hoves" panose="02000503030000020004"/>
              </a:rPr>
              <a:t>HTML, XHTML</a:t>
            </a:r>
            <a:r>
              <a:rPr lang="ru-RU" sz="3200" dirty="0">
                <a:latin typeface="TT Hoves" panose="02000503030000020004"/>
              </a:rPr>
              <a:t>)</a:t>
            </a:r>
          </a:p>
          <a:p>
            <a:pPr marL="285750" indent="-285750" algn="just">
              <a:buClr>
                <a:srgbClr val="EA3F3B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latin typeface="TT Hoves" panose="02000503030000020004"/>
              </a:rPr>
              <a:t>Также может применяться к любым </a:t>
            </a:r>
            <a:r>
              <a:rPr lang="en-US" sz="3200" b="1" dirty="0">
                <a:solidFill>
                  <a:schemeClr val="accent1"/>
                </a:solidFill>
                <a:latin typeface="TT Hoves" panose="02000503030000020004"/>
              </a:rPr>
              <a:t>XML-</a:t>
            </a:r>
            <a:r>
              <a:rPr lang="ru-RU" sz="3200" b="1" dirty="0">
                <a:solidFill>
                  <a:schemeClr val="accent1"/>
                </a:solidFill>
                <a:latin typeface="TT Hoves" panose="02000503030000020004"/>
              </a:rPr>
              <a:t>документам</a:t>
            </a:r>
            <a:r>
              <a:rPr lang="ru-RU" sz="3200" dirty="0">
                <a:latin typeface="TT Hoves" panose="02000503030000020004"/>
              </a:rPr>
              <a:t>, например к </a:t>
            </a:r>
            <a:r>
              <a:rPr lang="en-US" sz="3200" dirty="0">
                <a:latin typeface="TT Hoves" panose="02000503030000020004"/>
              </a:rPr>
              <a:t>SVG </a:t>
            </a:r>
            <a:r>
              <a:rPr lang="ru-RU" sz="3200" dirty="0">
                <a:latin typeface="TT Hoves" panose="02000503030000020004"/>
              </a:rPr>
              <a:t>или </a:t>
            </a:r>
            <a:r>
              <a:rPr lang="en-US" sz="3200" dirty="0">
                <a:latin typeface="TT Hoves" panose="02000503030000020004"/>
              </a:rPr>
              <a:t>XUL</a:t>
            </a:r>
            <a:r>
              <a:rPr lang="ru-RU" sz="3200" dirty="0">
                <a:latin typeface="TT Hoves" panose="02000503030000020004"/>
              </a:rPr>
              <a:t>.</a:t>
            </a:r>
            <a:endParaRPr lang="en-US" sz="3200" dirty="0">
              <a:latin typeface="TT Hoves" panose="02000503030000020004"/>
            </a:endParaRPr>
          </a:p>
          <a:p>
            <a:pPr marL="285750" indent="-285750" algn="just">
              <a:buClr>
                <a:srgbClr val="EA3F3B"/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latin typeface="TT Hoves" panose="02000503030000020004"/>
              </a:rPr>
              <a:t>Структура </a:t>
            </a:r>
            <a:r>
              <a:rPr lang="en-US" sz="3200" dirty="0">
                <a:latin typeface="TT Hoves" panose="02000503030000020004"/>
              </a:rPr>
              <a:t>CSS </a:t>
            </a:r>
            <a:r>
              <a:rPr lang="ru-RU" sz="3200" dirty="0">
                <a:latin typeface="TT Hoves" panose="02000503030000020004"/>
              </a:rPr>
              <a:t>называется </a:t>
            </a:r>
            <a:r>
              <a:rPr lang="ru-RU" sz="3200" b="1" dirty="0">
                <a:solidFill>
                  <a:schemeClr val="accent1"/>
                </a:solidFill>
                <a:latin typeface="TT Hoves" panose="02000503030000020004"/>
              </a:rPr>
              <a:t>набором правил </a:t>
            </a:r>
            <a:r>
              <a:rPr lang="ru-RU" sz="3200" dirty="0">
                <a:latin typeface="TT Hoves" panose="02000503030000020004"/>
              </a:rPr>
              <a:t>и состоит из четырёх частей.</a:t>
            </a:r>
          </a:p>
          <a:p>
            <a:endParaRPr lang="ru-RU" dirty="0"/>
          </a:p>
        </p:txBody>
      </p:sp>
      <p:pic>
        <p:nvPicPr>
          <p:cNvPr id="6" name="Picture 2" descr="Изображение логотипа">
            <a:extLst>
              <a:ext uri="{FF2B5EF4-FFF2-40B4-BE49-F238E27FC236}">
                <a16:creationId xmlns:a16="http://schemas.microsoft.com/office/drawing/2014/main" id="{AEFEFDC8-277D-EB3D-4F97-693E80C6F85A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6" t="-3118" r="-19804" b="358"/>
          <a:stretch/>
        </p:blipFill>
        <p:spPr bwMode="auto">
          <a:xfrm>
            <a:off x="9656763" y="795338"/>
            <a:ext cx="8966200" cy="975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6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</a:t>
            </a:r>
            <a:r>
              <a:rPr lang="en-US" dirty="0">
                <a:latin typeface="+mj-lt"/>
              </a:rPr>
              <a:t>CSS </a:t>
            </a:r>
            <a:r>
              <a:rPr lang="ru-RU" dirty="0">
                <a:latin typeface="+mj-lt"/>
              </a:rPr>
              <a:t>правила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1" y="1622498"/>
            <a:ext cx="11716512" cy="7790625"/>
          </a:xfrm>
        </p:spPr>
        <p:txBody>
          <a:bodyPr/>
          <a:lstStyle/>
          <a:p>
            <a:pPr algn="just"/>
            <a:r>
              <a:rPr lang="ru-RU" sz="2800" b="1" dirty="0">
                <a:solidFill>
                  <a:schemeClr val="accent1"/>
                </a:solidFill>
                <a:latin typeface="+mj-lt"/>
              </a:rPr>
              <a:t>Селектор (</a:t>
            </a:r>
            <a:r>
              <a:rPr lang="ru-RU" sz="2800" b="1" dirty="0" err="1">
                <a:solidFill>
                  <a:schemeClr val="accent1"/>
                </a:solidFill>
                <a:latin typeface="+mj-lt"/>
              </a:rPr>
              <a:t>Selector</a:t>
            </a:r>
            <a:r>
              <a:rPr lang="ru-RU" sz="2800" b="1" dirty="0">
                <a:solidFill>
                  <a:schemeClr val="accent1"/>
                </a:solidFill>
                <a:latin typeface="+mj-lt"/>
              </a:rPr>
              <a:t>).</a:t>
            </a:r>
            <a:r>
              <a:rPr lang="ru-RU" sz="2800" dirty="0">
                <a:latin typeface="+mj-lt"/>
              </a:rPr>
              <a:t> </a:t>
            </a:r>
          </a:p>
          <a:p>
            <a:pPr algn="just"/>
            <a:r>
              <a:rPr lang="ru-RU" sz="2800" dirty="0">
                <a:latin typeface="+mj-lt"/>
              </a:rPr>
              <a:t>Имя HTML-элемента в начале набора правил. Он выбирает элемент(ы) для применения стиля (в данном случае, элементы p ). Для стилизации другого элемента, просто измените селектор.</a:t>
            </a:r>
          </a:p>
          <a:p>
            <a:pPr algn="just"/>
            <a:endParaRPr lang="ru-RU" sz="2800" dirty="0">
              <a:latin typeface="+mj-lt"/>
            </a:endParaRPr>
          </a:p>
          <a:p>
            <a:pPr algn="just"/>
            <a:r>
              <a:rPr lang="ru-RU" sz="2800" b="1" dirty="0">
                <a:solidFill>
                  <a:schemeClr val="accent1"/>
                </a:solidFill>
                <a:latin typeface="+mj-lt"/>
              </a:rPr>
              <a:t>Объявление (</a:t>
            </a:r>
            <a:r>
              <a:rPr lang="ru-RU" sz="2800" b="1" dirty="0" err="1">
                <a:solidFill>
                  <a:schemeClr val="accent1"/>
                </a:solidFill>
                <a:latin typeface="+mj-lt"/>
              </a:rPr>
              <a:t>Declaration</a:t>
            </a:r>
            <a:r>
              <a:rPr lang="ru-RU" sz="2800" b="1" dirty="0">
                <a:solidFill>
                  <a:schemeClr val="accent1"/>
                </a:solidFill>
                <a:latin typeface="+mj-lt"/>
              </a:rPr>
              <a:t>). </a:t>
            </a:r>
          </a:p>
          <a:p>
            <a:pPr algn="just"/>
            <a:r>
              <a:rPr lang="ru-RU" sz="2800" dirty="0">
                <a:latin typeface="+mj-lt"/>
              </a:rPr>
              <a:t>Единственное правило (например, </a:t>
            </a:r>
            <a:r>
              <a:rPr lang="ru-RU" sz="2800" dirty="0" err="1">
                <a:latin typeface="+mj-lt"/>
              </a:rPr>
              <a:t>color</a:t>
            </a:r>
            <a:r>
              <a:rPr lang="ru-RU" sz="2800" dirty="0">
                <a:latin typeface="+mj-lt"/>
              </a:rPr>
              <a:t>: </a:t>
            </a:r>
            <a:r>
              <a:rPr lang="ru-RU" sz="2800" dirty="0" err="1">
                <a:latin typeface="+mj-lt"/>
              </a:rPr>
              <a:t>red</a:t>
            </a:r>
            <a:r>
              <a:rPr lang="ru-RU" sz="2800" dirty="0">
                <a:latin typeface="+mj-lt"/>
              </a:rPr>
              <a:t>;) указывает, какие из свойств элемента вы хотите стилизовать.</a:t>
            </a:r>
          </a:p>
          <a:p>
            <a:endParaRPr lang="ru-RU" sz="2800" dirty="0"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4BD3B8-1378-3FB1-FAE9-B1597A5B360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42" r="140" b="648"/>
          <a:stretch/>
        </p:blipFill>
        <p:spPr>
          <a:xfrm>
            <a:off x="8668512" y="5287920"/>
            <a:ext cx="10125354" cy="5564365"/>
          </a:xfrm>
        </p:spPr>
      </p:pic>
    </p:spTree>
    <p:extLst>
      <p:ext uri="{BB962C8B-B14F-4D97-AF65-F5344CB8AC3E}">
        <p14:creationId xmlns:p14="http://schemas.microsoft.com/office/powerpoint/2010/main" val="332409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</a:t>
            </a:r>
            <a:r>
              <a:rPr lang="en-US" dirty="0">
                <a:latin typeface="+mj-lt"/>
              </a:rPr>
              <a:t>CSS </a:t>
            </a:r>
            <a:r>
              <a:rPr lang="ru-RU" dirty="0">
                <a:latin typeface="+mj-lt"/>
              </a:rPr>
              <a:t>правила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1" y="1622498"/>
            <a:ext cx="11716512" cy="7790625"/>
          </a:xfrm>
        </p:spPr>
        <p:txBody>
          <a:bodyPr/>
          <a:lstStyle/>
          <a:p>
            <a:pPr algn="just"/>
            <a:r>
              <a:rPr lang="ru-RU" sz="2800" b="1" dirty="0">
                <a:solidFill>
                  <a:schemeClr val="accent1"/>
                </a:solidFill>
                <a:latin typeface="+mj-lt"/>
              </a:rPr>
              <a:t>Свойства (Properties). </a:t>
            </a:r>
          </a:p>
          <a:p>
            <a:pPr algn="just"/>
            <a:r>
              <a:rPr lang="ru-RU" sz="2800" dirty="0">
                <a:latin typeface="+mj-lt"/>
              </a:rPr>
              <a:t>Способы, которыми вы можете стилизовать определённый HTML-элемент (у нас </a:t>
            </a:r>
            <a:r>
              <a:rPr lang="ru-RU" sz="2800" dirty="0" err="1">
                <a:latin typeface="+mj-lt"/>
              </a:rPr>
              <a:t>color</a:t>
            </a:r>
            <a:r>
              <a:rPr lang="ru-RU" sz="2800" dirty="0">
                <a:latin typeface="+mj-lt"/>
              </a:rPr>
              <a:t> является свойством для элементов &lt;p&gt;). </a:t>
            </a:r>
          </a:p>
          <a:p>
            <a:pPr algn="just"/>
            <a:endParaRPr lang="ru-RU" sz="2800" dirty="0">
              <a:latin typeface="+mj-lt"/>
            </a:endParaRPr>
          </a:p>
          <a:p>
            <a:pPr algn="just"/>
            <a:r>
              <a:rPr lang="ru-RU" sz="2800" b="1" dirty="0">
                <a:solidFill>
                  <a:schemeClr val="accent1"/>
                </a:solidFill>
                <a:latin typeface="+mj-lt"/>
              </a:rPr>
              <a:t>Значение свойства (Property </a:t>
            </a:r>
            <a:r>
              <a:rPr lang="ru-RU" sz="2800" b="1" dirty="0" err="1">
                <a:solidFill>
                  <a:schemeClr val="accent1"/>
                </a:solidFill>
                <a:latin typeface="+mj-lt"/>
              </a:rPr>
              <a:t>value</a:t>
            </a:r>
            <a:r>
              <a:rPr lang="ru-RU" sz="2800" b="1" dirty="0">
                <a:solidFill>
                  <a:schemeClr val="accent1"/>
                </a:solidFill>
                <a:latin typeface="+mj-lt"/>
              </a:rPr>
              <a:t>). </a:t>
            </a:r>
          </a:p>
          <a:p>
            <a:pPr algn="just"/>
            <a:r>
              <a:rPr lang="ru-RU" sz="2800" dirty="0">
                <a:latin typeface="+mj-lt"/>
              </a:rPr>
              <a:t>Справа от свойства, после двоеточия, у нас есть значение свойства, которое выбирает одно из множества возможных признаков для данного свойства (есть множество значений </a:t>
            </a:r>
            <a:r>
              <a:rPr lang="ru-RU" sz="2800" dirty="0" err="1">
                <a:latin typeface="+mj-lt"/>
              </a:rPr>
              <a:t>color</a:t>
            </a:r>
            <a:r>
              <a:rPr lang="ru-RU" sz="2800" dirty="0">
                <a:latin typeface="+mj-lt"/>
              </a:rPr>
              <a:t>, помимо </a:t>
            </a:r>
            <a:r>
              <a:rPr lang="ru-RU" sz="2800" dirty="0" err="1">
                <a:latin typeface="+mj-lt"/>
              </a:rPr>
              <a:t>red</a:t>
            </a:r>
            <a:r>
              <a:rPr lang="ru-RU" sz="2800" dirty="0">
                <a:latin typeface="+mj-lt"/>
              </a:rPr>
              <a:t>).</a:t>
            </a:r>
          </a:p>
          <a:p>
            <a:endParaRPr lang="ru-RU" sz="2800" dirty="0"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4BD3B8-1378-3FB1-FAE9-B1597A5B360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42" r="140" b="648"/>
          <a:stretch/>
        </p:blipFill>
        <p:spPr>
          <a:xfrm>
            <a:off x="8395797" y="5655469"/>
            <a:ext cx="10125354" cy="5564365"/>
          </a:xfrm>
        </p:spPr>
      </p:pic>
    </p:spTree>
    <p:extLst>
      <p:ext uri="{BB962C8B-B14F-4D97-AF65-F5344CB8AC3E}">
        <p14:creationId xmlns:p14="http://schemas.microsoft.com/office/powerpoint/2010/main" val="422180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</a:t>
            </a:r>
            <a:r>
              <a:rPr lang="en-US" dirty="0">
                <a:latin typeface="+mj-lt"/>
              </a:rPr>
              <a:t>CSS </a:t>
            </a:r>
            <a:r>
              <a:rPr lang="ru-RU" dirty="0">
                <a:latin typeface="+mj-lt"/>
              </a:rPr>
              <a:t>правила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1" y="1622498"/>
            <a:ext cx="11716512" cy="7790625"/>
          </a:xfrm>
        </p:spPr>
        <p:txBody>
          <a:bodyPr/>
          <a:lstStyle/>
          <a:p>
            <a:pPr algn="just"/>
            <a:r>
              <a:rPr lang="ru-RU" sz="2800" dirty="0">
                <a:latin typeface="+mj-lt"/>
              </a:rPr>
              <a:t>Стили CSS могут быть подключены или внедрены в описываемый ими веб-документ несколькими способами:</a:t>
            </a:r>
            <a:endParaRPr lang="en-US" sz="2800" dirty="0">
              <a:latin typeface="+mj-lt"/>
            </a:endParaRPr>
          </a:p>
          <a:p>
            <a:pPr algn="just"/>
            <a:endParaRPr lang="en-US" sz="2800" dirty="0">
              <a:latin typeface="+mj-lt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когда описание стилей находится в отдельном файле, оно может быть подключено к документу посредством элемента </a:t>
            </a:r>
            <a:r>
              <a:rPr lang="ru-RU" sz="2800" b="1" dirty="0">
                <a:solidFill>
                  <a:schemeClr val="accent1"/>
                </a:solidFill>
                <a:latin typeface="+mj-lt"/>
              </a:rPr>
              <a:t>&lt;</a:t>
            </a:r>
            <a:r>
              <a:rPr lang="ru-RU" sz="2800" b="1" dirty="0" err="1">
                <a:solidFill>
                  <a:schemeClr val="accent1"/>
                </a:solidFill>
                <a:latin typeface="+mj-lt"/>
              </a:rPr>
              <a:t>link</a:t>
            </a:r>
            <a:r>
              <a:rPr lang="ru-RU" sz="2800" b="1" dirty="0">
                <a:solidFill>
                  <a:schemeClr val="accent1"/>
                </a:solidFill>
                <a:latin typeface="+mj-lt"/>
              </a:rPr>
              <a:t>&gt;, включённого в элемент &lt;</a:t>
            </a:r>
            <a:r>
              <a:rPr lang="ru-RU" sz="2800" b="1" dirty="0" err="1">
                <a:solidFill>
                  <a:schemeClr val="accent1"/>
                </a:solidFill>
                <a:latin typeface="+mj-lt"/>
              </a:rPr>
              <a:t>head</a:t>
            </a:r>
            <a:r>
              <a:rPr lang="ru-RU" sz="2800" b="1" dirty="0">
                <a:solidFill>
                  <a:schemeClr val="accent1"/>
                </a:solidFill>
                <a:latin typeface="+mj-lt"/>
              </a:rPr>
              <a:t>&gt;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527EB8A-2157-B9B2-FB7D-5D65992F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765" y="4049997"/>
            <a:ext cx="10060331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!DOCTYPE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html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html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          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head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meta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cs typeface="Courier New" panose="02070309020205020404" pitchFamily="49" charset="0"/>
              </a:rPr>
              <a:t>charset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  <a:cs typeface="Courier New" panose="02070309020205020404" pitchFamily="49" charset="0"/>
              </a:rPr>
              <a:t>="utf-8"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                      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HTML Document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                           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B6D4FC"/>
                </a:highlight>
                <a:latin typeface="+mj-lt"/>
                <a:cs typeface="Courier New" panose="02070309020205020404" pitchFamily="49" charset="0"/>
              </a:rPr>
              <a:t>&lt;</a:t>
            </a:r>
            <a:r>
              <a:rPr lang="en-US" altLang="ru-RU" sz="2400" b="1" dirty="0">
                <a:solidFill>
                  <a:srgbClr val="0070C0"/>
                </a:solidFill>
                <a:highlight>
                  <a:srgbClr val="B6D4FC"/>
                </a:highlight>
                <a:latin typeface="+mj-lt"/>
                <a:cs typeface="Courier New" panose="02070309020205020404" pitchFamily="49" charset="0"/>
              </a:rPr>
              <a:t>link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B6D4FC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ru-RU" sz="2400" dirty="0" err="1">
                <a:solidFill>
                  <a:schemeClr val="accent1"/>
                </a:solidFill>
                <a:highlight>
                  <a:srgbClr val="B6D4FC"/>
                </a:highlight>
                <a:latin typeface="+mj-lt"/>
                <a:cs typeface="Courier New" panose="02070309020205020404" pitchFamily="49" charset="0"/>
              </a:rPr>
              <a:t>rel</a:t>
            </a:r>
            <a:r>
              <a:rPr lang="en-US" sz="2400" dirty="0">
                <a:highlight>
                  <a:srgbClr val="B6D4FC"/>
                </a:highlight>
                <a:latin typeface="+mj-lt"/>
              </a:rPr>
              <a:t>=</a:t>
            </a:r>
            <a:r>
              <a:rPr lang="en-US" sz="2400" dirty="0">
                <a:solidFill>
                  <a:srgbClr val="7030A0"/>
                </a:solidFill>
                <a:highlight>
                  <a:srgbClr val="B6D4FC"/>
                </a:highlight>
                <a:latin typeface="+mj-lt"/>
              </a:rPr>
              <a:t>"stylesheet" </a:t>
            </a:r>
            <a:r>
              <a:rPr lang="en-US" sz="2400" dirty="0">
                <a:solidFill>
                  <a:schemeClr val="accent1"/>
                </a:solidFill>
                <a:highlight>
                  <a:srgbClr val="B6D4FC"/>
                </a:highlight>
                <a:latin typeface="+mj-lt"/>
              </a:rPr>
              <a:t>type</a:t>
            </a:r>
            <a:r>
              <a:rPr lang="en-US" sz="2400" dirty="0">
                <a:solidFill>
                  <a:srgbClr val="7030A0"/>
                </a:solidFill>
                <a:highlight>
                  <a:srgbClr val="B6D4FC"/>
                </a:highlight>
                <a:latin typeface="+mj-lt"/>
              </a:rPr>
              <a:t>= " text/</a:t>
            </a:r>
            <a:r>
              <a:rPr lang="en-US" sz="2400" dirty="0" err="1">
                <a:solidFill>
                  <a:srgbClr val="7030A0"/>
                </a:solidFill>
                <a:highlight>
                  <a:srgbClr val="B6D4FC"/>
                </a:highlight>
                <a:latin typeface="+mj-lt"/>
              </a:rPr>
              <a:t>css</a:t>
            </a:r>
            <a:r>
              <a:rPr lang="en-US" sz="2400" dirty="0">
                <a:solidFill>
                  <a:srgbClr val="7030A0"/>
                </a:solidFill>
                <a:highlight>
                  <a:srgbClr val="B6D4FC"/>
                </a:highlight>
                <a:latin typeface="+mj-lt"/>
              </a:rPr>
              <a:t>“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ighlight>
                  <a:srgbClr val="B6D4FC"/>
                </a:highlight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ighlight>
                  <a:srgbClr val="B6D4FC"/>
                </a:highlight>
                <a:latin typeface="+mj-lt"/>
              </a:rPr>
              <a:t>				</a:t>
            </a:r>
            <a:r>
              <a:rPr lang="en-US" sz="2400" dirty="0" err="1">
                <a:solidFill>
                  <a:schemeClr val="accent1"/>
                </a:solidFill>
                <a:highlight>
                  <a:srgbClr val="B6D4FC"/>
                </a:highlight>
                <a:latin typeface="+mj-lt"/>
              </a:rPr>
              <a:t>href</a:t>
            </a:r>
            <a:r>
              <a:rPr lang="en-US" sz="2400" dirty="0">
                <a:highlight>
                  <a:srgbClr val="B6D4FC"/>
                </a:highlight>
                <a:latin typeface="+mj-lt"/>
              </a:rPr>
              <a:t>=</a:t>
            </a:r>
            <a:r>
              <a:rPr lang="en-US" sz="2400" dirty="0">
                <a:solidFill>
                  <a:srgbClr val="7030A0"/>
                </a:solidFill>
                <a:highlight>
                  <a:srgbClr val="B6D4FC"/>
                </a:highlight>
                <a:latin typeface="+mj-lt"/>
              </a:rPr>
              <a:t>"style.css"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B6D4FC"/>
                </a:highlight>
                <a:latin typeface="+mj-lt"/>
                <a:cs typeface="Courier New" panose="02070309020205020404" pitchFamily="49" charset="0"/>
              </a:rPr>
              <a:t>&gt;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highlight>
                <a:srgbClr val="B6D4FC"/>
              </a:highlight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  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head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body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Этот текст будет полужирным,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а этот — ещё и курсивным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&gt;. 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	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body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html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1664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</a:t>
            </a:r>
            <a:r>
              <a:rPr lang="en-US" dirty="0">
                <a:latin typeface="+mj-lt"/>
              </a:rPr>
              <a:t>CSS </a:t>
            </a:r>
            <a:r>
              <a:rPr lang="ru-RU" dirty="0">
                <a:latin typeface="+mj-lt"/>
              </a:rPr>
              <a:t>правила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1" y="1622498"/>
            <a:ext cx="11716512" cy="7790625"/>
          </a:xfrm>
        </p:spPr>
        <p:txBody>
          <a:bodyPr/>
          <a:lstStyle/>
          <a:p>
            <a:pPr algn="just"/>
            <a:r>
              <a:rPr lang="ru-RU" sz="2800" dirty="0">
                <a:latin typeface="+mj-lt"/>
              </a:rPr>
              <a:t>Стили CSS могут быть подключены или внедрены в описываемый ими веб-документ  несколькими способами:</a:t>
            </a:r>
            <a:endParaRPr lang="en-US" sz="2800" dirty="0">
              <a:latin typeface="+mj-lt"/>
            </a:endParaRPr>
          </a:p>
          <a:p>
            <a:pPr algn="just"/>
            <a:endParaRPr lang="en-US" sz="2800" dirty="0">
              <a:latin typeface="+mj-lt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когда стили описаны внутри документа, они могут быть включены в </a:t>
            </a:r>
            <a:r>
              <a:rPr lang="ru-RU" sz="2800" b="1" dirty="0">
                <a:solidFill>
                  <a:srgbClr val="EA3F3B"/>
                </a:solidFill>
                <a:latin typeface="+mj-lt"/>
              </a:rPr>
              <a:t>элемент &lt;</a:t>
            </a:r>
            <a:r>
              <a:rPr lang="ru-RU" sz="2800" b="1" dirty="0" err="1">
                <a:solidFill>
                  <a:srgbClr val="EA3F3B"/>
                </a:solidFill>
                <a:latin typeface="+mj-lt"/>
              </a:rPr>
              <a:t>style</a:t>
            </a:r>
            <a:r>
              <a:rPr lang="ru-RU" sz="2800" b="1" dirty="0">
                <a:solidFill>
                  <a:srgbClr val="EA3F3B"/>
                </a:solidFill>
                <a:latin typeface="+mj-lt"/>
              </a:rPr>
              <a:t>&gt;, </a:t>
            </a:r>
            <a:r>
              <a:rPr lang="ru-RU" sz="2800" dirty="0">
                <a:latin typeface="+mj-lt"/>
              </a:rPr>
              <a:t>который включается в </a:t>
            </a:r>
            <a:r>
              <a:rPr lang="ru-RU" sz="2800" b="1" dirty="0">
                <a:solidFill>
                  <a:srgbClr val="EA3F3B"/>
                </a:solidFill>
                <a:latin typeface="+mj-lt"/>
              </a:rPr>
              <a:t>элемент &lt;</a:t>
            </a:r>
            <a:r>
              <a:rPr lang="ru-RU" sz="2800" b="1" dirty="0" err="1">
                <a:solidFill>
                  <a:srgbClr val="EA3F3B"/>
                </a:solidFill>
                <a:latin typeface="+mj-lt"/>
              </a:rPr>
              <a:t>head</a:t>
            </a:r>
            <a:r>
              <a:rPr lang="ru-RU" sz="2800" b="1" dirty="0">
                <a:solidFill>
                  <a:srgbClr val="EA3F3B"/>
                </a:solidFill>
                <a:latin typeface="+mj-lt"/>
              </a:rPr>
              <a:t>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0603BE-6F16-FEFF-3481-568DE9F8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405" y="4523769"/>
            <a:ext cx="7552971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!DOCTYPE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html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html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70C0"/>
                </a:solidFill>
                <a:latin typeface="TT Hoves" panose="02000503030000020004"/>
                <a:cs typeface="Courier New" panose="02070309020205020404" pitchFamily="49" charset="0"/>
              </a:rPr>
              <a:t>         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head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	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meta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charset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="utf-8"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70C0"/>
                </a:solidFill>
                <a:latin typeface="TT Hoves" panose="02000503030000020004"/>
                <a:cs typeface="Courier New" panose="02070309020205020404" pitchFamily="49" charset="0"/>
              </a:rPr>
              <a:t>                       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HTML Document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 </a:t>
            </a:r>
            <a:endParaRPr lang="en-US" altLang="ru-RU" sz="2400" dirty="0">
              <a:solidFill>
                <a:srgbClr val="0070C0"/>
              </a:solidFill>
              <a:latin typeface="TT Hoves" panose="02000503030000020004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70C0"/>
                </a:solidFill>
                <a:latin typeface="TT Hoves" panose="02000503030000020004"/>
                <a:cs typeface="Courier New" panose="02070309020205020404" pitchFamily="49" charset="0"/>
              </a:rPr>
              <a:t>                       </a:t>
            </a:r>
            <a:r>
              <a:rPr lang="en-US" altLang="ru-RU" sz="2400" dirty="0">
                <a:solidFill>
                  <a:srgbClr val="0070C0"/>
                </a:solidFill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&lt;</a:t>
            </a:r>
            <a:r>
              <a:rPr lang="en-US" altLang="ru-RU" sz="2400" b="1" dirty="0">
                <a:solidFill>
                  <a:srgbClr val="0070C0"/>
                </a:solidFill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style</a:t>
            </a:r>
            <a:r>
              <a:rPr kumimoji="0" lang="en-US" altLang="ru-RU" sz="24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>
                <a:solidFill>
                  <a:srgbClr val="0070C0"/>
                </a:solidFill>
                <a:latin typeface="TT Hoves" panose="02000503030000020004"/>
                <a:cs typeface="Courier New" panose="02070309020205020404" pitchFamily="49" charset="0"/>
              </a:rPr>
              <a:t>           </a:t>
            </a:r>
            <a:r>
              <a:rPr lang="en-US" altLang="ru-RU" sz="2400" b="1" dirty="0">
                <a:solidFill>
                  <a:srgbClr val="0070C0"/>
                </a:solidFill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             body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>
                <a:solidFill>
                  <a:srgbClr val="0070C0"/>
                </a:solidFill>
                <a:latin typeface="TT Hoves" panose="02000503030000020004"/>
                <a:cs typeface="Courier New" panose="02070309020205020404" pitchFamily="49" charset="0"/>
              </a:rPr>
              <a:t>           </a:t>
            </a:r>
            <a:r>
              <a:rPr lang="en-US" altLang="ru-RU" sz="2400" b="1" dirty="0">
                <a:solidFill>
                  <a:srgbClr val="0070C0"/>
                </a:solidFill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                    </a:t>
            </a:r>
            <a:r>
              <a:rPr lang="en-US" altLang="ru-RU" sz="2400" b="1" dirty="0">
                <a:solidFill>
                  <a:srgbClr val="EA3F3B"/>
                </a:solidFill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color</a:t>
            </a:r>
            <a:r>
              <a:rPr lang="en-US" altLang="ru-RU" sz="2400" b="1" dirty="0">
                <a:solidFill>
                  <a:srgbClr val="0070C0"/>
                </a:solidFill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: </a:t>
            </a:r>
            <a:r>
              <a:rPr lang="en-US" altLang="ru-RU" sz="2400" b="1" dirty="0">
                <a:solidFill>
                  <a:srgbClr val="26242C"/>
                </a:solidFill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red</a:t>
            </a:r>
            <a:r>
              <a:rPr lang="en-US" altLang="ru-RU" sz="2400" b="1" dirty="0">
                <a:solidFill>
                  <a:srgbClr val="0070C0"/>
                </a:solidFill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         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            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B6D4FC"/>
                </a:highlight>
                <a:latin typeface="TT Hoves" panose="02000503030000020004"/>
                <a:cs typeface="Courier New" panose="02070309020205020404" pitchFamily="49" charset="0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          &lt;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/style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head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0000"/>
                </a:solidFill>
                <a:latin typeface="TT Hoves" panose="02000503030000020004"/>
                <a:cs typeface="Courier New" panose="02070309020205020404" pitchFamily="49" charset="0"/>
              </a:rPr>
              <a:t>          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body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Этот текст будет полужирным,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а этот — ещё и курсивным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&gt;. 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	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body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 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html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T Hoves" panose="02000503030000020004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466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Структура </a:t>
            </a:r>
            <a:r>
              <a:rPr lang="en-US" dirty="0">
                <a:latin typeface="+mj-lt"/>
              </a:rPr>
              <a:t>CSS </a:t>
            </a:r>
            <a:r>
              <a:rPr lang="ru-RU" dirty="0">
                <a:latin typeface="+mj-lt"/>
              </a:rPr>
              <a:t>правила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1" y="1622498"/>
            <a:ext cx="11716512" cy="7790625"/>
          </a:xfrm>
        </p:spPr>
        <p:txBody>
          <a:bodyPr/>
          <a:lstStyle/>
          <a:p>
            <a:pPr algn="just"/>
            <a:r>
              <a:rPr lang="ru-RU" sz="2800" dirty="0">
                <a:latin typeface="+mj-lt"/>
              </a:rPr>
              <a:t>Стили CSS могут быть подключены или внедрены в описываемый ими веб-документ  несколькими способами: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когда стили описаны в теле документа, они могут располагаться </a:t>
            </a:r>
            <a:r>
              <a:rPr lang="ru-RU" sz="2800" b="1" dirty="0">
                <a:solidFill>
                  <a:schemeClr val="accent1"/>
                </a:solidFill>
                <a:latin typeface="+mj-lt"/>
              </a:rPr>
              <a:t>в атрибутах отдельного элемента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527EB8A-2157-B9B2-FB7D-5D65992F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512" y="4780094"/>
            <a:ext cx="10060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!DOCTYPE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html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html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          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head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meta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cs typeface="Courier New" panose="02070309020205020404" pitchFamily="49" charset="0"/>
              </a:rPr>
              <a:t>charset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  <a:cs typeface="Courier New" panose="02070309020205020404" pitchFamily="49" charset="0"/>
              </a:rPr>
              <a:t>="utf-8"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                              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HTML Document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head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body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&lt;p  style="font-size: 20px; color: green; font-family:                                                                              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                                    arial,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helvetice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, sans-serif" &gt;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Этот текст будет полужирным,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а этот — ещё и курсивным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&gt;. 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	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body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 &lt;/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html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4680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4684</TotalTime>
  <Words>596</Words>
  <Application>Microsoft Office PowerPoint</Application>
  <PresentationFormat>Произвольный</PresentationFormat>
  <Paragraphs>77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10</vt:i4>
      </vt:variant>
    </vt:vector>
  </HeadingPairs>
  <TitlesOfParts>
    <vt:vector size="25" baseType="lpstr">
      <vt:lpstr>RF Dewi Extended</vt:lpstr>
      <vt:lpstr>Calibri</vt:lpstr>
      <vt:lpstr>RF Dewi</vt:lpstr>
      <vt:lpstr>TTPositive-DemiBold</vt:lpstr>
      <vt:lpstr>Wingdings</vt:lpstr>
      <vt:lpstr>TT Positive</vt:lpstr>
      <vt:lpstr>TT Hoves</vt:lpstr>
      <vt:lpstr>Arial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CSS-стили</vt:lpstr>
      <vt:lpstr>Структура CSS правила</vt:lpstr>
      <vt:lpstr>Структура CSS правила</vt:lpstr>
      <vt:lpstr>Структура CSS правила</vt:lpstr>
      <vt:lpstr>Структура CSS правила</vt:lpstr>
      <vt:lpstr>Структура CSS правила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111</cp:revision>
  <dcterms:created xsi:type="dcterms:W3CDTF">2022-09-12T13:03:00Z</dcterms:created>
  <dcterms:modified xsi:type="dcterms:W3CDTF">2024-03-17T12:47:31Z</dcterms:modified>
</cp:coreProperties>
</file>