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8"/>
  </p:notesMasterIdLst>
  <p:handoutMasterIdLst>
    <p:handoutMasterId r:id="rId19"/>
  </p:handoutMasterIdLst>
  <p:sldIdLst>
    <p:sldId id="345" r:id="rId8"/>
    <p:sldId id="346" r:id="rId9"/>
    <p:sldId id="351" r:id="rId10"/>
    <p:sldId id="352" r:id="rId11"/>
    <p:sldId id="353" r:id="rId12"/>
    <p:sldId id="354" r:id="rId13"/>
    <p:sldId id="355" r:id="rId14"/>
    <p:sldId id="304" r:id="rId15"/>
    <p:sldId id="305" r:id="rId16"/>
    <p:sldId id="311" r:id="rId17"/>
  </p:sldIdLst>
  <p:sldSz cx="20108863" cy="11310938"/>
  <p:notesSz cx="6858000" cy="9144000"/>
  <p:embeddedFontLst>
    <p:embeddedFont>
      <p:font typeface="RF Dewi" panose="00000500000000000000" charset="-52"/>
      <p:regular r:id="rId20"/>
      <p:bold r:id="rId21"/>
      <p:italic r:id="rId22"/>
      <p:boldItalic r:id="rId23"/>
    </p:embeddedFont>
    <p:embeddedFont>
      <p:font typeface="RF Dewi Extended" panose="00000505000000000000" charset="-52"/>
      <p:regular r:id="rId24"/>
      <p:bold r:id="rId25"/>
      <p:italic r:id="rId26"/>
      <p:boldItalic r:id="rId27"/>
    </p:embeddedFont>
    <p:embeddedFont>
      <p:font typeface="TT Positive" panose="020B00030200000202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12121"/>
    <a:srgbClr val="26242D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JavaScript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JS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1" y="2761488"/>
            <a:ext cx="7358062" cy="7790625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400" dirty="0">
                <a:latin typeface="+mn-lt"/>
              </a:rPr>
              <a:t>JS - язык, придуманный специально для создания интерактивных слайдов.</a:t>
            </a:r>
            <a:endParaRPr lang="en-US" sz="2400" dirty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sz="2400" dirty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n-lt"/>
              </a:rPr>
              <a:t>Код на языке JS называют </a:t>
            </a:r>
            <a:r>
              <a:rPr lang="ru-RU" sz="2400" dirty="0">
                <a:solidFill>
                  <a:schemeClr val="accent1"/>
                </a:solidFill>
                <a:latin typeface="+mn-lt"/>
              </a:rPr>
              <a:t>скриптом</a:t>
            </a:r>
            <a:r>
              <a:rPr lang="ru-RU" sz="2400" dirty="0">
                <a:solidFill>
                  <a:srgbClr val="333333"/>
                </a:solidFill>
                <a:latin typeface="+mn-lt"/>
              </a:rPr>
              <a:t>. Его сохраняют в отдельный файл с расширением </a:t>
            </a:r>
            <a:r>
              <a:rPr lang="ru-RU" sz="2400" b="1" dirty="0" err="1">
                <a:solidFill>
                  <a:srgbClr val="FF0000"/>
                </a:solidFill>
                <a:latin typeface="+mn-lt"/>
              </a:rPr>
              <a:t>js</a:t>
            </a:r>
            <a:r>
              <a:rPr lang="ru-RU" sz="2400" dirty="0">
                <a:solidFill>
                  <a:srgbClr val="333333"/>
                </a:solidFill>
                <a:latin typeface="+mn-lt"/>
              </a:rPr>
              <a:t> (например, </a:t>
            </a:r>
            <a:r>
              <a:rPr lang="ru-RU" sz="2400" i="1" dirty="0">
                <a:solidFill>
                  <a:srgbClr val="333333"/>
                </a:solidFill>
                <a:latin typeface="+mn-lt"/>
              </a:rPr>
              <a:t>myScript.js</a:t>
            </a:r>
            <a:r>
              <a:rPr lang="ru-RU" sz="2400" dirty="0">
                <a:solidFill>
                  <a:srgbClr val="333333"/>
                </a:solidFill>
                <a:latin typeface="+mn-lt"/>
              </a:rPr>
              <a:t>), а чтобы запустить, подключают этот файл на страницу. </a:t>
            </a:r>
            <a:endParaRPr lang="en-US" sz="2400" dirty="0">
              <a:solidFill>
                <a:srgbClr val="333333"/>
              </a:solidFill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sz="2400" dirty="0">
              <a:solidFill>
                <a:srgbClr val="333333"/>
              </a:solidFill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n-lt"/>
              </a:rPr>
              <a:t>В HTML для добавления JavaScript есть специальный тег: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rgbClr val="0070C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&lt;</a:t>
            </a:r>
            <a:r>
              <a:rPr lang="ru-RU" sz="2400" dirty="0" err="1">
                <a:solidFill>
                  <a:srgbClr val="0070C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script</a:t>
            </a:r>
            <a:r>
              <a:rPr lang="en-US" sz="2400" dirty="0">
                <a:solidFill>
                  <a:srgbClr val="0070C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src</a:t>
            </a:r>
            <a:r>
              <a:rPr lang="ru-RU" sz="2400" dirty="0">
                <a:solidFill>
                  <a:srgbClr val="FF000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7030A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"</a:t>
            </a:r>
            <a:r>
              <a:rPr lang="ru-RU" sz="2400" dirty="0" err="1">
                <a:solidFill>
                  <a:srgbClr val="7030A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адрес_файла</a:t>
            </a:r>
            <a:r>
              <a:rPr lang="ru-RU" sz="2400" dirty="0">
                <a:solidFill>
                  <a:srgbClr val="7030A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"</a:t>
            </a:r>
            <a:r>
              <a:rPr lang="ru-RU" sz="2400" dirty="0">
                <a:solidFill>
                  <a:srgbClr val="0070C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&gt;&lt;/</a:t>
            </a:r>
            <a:r>
              <a:rPr lang="ru-RU" sz="2400" dirty="0" err="1">
                <a:solidFill>
                  <a:srgbClr val="0070C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script</a:t>
            </a:r>
            <a:r>
              <a:rPr lang="en-US" sz="2400" dirty="0">
                <a:solidFill>
                  <a:srgbClr val="0070C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E5E4E2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/////////////       /</a:t>
            </a:r>
            <a:r>
              <a:rPr lang="en-US" sz="2400" dirty="0">
                <a:solidFill>
                  <a:srgbClr val="0070C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                               </a:t>
            </a:r>
            <a:r>
              <a:rPr lang="ru-RU" sz="2400" dirty="0">
                <a:solidFill>
                  <a:srgbClr val="0070C0"/>
                </a:solidFill>
                <a:highlight>
                  <a:srgbClr val="E5E4E2"/>
                </a:highlight>
                <a:latin typeface="+mn-lt"/>
                <a:cs typeface="Courier New" panose="02070309020205020404" pitchFamily="49" charset="0"/>
              </a:rPr>
              <a:t> </a:t>
            </a:r>
            <a:endParaRPr lang="ru-RU" sz="2400" dirty="0">
              <a:solidFill>
                <a:srgbClr val="0070C0"/>
              </a:solidFill>
              <a:highlight>
                <a:srgbClr val="E5E4E2"/>
              </a:highlight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240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5" name="Picture 2" descr="Изображение логотипа">
            <a:extLst>
              <a:ext uri="{FF2B5EF4-FFF2-40B4-BE49-F238E27FC236}">
                <a16:creationId xmlns:a16="http://schemas.microsoft.com/office/drawing/2014/main" id="{9E6189CB-252F-490D-0DAE-CB13EBF9F791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" r="4051"/>
          <a:stretch>
            <a:fillRect/>
          </a:stretch>
        </p:blipFill>
        <p:spPr bwMode="auto">
          <a:xfrm>
            <a:off x="9656763" y="795338"/>
            <a:ext cx="8966200" cy="975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JS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1" y="2761488"/>
            <a:ext cx="7358062" cy="77906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j-lt"/>
              </a:rPr>
              <a:t>Скрипт обычно подключают в самом конце страницы, перед закрывающим тегом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&lt;/body&gt;. </a:t>
            </a:r>
            <a:r>
              <a:rPr lang="ru-RU" sz="2400" dirty="0">
                <a:solidFill>
                  <a:srgbClr val="333333"/>
                </a:solidFill>
                <a:latin typeface="+mj-lt"/>
              </a:rPr>
              <a:t>Например:</a:t>
            </a:r>
            <a:endParaRPr lang="en-US" sz="2400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2400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5" name="Picture 2" descr="Изображение логотипа">
            <a:extLst>
              <a:ext uri="{FF2B5EF4-FFF2-40B4-BE49-F238E27FC236}">
                <a16:creationId xmlns:a16="http://schemas.microsoft.com/office/drawing/2014/main" id="{9E6189CB-252F-490D-0DAE-CB13EBF9F791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" r="4051"/>
          <a:stretch>
            <a:fillRect/>
          </a:stretch>
        </p:blipFill>
        <p:spPr bwMode="auto">
          <a:xfrm>
            <a:off x="9656763" y="795338"/>
            <a:ext cx="8966200" cy="975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E79A132-39D5-A521-BB2D-E5C7CBEFC172}"/>
              </a:ext>
            </a:extLst>
          </p:cNvPr>
          <p:cNvSpPr/>
          <p:nvPr/>
        </p:nvSpPr>
        <p:spPr>
          <a:xfrm>
            <a:off x="1855840" y="4085809"/>
            <a:ext cx="6618183" cy="15696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body&gt;</a:t>
            </a:r>
            <a:br>
              <a:rPr lang="en-US" sz="2400" dirty="0">
                <a:solidFill>
                  <a:srgbClr val="333333"/>
                </a:solidFill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333333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&lt;!--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Содержимое страницы --&gt;</a:t>
            </a:r>
            <a:br>
              <a:rPr lang="en-US" sz="2400" dirty="0">
                <a:solidFill>
                  <a:srgbClr val="333333"/>
                </a:solidFill>
                <a:cs typeface="Courier New" panose="02070309020205020404" pitchFamily="49" charset="0"/>
              </a:rPr>
            </a:br>
            <a:r>
              <a:rPr lang="ru-RU" sz="2400" dirty="0">
                <a:solidFill>
                  <a:srgbClr val="333333"/>
                </a:solidFill>
                <a:cs typeface="Courier New" panose="02070309020205020404" pitchFamily="49" charset="0"/>
              </a:rPr>
              <a:t> </a:t>
            </a:r>
            <a:r>
              <a:rPr lang="ru-RU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script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src</a:t>
            </a:r>
            <a:r>
              <a:rPr lang="en-US" sz="2400" dirty="0">
                <a:solidFill>
                  <a:srgbClr val="333333"/>
                </a:solidFill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7030A0"/>
                </a:solidFill>
                <a:cs typeface="Courier New" panose="02070309020205020404" pitchFamily="49" charset="0"/>
              </a:rPr>
              <a:t>"app.js"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&gt;&lt;/script&gt; </a:t>
            </a:r>
            <a:br>
              <a:rPr lang="en-US" sz="2400" dirty="0">
                <a:solidFill>
                  <a:srgbClr val="333333"/>
                </a:solidFill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&lt;/body&gt;</a:t>
            </a:r>
            <a:endParaRPr lang="ru-RU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JS</a:t>
            </a:r>
            <a:r>
              <a:rPr lang="ru-RU" dirty="0">
                <a:latin typeface="+mj-lt"/>
              </a:rPr>
              <a:t> переменные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1" y="2761488"/>
            <a:ext cx="7358062" cy="77906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333333"/>
                </a:solidFill>
                <a:latin typeface="+mj-lt"/>
              </a:rPr>
              <a:t>V</a:t>
            </a:r>
            <a:r>
              <a:rPr lang="ru-RU" sz="2400" b="1" dirty="0" err="1">
                <a:solidFill>
                  <a:srgbClr val="333333"/>
                </a:solidFill>
                <a:latin typeface="+mj-lt"/>
              </a:rPr>
              <a:t>ar</a:t>
            </a:r>
            <a:r>
              <a:rPr lang="en-US" sz="24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+mj-lt"/>
              </a:rPr>
              <a:t>-переменные обладают свойством </a:t>
            </a:r>
            <a:r>
              <a:rPr lang="ru-RU" sz="2400" dirty="0" err="1">
                <a:solidFill>
                  <a:srgbClr val="333333"/>
                </a:solidFill>
                <a:latin typeface="+mj-lt"/>
              </a:rPr>
              <a:t>хойстинга</a:t>
            </a:r>
            <a:r>
              <a:rPr lang="ru-RU" sz="2400" dirty="0">
                <a:solidFill>
                  <a:srgbClr val="333333"/>
                </a:solidFill>
                <a:latin typeface="+mj-lt"/>
              </a:rPr>
              <a:t> (поднятия)</a:t>
            </a:r>
            <a:endParaRPr lang="en-US" sz="2400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333333"/>
                </a:solidFill>
                <a:latin typeface="+mj-lt"/>
              </a:rPr>
              <a:t>l</a:t>
            </a:r>
            <a:r>
              <a:rPr lang="ru-RU" sz="2400" b="1" dirty="0" err="1">
                <a:solidFill>
                  <a:srgbClr val="333333"/>
                </a:solidFill>
                <a:latin typeface="+mj-lt"/>
              </a:rPr>
              <a:t>et</a:t>
            </a:r>
            <a:r>
              <a:rPr lang="ru-RU" sz="24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+mj-lt"/>
              </a:rPr>
              <a:t>и </a:t>
            </a:r>
            <a:r>
              <a:rPr lang="ru-RU" sz="2400" b="1" dirty="0" err="1">
                <a:solidFill>
                  <a:srgbClr val="333333"/>
                </a:solidFill>
                <a:latin typeface="+mj-lt"/>
              </a:rPr>
              <a:t>const</a:t>
            </a:r>
            <a:r>
              <a:rPr lang="ru-RU" sz="2400" dirty="0">
                <a:solidFill>
                  <a:srgbClr val="333333"/>
                </a:solidFill>
                <a:latin typeface="+mj-lt"/>
              </a:rPr>
              <a:t> имеют блочную видимость и не поднимаются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E79A132-39D5-A521-BB2D-E5C7CBEFC172}"/>
              </a:ext>
            </a:extLst>
          </p:cNvPr>
          <p:cNvSpPr/>
          <p:nvPr/>
        </p:nvSpPr>
        <p:spPr>
          <a:xfrm>
            <a:off x="10685515" y="2314159"/>
            <a:ext cx="6618183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var 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name;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307C8D-F199-6D21-65CF-F6B04BA3B63C}"/>
              </a:ext>
            </a:extLst>
          </p:cNvPr>
          <p:cNvSpPr/>
          <p:nvPr/>
        </p:nvSpPr>
        <p:spPr>
          <a:xfrm>
            <a:off x="10685514" y="2775824"/>
            <a:ext cx="6618183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name 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rgbClr val="92D050"/>
                </a:solidFill>
                <a:cs typeface="Courier New" panose="02070309020205020404" pitchFamily="49" charset="0"/>
              </a:rPr>
              <a:t>“Bob”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BD8F9B-F3DF-835B-9095-6631DA6D3491}"/>
              </a:ext>
            </a:extLst>
          </p:cNvPr>
          <p:cNvSpPr/>
          <p:nvPr/>
        </p:nvSpPr>
        <p:spPr>
          <a:xfrm>
            <a:off x="10685514" y="2360325"/>
            <a:ext cx="6618183" cy="8309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var 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name = </a:t>
            </a:r>
            <a:r>
              <a:rPr lang="en-US" sz="2400" b="1" dirty="0">
                <a:solidFill>
                  <a:srgbClr val="92D050"/>
                </a:solidFill>
                <a:cs typeface="Courier New" panose="02070309020205020404" pitchFamily="49" charset="0"/>
              </a:rPr>
              <a:t>"Bob“ 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/>
              <a:t>name;</a:t>
            </a:r>
            <a:endParaRPr lang="en-US" sz="2400" b="1" dirty="0">
              <a:solidFill>
                <a:srgbClr val="212121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8BDAEB-DB18-F41A-97C6-398CFB51B6A3}"/>
              </a:ext>
            </a:extLst>
          </p:cNvPr>
          <p:cNvSpPr/>
          <p:nvPr/>
        </p:nvSpPr>
        <p:spPr>
          <a:xfrm>
            <a:off x="10685514" y="2360324"/>
            <a:ext cx="6618183" cy="8309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var 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cs typeface="Courier New" panose="02070309020205020404" pitchFamily="49" charset="0"/>
              </a:rPr>
              <a:t>'Bob’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name =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cs typeface="Courier New" panose="02070309020205020404" pitchFamily="49" charset="0"/>
              </a:rPr>
              <a:t>'Steve'</a:t>
            </a:r>
            <a:r>
              <a:rPr lang="en-US" sz="2400" b="1" dirty="0">
                <a:solidFill>
                  <a:srgbClr val="212121"/>
                </a:solidFill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60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B44D2A0-2F8C-ED81-39AB-C350F9FA6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String</a:t>
            </a:r>
          </a:p>
          <a:p>
            <a:r>
              <a:rPr lang="en-US" dirty="0"/>
              <a:t>var </a:t>
            </a:r>
            <a:r>
              <a:rPr lang="en-US" dirty="0" err="1"/>
              <a:t>myVariable</a:t>
            </a:r>
            <a:r>
              <a:rPr lang="en-US" dirty="0"/>
              <a:t> = 'Bob';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3C1D28-6797-FC03-E6DC-3997A377A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4A3461-525A-0C3D-D153-CF4B95F5B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6900C0-AE89-AE88-10E3-1075AC397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C15869D-BF5A-D5A3-338A-891E2D2B1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Number</a:t>
            </a:r>
          </a:p>
          <a:p>
            <a:r>
              <a:rPr lang="en-US" dirty="0"/>
              <a:t>var </a:t>
            </a:r>
            <a:r>
              <a:rPr lang="en-US" dirty="0" err="1"/>
              <a:t>myVariable</a:t>
            </a:r>
            <a:r>
              <a:rPr lang="en-US" dirty="0"/>
              <a:t> = 10;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A0D3282-C7BA-2C4E-AE1E-0F33361F78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Boolean</a:t>
            </a:r>
          </a:p>
          <a:p>
            <a:r>
              <a:rPr lang="en-US" dirty="0"/>
              <a:t>var </a:t>
            </a:r>
            <a:r>
              <a:rPr lang="en-US" dirty="0" err="1"/>
              <a:t>myVariable</a:t>
            </a:r>
            <a:r>
              <a:rPr lang="en-US" dirty="0"/>
              <a:t> = true;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B4BF5E4-4DDC-0122-5D6A-02FEAFFDDD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Array</a:t>
            </a:r>
          </a:p>
          <a:p>
            <a:r>
              <a:rPr lang="en-US" dirty="0">
                <a:solidFill>
                  <a:srgbClr val="212121"/>
                </a:solidFill>
              </a:rPr>
              <a:t>var </a:t>
            </a:r>
            <a:r>
              <a:rPr lang="en-US" dirty="0" err="1">
                <a:solidFill>
                  <a:srgbClr val="212121"/>
                </a:solidFill>
              </a:rPr>
              <a:t>myVariable</a:t>
            </a:r>
            <a:r>
              <a:rPr lang="en-US" dirty="0">
                <a:solidFill>
                  <a:srgbClr val="212121"/>
                </a:solidFill>
              </a:rPr>
              <a:t> = [1,'Bob','Steve',10]; </a:t>
            </a:r>
            <a:endParaRPr lang="ru-RU" dirty="0">
              <a:solidFill>
                <a:srgbClr val="21212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FDC7B62-BDFA-E25D-FD7C-19B78C8D08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C1727FD-247F-7707-7D46-CAD997884C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A1EA2303-E74F-22A6-0C2F-723C10543B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Object</a:t>
            </a:r>
          </a:p>
          <a:p>
            <a:r>
              <a:rPr lang="en-US" dirty="0"/>
              <a:t>var </a:t>
            </a:r>
            <a:r>
              <a:rPr lang="en-US" dirty="0" err="1"/>
              <a:t>myVariable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('h1'); </a:t>
            </a:r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6C27DAF-1209-2889-22BB-03218B2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Типы переменных в </a:t>
            </a:r>
            <a:r>
              <a:rPr lang="en-US" dirty="0">
                <a:latin typeface="+mj-lt"/>
              </a:rPr>
              <a:t>JS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4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7" grpId="0" build="p"/>
      <p:bldP spid="8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B44D2A0-2F8C-ED81-39AB-C350F9FA6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Сложение (Конкатенация)</a:t>
            </a:r>
            <a:endParaRPr lang="en-US" b="1" dirty="0">
              <a:solidFill>
                <a:srgbClr val="EA3F3B"/>
              </a:solidFill>
            </a:endParaRPr>
          </a:p>
          <a:p>
            <a:r>
              <a:rPr lang="en-US" dirty="0"/>
              <a:t>6 + 9; </a:t>
            </a:r>
            <a:br>
              <a:rPr lang="ru-RU" dirty="0"/>
            </a:br>
            <a:r>
              <a:rPr lang="en-US" dirty="0"/>
              <a:t>"Hello " + "world!";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3C1D28-6797-FC03-E6DC-3997A377A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4A3461-525A-0C3D-D153-CF4B95F5B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6900C0-AE89-AE88-10E3-1075AC397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C15869D-BF5A-D5A3-338A-891E2D2B1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Вычитание, Умножение, Деление</a:t>
            </a:r>
            <a:endParaRPr lang="en-US" b="1" dirty="0">
              <a:solidFill>
                <a:srgbClr val="EA3F3B"/>
              </a:solidFill>
            </a:endParaRPr>
          </a:p>
          <a:p>
            <a:r>
              <a:rPr lang="ru-RU" dirty="0"/>
              <a:t>9 - 3;  8 * 2;  9 / 3;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A0D3282-C7BA-2C4E-AE1E-0F33361F78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Присваивание</a:t>
            </a:r>
            <a:endParaRPr lang="en-US" b="1" dirty="0">
              <a:solidFill>
                <a:srgbClr val="EA3F3B"/>
              </a:solidFill>
            </a:endParaRPr>
          </a:p>
          <a:p>
            <a:r>
              <a:rPr lang="en-US" dirty="0"/>
              <a:t>var </a:t>
            </a:r>
            <a:r>
              <a:rPr lang="en-US" dirty="0" err="1"/>
              <a:t>myVariable</a:t>
            </a:r>
            <a:r>
              <a:rPr lang="en-US" dirty="0"/>
              <a:t> = 'Bob';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B4BF5E4-4DDC-0122-5D6A-02FEAFFDDD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Равенство (Тождество)</a:t>
            </a:r>
            <a:endParaRPr lang="en-US" b="1" dirty="0">
              <a:solidFill>
                <a:srgbClr val="EA3F3B"/>
              </a:solidFill>
            </a:endParaRPr>
          </a:p>
          <a:p>
            <a:r>
              <a:rPr lang="en-US" dirty="0">
                <a:solidFill>
                  <a:srgbClr val="212121"/>
                </a:solidFill>
              </a:rPr>
              <a:t>var </a:t>
            </a:r>
            <a:r>
              <a:rPr lang="en-US" dirty="0" err="1">
                <a:solidFill>
                  <a:srgbClr val="212121"/>
                </a:solidFill>
              </a:rPr>
              <a:t>myVariable</a:t>
            </a:r>
            <a:r>
              <a:rPr lang="en-US" dirty="0">
                <a:solidFill>
                  <a:srgbClr val="212121"/>
                </a:solidFill>
              </a:rPr>
              <a:t> = 3; </a:t>
            </a:r>
            <a:br>
              <a:rPr lang="ru-RU" dirty="0">
                <a:solidFill>
                  <a:srgbClr val="212121"/>
                </a:solidFill>
              </a:rPr>
            </a:br>
            <a:r>
              <a:rPr lang="en-US" dirty="0" err="1">
                <a:solidFill>
                  <a:srgbClr val="212121"/>
                </a:solidFill>
              </a:rPr>
              <a:t>myVariable</a:t>
            </a:r>
            <a:r>
              <a:rPr lang="en-US" dirty="0">
                <a:solidFill>
                  <a:srgbClr val="212121"/>
                </a:solidFill>
              </a:rPr>
              <a:t> === 4;</a:t>
            </a:r>
            <a:endParaRPr lang="ru-RU" dirty="0">
              <a:solidFill>
                <a:srgbClr val="21212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FDC7B62-BDFA-E25D-FD7C-19B78C8D08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C1727FD-247F-7707-7D46-CAD997884C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A1EA2303-E74F-22A6-0C2F-723C10543B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Отрицание (Неравенство)</a:t>
            </a:r>
          </a:p>
          <a:p>
            <a:r>
              <a:rPr lang="en-US" dirty="0"/>
              <a:t>var </a:t>
            </a:r>
            <a:r>
              <a:rPr lang="en-US" dirty="0" err="1"/>
              <a:t>myVariable</a:t>
            </a:r>
            <a:r>
              <a:rPr lang="en-US" dirty="0"/>
              <a:t> = 3; !(</a:t>
            </a:r>
            <a:r>
              <a:rPr lang="en-US" dirty="0" err="1"/>
              <a:t>myVariable</a:t>
            </a:r>
            <a:r>
              <a:rPr lang="en-US" dirty="0"/>
              <a:t> === 3);</a:t>
            </a:r>
            <a:endParaRPr lang="ru-RU" dirty="0"/>
          </a:p>
          <a:p>
            <a:r>
              <a:rPr lang="en-US" dirty="0"/>
              <a:t>var </a:t>
            </a:r>
            <a:r>
              <a:rPr lang="en-US" dirty="0" err="1"/>
              <a:t>myVariable</a:t>
            </a:r>
            <a:r>
              <a:rPr lang="en-US" dirty="0"/>
              <a:t> = 3; </a:t>
            </a:r>
            <a:r>
              <a:rPr lang="en-US" dirty="0" err="1"/>
              <a:t>myVariable</a:t>
            </a:r>
            <a:r>
              <a:rPr lang="en-US" dirty="0"/>
              <a:t> !== 3;</a:t>
            </a:r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6C27DAF-1209-2889-22BB-03218B2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Типы операторов в </a:t>
            </a:r>
            <a:r>
              <a:rPr lang="en-US" dirty="0">
                <a:latin typeface="+mj-lt"/>
              </a:rPr>
              <a:t>JS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3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6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7" grpId="0" build="p"/>
      <p:bldP spid="8" grpId="0" build="p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B932E-FE99-2377-78A4-56770C38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Условия, события и 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E46CF-AB44-D366-E5F8-40DEDF30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8" y="2093429"/>
            <a:ext cx="6830378" cy="27435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779DDD-9423-37A7-BA9A-7095D9F4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918" y="2093429"/>
            <a:ext cx="4010585" cy="22196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D36233-37B3-CF49-F552-BAF0E203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809" y="5768978"/>
            <a:ext cx="694469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7219</TotalTime>
  <Words>288</Words>
  <Application>Microsoft Office PowerPoint</Application>
  <PresentationFormat>Произвольный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10</vt:i4>
      </vt:variant>
    </vt:vector>
  </HeadingPairs>
  <TitlesOfParts>
    <vt:vector size="25" baseType="lpstr">
      <vt:lpstr>RF Dewi</vt:lpstr>
      <vt:lpstr>Calibri</vt:lpstr>
      <vt:lpstr>TTPositive-DemiBold</vt:lpstr>
      <vt:lpstr>Wingdings</vt:lpstr>
      <vt:lpstr>TT Positive</vt:lpstr>
      <vt:lpstr>RF Dewi Extended</vt:lpstr>
      <vt:lpstr>Arial</vt:lpstr>
      <vt:lpstr>Courier New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JS</vt:lpstr>
      <vt:lpstr>JS</vt:lpstr>
      <vt:lpstr>JS переменные</vt:lpstr>
      <vt:lpstr>Типы переменных в JS</vt:lpstr>
      <vt:lpstr>Типы операторов в JS</vt:lpstr>
      <vt:lpstr>Условия, события и функции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111</cp:revision>
  <dcterms:created xsi:type="dcterms:W3CDTF">2022-09-12T13:03:00Z</dcterms:created>
  <dcterms:modified xsi:type="dcterms:W3CDTF">2024-03-16T10:13:49Z</dcterms:modified>
</cp:coreProperties>
</file>