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26"/>
  </p:notesMasterIdLst>
  <p:handoutMasterIdLst>
    <p:handoutMasterId r:id="rId27"/>
  </p:handoutMasterIdLst>
  <p:sldIdLst>
    <p:sldId id="345" r:id="rId8"/>
    <p:sldId id="354" r:id="rId9"/>
    <p:sldId id="365" r:id="rId10"/>
    <p:sldId id="366" r:id="rId11"/>
    <p:sldId id="378" r:id="rId12"/>
    <p:sldId id="367" r:id="rId13"/>
    <p:sldId id="368" r:id="rId14"/>
    <p:sldId id="369" r:id="rId15"/>
    <p:sldId id="379" r:id="rId16"/>
    <p:sldId id="370" r:id="rId17"/>
    <p:sldId id="371" r:id="rId18"/>
    <p:sldId id="372" r:id="rId19"/>
    <p:sldId id="373" r:id="rId20"/>
    <p:sldId id="376" r:id="rId21"/>
    <p:sldId id="377" r:id="rId22"/>
    <p:sldId id="304" r:id="rId23"/>
    <p:sldId id="305" r:id="rId24"/>
    <p:sldId id="311" r:id="rId25"/>
  </p:sldIdLst>
  <p:sldSz cx="20108863" cy="11310938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F Dewi" panose="00000500000000000000" charset="-52"/>
      <p:regular r:id="rId32"/>
      <p:bold r:id="rId33"/>
      <p:italic r:id="rId34"/>
      <p:boldItalic r:id="rId35"/>
    </p:embeddedFont>
    <p:embeddedFont>
      <p:font typeface="RF Dewi Extended" panose="00000505000000000000" charset="-52"/>
      <p:regular r:id="rId36"/>
      <p:bold r:id="rId37"/>
      <p:italic r:id="rId38"/>
      <p:boldItalic r:id="rId39"/>
    </p:embeddedFont>
    <p:embeddedFont>
      <p:font typeface="TT Positive" panose="020B0003020000020203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D"/>
    <a:srgbClr val="212121"/>
    <a:srgbClr val="3875E2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14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Взаимодействие с сайтами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Структура HTTP запроса и ответа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896ADB-252B-B8E1-4862-E1688169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Структура </a:t>
            </a:r>
            <a:r>
              <a:rPr lang="en-US" dirty="0">
                <a:latin typeface="+mj-lt"/>
              </a:rPr>
              <a:t>HTTP </a:t>
            </a:r>
            <a:r>
              <a:rPr lang="ru-RU" dirty="0">
                <a:latin typeface="+mj-lt"/>
              </a:rPr>
              <a:t>ответов</a:t>
            </a:r>
          </a:p>
        </p:txBody>
      </p:sp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571BA17-43CA-9A79-6A71-2388D50A09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929" b="6775"/>
          <a:stretch/>
        </p:blipFill>
        <p:spPr>
          <a:xfrm>
            <a:off x="2889480" y="1345707"/>
            <a:ext cx="14329902" cy="8619523"/>
          </a:xfrm>
        </p:spPr>
      </p:pic>
    </p:spTree>
    <p:extLst>
      <p:ext uri="{BB962C8B-B14F-4D97-AF65-F5344CB8AC3E}">
        <p14:creationId xmlns:p14="http://schemas.microsoft.com/office/powerpoint/2010/main" val="3215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FB1F5C01-2FC4-8BC1-7F7C-C392A7425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Сообщения для передачи информации о чем-то </a:t>
            </a:r>
            <a:br>
              <a:rPr lang="ru-RU" dirty="0"/>
            </a:br>
            <a:r>
              <a:rPr lang="ru-RU" dirty="0">
                <a:solidFill>
                  <a:srgbClr val="EA3F3B"/>
                </a:solidFill>
              </a:rPr>
              <a:t>(100–199)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B2CD23E-1C42-69E4-80D3-ED380C7E0A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070A906-F89F-1B8A-DD13-F6631E6FD4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973436D-5E79-9F95-D2CB-1130BA1606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B163271-258A-F793-B4B7-F5675A807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Сообщения об успехе </a:t>
            </a:r>
            <a:br>
              <a:rPr lang="ru-RU" dirty="0"/>
            </a:br>
            <a:r>
              <a:rPr lang="ru-RU" dirty="0">
                <a:solidFill>
                  <a:srgbClr val="EA3F3B"/>
                </a:solidFill>
              </a:rPr>
              <a:t>(200–299)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85A80F32-2B8C-EF31-272C-C19002A658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Сообщения об </a:t>
            </a:r>
            <a:r>
              <a:rPr lang="ru-RU" dirty="0" err="1"/>
              <a:t>редиректе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>
                <a:solidFill>
                  <a:srgbClr val="EA3F3B"/>
                </a:solidFill>
              </a:rPr>
              <a:t>(300–399)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E7092D-40BA-6720-336E-C4F70575E1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Сообщения о клиентской ошибке </a:t>
            </a:r>
            <a:br>
              <a:rPr lang="ru-RU" dirty="0"/>
            </a:br>
            <a:r>
              <a:rPr lang="ru-RU" dirty="0">
                <a:solidFill>
                  <a:srgbClr val="EA3F3B"/>
                </a:solidFill>
              </a:rPr>
              <a:t>(400–499)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ECC0691-F129-D26D-CBF4-20E970185D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5AAA112-0F46-2BEF-0B95-678FBD6F84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C74D1067-C17D-676B-0AEC-825E51A5FA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Сообщения о серверной ошибке </a:t>
            </a:r>
            <a:r>
              <a:rPr lang="ru-RU" dirty="0">
                <a:solidFill>
                  <a:srgbClr val="EA3F3B"/>
                </a:solidFill>
              </a:rPr>
              <a:t>(500–599)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5D6C5DA-5389-26FD-A8D1-D6896925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Status code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1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CD94893-5010-26E6-4F05-E34154CE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Headers</a:t>
            </a:r>
            <a:endParaRPr lang="ru-RU" dirty="0">
              <a:latin typeface="+mj-lt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0083DF2-E99A-578E-5E1B-A00D9FBD0B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Access-Control-Allow-Origin: *</a:t>
            </a:r>
          </a:p>
          <a:p>
            <a:r>
              <a:rPr lang="en-US" sz="2000" dirty="0"/>
              <a:t>Connection: Keep-Alive</a:t>
            </a:r>
          </a:p>
          <a:p>
            <a:r>
              <a:rPr lang="en-US" sz="2000" dirty="0"/>
              <a:t>Content-Encoding: </a:t>
            </a:r>
            <a:r>
              <a:rPr lang="en-US" sz="2000" dirty="0" err="1"/>
              <a:t>gzip</a:t>
            </a:r>
            <a:endParaRPr lang="en-US" sz="2000" dirty="0"/>
          </a:p>
          <a:p>
            <a:r>
              <a:rPr lang="en-US" sz="2000" dirty="0"/>
              <a:t>Content-Type: text/html; charset=utf-8</a:t>
            </a:r>
          </a:p>
          <a:p>
            <a:r>
              <a:rPr lang="en-US" sz="2000" dirty="0"/>
              <a:t>Date: Mon, 18 Jul 2016 16:06:00 GMT</a:t>
            </a:r>
          </a:p>
          <a:p>
            <a:r>
              <a:rPr lang="en-US" sz="2000" dirty="0" err="1"/>
              <a:t>Etag</a:t>
            </a:r>
            <a:r>
              <a:rPr lang="en-US" sz="2000" dirty="0"/>
              <a:t>: "c561c68d0ba92bbeb8b0f612a9199f722e3a621a"</a:t>
            </a:r>
          </a:p>
          <a:p>
            <a:r>
              <a:rPr lang="en-US" sz="2000" dirty="0"/>
              <a:t>Keep-Alive: timeout=5, max=997</a:t>
            </a:r>
          </a:p>
          <a:p>
            <a:r>
              <a:rPr lang="en-US" sz="2000" dirty="0"/>
              <a:t>Last-Modified: Mon, 18 Jul 2016 02:36:04 GMT</a:t>
            </a:r>
          </a:p>
          <a:p>
            <a:r>
              <a:rPr lang="en-US" sz="2000" dirty="0"/>
              <a:t>Server: Apache</a:t>
            </a:r>
          </a:p>
          <a:p>
            <a:r>
              <a:rPr lang="en-US" sz="2000" dirty="0"/>
              <a:t>Set-Cookie: </a:t>
            </a:r>
            <a:r>
              <a:rPr lang="en-US" sz="2000" dirty="0" err="1"/>
              <a:t>mykey</a:t>
            </a:r>
            <a:r>
              <a:rPr lang="en-US" sz="2000" dirty="0"/>
              <a:t>=</a:t>
            </a:r>
            <a:r>
              <a:rPr lang="en-US" sz="2000" dirty="0" err="1"/>
              <a:t>myvalue</a:t>
            </a:r>
            <a:r>
              <a:rPr lang="en-US" sz="2000" dirty="0"/>
              <a:t>; expires=Mon, 17-Jul-2017 16:06:00 GMT; Max-Age=31449600; Path=/; secure</a:t>
            </a:r>
          </a:p>
          <a:p>
            <a:r>
              <a:rPr lang="en-US" sz="2000" dirty="0"/>
              <a:t>Transfer-Encoding: chunked</a:t>
            </a:r>
          </a:p>
          <a:p>
            <a:r>
              <a:rPr lang="en-US" sz="2000" dirty="0"/>
              <a:t>Vary: Cookie, Accept-Encoding</a:t>
            </a:r>
          </a:p>
          <a:p>
            <a:r>
              <a:rPr lang="en-US" sz="2000" dirty="0"/>
              <a:t>X-Backend-Server: developer2.webapp.scl3.mozilla.com</a:t>
            </a:r>
          </a:p>
          <a:p>
            <a:r>
              <a:rPr lang="en-US" sz="2000" dirty="0"/>
              <a:t>X-Cache-Info: not cacheable; meta data too large</a:t>
            </a:r>
          </a:p>
          <a:p>
            <a:r>
              <a:rPr lang="en-US" sz="2000" dirty="0"/>
              <a:t>X-</a:t>
            </a:r>
            <a:r>
              <a:rPr lang="en-US" sz="2000" dirty="0" err="1"/>
              <a:t>kuma</a:t>
            </a:r>
            <a:r>
              <a:rPr lang="en-US" sz="2000" dirty="0"/>
              <a:t>-revision: 1085259</a:t>
            </a:r>
          </a:p>
          <a:p>
            <a:r>
              <a:rPr lang="en-US" sz="2000" dirty="0"/>
              <a:t>x-frame-options: DENY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30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769F3ED6-E281-483A-055D-F8DA66E425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>
                <a:latin typeface="+mj-lt"/>
              </a:rPr>
              <a:t>Различия между версиями протокола HTTP</a:t>
            </a:r>
          </a:p>
        </p:txBody>
      </p:sp>
    </p:spTree>
    <p:extLst>
      <p:ext uri="{BB962C8B-B14F-4D97-AF65-F5344CB8AC3E}">
        <p14:creationId xmlns:p14="http://schemas.microsoft.com/office/powerpoint/2010/main" val="232118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2FD9840-3949-4743-7121-2F1F724798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0975" y="4247494"/>
            <a:ext cx="4432613" cy="931862"/>
          </a:xfrm>
        </p:spPr>
        <p:txBody>
          <a:bodyPr/>
          <a:lstStyle/>
          <a:p>
            <a:r>
              <a:rPr lang="ru-RU" sz="2400" dirty="0"/>
              <a:t>Для каждого запроса новое </a:t>
            </a:r>
            <a:r>
              <a:rPr lang="en-US" sz="2400" dirty="0" err="1"/>
              <a:t>tcp</a:t>
            </a:r>
            <a:r>
              <a:rPr lang="en-US" sz="2400" dirty="0"/>
              <a:t> </a:t>
            </a:r>
            <a:r>
              <a:rPr lang="ru-RU" sz="2400" dirty="0"/>
              <a:t>соединение.</a:t>
            </a:r>
            <a:endParaRPr lang="en-US" sz="2400" dirty="0"/>
          </a:p>
          <a:p>
            <a:r>
              <a:rPr lang="ru-RU" sz="2400" dirty="0"/>
              <a:t>Нет заголовков.</a:t>
            </a:r>
          </a:p>
          <a:p>
            <a:r>
              <a:rPr lang="ru-RU" sz="2400" dirty="0"/>
              <a:t>Поддерживаемые методы: </a:t>
            </a:r>
            <a:r>
              <a:rPr lang="en-US" sz="2400" b="1" dirty="0"/>
              <a:t>GET</a:t>
            </a:r>
            <a:endParaRPr lang="ru-RU" sz="2400" b="1" dirty="0"/>
          </a:p>
          <a:p>
            <a:endParaRPr lang="ru-RU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785BD6-7B1B-0E34-66B6-67C17B0EC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0976" y="3293033"/>
            <a:ext cx="4132574" cy="883990"/>
          </a:xfrm>
        </p:spPr>
        <p:txBody>
          <a:bodyPr/>
          <a:lstStyle/>
          <a:p>
            <a:r>
              <a:rPr lang="en-US" dirty="0">
                <a:latin typeface="+mj-lt"/>
              </a:rPr>
              <a:t>HTTP/09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3BDE74-B2E8-B924-FC16-BEE5E4DD1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10975" y="7758790"/>
            <a:ext cx="4746938" cy="931862"/>
          </a:xfrm>
        </p:spPr>
        <p:txBody>
          <a:bodyPr/>
          <a:lstStyle/>
          <a:p>
            <a:r>
              <a:rPr lang="ru-RU" sz="2400" dirty="0"/>
              <a:t>Двоичный протокол.</a:t>
            </a:r>
            <a:endParaRPr lang="en-US" sz="2400" dirty="0"/>
          </a:p>
          <a:p>
            <a:r>
              <a:rPr lang="ru-RU" sz="2400" dirty="0"/>
              <a:t>Мультиплексный протокол.</a:t>
            </a:r>
            <a:endParaRPr lang="en-US" sz="2400" dirty="0"/>
          </a:p>
          <a:p>
            <a:r>
              <a:rPr lang="ru-RU" sz="2400" dirty="0"/>
              <a:t>Сжимает заголовки.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86EB9E-0E87-7573-F876-C219E464B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975" y="6804329"/>
            <a:ext cx="3661087" cy="883990"/>
          </a:xfrm>
        </p:spPr>
        <p:txBody>
          <a:bodyPr/>
          <a:lstStyle/>
          <a:p>
            <a:r>
              <a:rPr lang="en-US" dirty="0">
                <a:latin typeface="+mj-lt"/>
              </a:rPr>
              <a:t>HTTP/2</a:t>
            </a:r>
            <a:endParaRPr lang="ru-RU" dirty="0">
              <a:latin typeface="+mj-lt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2853B25-B2F5-C51E-FFEE-F2A5CD9B9D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53407" y="4247494"/>
            <a:ext cx="4148576" cy="931862"/>
          </a:xfrm>
        </p:spPr>
        <p:txBody>
          <a:bodyPr/>
          <a:lstStyle/>
          <a:p>
            <a:r>
              <a:rPr lang="ru-RU" sz="2400" dirty="0"/>
              <a:t>Для каждого запроса новое </a:t>
            </a:r>
            <a:r>
              <a:rPr lang="en-US" sz="2400" dirty="0" err="1"/>
              <a:t>tcp</a:t>
            </a:r>
            <a:r>
              <a:rPr lang="en-US" sz="2400" dirty="0"/>
              <a:t> </a:t>
            </a:r>
            <a:r>
              <a:rPr lang="ru-RU" sz="2400" dirty="0"/>
              <a:t>соединение.</a:t>
            </a:r>
          </a:p>
          <a:p>
            <a:r>
              <a:rPr lang="ru-RU" sz="2400" dirty="0"/>
              <a:t>Поддерживает заголовки</a:t>
            </a:r>
          </a:p>
          <a:p>
            <a:r>
              <a:rPr lang="ru-RU" sz="2400" dirty="0"/>
              <a:t>Поддерживаемые методы: </a:t>
            </a:r>
            <a:r>
              <a:rPr lang="en-US" sz="2400" b="1" dirty="0"/>
              <a:t>GET, HEAD, POST</a:t>
            </a:r>
            <a:endParaRPr lang="ru-RU" sz="2400" b="1" dirty="0"/>
          </a:p>
          <a:p>
            <a:endParaRPr lang="ru-RU" sz="2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9B28487-A456-6DC8-995D-528EC28395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3408" y="3293033"/>
            <a:ext cx="3705092" cy="883990"/>
          </a:xfrm>
        </p:spPr>
        <p:txBody>
          <a:bodyPr/>
          <a:lstStyle/>
          <a:p>
            <a:r>
              <a:rPr lang="en-US" dirty="0">
                <a:latin typeface="+mj-lt"/>
              </a:rPr>
              <a:t>HTTP/1.0</a:t>
            </a:r>
            <a:endParaRPr lang="ru-RU" dirty="0">
              <a:latin typeface="+mj-lt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B00D079-7F29-AC19-B32D-47FDCE4053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3406" y="7758790"/>
            <a:ext cx="4746937" cy="931862"/>
          </a:xfrm>
        </p:spPr>
        <p:txBody>
          <a:bodyPr/>
          <a:lstStyle/>
          <a:p>
            <a:r>
              <a:rPr lang="ru-RU" sz="2400" dirty="0"/>
              <a:t>Основан на концепции HTTP/2. Использует протокол QUIC (Работает поверх UDP) вместо TCP/TLS на транспортном уровне.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58CE4EE9-A5FA-B133-A263-C6D15AD7DA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HTTP/3</a:t>
            </a:r>
            <a:endParaRPr lang="ru-RU" dirty="0">
              <a:latin typeface="+mj-lt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8B9B313C-D54E-3200-362F-C123CECA23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968991" y="4247494"/>
            <a:ext cx="5728897" cy="931862"/>
          </a:xfrm>
        </p:spPr>
        <p:txBody>
          <a:bodyPr/>
          <a:lstStyle/>
          <a:p>
            <a:r>
              <a:rPr lang="ru-RU" sz="2400" dirty="0"/>
              <a:t>Постоянные соединения, позволяют использовать одно TCP соединение, для создания нескольких запросов</a:t>
            </a:r>
            <a:endParaRPr lang="en-US" sz="2400" dirty="0"/>
          </a:p>
          <a:p>
            <a:r>
              <a:rPr lang="ru-RU" sz="2400" dirty="0"/>
              <a:t>Появилась оптимизация.</a:t>
            </a:r>
          </a:p>
          <a:p>
            <a:r>
              <a:rPr lang="ru-RU" sz="2400" dirty="0"/>
              <a:t>Поддерживаемые методы:</a:t>
            </a:r>
          </a:p>
          <a:p>
            <a:r>
              <a:rPr lang="en-US" sz="2400" b="1" dirty="0"/>
              <a:t>GET. HEAD, POST, PUT, DELETE, TRACE, OPTIONS</a:t>
            </a:r>
            <a:endParaRPr lang="ru-RU" sz="2400" b="1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8F1E78A0-A283-7F9E-625B-25BC34A6F9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968992" y="3293033"/>
            <a:ext cx="3390196" cy="883990"/>
          </a:xfrm>
        </p:spPr>
        <p:txBody>
          <a:bodyPr/>
          <a:lstStyle/>
          <a:p>
            <a:r>
              <a:rPr lang="en-US" dirty="0">
                <a:latin typeface="+mj-lt"/>
              </a:rPr>
              <a:t>HTTP/1.1</a:t>
            </a:r>
            <a:endParaRPr lang="ru-RU" dirty="0">
              <a:latin typeface="+mj-lt"/>
            </a:endParaRP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24C5DE81-F8EF-426B-C944-98D212DD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Различия между версиями протокола HTTP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79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3C845-37F5-CC22-0F81-CA4DE401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T Positive" panose="020B0003020000020203" pitchFamily="34" charset="0"/>
              </a:rPr>
              <a:t>Наглядное преимущество QUIC против TCP/TLS</a:t>
            </a:r>
          </a:p>
        </p:txBody>
      </p:sp>
      <p:pic>
        <p:nvPicPr>
          <p:cNvPr id="5" name="Рисунок 4" descr="Изображение выглядит как текст, линия, рукописный текс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AF986B8-5D7F-604F-6614-13DCE2518EF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6467" b="7567"/>
          <a:stretch/>
        </p:blipFill>
        <p:spPr>
          <a:xfrm>
            <a:off x="2187325" y="2782822"/>
            <a:ext cx="16052549" cy="7769291"/>
          </a:xfrm>
        </p:spPr>
      </p:pic>
    </p:spTree>
    <p:extLst>
      <p:ext uri="{BB962C8B-B14F-4D97-AF65-F5344CB8AC3E}">
        <p14:creationId xmlns:p14="http://schemas.microsoft.com/office/powerpoint/2010/main" val="238431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769F3ED6-E281-483A-055D-F8DA66E425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>
                <a:latin typeface="+mj-lt"/>
              </a:rPr>
              <a:t>Коротко о протоколе </a:t>
            </a:r>
            <a:r>
              <a:rPr lang="en-US" dirty="0">
                <a:latin typeface="+mj-lt"/>
              </a:rPr>
              <a:t>HTTP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824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5526B29-69C7-B7DB-E170-B6784225F4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2654" r="-1204" b="25080"/>
          <a:stretch/>
        </p:blipFill>
        <p:spPr>
          <a:xfrm>
            <a:off x="4504531" y="1879782"/>
            <a:ext cx="11099799" cy="7551374"/>
          </a:xfrm>
        </p:spPr>
      </p:pic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BC448563-6E81-F2CF-CA46-4D6D56EE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Коротко об протоколе </a:t>
            </a:r>
            <a:r>
              <a:rPr lang="en-US" dirty="0">
                <a:latin typeface="+mj-lt"/>
              </a:rPr>
              <a:t>HTTP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12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BC448563-6E81-F2CF-CA46-4D6D56EE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Коротко об протоколе </a:t>
            </a:r>
            <a:r>
              <a:rPr lang="en-US" dirty="0">
                <a:latin typeface="+mj-lt"/>
              </a:rPr>
              <a:t>HTTP</a:t>
            </a:r>
            <a:endParaRPr lang="ru-RU" dirty="0">
              <a:latin typeface="+mj-lt"/>
            </a:endParaRPr>
          </a:p>
        </p:txBody>
      </p:sp>
      <p:pic>
        <p:nvPicPr>
          <p:cNvPr id="5" name="Рисунок 4" descr="Изображение выглядит как текст, электроник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DE156BB-DDC6-DFA9-0787-92171DDCC10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-74" r="831" b="-448"/>
          <a:stretch/>
        </p:blipFill>
        <p:spPr>
          <a:xfrm>
            <a:off x="5161949" y="1658355"/>
            <a:ext cx="9784963" cy="7994228"/>
          </a:xfrm>
        </p:spPr>
      </p:pic>
    </p:spTree>
    <p:extLst>
      <p:ext uri="{BB962C8B-B14F-4D97-AF65-F5344CB8AC3E}">
        <p14:creationId xmlns:p14="http://schemas.microsoft.com/office/powerpoint/2010/main" val="370872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05FF9D4-FB83-AFC6-0249-2694A3439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Структура </a:t>
            </a:r>
            <a:r>
              <a:rPr lang="en-US" dirty="0">
                <a:latin typeface="+mj-lt"/>
              </a:rPr>
              <a:t>HTTP </a:t>
            </a:r>
            <a:r>
              <a:rPr lang="ru-RU" dirty="0">
                <a:latin typeface="+mj-lt"/>
              </a:rPr>
              <a:t>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2276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35A40AA-13A7-EF88-46F1-BA58D93C558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1031" b="4656"/>
          <a:stretch/>
        </p:blipFill>
        <p:spPr>
          <a:xfrm>
            <a:off x="1485899" y="2046514"/>
            <a:ext cx="17137063" cy="7242629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896ADB-252B-B8E1-4862-E1688169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Структура </a:t>
            </a:r>
            <a:r>
              <a:rPr lang="en-US" dirty="0">
                <a:latin typeface="+mj-lt"/>
              </a:rPr>
              <a:t>HTTP </a:t>
            </a:r>
            <a:r>
              <a:rPr lang="ru-RU" dirty="0">
                <a:latin typeface="+mj-lt"/>
              </a:rPr>
              <a:t>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237308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54AF56D8-A5BB-07C1-4C88-27F9F7573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2E9CC57-F69C-E2AB-EB0D-07F5F5456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TRACE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780FC20-FA86-0D17-298C-B70A622559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Основные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8FC62CA-12C4-70C5-DD0A-2E8C32E8C3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9501" y="2974455"/>
            <a:ext cx="4628815" cy="883990"/>
          </a:xfrm>
        </p:spPr>
        <p:txBody>
          <a:bodyPr/>
          <a:lstStyle/>
          <a:p>
            <a:r>
              <a:rPr lang="ru-RU" dirty="0">
                <a:latin typeface="+mj-lt"/>
              </a:rPr>
              <a:t>Остальные </a:t>
            </a:r>
            <a:r>
              <a:rPr lang="ru-RU" dirty="0">
                <a:latin typeface="+mj-lt"/>
                <a:sym typeface="Wingdings" panose="05000000000000000000" pitchFamily="2" charset="2"/>
              </a:rPr>
              <a:t></a:t>
            </a:r>
            <a:endParaRPr lang="ru-RU" dirty="0">
              <a:latin typeface="+mj-lt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AD013DE-A34C-A0D4-33AD-CBDECBAA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191525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CD94893-5010-26E6-4F05-E34154CE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Headers</a:t>
            </a:r>
            <a:endParaRPr lang="ru-RU" dirty="0">
              <a:latin typeface="+mj-lt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0083DF2-E99A-578E-5E1B-A00D9FBD0B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GET /home.html HTTP/1.1</a:t>
            </a:r>
          </a:p>
          <a:p>
            <a:r>
              <a:rPr lang="en-US" dirty="0"/>
              <a:t>Host: developer.mozilla.org</a:t>
            </a:r>
          </a:p>
          <a:p>
            <a:r>
              <a:rPr lang="en-US" dirty="0"/>
              <a:t>User-Agent: Mozilla/5.0 (Macintosh; Intel Mac OS X 10.9; rv:50.0) Gecko/20100101 Firefox/50.0</a:t>
            </a:r>
          </a:p>
          <a:p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xhtml+xml,application</a:t>
            </a:r>
            <a:r>
              <a:rPr lang="en-US" dirty="0"/>
              <a:t>/</a:t>
            </a:r>
            <a:r>
              <a:rPr lang="en-US" dirty="0" err="1"/>
              <a:t>xml;q</a:t>
            </a:r>
            <a:r>
              <a:rPr lang="en-US" dirty="0"/>
              <a:t>=0.9,*/*;q=0.8</a:t>
            </a:r>
          </a:p>
          <a:p>
            <a:r>
              <a:rPr lang="en-US" dirty="0"/>
              <a:t>Accept-Language: </a:t>
            </a:r>
            <a:r>
              <a:rPr lang="en-US" dirty="0" err="1"/>
              <a:t>en-US,en;q</a:t>
            </a:r>
            <a:r>
              <a:rPr lang="en-US" dirty="0"/>
              <a:t>=0.5</a:t>
            </a:r>
          </a:p>
          <a:p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deflate, </a:t>
            </a:r>
            <a:r>
              <a:rPr lang="en-US" dirty="0" err="1"/>
              <a:t>br</a:t>
            </a:r>
            <a:endParaRPr lang="en-US" dirty="0"/>
          </a:p>
          <a:p>
            <a:r>
              <a:rPr lang="en-US" dirty="0" err="1"/>
              <a:t>Referer</a:t>
            </a:r>
            <a:r>
              <a:rPr lang="en-US" dirty="0"/>
              <a:t>: https://developer.mozilla.org/testpage.html</a:t>
            </a:r>
          </a:p>
          <a:p>
            <a:r>
              <a:rPr lang="en-US" dirty="0"/>
              <a:t>Connection: keep-alive</a:t>
            </a:r>
          </a:p>
          <a:p>
            <a:r>
              <a:rPr lang="en-US" dirty="0"/>
              <a:t>Upgrade-Insecure-Requests: 1</a:t>
            </a:r>
          </a:p>
          <a:p>
            <a:r>
              <a:rPr lang="en-US" dirty="0"/>
              <a:t>If-Modified-Since: Mon, 18 Jul 2016 02:36:04 GMT</a:t>
            </a:r>
          </a:p>
          <a:p>
            <a:r>
              <a:rPr lang="en-US" dirty="0"/>
              <a:t>If-None-Match: "c561c68d0ba92bbeb8b0fff2a9199f722e3a621a"</a:t>
            </a:r>
          </a:p>
          <a:p>
            <a:r>
              <a:rPr lang="en-US" dirty="0"/>
              <a:t>Cache-Control: max-age=0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90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05FF9D4-FB83-AFC6-0249-2694A3439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Структура </a:t>
            </a:r>
            <a:r>
              <a:rPr lang="en-US" dirty="0">
                <a:latin typeface="+mj-lt"/>
              </a:rPr>
              <a:t>HTTP </a:t>
            </a:r>
            <a:r>
              <a:rPr lang="ru-RU" dirty="0">
                <a:latin typeface="+mj-lt"/>
              </a:rPr>
              <a:t>ответов</a:t>
            </a:r>
          </a:p>
        </p:txBody>
      </p:sp>
    </p:spTree>
    <p:extLst>
      <p:ext uri="{BB962C8B-B14F-4D97-AF65-F5344CB8AC3E}">
        <p14:creationId xmlns:p14="http://schemas.microsoft.com/office/powerpoint/2010/main" val="1919467442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4791</TotalTime>
  <Words>438</Words>
  <Application>Microsoft Office PowerPoint</Application>
  <PresentationFormat>Произвольный</PresentationFormat>
  <Paragraphs>77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18</vt:i4>
      </vt:variant>
    </vt:vector>
  </HeadingPairs>
  <TitlesOfParts>
    <vt:vector size="30" baseType="lpstr">
      <vt:lpstr>TT Positive</vt:lpstr>
      <vt:lpstr>Arial</vt:lpstr>
      <vt:lpstr>Calibri</vt:lpstr>
      <vt:lpstr>RF Dewi</vt:lpstr>
      <vt:lpstr>RF Dewi Extended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Презентация PowerPoint</vt:lpstr>
      <vt:lpstr>Коротко об протоколе HTTP</vt:lpstr>
      <vt:lpstr>Коротко об протоколе HTTP</vt:lpstr>
      <vt:lpstr>Презентация PowerPoint</vt:lpstr>
      <vt:lpstr>Структура HTTP запросов</vt:lpstr>
      <vt:lpstr>Методы</vt:lpstr>
      <vt:lpstr>Headers</vt:lpstr>
      <vt:lpstr>Презентация PowerPoint</vt:lpstr>
      <vt:lpstr>Структура HTTP ответов</vt:lpstr>
      <vt:lpstr>Status code</vt:lpstr>
      <vt:lpstr>Headers</vt:lpstr>
      <vt:lpstr>Презентация PowerPoint</vt:lpstr>
      <vt:lpstr>Различия между версиями протокола HTTP </vt:lpstr>
      <vt:lpstr>Наглядное преимущество QUIC против TCP/TLS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101</cp:revision>
  <dcterms:created xsi:type="dcterms:W3CDTF">2022-09-12T13:03:00Z</dcterms:created>
  <dcterms:modified xsi:type="dcterms:W3CDTF">2024-01-07T07:14:26Z</dcterms:modified>
</cp:coreProperties>
</file>