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257" r:id="rId3"/>
    <p:sldId id="739" r:id="rId4"/>
    <p:sldId id="258" r:id="rId5"/>
    <p:sldId id="661" r:id="rId6"/>
    <p:sldId id="297" r:id="rId7"/>
    <p:sldId id="719" r:id="rId8"/>
    <p:sldId id="670" r:id="rId9"/>
    <p:sldId id="699" r:id="rId10"/>
    <p:sldId id="787" r:id="rId11"/>
    <p:sldId id="788" r:id="rId12"/>
    <p:sldId id="789" r:id="rId13"/>
    <p:sldId id="790" r:id="rId14"/>
    <p:sldId id="791" r:id="rId15"/>
    <p:sldId id="792" r:id="rId16"/>
    <p:sldId id="552" r:id="rId17"/>
    <p:sldId id="740" r:id="rId18"/>
    <p:sldId id="741" r:id="rId19"/>
    <p:sldId id="742" r:id="rId20"/>
    <p:sldId id="743" r:id="rId21"/>
    <p:sldId id="744" r:id="rId22"/>
    <p:sldId id="745" r:id="rId23"/>
    <p:sldId id="746" r:id="rId24"/>
    <p:sldId id="770" r:id="rId25"/>
    <p:sldId id="771" r:id="rId26"/>
    <p:sldId id="772" r:id="rId27"/>
    <p:sldId id="773" r:id="rId28"/>
    <p:sldId id="774" r:id="rId29"/>
    <p:sldId id="776" r:id="rId30"/>
    <p:sldId id="777" r:id="rId31"/>
    <p:sldId id="778" r:id="rId32"/>
    <p:sldId id="779" r:id="rId33"/>
    <p:sldId id="780" r:id="rId34"/>
    <p:sldId id="781" r:id="rId35"/>
    <p:sldId id="782" r:id="rId36"/>
    <p:sldId id="783" r:id="rId37"/>
    <p:sldId id="784" r:id="rId38"/>
    <p:sldId id="785" r:id="rId39"/>
    <p:sldId id="786" r:id="rId40"/>
    <p:sldId id="747"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0184CB"/>
    <a:srgbClr val="3563A8"/>
    <a:srgbClr val="E7E6E6"/>
    <a:srgbClr val="FFF2CC"/>
    <a:srgbClr val="2E93D6"/>
    <a:srgbClr val="7030A0"/>
    <a:srgbClr val="5CBFEA"/>
    <a:srgbClr val="D6DCE5"/>
    <a:srgbClr val="0070C1"/>
    <a:srgbClr val="0151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515" autoAdjust="0"/>
  </p:normalViewPr>
  <p:slideViewPr>
    <p:cSldViewPr snapToGrid="0">
      <p:cViewPr varScale="1">
        <p:scale>
          <a:sx n="64" d="100"/>
          <a:sy n="64" d="100"/>
        </p:scale>
        <p:origin x="3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notesMaster" Target="notesMasters/notesMaster1.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F4185C-A69D-4982-BCC8-0794776405B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C5B5B5-6AFC-4DE0-AC18-FA9EEDE821E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image9.wdp"/><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image4.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image6.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BEBA8EAE-BF5A-486C-A8C5-ECC9F3942E4B}">
                <a14:imgProps xmlns:a14="http://schemas.microsoft.com/office/drawing/2010/main">
                  <a14:imgLayer r:embed="rId3">
                    <a14:imgEffect>
                      <a14:colorTemperature colorTemp="5900"/>
                    </a14:imgEffect>
                    <a14:imgEffect>
                      <a14:saturation sat="400000"/>
                    </a14:imgEffect>
                  </a14:imgLayer>
                </a14:imgProps>
              </a:ext>
              <a:ext uri="{28A0092B-C50C-407E-A947-70E740481C1C}">
                <a14:useLocalDpi xmlns:a14="http://schemas.microsoft.com/office/drawing/2010/main" val="0"/>
              </a:ext>
            </a:extLst>
          </a:blip>
          <a:srcRect t="23314" b="11916"/>
          <a:stretch>
            <a:fillRect/>
          </a:stretch>
        </p:blipFill>
        <p:spPr>
          <a:xfrm>
            <a:off x="0" y="2419349"/>
            <a:ext cx="12192000" cy="443865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BEBA8EAE-BF5A-486C-A8C5-ECC9F3942E4B}">
                <a14:imgProps xmlns:a14="http://schemas.microsoft.com/office/drawing/2010/main">
                  <a14:imgLayer r:embed="rId3">
                    <a14:imgEffect>
                      <a14:colorTemperature colorTemp="5900"/>
                    </a14:imgEffect>
                    <a14:imgEffect>
                      <a14:saturation sat="400000"/>
                    </a14:imgEffect>
                  </a14:imgLayer>
                </a14:imgProps>
              </a:ext>
              <a:ext uri="{28A0092B-C50C-407E-A947-70E740481C1C}">
                <a14:useLocalDpi xmlns:a14="http://schemas.microsoft.com/office/drawing/2010/main" val="0"/>
              </a:ext>
            </a:extLst>
          </a:blip>
          <a:srcRect t="19144" b="19144"/>
          <a:stretch>
            <a:fillRect/>
          </a:stretch>
        </p:blipFill>
        <p:spPr>
          <a:xfrm>
            <a:off x="0" y="2038350"/>
            <a:ext cx="12192000" cy="42291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BEBA8EAE-BF5A-486C-A8C5-ECC9F3942E4B}">
                <a14:imgProps xmlns:a14="http://schemas.microsoft.com/office/drawing/2010/main">
                  <a14:imgLayer r:embed="rId3">
                    <a14:imgEffect>
                      <a14:colorTemperature colorTemp="5900"/>
                    </a14:imgEffect>
                    <a14:imgEffect>
                      <a14:saturation sat="400000"/>
                    </a14:imgEffect>
                  </a14:imgLayer>
                </a14:imgProps>
              </a:ext>
              <a:ext uri="{28A0092B-C50C-407E-A947-70E740481C1C}">
                <a14:useLocalDpi xmlns:a14="http://schemas.microsoft.com/office/drawing/2010/main" val="0"/>
              </a:ext>
            </a:extLst>
          </a:blip>
          <a:srcRect r="61719"/>
          <a:stretch>
            <a:fillRect/>
          </a:stretch>
        </p:blipFill>
        <p:spPr>
          <a:xfrm>
            <a:off x="742950" y="5039"/>
            <a:ext cx="4667250" cy="685296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colorTemperature colorTemp="59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29498" y="2519"/>
            <a:ext cx="12221497" cy="6852961"/>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2519"/>
            <a:ext cx="12192000" cy="6852961"/>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图片排版-1">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6192011" y="0"/>
            <a:ext cx="5999989" cy="410107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0" y="0"/>
            <a:ext cx="5999989" cy="410107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 name="Rectangle 1"/>
          <p:cNvSpPr/>
          <p:nvPr userDrawn="1"/>
        </p:nvSpPr>
        <p:spPr>
          <a:xfrm>
            <a:off x="0" y="4232696"/>
            <a:ext cx="12192000" cy="26253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图片排版-2">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2519"/>
            <a:ext cx="12192000" cy="6852961"/>
          </a:xfrm>
          <a:prstGeom prst="rect">
            <a:avLst/>
          </a:prstGeom>
        </p:spPr>
      </p:pic>
      <p:sp>
        <p:nvSpPr>
          <p:cNvPr id="6" name="Picture Placeholder 2"/>
          <p:cNvSpPr>
            <a:spLocks noGrp="1"/>
          </p:cNvSpPr>
          <p:nvPr>
            <p:ph type="pic" idx="10" hasCustomPrompt="1"/>
          </p:nvPr>
        </p:nvSpPr>
        <p:spPr>
          <a:xfrm>
            <a:off x="7275607" y="1947407"/>
            <a:ext cx="2976000" cy="297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Insert Your Image</a:t>
            </a:r>
            <a:endParaRPr lang="ko-KR" altLang="en-US" dirty="0"/>
          </a:p>
        </p:txBody>
      </p:sp>
      <p:sp>
        <p:nvSpPr>
          <p:cNvPr id="8" name="Picture Placeholder 2"/>
          <p:cNvSpPr>
            <a:spLocks noGrp="1"/>
          </p:cNvSpPr>
          <p:nvPr>
            <p:ph type="pic" idx="11" hasCustomPrompt="1"/>
          </p:nvPr>
        </p:nvSpPr>
        <p:spPr>
          <a:xfrm>
            <a:off x="10272000" y="4938000"/>
            <a:ext cx="1920000" cy="1920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Insert Your Image</a:t>
            </a:r>
            <a:endParaRPr lang="ko-KR" altLang="en-US" dirty="0"/>
          </a:p>
        </p:txBody>
      </p:sp>
      <p:sp>
        <p:nvSpPr>
          <p:cNvPr id="9" name="Picture Placeholder 2"/>
          <p:cNvSpPr>
            <a:spLocks noGrp="1"/>
          </p:cNvSpPr>
          <p:nvPr>
            <p:ph type="pic" idx="12" hasCustomPrompt="1"/>
          </p:nvPr>
        </p:nvSpPr>
        <p:spPr>
          <a:xfrm>
            <a:off x="5323711" y="12813"/>
            <a:ext cx="1920000" cy="1920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Insert Your Image</a:t>
            </a:r>
            <a:endParaRPr lang="ko-KR"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anim calcmode="lin" valueType="num">
                                      <p:cBhvr>
                                        <p:cTn id="14" dur="500" fill="hold"/>
                                        <p:tgtEl>
                                          <p:spTgt spid="6"/>
                                        </p:tgtEl>
                                        <p:attrNameLst>
                                          <p:attrName>ppt_x</p:attrName>
                                        </p:attrNameLst>
                                      </p:cBhvr>
                                      <p:tavLst>
                                        <p:tav tm="0">
                                          <p:val>
                                            <p:strVal val="#ppt_x"/>
                                          </p:val>
                                        </p:tav>
                                        <p:tav tm="100000">
                                          <p:val>
                                            <p:strVal val="#ppt_x"/>
                                          </p:val>
                                        </p:tav>
                                      </p:tavLst>
                                    </p:anim>
                                    <p:anim calcmode="lin" valueType="num">
                                      <p:cBhvr>
                                        <p:cTn id="15" dur="5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anim calcmode="lin" valueType="num">
                                      <p:cBhvr>
                                        <p:cTn id="20" dur="500" fill="hold"/>
                                        <p:tgtEl>
                                          <p:spTgt spid="8"/>
                                        </p:tgtEl>
                                        <p:attrNameLst>
                                          <p:attrName>ppt_x</p:attrName>
                                        </p:attrNameLst>
                                      </p:cBhvr>
                                      <p:tavLst>
                                        <p:tav tm="0">
                                          <p:val>
                                            <p:strVal val="#ppt_x"/>
                                          </p:val>
                                        </p:tav>
                                        <p:tav tm="100000">
                                          <p:val>
                                            <p:strVal val="#ppt_x"/>
                                          </p:val>
                                        </p:tav>
                                      </p:tavLst>
                                    </p:anim>
                                    <p:anim calcmode="lin" valueType="num">
                                      <p:cBhvr>
                                        <p:cTn id="21"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片排版-3">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2519"/>
            <a:ext cx="12192000" cy="6852961"/>
          </a:xfrm>
          <a:prstGeom prst="rect">
            <a:avLst/>
          </a:prstGeom>
        </p:spPr>
      </p:pic>
      <p:sp>
        <p:nvSpPr>
          <p:cNvPr id="5" name="Picture Placeholder 2"/>
          <p:cNvSpPr>
            <a:spLocks noGrp="1"/>
          </p:cNvSpPr>
          <p:nvPr>
            <p:ph type="pic" idx="1" hasCustomPrompt="1"/>
          </p:nvPr>
        </p:nvSpPr>
        <p:spPr>
          <a:xfrm>
            <a:off x="0" y="3621021"/>
            <a:ext cx="12192000" cy="323697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Insert Your Image</a:t>
            </a:r>
            <a:endParaRPr lang="ko-KR"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排版-4">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2519"/>
            <a:ext cx="12192000" cy="6852961"/>
          </a:xfrm>
          <a:prstGeom prst="rect">
            <a:avLst/>
          </a:prstGeom>
        </p:spPr>
      </p:pic>
      <p:sp>
        <p:nvSpPr>
          <p:cNvPr id="5" name="Picture Placeholder 2"/>
          <p:cNvSpPr>
            <a:spLocks noGrp="1"/>
          </p:cNvSpPr>
          <p:nvPr>
            <p:ph type="pic" idx="12" hasCustomPrompt="1"/>
          </p:nvPr>
        </p:nvSpPr>
        <p:spPr>
          <a:xfrm>
            <a:off x="6096000" y="0"/>
            <a:ext cx="6096000" cy="6858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排版-5">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2519"/>
            <a:ext cx="12192000" cy="6852961"/>
          </a:xfrm>
          <a:prstGeom prst="rect">
            <a:avLst/>
          </a:prstGeom>
        </p:spPr>
      </p:pic>
      <p:sp>
        <p:nvSpPr>
          <p:cNvPr id="5" name="Picture Placeholder 2"/>
          <p:cNvSpPr>
            <a:spLocks noGrp="1"/>
          </p:cNvSpPr>
          <p:nvPr>
            <p:ph type="pic" idx="1" hasCustomPrompt="1"/>
          </p:nvPr>
        </p:nvSpPr>
        <p:spPr>
          <a:xfrm>
            <a:off x="776909" y="1690757"/>
            <a:ext cx="2592288" cy="4810584"/>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Insert Your Image</a:t>
            </a:r>
            <a:endParaRPr lang="ko-KR" altLang="en-US" dirty="0"/>
          </a:p>
        </p:txBody>
      </p:sp>
      <p:sp>
        <p:nvSpPr>
          <p:cNvPr id="6" name="Picture Placeholder 2"/>
          <p:cNvSpPr>
            <a:spLocks noGrp="1"/>
          </p:cNvSpPr>
          <p:nvPr>
            <p:ph type="pic" idx="10" hasCustomPrompt="1"/>
          </p:nvPr>
        </p:nvSpPr>
        <p:spPr>
          <a:xfrm>
            <a:off x="3456524" y="1700510"/>
            <a:ext cx="2592288" cy="320744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Insert Your Image</a:t>
            </a:r>
            <a:endParaRPr lang="ko-KR" altLang="en-US" dirty="0"/>
          </a:p>
        </p:txBody>
      </p:sp>
      <p:sp>
        <p:nvSpPr>
          <p:cNvPr id="7" name="Picture Placeholder 2"/>
          <p:cNvSpPr>
            <a:spLocks noGrp="1"/>
          </p:cNvSpPr>
          <p:nvPr>
            <p:ph type="pic" idx="11" hasCustomPrompt="1"/>
          </p:nvPr>
        </p:nvSpPr>
        <p:spPr>
          <a:xfrm>
            <a:off x="6136139" y="1700509"/>
            <a:ext cx="2592288" cy="206197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Insert Your Image</a:t>
            </a:r>
            <a:endParaRPr lang="ko-KR" altLang="en-US" dirty="0"/>
          </a:p>
        </p:txBody>
      </p:sp>
      <p:sp>
        <p:nvSpPr>
          <p:cNvPr id="8" name="Picture Placeholder 2"/>
          <p:cNvSpPr>
            <a:spLocks noGrp="1"/>
          </p:cNvSpPr>
          <p:nvPr>
            <p:ph type="pic" idx="12" hasCustomPrompt="1"/>
          </p:nvPr>
        </p:nvSpPr>
        <p:spPr>
          <a:xfrm>
            <a:off x="8815753" y="1700510"/>
            <a:ext cx="2592288" cy="48008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Insert Your Image</a:t>
            </a:r>
            <a:endParaRPr lang="ko-KR" altLang="en-US" dirty="0"/>
          </a:p>
        </p:txBody>
      </p:sp>
      <p:sp>
        <p:nvSpPr>
          <p:cNvPr id="9" name="Rectangle 8"/>
          <p:cNvSpPr/>
          <p:nvPr userDrawn="1"/>
        </p:nvSpPr>
        <p:spPr>
          <a:xfrm>
            <a:off x="3456524" y="4977719"/>
            <a:ext cx="2592000" cy="15236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ko-KR" altLang="en-US" sz="2400"/>
          </a:p>
        </p:txBody>
      </p:sp>
      <p:sp>
        <p:nvSpPr>
          <p:cNvPr id="12" name="Rectangle 11"/>
          <p:cNvSpPr/>
          <p:nvPr userDrawn="1"/>
        </p:nvSpPr>
        <p:spPr>
          <a:xfrm>
            <a:off x="6136139" y="3817041"/>
            <a:ext cx="2592000" cy="2684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ko-KR"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500"/>
                                        <p:tgtEl>
                                          <p:spTgt spid="7"/>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2" grpId="0" animBg="1"/>
    </p:bld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1.xml"/><Relationship Id="rId1" Type="http://schemas.openxmlformats.org/officeDocument/2006/relationships/image" Target="../media/image10.png"/></Relationships>
</file>

<file path=ppt/slides/_rels/slide10.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image" Target="../media/image22.png"/><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7" Type="http://schemas.openxmlformats.org/officeDocument/2006/relationships/slideLayout" Target="../slideLayouts/slideLayout3.xml"/><Relationship Id="rId16" Type="http://schemas.openxmlformats.org/officeDocument/2006/relationships/image" Target="../media/image30.png"/><Relationship Id="rId15" Type="http://schemas.openxmlformats.org/officeDocument/2006/relationships/image" Target="../media/image29.png"/><Relationship Id="rId14" Type="http://schemas.openxmlformats.org/officeDocument/2006/relationships/image" Target="../media/image28.png"/><Relationship Id="rId13" Type="http://schemas.openxmlformats.org/officeDocument/2006/relationships/image" Target="../media/image27.png"/><Relationship Id="rId12" Type="http://schemas.openxmlformats.org/officeDocument/2006/relationships/image" Target="../media/image26.png"/><Relationship Id="rId11" Type="http://schemas.openxmlformats.org/officeDocument/2006/relationships/image" Target="../media/image25.png"/><Relationship Id="rId10" Type="http://schemas.openxmlformats.org/officeDocument/2006/relationships/image" Target="../media/image24.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6.png"/></Relationships>
</file>

<file path=ppt/slides/_rels/slide13.xml.rels><?xml version="1.0" encoding="UTF-8" standalone="yes"?>
<Relationships xmlns="http://schemas.openxmlformats.org/package/2006/relationships"><Relationship Id="rId9" Type="http://schemas.openxmlformats.org/officeDocument/2006/relationships/image" Target="../media/image45.png"/><Relationship Id="rId8" Type="http://schemas.openxmlformats.org/officeDocument/2006/relationships/image" Target="../media/image44.png"/><Relationship Id="rId7" Type="http://schemas.openxmlformats.org/officeDocument/2006/relationships/image" Target="../media/image43.png"/><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3" Type="http://schemas.openxmlformats.org/officeDocument/2006/relationships/image" Target="../media/image39.png"/><Relationship Id="rId26" Type="http://schemas.openxmlformats.org/officeDocument/2006/relationships/slideLayout" Target="../slideLayouts/slideLayout3.xml"/><Relationship Id="rId25" Type="http://schemas.openxmlformats.org/officeDocument/2006/relationships/image" Target="../media/image61.png"/><Relationship Id="rId24" Type="http://schemas.openxmlformats.org/officeDocument/2006/relationships/image" Target="../media/image60.png"/><Relationship Id="rId23" Type="http://schemas.openxmlformats.org/officeDocument/2006/relationships/image" Target="../media/image59.png"/><Relationship Id="rId22" Type="http://schemas.openxmlformats.org/officeDocument/2006/relationships/image" Target="../media/image58.png"/><Relationship Id="rId21" Type="http://schemas.openxmlformats.org/officeDocument/2006/relationships/image" Target="../media/image57.png"/><Relationship Id="rId20" Type="http://schemas.openxmlformats.org/officeDocument/2006/relationships/image" Target="../media/image56.png"/><Relationship Id="rId2" Type="http://schemas.openxmlformats.org/officeDocument/2006/relationships/image" Target="../media/image38.png"/><Relationship Id="rId19" Type="http://schemas.openxmlformats.org/officeDocument/2006/relationships/image" Target="../media/image55.png"/><Relationship Id="rId18" Type="http://schemas.openxmlformats.org/officeDocument/2006/relationships/image" Target="../media/image54.png"/><Relationship Id="rId17" Type="http://schemas.openxmlformats.org/officeDocument/2006/relationships/image" Target="../media/image53.png"/><Relationship Id="rId16" Type="http://schemas.openxmlformats.org/officeDocument/2006/relationships/image" Target="../media/image52.png"/><Relationship Id="rId15" Type="http://schemas.openxmlformats.org/officeDocument/2006/relationships/image" Target="../media/image51.png"/><Relationship Id="rId14" Type="http://schemas.openxmlformats.org/officeDocument/2006/relationships/image" Target="../media/image50.png"/><Relationship Id="rId13" Type="http://schemas.openxmlformats.org/officeDocument/2006/relationships/image" Target="../media/image49.png"/><Relationship Id="rId12" Type="http://schemas.openxmlformats.org/officeDocument/2006/relationships/image" Target="../media/image48.png"/><Relationship Id="rId11" Type="http://schemas.openxmlformats.org/officeDocument/2006/relationships/image" Target="../media/image47.png"/><Relationship Id="rId10" Type="http://schemas.openxmlformats.org/officeDocument/2006/relationships/image" Target="../media/image46.png"/><Relationship Id="rId1" Type="http://schemas.openxmlformats.org/officeDocument/2006/relationships/image" Target="../media/image3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hemeOverride" Target="../theme/themeOverride4.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5.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6.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63.png"/><Relationship Id="rId2" Type="http://schemas.openxmlformats.org/officeDocument/2006/relationships/image" Target="../media/image10.png"/><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2.xml"/><Relationship Id="rId1"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tags" Target="../tags/tag5.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tags" Target="../tags/tag6.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tags" Target="../tags/tag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64.png"/><Relationship Id="rId3" Type="http://schemas.openxmlformats.org/officeDocument/2006/relationships/tags" Target="../tags/tag9.xml"/><Relationship Id="rId2" Type="http://schemas.openxmlformats.org/officeDocument/2006/relationships/image" Target="../media/image10.png"/><Relationship Id="rId1" Type="http://schemas.openxmlformats.org/officeDocument/2006/relationships/tags" Target="../tags/tag8.xml"/></Relationships>
</file>

<file path=ppt/slides/_rels/slide25.xml.rels><?xml version="1.0" encoding="UTF-8" standalone="yes"?>
<Relationships xmlns="http://schemas.openxmlformats.org/package/2006/relationships"><Relationship Id="rId9" Type="http://schemas.openxmlformats.org/officeDocument/2006/relationships/image" Target="../media/image71.png"/><Relationship Id="rId8" Type="http://schemas.openxmlformats.org/officeDocument/2006/relationships/image" Target="../media/image70.png"/><Relationship Id="rId7" Type="http://schemas.openxmlformats.org/officeDocument/2006/relationships/image" Target="../media/image69.png"/><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 Id="rId3" Type="http://schemas.openxmlformats.org/officeDocument/2006/relationships/image" Target="../media/image65.png"/><Relationship Id="rId23" Type="http://schemas.openxmlformats.org/officeDocument/2006/relationships/slideLayout" Target="../slideLayouts/slideLayout3.xml"/><Relationship Id="rId22" Type="http://schemas.openxmlformats.org/officeDocument/2006/relationships/image" Target="../media/image84.png"/><Relationship Id="rId21" Type="http://schemas.openxmlformats.org/officeDocument/2006/relationships/image" Target="../media/image83.png"/><Relationship Id="rId20" Type="http://schemas.openxmlformats.org/officeDocument/2006/relationships/image" Target="../media/image82.png"/><Relationship Id="rId2" Type="http://schemas.openxmlformats.org/officeDocument/2006/relationships/image" Target="../media/image10.png"/><Relationship Id="rId19" Type="http://schemas.openxmlformats.org/officeDocument/2006/relationships/image" Target="../media/image81.png"/><Relationship Id="rId18" Type="http://schemas.openxmlformats.org/officeDocument/2006/relationships/image" Target="../media/image80.png"/><Relationship Id="rId17" Type="http://schemas.openxmlformats.org/officeDocument/2006/relationships/image" Target="../media/image79.png"/><Relationship Id="rId16" Type="http://schemas.openxmlformats.org/officeDocument/2006/relationships/image" Target="../media/image78.png"/><Relationship Id="rId15" Type="http://schemas.openxmlformats.org/officeDocument/2006/relationships/image" Target="../media/image77.png"/><Relationship Id="rId14" Type="http://schemas.openxmlformats.org/officeDocument/2006/relationships/image" Target="../media/image76.png"/><Relationship Id="rId13" Type="http://schemas.openxmlformats.org/officeDocument/2006/relationships/image" Target="../media/image75.png"/><Relationship Id="rId12" Type="http://schemas.openxmlformats.org/officeDocument/2006/relationships/image" Target="../media/image74.png"/><Relationship Id="rId11" Type="http://schemas.openxmlformats.org/officeDocument/2006/relationships/image" Target="../media/image73.png"/><Relationship Id="rId10" Type="http://schemas.openxmlformats.org/officeDocument/2006/relationships/image" Target="../media/image72.png"/><Relationship Id="rId1" Type="http://schemas.openxmlformats.org/officeDocument/2006/relationships/tags" Target="../tags/tag10.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65.png"/><Relationship Id="rId2" Type="http://schemas.openxmlformats.org/officeDocument/2006/relationships/image" Target="../media/image10.png"/><Relationship Id="rId1" Type="http://schemas.openxmlformats.org/officeDocument/2006/relationships/tags" Target="../tags/tag11.xml"/></Relationships>
</file>

<file path=ppt/slides/_rels/slide27.xml.rels><?xml version="1.0" encoding="UTF-8" standalone="yes"?>
<Relationships xmlns="http://schemas.openxmlformats.org/package/2006/relationships"><Relationship Id="rId9" Type="http://schemas.openxmlformats.org/officeDocument/2006/relationships/image" Target="../media/image91.png"/><Relationship Id="rId8" Type="http://schemas.openxmlformats.org/officeDocument/2006/relationships/image" Target="../media/image90.png"/><Relationship Id="rId7" Type="http://schemas.openxmlformats.org/officeDocument/2006/relationships/image" Target="../media/image89.png"/><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 Id="rId3" Type="http://schemas.openxmlformats.org/officeDocument/2006/relationships/image" Target="../media/image85.png"/><Relationship Id="rId2" Type="http://schemas.openxmlformats.org/officeDocument/2006/relationships/image" Target="../media/image10.png"/><Relationship Id="rId11" Type="http://schemas.openxmlformats.org/officeDocument/2006/relationships/slideLayout" Target="../slideLayouts/slideLayout3.xml"/><Relationship Id="rId10" Type="http://schemas.openxmlformats.org/officeDocument/2006/relationships/image" Target="../media/image92.png"/><Relationship Id="rId1" Type="http://schemas.openxmlformats.org/officeDocument/2006/relationships/tags" Target="../tags/tag12.xml"/></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95.png"/><Relationship Id="rId4" Type="http://schemas.openxmlformats.org/officeDocument/2006/relationships/image" Target="../media/image94.png"/><Relationship Id="rId3" Type="http://schemas.openxmlformats.org/officeDocument/2006/relationships/image" Target="../media/image93.png"/><Relationship Id="rId2" Type="http://schemas.openxmlformats.org/officeDocument/2006/relationships/image" Target="../media/image10.png"/><Relationship Id="rId1" Type="http://schemas.openxmlformats.org/officeDocument/2006/relationships/tags" Target="../tags/tag13.xml"/></Relationships>
</file>

<file path=ppt/slides/_rels/slide29.xml.rels><?xml version="1.0" encoding="UTF-8" standalone="yes"?>
<Relationships xmlns="http://schemas.openxmlformats.org/package/2006/relationships"><Relationship Id="rId9" Type="http://schemas.openxmlformats.org/officeDocument/2006/relationships/image" Target="../media/image101.png"/><Relationship Id="rId8" Type="http://schemas.openxmlformats.org/officeDocument/2006/relationships/image" Target="../media/image100.png"/><Relationship Id="rId7" Type="http://schemas.openxmlformats.org/officeDocument/2006/relationships/image" Target="../media/image99.png"/><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 Id="rId3" Type="http://schemas.openxmlformats.org/officeDocument/2006/relationships/image" Target="../media/image95.png"/><Relationship Id="rId2" Type="http://schemas.openxmlformats.org/officeDocument/2006/relationships/image" Target="../media/image10.png"/><Relationship Id="rId18" Type="http://schemas.openxmlformats.org/officeDocument/2006/relationships/slideLayout" Target="../slideLayouts/slideLayout3.xml"/><Relationship Id="rId17" Type="http://schemas.openxmlformats.org/officeDocument/2006/relationships/image" Target="../media/image109.png"/><Relationship Id="rId16" Type="http://schemas.openxmlformats.org/officeDocument/2006/relationships/image" Target="../media/image108.png"/><Relationship Id="rId15" Type="http://schemas.openxmlformats.org/officeDocument/2006/relationships/image" Target="../media/image107.png"/><Relationship Id="rId14" Type="http://schemas.openxmlformats.org/officeDocument/2006/relationships/image" Target="../media/image106.png"/><Relationship Id="rId13" Type="http://schemas.openxmlformats.org/officeDocument/2006/relationships/image" Target="../media/image105.png"/><Relationship Id="rId12" Type="http://schemas.openxmlformats.org/officeDocument/2006/relationships/image" Target="../media/image104.png"/><Relationship Id="rId11" Type="http://schemas.openxmlformats.org/officeDocument/2006/relationships/image" Target="../media/image103.png"/><Relationship Id="rId10" Type="http://schemas.openxmlformats.org/officeDocument/2006/relationships/image" Target="../media/image102.png"/><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3.xml"/><Relationship Id="rId1" Type="http://schemas.openxmlformats.org/officeDocument/2006/relationships/image" Target="../media/image10.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0.png"/><Relationship Id="rId2" Type="http://schemas.openxmlformats.org/officeDocument/2006/relationships/tags" Target="../tags/tag15.xml"/><Relationship Id="rId1" Type="http://schemas.openxmlformats.org/officeDocument/2006/relationships/image" Target="../media/image110.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tags" Target="../tags/tag16.xml"/></Relationships>
</file>

<file path=ppt/slides/_rels/slide3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12.png"/><Relationship Id="rId3" Type="http://schemas.openxmlformats.org/officeDocument/2006/relationships/image" Target="../media/image111.png"/><Relationship Id="rId2" Type="http://schemas.openxmlformats.org/officeDocument/2006/relationships/image" Target="../media/image10.png"/><Relationship Id="rId1" Type="http://schemas.openxmlformats.org/officeDocument/2006/relationships/tags" Target="../tags/tag17.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tags" Target="../tags/tag18.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3.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4.png"/></Relationships>
</file>

<file path=ppt/slides/_rels/slide37.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image" Target="../media/image120.png"/><Relationship Id="rId5" Type="http://schemas.openxmlformats.org/officeDocument/2006/relationships/image" Target="../media/image119.png"/><Relationship Id="rId4" Type="http://schemas.openxmlformats.org/officeDocument/2006/relationships/image" Target="../media/image118.png"/><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image" Target="../media/image115.png"/></Relationships>
</file>

<file path=ppt/slides/_rels/slide38.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image" Target="../media/image126.png"/><Relationship Id="rId5" Type="http://schemas.openxmlformats.org/officeDocument/2006/relationships/image" Target="../media/image125.png"/><Relationship Id="rId4" Type="http://schemas.openxmlformats.org/officeDocument/2006/relationships/image" Target="../media/image124.png"/><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image" Target="../media/image121.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hemeOverride" Target="../theme/themeOverride7.xml"/><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C:\Users\chen\Desktop\logo.pnglogo"/>
          <p:cNvPicPr>
            <a:picLocks noChangeAspect="1"/>
          </p:cNvPicPr>
          <p:nvPr/>
        </p:nvPicPr>
        <p:blipFill>
          <a:blip r:embed="rId1"/>
          <a:srcRect/>
          <a:stretch>
            <a:fillRect/>
          </a:stretch>
        </p:blipFill>
        <p:spPr>
          <a:xfrm>
            <a:off x="111125" y="0"/>
            <a:ext cx="1761490" cy="1164590"/>
          </a:xfrm>
          <a:prstGeom prst="rect">
            <a:avLst/>
          </a:prstGeom>
          <a:noFill/>
          <a:ln>
            <a:noFill/>
          </a:ln>
        </p:spPr>
      </p:pic>
      <p:sp>
        <p:nvSpPr>
          <p:cNvPr id="5" name="文本框 4"/>
          <p:cNvSpPr txBox="1"/>
          <p:nvPr/>
        </p:nvSpPr>
        <p:spPr>
          <a:xfrm>
            <a:off x="499745" y="2967990"/>
            <a:ext cx="11275060" cy="368300"/>
          </a:xfrm>
          <a:prstGeom prst="rect">
            <a:avLst/>
          </a:prstGeom>
          <a:noFill/>
        </p:spPr>
        <p:txBody>
          <a:bodyPr wrap="square" rtlCol="0">
            <a:spAutoFit/>
          </a:bodyPr>
          <a:p>
            <a:pPr algn="ctr"/>
            <a:r>
              <a:rPr lang="en-US" altLang="zh-CN" b="1">
                <a:solidFill>
                  <a:srgbClr val="3563A8"/>
                </a:solidFill>
              </a:rPr>
              <a:t>VoxelNet&amp;&amp;VoTr</a:t>
            </a:r>
            <a:endParaRPr lang="en-US" altLang="zh-CN" b="1">
              <a:solidFill>
                <a:srgbClr val="3563A8"/>
              </a:solidFill>
            </a:endParaRPr>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3360" y="201930"/>
            <a:ext cx="7222490" cy="645160"/>
          </a:xfrm>
          <a:prstGeom prst="rect">
            <a:avLst/>
          </a:prstGeom>
          <a:noFill/>
        </p:spPr>
        <p:txBody>
          <a:bodyPr wrap="square" rtlCol="0" anchor="t">
            <a:spAutoFit/>
          </a:bodyPr>
          <a:p>
            <a:r>
              <a:rPr lang="zh-CN" altLang="en-US">
                <a:solidFill>
                  <a:srgbClr val="FF0000"/>
                </a:solidFill>
              </a:rPr>
              <a:t>Feature learning network, </a:t>
            </a:r>
            <a:endParaRPr lang="zh-CN" altLang="en-US">
              <a:solidFill>
                <a:srgbClr val="FF0000"/>
              </a:solidFill>
            </a:endParaRPr>
          </a:p>
          <a:p>
            <a:r>
              <a:rPr lang="zh-CN" altLang="en-US" b="1"/>
              <a:t>Stacked Voxel Feature Encoding</a:t>
            </a:r>
            <a:endParaRPr lang="zh-CN" altLang="en-US" b="1"/>
          </a:p>
        </p:txBody>
      </p:sp>
      <p:pic>
        <p:nvPicPr>
          <p:cNvPr id="2" name="图片 1"/>
          <p:cNvPicPr>
            <a:picLocks noChangeAspect="1"/>
          </p:cNvPicPr>
          <p:nvPr/>
        </p:nvPicPr>
        <p:blipFill>
          <a:blip r:embed="rId1"/>
          <a:stretch>
            <a:fillRect/>
          </a:stretch>
        </p:blipFill>
        <p:spPr>
          <a:xfrm>
            <a:off x="2090420" y="6388100"/>
            <a:ext cx="7620000" cy="2495550"/>
          </a:xfrm>
          <a:prstGeom prst="rect">
            <a:avLst/>
          </a:prstGeom>
        </p:spPr>
      </p:pic>
      <p:sp>
        <p:nvSpPr>
          <p:cNvPr id="11" name="文本框 10"/>
          <p:cNvSpPr txBox="1"/>
          <p:nvPr/>
        </p:nvSpPr>
        <p:spPr>
          <a:xfrm>
            <a:off x="213360" y="847090"/>
            <a:ext cx="11978640" cy="5077460"/>
          </a:xfrm>
          <a:prstGeom prst="rect">
            <a:avLst/>
          </a:prstGeom>
          <a:noFill/>
        </p:spPr>
        <p:txBody>
          <a:bodyPr wrap="square" rtlCol="0" anchor="t">
            <a:spAutoFit/>
          </a:bodyPr>
          <a:p>
            <a:pPr marL="285750" indent="-285750">
              <a:buFont typeface="Arial" panose="020B0604020202020204" pitchFamily="34" charset="0"/>
              <a:buChar char="•"/>
            </a:pPr>
            <a:r>
              <a:rPr lang="zh-CN" altLang="en-US"/>
              <a:t>Denote</a:t>
            </a:r>
            <a:endParaRPr lang="zh-CN" altLang="en-US"/>
          </a:p>
          <a:p>
            <a:pPr indent="0">
              <a:buFont typeface="Arial" panose="020B0604020202020204" pitchFamily="34" charset="0"/>
              <a:buNone/>
            </a:pPr>
            <a:r>
              <a:rPr lang="en-US" altLang="zh-CN"/>
              <a:t>    </a:t>
            </a:r>
            <a:r>
              <a:rPr lang="zh-CN" altLang="en-US"/>
              <a:t>where</a:t>
            </a:r>
            <a:r>
              <a:rPr lang="en-US" altLang="zh-CN"/>
              <a:t>       contains XYZ coordinates  &amp;     :received reflectance</a:t>
            </a:r>
            <a:endParaRPr lang="en-US" altLang="zh-CN"/>
          </a:p>
          <a:p>
            <a:pPr indent="0">
              <a:buFont typeface="Arial" panose="020B0604020202020204" pitchFamily="34" charset="0"/>
              <a:buNone/>
            </a:pPr>
            <a:endParaRPr lang="en-US" altLang="zh-CN"/>
          </a:p>
          <a:p>
            <a:pPr marL="285750" indent="-285750">
              <a:buFont typeface="Arial" panose="020B0604020202020204" pitchFamily="34" charset="0"/>
              <a:buChar char="•"/>
            </a:pPr>
            <a:r>
              <a:rPr lang="en-US" altLang="zh-CN"/>
              <a:t> first compute the local mean denoted as</a:t>
            </a: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en-US" altLang="zh-CN"/>
              <a:t>augment each point       4</a:t>
            </a:r>
            <a:r>
              <a:rPr lang="zh-CN" altLang="en-US"/>
              <a:t>维</a:t>
            </a:r>
            <a:r>
              <a:rPr lang="en-US" altLang="zh-CN"/>
              <a:t> --&gt; 7</a:t>
            </a:r>
            <a:r>
              <a:rPr lang="zh-CN" altLang="en-US"/>
              <a:t>维</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 transformed</a:t>
            </a:r>
            <a:r>
              <a:rPr lang="en-US" altLang="zh-CN"/>
              <a:t>       to               through FCN </a:t>
            </a:r>
            <a:r>
              <a:rPr lang="en-US" altLang="zh-CN"/>
              <a:t>which is composed of a linear layer, a batch normalization (BN) layer, and a rectified linear unit (ReLU) layer.</a:t>
            </a: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en-US" altLang="zh-CN"/>
              <a:t>use element-wise MaxPooling across all    locally aggregated feature</a:t>
            </a: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en-US" altLang="zh-CN"/>
              <a:t>each              to form the point-wise concatenated feature as  </a:t>
            </a: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en-US" altLang="zh-CN"/>
              <a:t>the output feature set</a:t>
            </a: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en-US" altLang="zh-CN"/>
              <a:t>we obtain a list of voxel features, each associated to the spatial coordinates of a particular non-empty voxel.     can be represented as a sparse 4D tensor</a:t>
            </a:r>
            <a:endParaRPr lang="en-US" altLang="zh-CN"/>
          </a:p>
        </p:txBody>
      </p:sp>
      <p:pic>
        <p:nvPicPr>
          <p:cNvPr id="13" name="图片 12"/>
          <p:cNvPicPr>
            <a:picLocks noChangeAspect="1"/>
          </p:cNvPicPr>
          <p:nvPr/>
        </p:nvPicPr>
        <p:blipFill>
          <a:blip r:embed="rId2"/>
          <a:stretch>
            <a:fillRect/>
          </a:stretch>
        </p:blipFill>
        <p:spPr>
          <a:xfrm>
            <a:off x="1524000" y="907415"/>
            <a:ext cx="3314700" cy="247650"/>
          </a:xfrm>
          <a:prstGeom prst="rect">
            <a:avLst/>
          </a:prstGeom>
        </p:spPr>
      </p:pic>
      <p:pic>
        <p:nvPicPr>
          <p:cNvPr id="14" name="图片 13"/>
          <p:cNvPicPr>
            <a:picLocks noChangeAspect="1"/>
          </p:cNvPicPr>
          <p:nvPr/>
        </p:nvPicPr>
        <p:blipFill>
          <a:blip r:embed="rId3"/>
          <a:stretch>
            <a:fillRect/>
          </a:stretch>
        </p:blipFill>
        <p:spPr>
          <a:xfrm>
            <a:off x="1311910" y="1196340"/>
            <a:ext cx="228600" cy="247650"/>
          </a:xfrm>
          <a:prstGeom prst="rect">
            <a:avLst/>
          </a:prstGeom>
        </p:spPr>
      </p:pic>
      <p:pic>
        <p:nvPicPr>
          <p:cNvPr id="16" name="图片 15"/>
          <p:cNvPicPr>
            <a:picLocks noChangeAspect="1"/>
          </p:cNvPicPr>
          <p:nvPr/>
        </p:nvPicPr>
        <p:blipFill>
          <a:blip r:embed="rId4"/>
          <a:stretch>
            <a:fillRect/>
          </a:stretch>
        </p:blipFill>
        <p:spPr>
          <a:xfrm>
            <a:off x="4700270" y="1215390"/>
            <a:ext cx="161925" cy="180975"/>
          </a:xfrm>
          <a:prstGeom prst="rect">
            <a:avLst/>
          </a:prstGeom>
        </p:spPr>
      </p:pic>
      <p:pic>
        <p:nvPicPr>
          <p:cNvPr id="17" name="图片 16"/>
          <p:cNvPicPr>
            <a:picLocks noChangeAspect="1"/>
          </p:cNvPicPr>
          <p:nvPr/>
        </p:nvPicPr>
        <p:blipFill>
          <a:blip r:embed="rId5"/>
          <a:stretch>
            <a:fillRect/>
          </a:stretch>
        </p:blipFill>
        <p:spPr>
          <a:xfrm>
            <a:off x="4938395" y="1731645"/>
            <a:ext cx="942975" cy="238125"/>
          </a:xfrm>
          <a:prstGeom prst="rect">
            <a:avLst/>
          </a:prstGeom>
        </p:spPr>
      </p:pic>
      <p:pic>
        <p:nvPicPr>
          <p:cNvPr id="18" name="图片 17"/>
          <p:cNvPicPr>
            <a:picLocks noChangeAspect="1"/>
          </p:cNvPicPr>
          <p:nvPr/>
        </p:nvPicPr>
        <p:blipFill>
          <a:blip r:embed="rId6"/>
          <a:stretch>
            <a:fillRect/>
          </a:stretch>
        </p:blipFill>
        <p:spPr>
          <a:xfrm>
            <a:off x="2838450" y="2328545"/>
            <a:ext cx="152400" cy="209550"/>
          </a:xfrm>
          <a:prstGeom prst="rect">
            <a:avLst/>
          </a:prstGeom>
        </p:spPr>
      </p:pic>
      <p:pic>
        <p:nvPicPr>
          <p:cNvPr id="19" name="图片 18"/>
          <p:cNvPicPr>
            <a:picLocks noChangeAspect="1"/>
          </p:cNvPicPr>
          <p:nvPr/>
        </p:nvPicPr>
        <p:blipFill>
          <a:blip r:embed="rId7"/>
          <a:stretch>
            <a:fillRect/>
          </a:stretch>
        </p:blipFill>
        <p:spPr>
          <a:xfrm>
            <a:off x="4528820" y="2295525"/>
            <a:ext cx="1133475" cy="238125"/>
          </a:xfrm>
          <a:prstGeom prst="rect">
            <a:avLst/>
          </a:prstGeom>
        </p:spPr>
      </p:pic>
      <p:pic>
        <p:nvPicPr>
          <p:cNvPr id="20" name="图片 19"/>
          <p:cNvPicPr>
            <a:picLocks noChangeAspect="1"/>
          </p:cNvPicPr>
          <p:nvPr/>
        </p:nvPicPr>
        <p:blipFill>
          <a:blip r:embed="rId8"/>
          <a:stretch>
            <a:fillRect/>
          </a:stretch>
        </p:blipFill>
        <p:spPr>
          <a:xfrm>
            <a:off x="5643245" y="2295525"/>
            <a:ext cx="4067175" cy="247650"/>
          </a:xfrm>
          <a:prstGeom prst="rect">
            <a:avLst/>
          </a:prstGeom>
        </p:spPr>
      </p:pic>
      <p:pic>
        <p:nvPicPr>
          <p:cNvPr id="21" name="图片 20"/>
          <p:cNvPicPr>
            <a:picLocks noChangeAspect="1"/>
          </p:cNvPicPr>
          <p:nvPr/>
        </p:nvPicPr>
        <p:blipFill>
          <a:blip r:embed="rId9"/>
          <a:stretch>
            <a:fillRect/>
          </a:stretch>
        </p:blipFill>
        <p:spPr>
          <a:xfrm>
            <a:off x="2028825" y="2820670"/>
            <a:ext cx="247650" cy="276225"/>
          </a:xfrm>
          <a:prstGeom prst="rect">
            <a:avLst/>
          </a:prstGeom>
        </p:spPr>
      </p:pic>
      <p:pic>
        <p:nvPicPr>
          <p:cNvPr id="22" name="图片 21"/>
          <p:cNvPicPr>
            <a:picLocks noChangeAspect="1"/>
          </p:cNvPicPr>
          <p:nvPr/>
        </p:nvPicPr>
        <p:blipFill>
          <a:blip r:embed="rId10"/>
          <a:stretch>
            <a:fillRect/>
          </a:stretch>
        </p:blipFill>
        <p:spPr>
          <a:xfrm>
            <a:off x="2738120" y="2830195"/>
            <a:ext cx="733425" cy="247650"/>
          </a:xfrm>
          <a:prstGeom prst="rect">
            <a:avLst/>
          </a:prstGeom>
        </p:spPr>
      </p:pic>
      <p:pic>
        <p:nvPicPr>
          <p:cNvPr id="23" name="图片 22"/>
          <p:cNvPicPr>
            <a:picLocks noChangeAspect="1"/>
          </p:cNvPicPr>
          <p:nvPr/>
        </p:nvPicPr>
        <p:blipFill>
          <a:blip r:embed="rId11"/>
          <a:stretch>
            <a:fillRect/>
          </a:stretch>
        </p:blipFill>
        <p:spPr>
          <a:xfrm>
            <a:off x="4714875" y="3662045"/>
            <a:ext cx="171450" cy="219075"/>
          </a:xfrm>
          <a:prstGeom prst="rect">
            <a:avLst/>
          </a:prstGeom>
        </p:spPr>
      </p:pic>
      <p:pic>
        <p:nvPicPr>
          <p:cNvPr id="24" name="图片 23"/>
          <p:cNvPicPr>
            <a:picLocks noChangeAspect="1"/>
          </p:cNvPicPr>
          <p:nvPr/>
        </p:nvPicPr>
        <p:blipFill>
          <a:blip r:embed="rId12"/>
          <a:stretch>
            <a:fillRect/>
          </a:stretch>
        </p:blipFill>
        <p:spPr>
          <a:xfrm>
            <a:off x="7734300" y="3662045"/>
            <a:ext cx="723900" cy="257175"/>
          </a:xfrm>
          <a:prstGeom prst="rect">
            <a:avLst/>
          </a:prstGeom>
        </p:spPr>
      </p:pic>
      <p:pic>
        <p:nvPicPr>
          <p:cNvPr id="25" name="图片 24"/>
          <p:cNvPicPr>
            <a:picLocks noChangeAspect="1"/>
          </p:cNvPicPr>
          <p:nvPr/>
        </p:nvPicPr>
        <p:blipFill>
          <a:blip r:embed="rId13"/>
          <a:stretch>
            <a:fillRect/>
          </a:stretch>
        </p:blipFill>
        <p:spPr>
          <a:xfrm>
            <a:off x="1178560" y="4210050"/>
            <a:ext cx="742950" cy="247650"/>
          </a:xfrm>
          <a:prstGeom prst="rect">
            <a:avLst/>
          </a:prstGeom>
        </p:spPr>
      </p:pic>
      <p:pic>
        <p:nvPicPr>
          <p:cNvPr id="26" name="图片 25"/>
          <p:cNvPicPr>
            <a:picLocks noChangeAspect="1"/>
          </p:cNvPicPr>
          <p:nvPr/>
        </p:nvPicPr>
        <p:blipFill>
          <a:blip r:embed="rId14"/>
          <a:stretch>
            <a:fillRect/>
          </a:stretch>
        </p:blipFill>
        <p:spPr>
          <a:xfrm>
            <a:off x="7048500" y="4229100"/>
            <a:ext cx="2095500" cy="228600"/>
          </a:xfrm>
          <a:prstGeom prst="rect">
            <a:avLst/>
          </a:prstGeom>
        </p:spPr>
      </p:pic>
      <p:pic>
        <p:nvPicPr>
          <p:cNvPr id="27" name="图片 26"/>
          <p:cNvPicPr>
            <a:picLocks noChangeAspect="1"/>
          </p:cNvPicPr>
          <p:nvPr/>
        </p:nvPicPr>
        <p:blipFill>
          <a:blip r:embed="rId15"/>
          <a:stretch>
            <a:fillRect/>
          </a:stretch>
        </p:blipFill>
        <p:spPr>
          <a:xfrm>
            <a:off x="2938145" y="4752975"/>
            <a:ext cx="1590675" cy="257175"/>
          </a:xfrm>
          <a:prstGeom prst="rect">
            <a:avLst/>
          </a:prstGeom>
        </p:spPr>
      </p:pic>
      <p:pic>
        <p:nvPicPr>
          <p:cNvPr id="28" name="图片 27"/>
          <p:cNvPicPr>
            <a:picLocks noChangeAspect="1"/>
          </p:cNvPicPr>
          <p:nvPr/>
        </p:nvPicPr>
        <p:blipFill>
          <a:blip r:embed="rId16"/>
          <a:stretch>
            <a:fillRect/>
          </a:stretch>
        </p:blipFill>
        <p:spPr>
          <a:xfrm>
            <a:off x="5033645" y="5610225"/>
            <a:ext cx="1676400" cy="2190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3360" y="201930"/>
            <a:ext cx="7222490" cy="368300"/>
          </a:xfrm>
          <a:prstGeom prst="rect">
            <a:avLst/>
          </a:prstGeom>
          <a:noFill/>
        </p:spPr>
        <p:txBody>
          <a:bodyPr wrap="square" rtlCol="0" anchor="t">
            <a:spAutoFit/>
          </a:bodyPr>
          <a:p>
            <a:r>
              <a:rPr lang="zh-CN" altLang="en-US" b="1">
                <a:solidFill>
                  <a:srgbClr val="FF0000"/>
                </a:solidFill>
              </a:rPr>
              <a:t> Convolutional Middle Layers</a:t>
            </a:r>
            <a:endParaRPr lang="zh-CN" altLang="en-US" b="1"/>
          </a:p>
        </p:txBody>
      </p:sp>
      <p:sp>
        <p:nvSpPr>
          <p:cNvPr id="3" name="文本框 2"/>
          <p:cNvSpPr txBox="1"/>
          <p:nvPr/>
        </p:nvSpPr>
        <p:spPr>
          <a:xfrm>
            <a:off x="213360" y="901700"/>
            <a:ext cx="11703050" cy="2030095"/>
          </a:xfrm>
          <a:prstGeom prst="rect">
            <a:avLst/>
          </a:prstGeom>
          <a:noFill/>
        </p:spPr>
        <p:txBody>
          <a:bodyPr wrap="square" rtlCol="0" anchor="t">
            <a:spAutoFit/>
          </a:bodyPr>
          <a:p>
            <a:r>
              <a:rPr lang="zh-CN" altLang="en-US"/>
              <a:t>We use</a:t>
            </a:r>
            <a:r>
              <a:rPr lang="en-US" altLang="zh-CN"/>
              <a:t>                                    represent       dimensional convolution operator</a:t>
            </a:r>
            <a:endParaRPr lang="en-US" altLang="zh-CN"/>
          </a:p>
          <a:p>
            <a:endParaRPr lang="en-US" altLang="zh-CN"/>
          </a:p>
          <a:p>
            <a:r>
              <a:rPr lang="en-US" altLang="zh-CN"/>
              <a:t>                 the number of input and output channels,</a:t>
            </a:r>
            <a:endParaRPr lang="en-US" altLang="zh-CN"/>
          </a:p>
          <a:p>
            <a:endParaRPr lang="en-US" altLang="zh-CN"/>
          </a:p>
          <a:p>
            <a:r>
              <a:rPr lang="en-US" altLang="zh-CN"/>
              <a:t>              kernel size, strid</a:t>
            </a:r>
            <a:r>
              <a:rPr lang="en-US" altLang="zh-CN"/>
              <a:t>e size and padding size</a:t>
            </a:r>
            <a:endParaRPr lang="en-US" altLang="zh-CN"/>
          </a:p>
          <a:p>
            <a:endParaRPr lang="en-US" altLang="zh-CN"/>
          </a:p>
          <a:p>
            <a:r>
              <a:rPr lang="en-US" altLang="zh-CN"/>
              <a:t>Each convolutional middle layer applies 3D convolution,</a:t>
            </a:r>
            <a:r>
              <a:rPr lang="zh-CN" altLang="en-US">
                <a:ea typeface="宋体" panose="02010600030101010101" pitchFamily="2" charset="-122"/>
              </a:rPr>
              <a:t>，</a:t>
            </a:r>
            <a:r>
              <a:rPr lang="en-US" altLang="zh-CN">
                <a:ea typeface="宋体" panose="02010600030101010101" pitchFamily="2" charset="-122"/>
              </a:rPr>
              <a:t> BN layer, and ReLU layer sequentially</a:t>
            </a:r>
            <a:endParaRPr lang="en-US" altLang="zh-CN">
              <a:ea typeface="宋体" panose="02010600030101010101" pitchFamily="2" charset="-122"/>
            </a:endParaRPr>
          </a:p>
        </p:txBody>
      </p:sp>
      <p:pic>
        <p:nvPicPr>
          <p:cNvPr id="5" name="图片 4"/>
          <p:cNvPicPr>
            <a:picLocks noChangeAspect="1"/>
          </p:cNvPicPr>
          <p:nvPr/>
        </p:nvPicPr>
        <p:blipFill>
          <a:blip r:embed="rId1"/>
          <a:stretch>
            <a:fillRect/>
          </a:stretch>
        </p:blipFill>
        <p:spPr>
          <a:xfrm>
            <a:off x="1214120" y="981075"/>
            <a:ext cx="2181225" cy="209550"/>
          </a:xfrm>
          <a:prstGeom prst="rect">
            <a:avLst/>
          </a:prstGeom>
        </p:spPr>
      </p:pic>
      <p:pic>
        <p:nvPicPr>
          <p:cNvPr id="6" name="图片 5"/>
          <p:cNvPicPr>
            <a:picLocks noChangeAspect="1"/>
          </p:cNvPicPr>
          <p:nvPr/>
        </p:nvPicPr>
        <p:blipFill>
          <a:blip r:embed="rId2"/>
          <a:stretch>
            <a:fillRect/>
          </a:stretch>
        </p:blipFill>
        <p:spPr>
          <a:xfrm>
            <a:off x="4624070" y="981075"/>
            <a:ext cx="276225" cy="219075"/>
          </a:xfrm>
          <a:prstGeom prst="rect">
            <a:avLst/>
          </a:prstGeom>
        </p:spPr>
      </p:pic>
      <p:pic>
        <p:nvPicPr>
          <p:cNvPr id="7" name="图片 6"/>
          <p:cNvPicPr>
            <a:picLocks noChangeAspect="1"/>
          </p:cNvPicPr>
          <p:nvPr/>
        </p:nvPicPr>
        <p:blipFill>
          <a:blip r:embed="rId3"/>
          <a:stretch>
            <a:fillRect/>
          </a:stretch>
        </p:blipFill>
        <p:spPr>
          <a:xfrm>
            <a:off x="333375" y="1515110"/>
            <a:ext cx="1009650" cy="219075"/>
          </a:xfrm>
          <a:prstGeom prst="rect">
            <a:avLst/>
          </a:prstGeom>
        </p:spPr>
      </p:pic>
      <p:pic>
        <p:nvPicPr>
          <p:cNvPr id="8" name="图片 7"/>
          <p:cNvPicPr>
            <a:picLocks noChangeAspect="1"/>
          </p:cNvPicPr>
          <p:nvPr/>
        </p:nvPicPr>
        <p:blipFill>
          <a:blip r:embed="rId4"/>
          <a:stretch>
            <a:fillRect/>
          </a:stretch>
        </p:blipFill>
        <p:spPr>
          <a:xfrm>
            <a:off x="333375" y="2058670"/>
            <a:ext cx="847725" cy="238125"/>
          </a:xfrm>
          <a:prstGeom prst="rect">
            <a:avLst/>
          </a:prstGeom>
        </p:spPr>
      </p:pic>
      <p:pic>
        <p:nvPicPr>
          <p:cNvPr id="9" name="图片 8"/>
          <p:cNvPicPr>
            <a:picLocks noChangeAspect="1"/>
          </p:cNvPicPr>
          <p:nvPr/>
        </p:nvPicPr>
        <p:blipFill>
          <a:blip r:embed="rId5"/>
          <a:stretch>
            <a:fillRect/>
          </a:stretch>
        </p:blipFill>
        <p:spPr>
          <a:xfrm>
            <a:off x="5454650" y="2077720"/>
            <a:ext cx="1847850" cy="2190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3360" y="201930"/>
            <a:ext cx="7222490" cy="368300"/>
          </a:xfrm>
          <a:prstGeom prst="rect">
            <a:avLst/>
          </a:prstGeom>
          <a:noFill/>
        </p:spPr>
        <p:txBody>
          <a:bodyPr wrap="square" rtlCol="0" anchor="t">
            <a:spAutoFit/>
          </a:bodyPr>
          <a:p>
            <a:r>
              <a:rPr lang="zh-CN" altLang="en-US" b="1">
                <a:solidFill>
                  <a:srgbClr val="FF0000"/>
                </a:solidFill>
              </a:rPr>
              <a:t>Region Proposal Network</a:t>
            </a:r>
            <a:endParaRPr lang="zh-CN" altLang="en-US" b="1">
              <a:solidFill>
                <a:srgbClr val="FF0000"/>
              </a:solidFill>
            </a:endParaRPr>
          </a:p>
        </p:txBody>
      </p:sp>
      <p:sp>
        <p:nvSpPr>
          <p:cNvPr id="3" name="文本框 2"/>
          <p:cNvSpPr txBox="1"/>
          <p:nvPr/>
        </p:nvSpPr>
        <p:spPr>
          <a:xfrm>
            <a:off x="213360" y="901700"/>
            <a:ext cx="11703050" cy="3415030"/>
          </a:xfrm>
          <a:prstGeom prst="rect">
            <a:avLst/>
          </a:prstGeom>
          <a:noFill/>
        </p:spPr>
        <p:txBody>
          <a:bodyPr wrap="square" rtlCol="0" anchor="t">
            <a:spAutoFit/>
          </a:bodyPr>
          <a:p>
            <a:pPr marL="285750" indent="-285750">
              <a:buFont typeface="Arial" panose="020B0604020202020204" pitchFamily="34" charset="0"/>
              <a:buChar char="•"/>
            </a:pPr>
            <a:r>
              <a:t>The input to our RPN is the feature map provided by</a:t>
            </a:r>
            <a:r>
              <a:rPr lang="en-US"/>
              <a:t> </a:t>
            </a:r>
            <a:r>
              <a:t>the convolutional middle layers.</a:t>
            </a:r>
          </a:p>
          <a:p>
            <a:pPr marL="285750" indent="-285750">
              <a:buFont typeface="Arial" panose="020B0604020202020204" pitchFamily="34" charset="0"/>
              <a:buChar char="•"/>
            </a:pPr>
          </a:p>
          <a:p>
            <a:pPr marL="285750" indent="-285750">
              <a:buFont typeface="Arial" panose="020B0604020202020204" pitchFamily="34" charset="0"/>
              <a:buChar char="•"/>
            </a:pPr>
            <a:r>
              <a:t>The network has three</a:t>
            </a:r>
            <a:r>
              <a:rPr lang="en-US"/>
              <a:t> </a:t>
            </a:r>
            <a:r>
              <a:t>blocks of fully convolutional layers</a:t>
            </a:r>
            <a:r>
              <a:rPr lang="zh-CN">
                <a:ea typeface="宋体" panose="02010600030101010101" pitchFamily="2" charset="-122"/>
              </a:rPr>
              <a:t>：</a:t>
            </a:r>
            <a:endParaRPr lang="zh-CN">
              <a:ea typeface="宋体" panose="02010600030101010101" pitchFamily="2" charset="-122"/>
            </a:endParaRPr>
          </a:p>
          <a:p>
            <a:pPr marL="285750" indent="-285750">
              <a:buFont typeface="Arial" panose="020B0604020202020204" pitchFamily="34" charset="0"/>
              <a:buChar char="•"/>
            </a:pPr>
            <a:endParaRPr lang="zh-CN">
              <a:ea typeface="宋体" panose="02010600030101010101" pitchFamily="2" charset="-122"/>
            </a:endParaRPr>
          </a:p>
          <a:p>
            <a:pPr marL="285750" indent="-285750">
              <a:buFont typeface="Arial" panose="020B0604020202020204" pitchFamily="34" charset="0"/>
              <a:buChar char="•"/>
            </a:pPr>
            <a:r>
              <a:rPr lang="zh-CN">
                <a:ea typeface="宋体" panose="02010600030101010101" pitchFamily="2" charset="-122"/>
              </a:rPr>
              <a:t>The first layer downsamples the feature map by half via a stride size of 2, followed by a sequence of convolutions of stride 1 .After each convolution layer, BN and ReLU operations areapplied.</a:t>
            </a:r>
            <a:endParaRPr lang="zh-CN">
              <a:ea typeface="宋体" panose="02010600030101010101" pitchFamily="2" charset="-122"/>
            </a:endParaRPr>
          </a:p>
          <a:p>
            <a:pPr marL="285750" indent="-285750">
              <a:buFont typeface="Arial" panose="020B0604020202020204" pitchFamily="34" charset="0"/>
              <a:buChar char="•"/>
            </a:pPr>
            <a:endParaRPr lang="zh-CN">
              <a:ea typeface="宋体" panose="02010600030101010101" pitchFamily="2" charset="-122"/>
            </a:endParaRPr>
          </a:p>
          <a:p>
            <a:pPr marL="285750" indent="-285750">
              <a:buFont typeface="Arial" panose="020B0604020202020204" pitchFamily="34" charset="0"/>
              <a:buChar char="•"/>
            </a:pPr>
            <a:r>
              <a:rPr lang="zh-CN">
                <a:ea typeface="宋体" panose="02010600030101010101" pitchFamily="2" charset="-122"/>
              </a:rPr>
              <a:t>then upsample the output of every block to a</a:t>
            </a:r>
            <a:r>
              <a:rPr lang="en-US" altLang="zh-CN">
                <a:ea typeface="宋体" panose="02010600030101010101" pitchFamily="2" charset="-122"/>
              </a:rPr>
              <a:t> </a:t>
            </a:r>
            <a:r>
              <a:rPr lang="zh-CN">
                <a:ea typeface="宋体" panose="02010600030101010101" pitchFamily="2" charset="-122"/>
              </a:rPr>
              <a:t>fixed size and concatanate to construct the high resolution</a:t>
            </a:r>
            <a:r>
              <a:rPr lang="en-US" altLang="zh-CN">
                <a:ea typeface="宋体" panose="02010600030101010101" pitchFamily="2" charset="-122"/>
              </a:rPr>
              <a:t> </a:t>
            </a:r>
            <a:r>
              <a:rPr lang="zh-CN">
                <a:ea typeface="宋体" panose="02010600030101010101" pitchFamily="2" charset="-122"/>
              </a:rPr>
              <a:t>feature map.</a:t>
            </a:r>
            <a:endParaRPr lang="zh-CN">
              <a:ea typeface="宋体" panose="02010600030101010101" pitchFamily="2" charset="-122"/>
            </a:endParaRPr>
          </a:p>
          <a:p>
            <a:pPr marL="285750" indent="-285750">
              <a:buFont typeface="Arial" panose="020B0604020202020204" pitchFamily="34" charset="0"/>
              <a:buChar char="•"/>
            </a:pPr>
            <a:endParaRPr lang="zh-CN">
              <a:ea typeface="宋体" panose="02010600030101010101" pitchFamily="2" charset="-122"/>
            </a:endParaRPr>
          </a:p>
          <a:p>
            <a:pPr marL="285750" indent="-285750">
              <a:buFont typeface="Arial" panose="020B0604020202020204" pitchFamily="34" charset="0"/>
              <a:buChar char="•"/>
            </a:pPr>
            <a:r>
              <a:rPr lang="zh-CN">
                <a:ea typeface="宋体" panose="02010600030101010101" pitchFamily="2" charset="-122"/>
              </a:rPr>
              <a:t>Finally, this feature map is mapped to the desired learning targets: </a:t>
            </a:r>
            <a:endParaRPr lang="zh-CN">
              <a:ea typeface="宋体" panose="02010600030101010101" pitchFamily="2" charset="-122"/>
            </a:endParaRPr>
          </a:p>
          <a:p>
            <a:pPr indent="0">
              <a:buFont typeface="Arial" panose="020B0604020202020204" pitchFamily="34" charset="0"/>
              <a:buNone/>
            </a:pPr>
            <a:r>
              <a:rPr lang="en-US" altLang="zh-CN">
                <a:ea typeface="宋体" panose="02010600030101010101" pitchFamily="2" charset="-122"/>
              </a:rPr>
              <a:t>     </a:t>
            </a:r>
            <a:r>
              <a:rPr lang="zh-CN">
                <a:ea typeface="宋体" panose="02010600030101010101" pitchFamily="2" charset="-122"/>
              </a:rPr>
              <a:t>(1) a probability score map and</a:t>
            </a:r>
            <a:r>
              <a:rPr lang="en-US" altLang="zh-CN">
                <a:ea typeface="宋体" panose="02010600030101010101" pitchFamily="2" charset="-122"/>
              </a:rPr>
              <a:t>        </a:t>
            </a:r>
            <a:r>
              <a:rPr lang="zh-CN">
                <a:ea typeface="宋体" panose="02010600030101010101" pitchFamily="2" charset="-122"/>
              </a:rPr>
              <a:t> (2) aregression map.</a:t>
            </a:r>
            <a:endParaRPr lang="zh-CN">
              <a:ea typeface="宋体" panose="02010600030101010101" pitchFamily="2" charset="-122"/>
            </a:endParaRPr>
          </a:p>
        </p:txBody>
      </p:sp>
      <p:pic>
        <p:nvPicPr>
          <p:cNvPr id="10" name="图片 9"/>
          <p:cNvPicPr>
            <a:picLocks noChangeAspect="1"/>
          </p:cNvPicPr>
          <p:nvPr/>
        </p:nvPicPr>
        <p:blipFill>
          <a:blip r:embed="rId1"/>
          <a:stretch>
            <a:fillRect/>
          </a:stretch>
        </p:blipFill>
        <p:spPr>
          <a:xfrm>
            <a:off x="1952625" y="4316730"/>
            <a:ext cx="7724775" cy="2914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3360" y="201930"/>
            <a:ext cx="7222490" cy="368300"/>
          </a:xfrm>
          <a:prstGeom prst="rect">
            <a:avLst/>
          </a:prstGeom>
          <a:noFill/>
        </p:spPr>
        <p:txBody>
          <a:bodyPr wrap="square" rtlCol="0" anchor="t">
            <a:spAutoFit/>
          </a:bodyPr>
          <a:p>
            <a:r>
              <a:rPr lang="zh-CN" altLang="en-US" b="1">
                <a:solidFill>
                  <a:srgbClr val="FF0000"/>
                </a:solidFill>
              </a:rPr>
              <a:t>Loss Function</a:t>
            </a:r>
            <a:endParaRPr lang="zh-CN" altLang="en-US" b="1">
              <a:solidFill>
                <a:srgbClr val="FF0000"/>
              </a:solidFill>
            </a:endParaRPr>
          </a:p>
        </p:txBody>
      </p:sp>
      <p:pic>
        <p:nvPicPr>
          <p:cNvPr id="5" name="图片 4"/>
          <p:cNvPicPr>
            <a:picLocks noChangeAspect="1"/>
          </p:cNvPicPr>
          <p:nvPr/>
        </p:nvPicPr>
        <p:blipFill>
          <a:blip r:embed="rId1"/>
          <a:stretch>
            <a:fillRect/>
          </a:stretch>
        </p:blipFill>
        <p:spPr>
          <a:xfrm>
            <a:off x="790575" y="2381250"/>
            <a:ext cx="4248150" cy="1219200"/>
          </a:xfrm>
          <a:prstGeom prst="rect">
            <a:avLst/>
          </a:prstGeom>
        </p:spPr>
      </p:pic>
      <p:pic>
        <p:nvPicPr>
          <p:cNvPr id="6" name="图片 5"/>
          <p:cNvPicPr>
            <a:picLocks noChangeAspect="1"/>
          </p:cNvPicPr>
          <p:nvPr/>
        </p:nvPicPr>
        <p:blipFill>
          <a:blip r:embed="rId2"/>
          <a:stretch>
            <a:fillRect/>
          </a:stretch>
        </p:blipFill>
        <p:spPr>
          <a:xfrm>
            <a:off x="918845" y="3810000"/>
            <a:ext cx="2390775" cy="266700"/>
          </a:xfrm>
          <a:prstGeom prst="rect">
            <a:avLst/>
          </a:prstGeom>
        </p:spPr>
      </p:pic>
      <p:pic>
        <p:nvPicPr>
          <p:cNvPr id="7" name="图片 6"/>
          <p:cNvPicPr>
            <a:picLocks noChangeAspect="1"/>
          </p:cNvPicPr>
          <p:nvPr/>
        </p:nvPicPr>
        <p:blipFill>
          <a:blip r:embed="rId3"/>
          <a:stretch>
            <a:fillRect/>
          </a:stretch>
        </p:blipFill>
        <p:spPr>
          <a:xfrm>
            <a:off x="790575" y="4286250"/>
            <a:ext cx="4581525" cy="1133475"/>
          </a:xfrm>
          <a:prstGeom prst="rect">
            <a:avLst/>
          </a:prstGeom>
        </p:spPr>
      </p:pic>
      <p:pic>
        <p:nvPicPr>
          <p:cNvPr id="8" name="图片 7"/>
          <p:cNvPicPr>
            <a:picLocks noChangeAspect="1"/>
          </p:cNvPicPr>
          <p:nvPr/>
        </p:nvPicPr>
        <p:blipFill>
          <a:blip r:embed="rId4"/>
          <a:stretch>
            <a:fillRect/>
          </a:stretch>
        </p:blipFill>
        <p:spPr>
          <a:xfrm>
            <a:off x="790575" y="5629275"/>
            <a:ext cx="1552575" cy="266700"/>
          </a:xfrm>
          <a:prstGeom prst="rect">
            <a:avLst/>
          </a:prstGeom>
        </p:spPr>
      </p:pic>
      <p:sp>
        <p:nvSpPr>
          <p:cNvPr id="9" name="文本框 8"/>
          <p:cNvSpPr txBox="1"/>
          <p:nvPr/>
        </p:nvSpPr>
        <p:spPr>
          <a:xfrm>
            <a:off x="2381250" y="5572125"/>
            <a:ext cx="8634730" cy="368300"/>
          </a:xfrm>
          <a:prstGeom prst="rect">
            <a:avLst/>
          </a:prstGeom>
          <a:noFill/>
        </p:spPr>
        <p:txBody>
          <a:bodyPr wrap="square" rtlCol="0" anchor="t">
            <a:spAutoFit/>
          </a:bodyPr>
          <a:p>
            <a:r>
              <a:rPr lang="zh-CN" altLang="en-US"/>
              <a:t>represent the softmax output for positive anchor </a:t>
            </a:r>
            <a:r>
              <a:rPr lang="en-US" altLang="zh-CN"/>
              <a:t>       a</a:t>
            </a:r>
            <a:r>
              <a:rPr lang="zh-CN" altLang="en-US"/>
              <a:t>nd negative anchor</a:t>
            </a:r>
            <a:endParaRPr lang="zh-CN" altLang="en-US"/>
          </a:p>
        </p:txBody>
      </p:sp>
      <p:pic>
        <p:nvPicPr>
          <p:cNvPr id="11" name="图片 10"/>
          <p:cNvPicPr>
            <a:picLocks noChangeAspect="1"/>
          </p:cNvPicPr>
          <p:nvPr/>
        </p:nvPicPr>
        <p:blipFill>
          <a:blip r:embed="rId5"/>
          <a:stretch>
            <a:fillRect/>
          </a:stretch>
        </p:blipFill>
        <p:spPr>
          <a:xfrm>
            <a:off x="10215245" y="5627370"/>
            <a:ext cx="295275" cy="257175"/>
          </a:xfrm>
          <a:prstGeom prst="rect">
            <a:avLst/>
          </a:prstGeom>
        </p:spPr>
      </p:pic>
      <p:pic>
        <p:nvPicPr>
          <p:cNvPr id="12" name="图片 11"/>
          <p:cNvPicPr>
            <a:picLocks noChangeAspect="1"/>
          </p:cNvPicPr>
          <p:nvPr/>
        </p:nvPicPr>
        <p:blipFill>
          <a:blip r:embed="rId6"/>
          <a:stretch>
            <a:fillRect/>
          </a:stretch>
        </p:blipFill>
        <p:spPr>
          <a:xfrm>
            <a:off x="7550150" y="5657850"/>
            <a:ext cx="295275" cy="238125"/>
          </a:xfrm>
          <a:prstGeom prst="rect">
            <a:avLst/>
          </a:prstGeom>
        </p:spPr>
      </p:pic>
      <p:pic>
        <p:nvPicPr>
          <p:cNvPr id="13" name="图片 12"/>
          <p:cNvPicPr>
            <a:picLocks noChangeAspect="1"/>
          </p:cNvPicPr>
          <p:nvPr/>
        </p:nvPicPr>
        <p:blipFill>
          <a:blip r:embed="rId7"/>
          <a:stretch>
            <a:fillRect/>
          </a:stretch>
        </p:blipFill>
        <p:spPr>
          <a:xfrm>
            <a:off x="790575" y="6092825"/>
            <a:ext cx="2114550" cy="238125"/>
          </a:xfrm>
          <a:prstGeom prst="rect">
            <a:avLst/>
          </a:prstGeom>
        </p:spPr>
      </p:pic>
      <p:sp>
        <p:nvSpPr>
          <p:cNvPr id="14" name="文本框 13"/>
          <p:cNvSpPr txBox="1"/>
          <p:nvPr/>
        </p:nvSpPr>
        <p:spPr>
          <a:xfrm>
            <a:off x="2845435" y="5991225"/>
            <a:ext cx="10273665" cy="368300"/>
          </a:xfrm>
          <a:prstGeom prst="rect">
            <a:avLst/>
          </a:prstGeom>
          <a:noFill/>
        </p:spPr>
        <p:txBody>
          <a:bodyPr wrap="square" rtlCol="0" anchor="t">
            <a:spAutoFit/>
          </a:bodyPr>
          <a:p>
            <a:r>
              <a:rPr lang="zh-CN" altLang="en-US"/>
              <a:t>are the regression output and</a:t>
            </a:r>
            <a:r>
              <a:rPr lang="en-US" altLang="zh-CN"/>
              <a:t> </a:t>
            </a:r>
            <a:r>
              <a:rPr lang="zh-CN" altLang="en-US"/>
              <a:t>ground truth for positive anchor</a:t>
            </a:r>
            <a:endParaRPr lang="zh-CN" altLang="en-US"/>
          </a:p>
        </p:txBody>
      </p:sp>
      <p:pic>
        <p:nvPicPr>
          <p:cNvPr id="15" name="图片 14"/>
          <p:cNvPicPr>
            <a:picLocks noChangeAspect="1"/>
          </p:cNvPicPr>
          <p:nvPr/>
        </p:nvPicPr>
        <p:blipFill>
          <a:blip r:embed="rId6"/>
          <a:stretch>
            <a:fillRect/>
          </a:stretch>
        </p:blipFill>
        <p:spPr>
          <a:xfrm>
            <a:off x="9505950" y="6054725"/>
            <a:ext cx="295275" cy="238125"/>
          </a:xfrm>
          <a:prstGeom prst="rect">
            <a:avLst/>
          </a:prstGeom>
        </p:spPr>
      </p:pic>
      <p:sp>
        <p:nvSpPr>
          <p:cNvPr id="16" name="文本框 15"/>
          <p:cNvSpPr txBox="1"/>
          <p:nvPr/>
        </p:nvSpPr>
        <p:spPr>
          <a:xfrm>
            <a:off x="714375" y="6489700"/>
            <a:ext cx="9285605" cy="368300"/>
          </a:xfrm>
          <a:prstGeom prst="rect">
            <a:avLst/>
          </a:prstGeom>
          <a:noFill/>
        </p:spPr>
        <p:txBody>
          <a:bodyPr wrap="square" rtlCol="0" anchor="t">
            <a:spAutoFit/>
          </a:bodyPr>
          <a:p>
            <a:r>
              <a:rPr lang="zh-CN" altLang="en-US"/>
              <a:t>The first two terms are</a:t>
            </a:r>
            <a:r>
              <a:rPr lang="en-US" altLang="zh-CN"/>
              <a:t> </a:t>
            </a:r>
            <a:r>
              <a:rPr lang="zh-CN" altLang="en-US"/>
              <a:t>the normalized classification loss for</a:t>
            </a:r>
            <a:r>
              <a:rPr lang="en-US" altLang="zh-CN"/>
              <a:t>                     </a:t>
            </a:r>
            <a:r>
              <a:rPr lang="en-US" altLang="zh-CN"/>
              <a:t>and </a:t>
            </a:r>
            <a:endParaRPr lang="en-US" altLang="zh-CN"/>
          </a:p>
        </p:txBody>
      </p:sp>
      <p:pic>
        <p:nvPicPr>
          <p:cNvPr id="17" name="图片 16"/>
          <p:cNvPicPr>
            <a:picLocks noChangeAspect="1"/>
          </p:cNvPicPr>
          <p:nvPr/>
        </p:nvPicPr>
        <p:blipFill>
          <a:blip r:embed="rId8"/>
          <a:stretch>
            <a:fillRect/>
          </a:stretch>
        </p:blipFill>
        <p:spPr>
          <a:xfrm>
            <a:off x="6992620" y="6515100"/>
            <a:ext cx="1219200" cy="304800"/>
          </a:xfrm>
          <a:prstGeom prst="rect">
            <a:avLst/>
          </a:prstGeom>
        </p:spPr>
      </p:pic>
      <p:pic>
        <p:nvPicPr>
          <p:cNvPr id="18" name="图片 17"/>
          <p:cNvPicPr>
            <a:picLocks noChangeAspect="1"/>
          </p:cNvPicPr>
          <p:nvPr/>
        </p:nvPicPr>
        <p:blipFill>
          <a:blip r:embed="rId9"/>
          <a:stretch>
            <a:fillRect/>
          </a:stretch>
        </p:blipFill>
        <p:spPr>
          <a:xfrm>
            <a:off x="8809355" y="6553200"/>
            <a:ext cx="1247775" cy="266700"/>
          </a:xfrm>
          <a:prstGeom prst="rect">
            <a:avLst/>
          </a:prstGeom>
        </p:spPr>
      </p:pic>
      <p:pic>
        <p:nvPicPr>
          <p:cNvPr id="19" name="图片 18"/>
          <p:cNvPicPr>
            <a:picLocks noChangeAspect="1"/>
          </p:cNvPicPr>
          <p:nvPr/>
        </p:nvPicPr>
        <p:blipFill>
          <a:blip r:embed="rId10"/>
          <a:stretch>
            <a:fillRect/>
          </a:stretch>
        </p:blipFill>
        <p:spPr>
          <a:xfrm>
            <a:off x="790575" y="6988175"/>
            <a:ext cx="1123950" cy="219075"/>
          </a:xfrm>
          <a:prstGeom prst="rect">
            <a:avLst/>
          </a:prstGeom>
        </p:spPr>
      </p:pic>
      <p:sp>
        <p:nvSpPr>
          <p:cNvPr id="20" name="文本框 19"/>
          <p:cNvSpPr txBox="1"/>
          <p:nvPr/>
        </p:nvSpPr>
        <p:spPr>
          <a:xfrm>
            <a:off x="1987550" y="6892925"/>
            <a:ext cx="4680585" cy="368300"/>
          </a:xfrm>
          <a:prstGeom prst="rect">
            <a:avLst/>
          </a:prstGeom>
          <a:noFill/>
        </p:spPr>
        <p:txBody>
          <a:bodyPr wrap="square" rtlCol="0" anchor="t">
            <a:spAutoFit/>
          </a:bodyPr>
          <a:p>
            <a:r>
              <a:rPr lang="zh-CN" altLang="en-US"/>
              <a:t>stands for binary cross entropy loss</a:t>
            </a:r>
            <a:endParaRPr lang="zh-CN" altLang="en-US"/>
          </a:p>
        </p:txBody>
      </p:sp>
      <p:pic>
        <p:nvPicPr>
          <p:cNvPr id="21" name="图片 20"/>
          <p:cNvPicPr>
            <a:picLocks noChangeAspect="1"/>
          </p:cNvPicPr>
          <p:nvPr/>
        </p:nvPicPr>
        <p:blipFill>
          <a:blip r:embed="rId11"/>
          <a:stretch>
            <a:fillRect/>
          </a:stretch>
        </p:blipFill>
        <p:spPr>
          <a:xfrm>
            <a:off x="880745" y="7369175"/>
            <a:ext cx="428625" cy="200025"/>
          </a:xfrm>
          <a:prstGeom prst="rect">
            <a:avLst/>
          </a:prstGeom>
        </p:spPr>
      </p:pic>
      <p:sp>
        <p:nvSpPr>
          <p:cNvPr id="22" name="文本框 21"/>
          <p:cNvSpPr txBox="1"/>
          <p:nvPr/>
        </p:nvSpPr>
        <p:spPr>
          <a:xfrm>
            <a:off x="1377950" y="7239000"/>
            <a:ext cx="7092950" cy="368300"/>
          </a:xfrm>
          <a:prstGeom prst="rect">
            <a:avLst/>
          </a:prstGeom>
          <a:noFill/>
        </p:spPr>
        <p:txBody>
          <a:bodyPr wrap="square" rtlCol="0" anchor="t">
            <a:spAutoFit/>
          </a:bodyPr>
          <a:p>
            <a:r>
              <a:rPr lang="zh-CN" altLang="en-US"/>
              <a:t>are postive constants balancing the relative importance.</a:t>
            </a:r>
            <a:endParaRPr lang="zh-CN" altLang="en-US"/>
          </a:p>
        </p:txBody>
      </p:sp>
      <p:sp>
        <p:nvSpPr>
          <p:cNvPr id="23" name="文本框 22"/>
          <p:cNvSpPr txBox="1"/>
          <p:nvPr/>
        </p:nvSpPr>
        <p:spPr>
          <a:xfrm>
            <a:off x="1377950" y="7794625"/>
            <a:ext cx="2540000" cy="368300"/>
          </a:xfrm>
          <a:prstGeom prst="rect">
            <a:avLst/>
          </a:prstGeom>
          <a:noFill/>
        </p:spPr>
        <p:txBody>
          <a:bodyPr wrap="square" rtlCol="0" anchor="t">
            <a:spAutoFit/>
          </a:bodyPr>
          <a:p>
            <a:r>
              <a:rPr lang="zh-CN" altLang="en-US"/>
              <a:t>is the regression loss</a:t>
            </a:r>
            <a:endParaRPr lang="zh-CN" altLang="en-US"/>
          </a:p>
        </p:txBody>
      </p:sp>
      <p:pic>
        <p:nvPicPr>
          <p:cNvPr id="24" name="图片 23"/>
          <p:cNvPicPr>
            <a:picLocks noChangeAspect="1"/>
          </p:cNvPicPr>
          <p:nvPr/>
        </p:nvPicPr>
        <p:blipFill>
          <a:blip r:embed="rId12"/>
          <a:stretch>
            <a:fillRect/>
          </a:stretch>
        </p:blipFill>
        <p:spPr>
          <a:xfrm>
            <a:off x="899795" y="7864475"/>
            <a:ext cx="409575" cy="219075"/>
          </a:xfrm>
          <a:prstGeom prst="rect">
            <a:avLst/>
          </a:prstGeom>
        </p:spPr>
      </p:pic>
      <p:pic>
        <p:nvPicPr>
          <p:cNvPr id="25" name="图片 24"/>
          <p:cNvPicPr>
            <a:picLocks noChangeAspect="1"/>
          </p:cNvPicPr>
          <p:nvPr/>
        </p:nvPicPr>
        <p:blipFill>
          <a:blip r:embed="rId13"/>
          <a:stretch>
            <a:fillRect/>
          </a:stretch>
        </p:blipFill>
        <p:spPr>
          <a:xfrm>
            <a:off x="781050" y="641350"/>
            <a:ext cx="4257675" cy="257175"/>
          </a:xfrm>
          <a:prstGeom prst="rect">
            <a:avLst/>
          </a:prstGeom>
        </p:spPr>
      </p:pic>
      <p:pic>
        <p:nvPicPr>
          <p:cNvPr id="26" name="图片 25"/>
          <p:cNvPicPr>
            <a:picLocks noChangeAspect="1"/>
          </p:cNvPicPr>
          <p:nvPr/>
        </p:nvPicPr>
        <p:blipFill>
          <a:blip r:embed="rId14"/>
          <a:stretch>
            <a:fillRect/>
          </a:stretch>
        </p:blipFill>
        <p:spPr>
          <a:xfrm>
            <a:off x="5057775" y="660400"/>
            <a:ext cx="4562475" cy="266700"/>
          </a:xfrm>
          <a:prstGeom prst="rect">
            <a:avLst/>
          </a:prstGeom>
        </p:spPr>
      </p:pic>
      <p:pic>
        <p:nvPicPr>
          <p:cNvPr id="27" name="图片 26"/>
          <p:cNvPicPr>
            <a:picLocks noChangeAspect="1"/>
          </p:cNvPicPr>
          <p:nvPr/>
        </p:nvPicPr>
        <p:blipFill>
          <a:blip r:embed="rId15"/>
          <a:stretch>
            <a:fillRect/>
          </a:stretch>
        </p:blipFill>
        <p:spPr>
          <a:xfrm>
            <a:off x="9705975" y="688975"/>
            <a:ext cx="685800" cy="142875"/>
          </a:xfrm>
          <a:prstGeom prst="rect">
            <a:avLst/>
          </a:prstGeom>
        </p:spPr>
      </p:pic>
      <p:sp>
        <p:nvSpPr>
          <p:cNvPr id="28" name="文本框 27"/>
          <p:cNvSpPr txBox="1"/>
          <p:nvPr/>
        </p:nvSpPr>
        <p:spPr>
          <a:xfrm>
            <a:off x="790575" y="1028700"/>
            <a:ext cx="2540000" cy="368300"/>
          </a:xfrm>
          <a:prstGeom prst="rect">
            <a:avLst/>
          </a:prstGeom>
          <a:noFill/>
        </p:spPr>
        <p:txBody>
          <a:bodyPr wrap="square" rtlCol="0" anchor="t">
            <a:spAutoFit/>
          </a:bodyPr>
          <a:p>
            <a:r>
              <a:rPr lang="zh-CN" altLang="en-US"/>
              <a:t> 3D ground truth box</a:t>
            </a:r>
            <a:endParaRPr lang="zh-CN" altLang="en-US"/>
          </a:p>
        </p:txBody>
      </p:sp>
      <p:pic>
        <p:nvPicPr>
          <p:cNvPr id="29" name="图片 28"/>
          <p:cNvPicPr>
            <a:picLocks noChangeAspect="1"/>
          </p:cNvPicPr>
          <p:nvPr/>
        </p:nvPicPr>
        <p:blipFill>
          <a:blip r:embed="rId16"/>
          <a:stretch>
            <a:fillRect/>
          </a:stretch>
        </p:blipFill>
        <p:spPr>
          <a:xfrm>
            <a:off x="3222625" y="1095375"/>
            <a:ext cx="2057400" cy="247650"/>
          </a:xfrm>
          <a:prstGeom prst="rect">
            <a:avLst/>
          </a:prstGeom>
        </p:spPr>
      </p:pic>
      <p:pic>
        <p:nvPicPr>
          <p:cNvPr id="31" name="图片 30"/>
          <p:cNvPicPr>
            <a:picLocks noChangeAspect="1"/>
          </p:cNvPicPr>
          <p:nvPr/>
        </p:nvPicPr>
        <p:blipFill>
          <a:blip r:embed="rId17"/>
          <a:stretch>
            <a:fillRect/>
          </a:stretch>
        </p:blipFill>
        <p:spPr>
          <a:xfrm>
            <a:off x="2746375" y="1404620"/>
            <a:ext cx="1171575" cy="200025"/>
          </a:xfrm>
          <a:prstGeom prst="rect">
            <a:avLst/>
          </a:prstGeom>
        </p:spPr>
      </p:pic>
      <p:pic>
        <p:nvPicPr>
          <p:cNvPr id="32" name="图片 31"/>
          <p:cNvPicPr>
            <a:picLocks noChangeAspect="1"/>
          </p:cNvPicPr>
          <p:nvPr/>
        </p:nvPicPr>
        <p:blipFill>
          <a:blip r:embed="rId18"/>
          <a:stretch>
            <a:fillRect/>
          </a:stretch>
        </p:blipFill>
        <p:spPr>
          <a:xfrm>
            <a:off x="4261485" y="1395095"/>
            <a:ext cx="2190750" cy="219075"/>
          </a:xfrm>
          <a:prstGeom prst="rect">
            <a:avLst/>
          </a:prstGeom>
        </p:spPr>
      </p:pic>
      <p:pic>
        <p:nvPicPr>
          <p:cNvPr id="33" name="图片 32"/>
          <p:cNvPicPr>
            <a:picLocks noChangeAspect="1"/>
          </p:cNvPicPr>
          <p:nvPr/>
        </p:nvPicPr>
        <p:blipFill>
          <a:blip r:embed="rId19"/>
          <a:stretch>
            <a:fillRect/>
          </a:stretch>
        </p:blipFill>
        <p:spPr>
          <a:xfrm>
            <a:off x="6455410" y="1395095"/>
            <a:ext cx="295275" cy="180975"/>
          </a:xfrm>
          <a:prstGeom prst="rect">
            <a:avLst/>
          </a:prstGeom>
        </p:spPr>
      </p:pic>
      <p:pic>
        <p:nvPicPr>
          <p:cNvPr id="34" name="图片 33"/>
          <p:cNvPicPr>
            <a:picLocks noChangeAspect="1"/>
          </p:cNvPicPr>
          <p:nvPr/>
        </p:nvPicPr>
        <p:blipFill>
          <a:blip r:embed="rId20"/>
          <a:stretch>
            <a:fillRect/>
          </a:stretch>
        </p:blipFill>
        <p:spPr>
          <a:xfrm>
            <a:off x="6992620" y="1419225"/>
            <a:ext cx="2266950" cy="171450"/>
          </a:xfrm>
          <a:prstGeom prst="rect">
            <a:avLst/>
          </a:prstGeom>
        </p:spPr>
      </p:pic>
      <p:sp>
        <p:nvSpPr>
          <p:cNvPr id="35" name="文本框 34"/>
          <p:cNvSpPr txBox="1"/>
          <p:nvPr/>
        </p:nvSpPr>
        <p:spPr>
          <a:xfrm>
            <a:off x="781050" y="1612265"/>
            <a:ext cx="11038205" cy="368300"/>
          </a:xfrm>
          <a:prstGeom prst="rect">
            <a:avLst/>
          </a:prstGeom>
          <a:noFill/>
        </p:spPr>
        <p:txBody>
          <a:bodyPr wrap="square" rtlCol="0" anchor="t">
            <a:spAutoFit/>
          </a:bodyPr>
          <a:p>
            <a:r>
              <a:rPr lang="zh-CN" altLang="en-US"/>
              <a:t>To retrieve the ground truth box from a matching positive anchorparameterized as</a:t>
            </a:r>
            <a:endParaRPr lang="zh-CN" altLang="en-US"/>
          </a:p>
        </p:txBody>
      </p:sp>
      <p:pic>
        <p:nvPicPr>
          <p:cNvPr id="36" name="图片 35"/>
          <p:cNvPicPr>
            <a:picLocks noChangeAspect="1"/>
          </p:cNvPicPr>
          <p:nvPr/>
        </p:nvPicPr>
        <p:blipFill>
          <a:blip r:embed="rId21"/>
          <a:stretch>
            <a:fillRect/>
          </a:stretch>
        </p:blipFill>
        <p:spPr>
          <a:xfrm>
            <a:off x="9505950" y="1677035"/>
            <a:ext cx="2028825" cy="238125"/>
          </a:xfrm>
          <a:prstGeom prst="rect">
            <a:avLst/>
          </a:prstGeom>
        </p:spPr>
      </p:pic>
      <p:sp>
        <p:nvSpPr>
          <p:cNvPr id="37" name="文本框 36"/>
          <p:cNvSpPr txBox="1"/>
          <p:nvPr/>
        </p:nvSpPr>
        <p:spPr>
          <a:xfrm>
            <a:off x="809625" y="1968500"/>
            <a:ext cx="11009630" cy="922020"/>
          </a:xfrm>
          <a:prstGeom prst="rect">
            <a:avLst/>
          </a:prstGeom>
          <a:noFill/>
        </p:spPr>
        <p:txBody>
          <a:bodyPr wrap="square" rtlCol="0" anchor="t">
            <a:spAutoFit/>
          </a:bodyPr>
          <a:p>
            <a:r>
              <a:rPr lang="zh-CN" altLang="en-US"/>
              <a:t>define the</a:t>
            </a:r>
            <a:r>
              <a:rPr lang="en-US" altLang="zh-CN"/>
              <a:t> </a:t>
            </a:r>
            <a:r>
              <a:rPr lang="zh-CN" altLang="en-US"/>
              <a:t>residual vector</a:t>
            </a:r>
            <a:r>
              <a:rPr lang="en-US" altLang="zh-CN"/>
              <a:t>              containing the 7 regression targets corresponding to center location</a:t>
            </a:r>
            <a:endParaRPr lang="en-US" altLang="zh-CN"/>
          </a:p>
          <a:p>
            <a:r>
              <a:rPr lang="en-US" altLang="zh-CN"/>
              <a:t>                                                                                                                                  three dimensions</a:t>
            </a:r>
            <a:endParaRPr lang="en-US" altLang="zh-CN"/>
          </a:p>
          <a:p>
            <a:r>
              <a:rPr lang="en-US" altLang="zh-CN"/>
              <a:t>                                                                                                                                  and the rotation</a:t>
            </a:r>
            <a:endParaRPr lang="en-US" altLang="zh-CN"/>
          </a:p>
        </p:txBody>
      </p:sp>
      <p:pic>
        <p:nvPicPr>
          <p:cNvPr id="38" name="图片 37"/>
          <p:cNvPicPr>
            <a:picLocks noChangeAspect="1"/>
          </p:cNvPicPr>
          <p:nvPr/>
        </p:nvPicPr>
        <p:blipFill>
          <a:blip r:embed="rId22"/>
          <a:stretch>
            <a:fillRect/>
          </a:stretch>
        </p:blipFill>
        <p:spPr>
          <a:xfrm>
            <a:off x="3608070" y="2076450"/>
            <a:ext cx="771525" cy="190500"/>
          </a:xfrm>
          <a:prstGeom prst="rect">
            <a:avLst/>
          </a:prstGeom>
        </p:spPr>
      </p:pic>
      <p:pic>
        <p:nvPicPr>
          <p:cNvPr id="39" name="图片 38"/>
          <p:cNvPicPr>
            <a:picLocks noChangeAspect="1"/>
          </p:cNvPicPr>
          <p:nvPr/>
        </p:nvPicPr>
        <p:blipFill>
          <a:blip r:embed="rId23"/>
          <a:stretch>
            <a:fillRect/>
          </a:stretch>
        </p:blipFill>
        <p:spPr>
          <a:xfrm>
            <a:off x="11582400" y="2035810"/>
            <a:ext cx="990600" cy="219075"/>
          </a:xfrm>
          <a:prstGeom prst="rect">
            <a:avLst/>
          </a:prstGeom>
        </p:spPr>
      </p:pic>
      <p:pic>
        <p:nvPicPr>
          <p:cNvPr id="40" name="图片 39"/>
          <p:cNvPicPr>
            <a:picLocks noChangeAspect="1"/>
          </p:cNvPicPr>
          <p:nvPr/>
        </p:nvPicPr>
        <p:blipFill>
          <a:blip r:embed="rId24"/>
          <a:stretch>
            <a:fillRect/>
          </a:stretch>
        </p:blipFill>
        <p:spPr>
          <a:xfrm>
            <a:off x="11582400" y="2371725"/>
            <a:ext cx="952500" cy="209550"/>
          </a:xfrm>
          <a:prstGeom prst="rect">
            <a:avLst/>
          </a:prstGeom>
        </p:spPr>
      </p:pic>
      <p:pic>
        <p:nvPicPr>
          <p:cNvPr id="41" name="图片 40"/>
          <p:cNvPicPr>
            <a:picLocks noChangeAspect="1"/>
          </p:cNvPicPr>
          <p:nvPr/>
        </p:nvPicPr>
        <p:blipFill>
          <a:blip r:embed="rId25"/>
          <a:stretch>
            <a:fillRect/>
          </a:stretch>
        </p:blipFill>
        <p:spPr>
          <a:xfrm>
            <a:off x="11582400" y="2640965"/>
            <a:ext cx="247650" cy="2095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3360" y="201930"/>
            <a:ext cx="7222490" cy="368300"/>
          </a:xfrm>
          <a:prstGeom prst="rect">
            <a:avLst/>
          </a:prstGeom>
          <a:noFill/>
        </p:spPr>
        <p:txBody>
          <a:bodyPr wrap="square" rtlCol="0" anchor="t">
            <a:spAutoFit/>
          </a:bodyPr>
          <a:p>
            <a:r>
              <a:rPr lang="zh-CN" altLang="en-US" b="1">
                <a:solidFill>
                  <a:srgbClr val="FF0000"/>
                </a:solidFill>
              </a:rPr>
              <a:t>Efficient Implementation</a:t>
            </a:r>
            <a:endParaRPr lang="zh-CN" altLang="en-US" b="1">
              <a:solidFill>
                <a:srgbClr val="FF0000"/>
              </a:solidFill>
            </a:endParaRPr>
          </a:p>
        </p:txBody>
      </p:sp>
      <p:pic>
        <p:nvPicPr>
          <p:cNvPr id="2" name="图片 1"/>
          <p:cNvPicPr>
            <a:picLocks noChangeAspect="1"/>
          </p:cNvPicPr>
          <p:nvPr/>
        </p:nvPicPr>
        <p:blipFill>
          <a:blip r:embed="rId1"/>
          <a:stretch>
            <a:fillRect/>
          </a:stretch>
        </p:blipFill>
        <p:spPr>
          <a:xfrm>
            <a:off x="8096250" y="201930"/>
            <a:ext cx="3619500" cy="3124200"/>
          </a:xfrm>
          <a:prstGeom prst="rect">
            <a:avLst/>
          </a:prstGeom>
        </p:spPr>
      </p:pic>
      <p:sp>
        <p:nvSpPr>
          <p:cNvPr id="3" name="文本框 2"/>
          <p:cNvSpPr txBox="1"/>
          <p:nvPr/>
        </p:nvSpPr>
        <p:spPr>
          <a:xfrm>
            <a:off x="213360" y="690245"/>
            <a:ext cx="7454900" cy="1476375"/>
          </a:xfrm>
          <a:prstGeom prst="rect">
            <a:avLst/>
          </a:prstGeom>
          <a:noFill/>
        </p:spPr>
        <p:txBody>
          <a:bodyPr wrap="square" rtlCol="0" anchor="t">
            <a:spAutoFit/>
          </a:bodyPr>
          <a:p>
            <a:r>
              <a:rPr lang="zh-CN" altLang="en-US"/>
              <a:t>We initialize a</a:t>
            </a:r>
            <a:r>
              <a:rPr lang="en-US" altLang="zh-CN"/>
              <a:t>  </a:t>
            </a:r>
            <a:r>
              <a:rPr lang="zh-CN" altLang="en-US"/>
              <a:t>K × T × 7 dimensional tensor structure to store the</a:t>
            </a:r>
            <a:r>
              <a:rPr lang="en-US" altLang="zh-CN"/>
              <a:t> </a:t>
            </a:r>
            <a:r>
              <a:rPr lang="zh-CN" altLang="en-US"/>
              <a:t>voxel</a:t>
            </a:r>
            <a:r>
              <a:rPr lang="en-US" altLang="zh-CN"/>
              <a:t> </a:t>
            </a:r>
            <a:r>
              <a:rPr lang="zh-CN" altLang="en-US"/>
              <a:t>input feature buffer：</a:t>
            </a:r>
            <a:endParaRPr lang="zh-CN" altLang="en-US"/>
          </a:p>
          <a:p>
            <a:r>
              <a:rPr lang="en-US" altLang="zh-CN"/>
              <a:t>K </a:t>
            </a:r>
            <a:r>
              <a:rPr lang="zh-CN" altLang="en-US">
                <a:ea typeface="宋体" panose="02010600030101010101" pitchFamily="2" charset="-122"/>
              </a:rPr>
              <a:t>：</a:t>
            </a:r>
            <a:r>
              <a:rPr lang="en-US" altLang="zh-CN">
                <a:ea typeface="宋体" panose="02010600030101010101" pitchFamily="2" charset="-122"/>
              </a:rPr>
              <a:t>maximum number of non-empty voxels</a:t>
            </a:r>
            <a:endParaRPr lang="en-US" altLang="zh-CN">
              <a:ea typeface="宋体" panose="02010600030101010101" pitchFamily="2" charset="-122"/>
            </a:endParaRPr>
          </a:p>
          <a:p>
            <a:r>
              <a:rPr lang="en-US" altLang="zh-CN">
                <a:ea typeface="宋体" panose="02010600030101010101" pitchFamily="2" charset="-122"/>
              </a:rPr>
              <a:t>T </a:t>
            </a:r>
            <a:r>
              <a:rPr lang="zh-CN" altLang="en-US">
                <a:ea typeface="宋体" panose="02010600030101010101" pitchFamily="2" charset="-122"/>
              </a:rPr>
              <a:t>：</a:t>
            </a:r>
            <a:r>
              <a:rPr lang="en-US" altLang="zh-CN">
                <a:ea typeface="宋体" panose="02010600030101010101" pitchFamily="2" charset="-122"/>
              </a:rPr>
              <a:t>maximum number of pointsper voxel,</a:t>
            </a:r>
            <a:endParaRPr lang="en-US" altLang="zh-CN">
              <a:ea typeface="宋体" panose="02010600030101010101" pitchFamily="2" charset="-122"/>
            </a:endParaRPr>
          </a:p>
          <a:p>
            <a:r>
              <a:rPr lang="en-US" altLang="zh-CN">
                <a:ea typeface="宋体" panose="02010600030101010101" pitchFamily="2" charset="-122"/>
              </a:rPr>
              <a:t>7 </a:t>
            </a:r>
            <a:r>
              <a:rPr lang="zh-CN" altLang="en-US">
                <a:ea typeface="宋体" panose="02010600030101010101" pitchFamily="2" charset="-122"/>
              </a:rPr>
              <a:t>：</a:t>
            </a:r>
            <a:r>
              <a:rPr lang="en-US" altLang="zh-CN">
                <a:ea typeface="宋体" panose="02010600030101010101" pitchFamily="2" charset="-122"/>
              </a:rPr>
              <a:t>the input encoding dimension for each point.</a:t>
            </a:r>
            <a:endParaRPr lang="en-US" altLang="zh-CN">
              <a:ea typeface="宋体" panose="02010600030101010101" pitchFamily="2" charset="-122"/>
            </a:endParaRPr>
          </a:p>
        </p:txBody>
      </p:sp>
      <p:sp>
        <p:nvSpPr>
          <p:cNvPr id="5" name="文本框 4"/>
          <p:cNvSpPr txBox="1"/>
          <p:nvPr/>
        </p:nvSpPr>
        <p:spPr>
          <a:xfrm>
            <a:off x="214630" y="2555875"/>
            <a:ext cx="7881620" cy="922020"/>
          </a:xfrm>
          <a:prstGeom prst="rect">
            <a:avLst/>
          </a:prstGeom>
          <a:noFill/>
        </p:spPr>
        <p:txBody>
          <a:bodyPr wrap="square" rtlCol="0" anchor="t">
            <a:spAutoFit/>
          </a:bodyPr>
          <a:p>
            <a:r>
              <a:rPr lang="zh-CN" altLang="en-US"/>
              <a:t>After the voxel input buffer is constructed, the stacked</a:t>
            </a:r>
            <a:r>
              <a:rPr lang="en-US" altLang="zh-CN"/>
              <a:t> </a:t>
            </a:r>
            <a:r>
              <a:rPr lang="zh-CN" altLang="en-US"/>
              <a:t>VFE only involves point level and voxel level dense oper_x0002_ations which can be computed on a GPU in parallel</a:t>
            </a:r>
            <a:endParaRPr lang="zh-CN" altLang="en-US"/>
          </a:p>
        </p:txBody>
      </p:sp>
      <p:sp>
        <p:nvSpPr>
          <p:cNvPr id="6" name="文本框 5"/>
          <p:cNvSpPr txBox="1"/>
          <p:nvPr/>
        </p:nvSpPr>
        <p:spPr>
          <a:xfrm>
            <a:off x="213360" y="4003675"/>
            <a:ext cx="9760585" cy="645160"/>
          </a:xfrm>
          <a:prstGeom prst="rect">
            <a:avLst/>
          </a:prstGeom>
          <a:noFill/>
        </p:spPr>
        <p:txBody>
          <a:bodyPr wrap="square" rtlCol="0" anchor="t">
            <a:spAutoFit/>
          </a:bodyPr>
          <a:p>
            <a:r>
              <a:rPr lang="zh-CN" altLang="en-US"/>
              <a:t>The following convolutional middle layers and RPN operations work on a dense voxel grid which can be efficiently</a:t>
            </a:r>
            <a:r>
              <a:rPr lang="en-US" altLang="zh-CN"/>
              <a:t> </a:t>
            </a:r>
            <a:r>
              <a:rPr lang="zh-CN" altLang="en-US"/>
              <a:t>implemented on a GPU</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187065" y="2017499"/>
            <a:ext cx="5817870" cy="1438407"/>
          </a:xfrm>
          <a:prstGeom prst="rect">
            <a:avLst/>
          </a:prstGeom>
          <a:noFill/>
        </p:spPr>
        <p:txBody>
          <a:bodyPr wrap="square" rtlCol="0">
            <a:spAutoFit/>
          </a:bodyPr>
          <a:lstStyle/>
          <a:p>
            <a:pPr algn="ctr">
              <a:lnSpc>
                <a:spcPct val="150000"/>
              </a:lnSpc>
            </a:pPr>
            <a:r>
              <a:rPr lang="en-US" altLang="zh-CN" sz="6600" dirty="0">
                <a:solidFill>
                  <a:srgbClr val="3563A8"/>
                </a:solidFill>
                <a:latin typeface="Microsoft JhengHei UI Light" panose="020B0304030504040204" pitchFamily="34" charset="-120"/>
                <a:ea typeface="Microsoft JhengHei UI" panose="020B0604030504040204" pitchFamily="34" charset="-120"/>
              </a:rPr>
              <a:t>THANK YOU</a:t>
            </a:r>
            <a:endParaRPr lang="zh-CN" altLang="en-US" sz="6600" dirty="0">
              <a:solidFill>
                <a:srgbClr val="3563A8"/>
              </a:solidFill>
              <a:latin typeface="Microsoft JhengHei UI Light" panose="020B0304030504040204" pitchFamily="34" charset="-120"/>
              <a:ea typeface="Microsoft JhengHei UI" panose="020B0604030504040204" pitchFamily="34" charset="-120"/>
            </a:endParaRPr>
          </a:p>
        </p:txBody>
      </p:sp>
      <p:grpSp>
        <p:nvGrpSpPr>
          <p:cNvPr id="10" name="组合 9"/>
          <p:cNvGrpSpPr/>
          <p:nvPr/>
        </p:nvGrpSpPr>
        <p:grpSpPr>
          <a:xfrm>
            <a:off x="3773424" y="3512116"/>
            <a:ext cx="4645152" cy="468849"/>
            <a:chOff x="3773424" y="3566980"/>
            <a:chExt cx="4645152" cy="468849"/>
          </a:xfrm>
        </p:grpSpPr>
        <p:sp>
          <p:nvSpPr>
            <p:cNvPr id="7" name="矩形 6"/>
            <p:cNvSpPr/>
            <p:nvPr/>
          </p:nvSpPr>
          <p:spPr>
            <a:xfrm>
              <a:off x="3773424" y="3566980"/>
              <a:ext cx="4645152" cy="468849"/>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773424" y="3632127"/>
              <a:ext cx="4645152" cy="337185"/>
            </a:xfrm>
            <a:prstGeom prst="rect">
              <a:avLst/>
            </a:prstGeom>
            <a:noFill/>
          </p:spPr>
          <p:txBody>
            <a:bodyPr wrap="square" rtlCol="0">
              <a:spAutoFit/>
            </a:bodyPr>
            <a:lstStyle/>
            <a:p>
              <a:pPr algn="ctr"/>
              <a:r>
                <a:rPr lang="zh-CN" altLang="en-US" sz="1600" dirty="0">
                  <a:solidFill>
                    <a:schemeClr val="bg1"/>
                  </a:solidFill>
                  <a:latin typeface="Microsoft JhengHei UI Light" panose="020B0304030504040204" pitchFamily="34" charset="-120"/>
                  <a:ea typeface="Microsoft JhengHei UI" panose="020B0604030504040204" pitchFamily="34" charset="-120"/>
                </a:rPr>
                <a:t>汇报人：</a:t>
              </a:r>
              <a:r>
                <a:rPr lang="zh-CN" altLang="en-US" sz="1600" dirty="0">
                  <a:solidFill>
                    <a:schemeClr val="bg1"/>
                  </a:solidFill>
                  <a:latin typeface="Microsoft JhengHei UI Light" panose="020B0304030504040204" pitchFamily="34" charset="-120"/>
                  <a:ea typeface="Microsoft JhengHei UI" panose="020B0604030504040204" pitchFamily="34" charset="-120"/>
                </a:rPr>
                <a:t>李柏坤            时间：</a:t>
              </a:r>
              <a:r>
                <a:rPr lang="en-US" altLang="zh-CN" sz="1600" dirty="0">
                  <a:solidFill>
                    <a:schemeClr val="bg1"/>
                  </a:solidFill>
                  <a:latin typeface="Microsoft JhengHei UI Light" panose="020B0304030504040204" pitchFamily="34" charset="-120"/>
                  <a:ea typeface="Microsoft JhengHei UI" panose="020B0604030504040204" pitchFamily="34" charset="-120"/>
                </a:rPr>
                <a:t>2022/3/10</a:t>
              </a:r>
              <a:endParaRPr lang="zh-CN" altLang="en-US" sz="1600" dirty="0">
                <a:solidFill>
                  <a:schemeClr val="bg1"/>
                </a:solidFill>
                <a:latin typeface="Microsoft JhengHei UI Light" panose="020B0304030504040204" pitchFamily="34" charset="-120"/>
                <a:ea typeface="Microsoft JhengHei UI" panose="020B0604030504040204" pitchFamily="34" charset="-120"/>
              </a:endParaRPr>
            </a:p>
          </p:txBody>
        </p:sp>
      </p:grpSp>
      <p:grpSp>
        <p:nvGrpSpPr>
          <p:cNvPr id="12" name="组合 11"/>
          <p:cNvGrpSpPr/>
          <p:nvPr/>
        </p:nvGrpSpPr>
        <p:grpSpPr>
          <a:xfrm>
            <a:off x="116474" y="147812"/>
            <a:ext cx="2769158" cy="320040"/>
            <a:chOff x="116474" y="147812"/>
            <a:chExt cx="2769158" cy="320040"/>
          </a:xfrm>
        </p:grpSpPr>
        <p:cxnSp>
          <p:nvCxnSpPr>
            <p:cNvPr id="13" name="直接连接符 12"/>
            <p:cNvCxnSpPr/>
            <p:nvPr/>
          </p:nvCxnSpPr>
          <p:spPr>
            <a:xfrm>
              <a:off x="1611727" y="147812"/>
              <a:ext cx="0" cy="320040"/>
            </a:xfrm>
            <a:prstGeom prst="line">
              <a:avLst/>
            </a:prstGeom>
            <a:ln>
              <a:solidFill>
                <a:srgbClr val="3563A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16474" y="169333"/>
              <a:ext cx="1501758" cy="276999"/>
            </a:xfrm>
            <a:prstGeom prst="rect">
              <a:avLst/>
            </a:prstGeom>
            <a:noFill/>
          </p:spPr>
          <p:txBody>
            <a:bodyPr wrap="none" rtlCol="0">
              <a:spAutoFit/>
            </a:bodyPr>
            <a:lstStyle/>
            <a:p>
              <a:r>
                <a:rPr lang="en-US" altLang="zh-CN" sz="1200" dirty="0">
                  <a:solidFill>
                    <a:srgbClr val="3563A8"/>
                  </a:solidFill>
                  <a:latin typeface="+mj-lt"/>
                  <a:ea typeface="Arial Unicode MS" panose="020B0604020202020204" pitchFamily="34" charset="-122"/>
                  <a:cs typeface="Arial Unicode MS" panose="020B0604020202020204" pitchFamily="34" charset="-122"/>
                </a:rPr>
                <a:t>COMPANY  NAME</a:t>
              </a:r>
              <a:endParaRPr lang="zh-CN" altLang="en-US" sz="1200" dirty="0">
                <a:solidFill>
                  <a:srgbClr val="3563A8"/>
                </a:solidFill>
                <a:latin typeface="+mj-lt"/>
                <a:ea typeface="Arial Unicode MS" panose="020B0604020202020204" pitchFamily="34" charset="-122"/>
                <a:cs typeface="Arial Unicode MS" panose="020B0604020202020204" pitchFamily="34" charset="-122"/>
              </a:endParaRPr>
            </a:p>
          </p:txBody>
        </p:sp>
        <p:sp>
          <p:nvSpPr>
            <p:cNvPr id="15" name="文本框 14"/>
            <p:cNvSpPr txBox="1"/>
            <p:nvPr/>
          </p:nvSpPr>
          <p:spPr>
            <a:xfrm>
              <a:off x="1636572" y="169333"/>
              <a:ext cx="1249060" cy="276999"/>
            </a:xfrm>
            <a:prstGeom prst="rect">
              <a:avLst/>
            </a:prstGeom>
            <a:noFill/>
          </p:spPr>
          <p:txBody>
            <a:bodyPr wrap="none" rtlCol="0">
              <a:spAutoFit/>
            </a:bodyPr>
            <a:lstStyle/>
            <a:p>
              <a:r>
                <a:rPr lang="en-US" altLang="zh-CN" sz="1200" dirty="0">
                  <a:solidFill>
                    <a:schemeClr val="bg1">
                      <a:lumMod val="50000"/>
                    </a:schemeClr>
                  </a:solidFill>
                  <a:latin typeface="+mj-lt"/>
                  <a:ea typeface="Arial Unicode MS" panose="020B0604020202020204" pitchFamily="34" charset="-122"/>
                  <a:cs typeface="Arial Unicode MS" panose="020B0604020202020204" pitchFamily="34" charset="-122"/>
                </a:rPr>
                <a:t>POWER POINT</a:t>
              </a:r>
              <a:endParaRPr lang="zh-CN" altLang="en-US" sz="1200" dirty="0">
                <a:solidFill>
                  <a:schemeClr val="bg1">
                    <a:lumMod val="50000"/>
                  </a:schemeClr>
                </a:solidFill>
                <a:latin typeface="+mj-lt"/>
                <a:ea typeface="Arial Unicode MS" panose="020B0604020202020204" pitchFamily="34" charset="-122"/>
                <a:cs typeface="Arial Unicode MS" panose="020B0604020202020204" pitchFamily="34" charset="-122"/>
              </a:endParaRPr>
            </a:p>
          </p:txBody>
        </p:sp>
      </p:grpSp>
      <p:pic>
        <p:nvPicPr>
          <p:cNvPr id="2" name="图片 1" descr="C:\Users\chen\Desktop\logo.pnglogo"/>
          <p:cNvPicPr>
            <a:picLocks noChangeAspect="1"/>
          </p:cNvPicPr>
          <p:nvPr/>
        </p:nvPicPr>
        <p:blipFill>
          <a:blip r:embed="rId1"/>
          <a:srcRect/>
          <a:stretch>
            <a:fillRect/>
          </a:stretch>
        </p:blipFill>
        <p:spPr>
          <a:xfrm>
            <a:off x="116205" y="273050"/>
            <a:ext cx="1761490" cy="116459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anim calcmode="lin" valueType="num">
                                      <p:cBhvr>
                                        <p:cTn id="12" dur="500" fill="hold"/>
                                        <p:tgtEl>
                                          <p:spTgt spid="10"/>
                                        </p:tgtEl>
                                        <p:attrNameLst>
                                          <p:attrName>ppt_x</p:attrName>
                                        </p:attrNameLst>
                                      </p:cBhvr>
                                      <p:tavLst>
                                        <p:tav tm="0">
                                          <p:val>
                                            <p:strVal val="#ppt_x"/>
                                          </p:val>
                                        </p:tav>
                                        <p:tav tm="100000">
                                          <p:val>
                                            <p:strVal val="#ppt_x"/>
                                          </p:val>
                                        </p:tav>
                                      </p:tavLst>
                                    </p:anim>
                                    <p:anim calcmode="lin" valueType="num">
                                      <p:cBhvr>
                                        <p:cTn id="13"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C:\Users\chen\Desktop\logo.pnglogo"/>
          <p:cNvPicPr>
            <a:picLocks noChangeAspect="1"/>
          </p:cNvPicPr>
          <p:nvPr/>
        </p:nvPicPr>
        <p:blipFill>
          <a:blip r:embed="rId1"/>
          <a:srcRect/>
          <a:stretch>
            <a:fillRect/>
          </a:stretch>
        </p:blipFill>
        <p:spPr>
          <a:xfrm>
            <a:off x="111125" y="0"/>
            <a:ext cx="1761490" cy="1164590"/>
          </a:xfrm>
          <a:prstGeom prst="rect">
            <a:avLst/>
          </a:prstGeom>
          <a:noFill/>
          <a:ln>
            <a:noFill/>
          </a:ln>
        </p:spPr>
      </p:pic>
      <p:sp>
        <p:nvSpPr>
          <p:cNvPr id="5" name="文本框 4"/>
          <p:cNvSpPr txBox="1"/>
          <p:nvPr/>
        </p:nvSpPr>
        <p:spPr>
          <a:xfrm>
            <a:off x="499745" y="2967990"/>
            <a:ext cx="11275060" cy="922020"/>
          </a:xfrm>
          <a:prstGeom prst="rect">
            <a:avLst/>
          </a:prstGeom>
          <a:noFill/>
        </p:spPr>
        <p:txBody>
          <a:bodyPr wrap="square" rtlCol="0">
            <a:spAutoFit/>
          </a:bodyPr>
          <a:p>
            <a:pPr algn="ctr"/>
            <a:r>
              <a:rPr lang="en-US" altLang="zh-CN" b="1">
                <a:solidFill>
                  <a:srgbClr val="3563A8"/>
                </a:solidFill>
                <a:sym typeface="+mn-ea"/>
              </a:rPr>
              <a:t>VoTr</a:t>
            </a:r>
            <a:r>
              <a:rPr lang="zh-CN" altLang="en-US" b="1">
                <a:solidFill>
                  <a:srgbClr val="3563A8"/>
                </a:solidFill>
                <a:ea typeface="宋体" panose="02010600030101010101" pitchFamily="2" charset="-122"/>
              </a:rPr>
              <a:t>：</a:t>
            </a:r>
            <a:r>
              <a:rPr lang="en-US" altLang="zh-CN" b="1">
                <a:solidFill>
                  <a:srgbClr val="3563A8"/>
                </a:solidFill>
              </a:rPr>
              <a:t>Voxel Transformer for 3D Object Detection</a:t>
            </a:r>
            <a:endParaRPr lang="en-US" altLang="zh-CN" b="1">
              <a:solidFill>
                <a:srgbClr val="3563A8"/>
              </a:solidFill>
            </a:endParaRPr>
          </a:p>
          <a:p>
            <a:pPr algn="ctr"/>
            <a:endParaRPr lang="en-US" altLang="zh-CN" b="1">
              <a:solidFill>
                <a:srgbClr val="3563A8"/>
              </a:solidFill>
            </a:endParaRPr>
          </a:p>
          <a:p>
            <a:pPr algn="ctr"/>
            <a:r>
              <a:rPr lang="en-US" altLang="zh-CN" b="1">
                <a:solidFill>
                  <a:srgbClr val="3563A8"/>
                </a:solidFill>
              </a:rPr>
              <a:t>The Chinese University of Hong Kong* 2021</a:t>
            </a:r>
            <a:endParaRPr lang="en-US" altLang="zh-CN" b="1">
              <a:solidFill>
                <a:srgbClr val="3563A8"/>
              </a:solidFill>
            </a:endParaRPr>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59825" y="679130"/>
            <a:ext cx="1069025" cy="3138170"/>
          </a:xfrm>
          <a:prstGeom prst="rect">
            <a:avLst/>
          </a:prstGeom>
          <a:noFill/>
        </p:spPr>
        <p:txBody>
          <a:bodyPr wrap="square" rtlCol="0">
            <a:spAutoFit/>
          </a:bodyPr>
          <a:lstStyle/>
          <a:p>
            <a:pPr algn="ctr"/>
            <a:r>
              <a:rPr lang="zh-CN" altLang="en-US" sz="6600" dirty="0">
                <a:solidFill>
                  <a:srgbClr val="3563A8"/>
                </a:solidFill>
                <a:latin typeface="Microsoft JhengHei Light" panose="020B0304030504040204" pitchFamily="34" charset="-120"/>
                <a:ea typeface="Microsoft JhengHei Light" panose="020B0304030504040204" pitchFamily="34" charset="-120"/>
              </a:rPr>
              <a:t>目录</a:t>
            </a:r>
            <a:endParaRPr lang="zh-CN" altLang="en-US" sz="6600" dirty="0">
              <a:solidFill>
                <a:srgbClr val="3563A8"/>
              </a:solidFill>
              <a:latin typeface="Microsoft JhengHei Light" panose="020B0304030504040204" pitchFamily="34" charset="-120"/>
              <a:ea typeface="Microsoft JhengHei Light" panose="020B0304030504040204" pitchFamily="34" charset="-120"/>
            </a:endParaRPr>
          </a:p>
          <a:p>
            <a:pPr algn="ctr"/>
            <a:r>
              <a:rPr lang="zh-CN" altLang="en-US" sz="6600" dirty="0">
                <a:solidFill>
                  <a:srgbClr val="3563A8"/>
                </a:solidFill>
                <a:latin typeface="Microsoft JhengHei Light" panose="020B0304030504040204" pitchFamily="34" charset="-120"/>
                <a:ea typeface="Microsoft JhengHei Light" panose="020B0304030504040204" pitchFamily="34" charset="-120"/>
              </a:rPr>
              <a:t>一</a:t>
            </a:r>
            <a:endParaRPr lang="zh-CN" altLang="en-US" sz="6600" dirty="0">
              <a:solidFill>
                <a:srgbClr val="3563A8"/>
              </a:solidFill>
              <a:latin typeface="Microsoft JhengHei Light" panose="020B0304030504040204" pitchFamily="34" charset="-120"/>
              <a:ea typeface="Microsoft JhengHei Light" panose="020B0304030504040204" pitchFamily="34" charset="-120"/>
            </a:endParaRPr>
          </a:p>
        </p:txBody>
      </p:sp>
      <p:grpSp>
        <p:nvGrpSpPr>
          <p:cNvPr id="2" name="组合 1"/>
          <p:cNvGrpSpPr/>
          <p:nvPr/>
        </p:nvGrpSpPr>
        <p:grpSpPr>
          <a:xfrm>
            <a:off x="2215054" y="876300"/>
            <a:ext cx="397033" cy="2378907"/>
            <a:chOff x="2215054" y="876300"/>
            <a:chExt cx="397033" cy="2378907"/>
          </a:xfrm>
        </p:grpSpPr>
        <p:sp>
          <p:nvSpPr>
            <p:cNvPr id="4" name="文本框 3"/>
            <p:cNvSpPr txBox="1"/>
            <p:nvPr/>
          </p:nvSpPr>
          <p:spPr>
            <a:xfrm>
              <a:off x="2242755" y="876300"/>
              <a:ext cx="369332" cy="2378906"/>
            </a:xfrm>
            <a:prstGeom prst="rect">
              <a:avLst/>
            </a:prstGeom>
            <a:noFill/>
          </p:spPr>
          <p:txBody>
            <a:bodyPr vert="eaVert" wrap="square" rtlCol="0">
              <a:spAutoFit/>
            </a:bodyPr>
            <a:lstStyle/>
            <a:p>
              <a:pPr algn="dist"/>
              <a:r>
                <a:rPr lang="en-US" altLang="zh-CN" sz="1200" dirty="0">
                  <a:solidFill>
                    <a:schemeClr val="bg1">
                      <a:lumMod val="50000"/>
                    </a:schemeClr>
                  </a:solidFill>
                </a:rPr>
                <a:t>CATALOGUE</a:t>
              </a:r>
              <a:endParaRPr lang="zh-CN" altLang="en-US" sz="1200" dirty="0">
                <a:solidFill>
                  <a:schemeClr val="bg1">
                    <a:lumMod val="50000"/>
                  </a:schemeClr>
                </a:solidFill>
              </a:endParaRPr>
            </a:p>
          </p:txBody>
        </p:sp>
        <p:cxnSp>
          <p:nvCxnSpPr>
            <p:cNvPr id="5" name="直接连接符 4"/>
            <p:cNvCxnSpPr/>
            <p:nvPr/>
          </p:nvCxnSpPr>
          <p:spPr>
            <a:xfrm>
              <a:off x="2215054" y="876300"/>
              <a:ext cx="0" cy="2378907"/>
            </a:xfrm>
            <a:prstGeom prst="line">
              <a:avLst/>
            </a:prstGeom>
            <a:ln w="6350">
              <a:solidFill>
                <a:srgbClr val="3563A8"/>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4784344" y="2232660"/>
            <a:ext cx="4154786" cy="666750"/>
            <a:chOff x="6305550" y="2343150"/>
            <a:chExt cx="4154786" cy="666750"/>
          </a:xfrm>
        </p:grpSpPr>
        <p:grpSp>
          <p:nvGrpSpPr>
            <p:cNvPr id="11" name="组合 10"/>
            <p:cNvGrpSpPr/>
            <p:nvPr/>
          </p:nvGrpSpPr>
          <p:grpSpPr>
            <a:xfrm>
              <a:off x="6305550" y="2343150"/>
              <a:ext cx="666750" cy="666750"/>
              <a:chOff x="6305550" y="2343150"/>
              <a:chExt cx="666750" cy="666750"/>
            </a:xfrm>
          </p:grpSpPr>
          <p:sp>
            <p:nvSpPr>
              <p:cNvPr id="9" name="流程图: 决策 8"/>
              <p:cNvSpPr/>
              <p:nvPr/>
            </p:nvSpPr>
            <p:spPr>
              <a:xfrm>
                <a:off x="6305550" y="2343150"/>
                <a:ext cx="666750" cy="666750"/>
              </a:xfrm>
              <a:prstGeom prst="flowChartDecisi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0" name="文本框 9"/>
              <p:cNvSpPr txBox="1"/>
              <p:nvPr/>
            </p:nvSpPr>
            <p:spPr>
              <a:xfrm>
                <a:off x="6418352" y="2491859"/>
                <a:ext cx="402674" cy="369332"/>
              </a:xfrm>
              <a:prstGeom prst="rect">
                <a:avLst/>
              </a:prstGeom>
              <a:noFill/>
            </p:spPr>
            <p:txBody>
              <a:bodyPr wrap="none" rtlCol="0">
                <a:spAutoFit/>
              </a:bodyPr>
              <a:lstStyle/>
              <a:p>
                <a:r>
                  <a:rPr lang="en-US" altLang="zh-CN" dirty="0">
                    <a:solidFill>
                      <a:schemeClr val="bg1"/>
                    </a:solidFill>
                  </a:rPr>
                  <a:t>01</a:t>
                </a:r>
                <a:endParaRPr lang="zh-CN" altLang="en-US" dirty="0">
                  <a:solidFill>
                    <a:schemeClr val="bg1"/>
                  </a:solidFill>
                </a:endParaRPr>
              </a:p>
            </p:txBody>
          </p:sp>
        </p:grpSp>
        <p:sp>
          <p:nvSpPr>
            <p:cNvPr id="12" name="文本框 11"/>
            <p:cNvSpPr txBox="1"/>
            <p:nvPr/>
          </p:nvSpPr>
          <p:spPr>
            <a:xfrm>
              <a:off x="7085102" y="2491858"/>
              <a:ext cx="3375234" cy="398780"/>
            </a:xfrm>
            <a:prstGeom prst="rect">
              <a:avLst/>
            </a:prstGeom>
            <a:noFill/>
          </p:spPr>
          <p:txBody>
            <a:bodyPr wrap="square" rtlCol="0">
              <a:spAutoFit/>
            </a:bodyPr>
            <a:lstStyle/>
            <a:p>
              <a:pPr algn="l"/>
              <a:r>
                <a:rPr sz="2000" dirty="0">
                  <a:solidFill>
                    <a:srgbClr val="3563A8"/>
                  </a:solidFill>
                  <a:latin typeface="Microsoft JhengHei UI Light" panose="020B0304030504040204" pitchFamily="34" charset="-120"/>
                  <a:ea typeface="Microsoft JhengHei UI" panose="020B0604030504040204" pitchFamily="34" charset="-120"/>
                  <a:sym typeface="+mn-ea"/>
                </a:rPr>
                <a:t>Abstract</a:t>
              </a:r>
              <a:endParaRPr sz="2000" dirty="0">
                <a:solidFill>
                  <a:srgbClr val="3563A8"/>
                </a:solidFill>
                <a:latin typeface="Microsoft JhengHei UI Light" panose="020B0304030504040204" pitchFamily="34" charset="-120"/>
                <a:ea typeface="Microsoft JhengHei UI" panose="020B0604030504040204" pitchFamily="34" charset="-120"/>
                <a:sym typeface="+mn-ea"/>
              </a:endParaRPr>
            </a:p>
          </p:txBody>
        </p:sp>
        <p:cxnSp>
          <p:nvCxnSpPr>
            <p:cNvPr id="14" name="直接连接符 13"/>
            <p:cNvCxnSpPr/>
            <p:nvPr/>
          </p:nvCxnSpPr>
          <p:spPr>
            <a:xfrm>
              <a:off x="7048526" y="3009900"/>
              <a:ext cx="3375234" cy="0"/>
            </a:xfrm>
            <a:prstGeom prst="line">
              <a:avLst/>
            </a:prstGeom>
            <a:ln w="63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4784344" y="3197860"/>
            <a:ext cx="4154786" cy="666750"/>
            <a:chOff x="6305550" y="2343150"/>
            <a:chExt cx="4154786" cy="666750"/>
          </a:xfrm>
        </p:grpSpPr>
        <p:grpSp>
          <p:nvGrpSpPr>
            <p:cNvPr id="18" name="组合 17"/>
            <p:cNvGrpSpPr/>
            <p:nvPr/>
          </p:nvGrpSpPr>
          <p:grpSpPr>
            <a:xfrm>
              <a:off x="6305550" y="2343150"/>
              <a:ext cx="666750" cy="666750"/>
              <a:chOff x="6305550" y="2343150"/>
              <a:chExt cx="666750" cy="666750"/>
            </a:xfrm>
          </p:grpSpPr>
          <p:sp>
            <p:nvSpPr>
              <p:cNvPr id="21" name="流程图: 决策 20"/>
              <p:cNvSpPr/>
              <p:nvPr/>
            </p:nvSpPr>
            <p:spPr>
              <a:xfrm>
                <a:off x="6305550" y="2343150"/>
                <a:ext cx="666750" cy="666750"/>
              </a:xfrm>
              <a:prstGeom prst="flowChartDecisi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22" name="文本框 21"/>
              <p:cNvSpPr txBox="1"/>
              <p:nvPr/>
            </p:nvSpPr>
            <p:spPr>
              <a:xfrm>
                <a:off x="6418352" y="2491859"/>
                <a:ext cx="441146" cy="369332"/>
              </a:xfrm>
              <a:prstGeom prst="rect">
                <a:avLst/>
              </a:prstGeom>
              <a:noFill/>
            </p:spPr>
            <p:txBody>
              <a:bodyPr wrap="none" rtlCol="0">
                <a:spAutoFit/>
              </a:bodyPr>
              <a:lstStyle/>
              <a:p>
                <a:r>
                  <a:rPr lang="en-US" altLang="zh-CN" dirty="0">
                    <a:solidFill>
                      <a:schemeClr val="bg1"/>
                    </a:solidFill>
                  </a:rPr>
                  <a:t>02</a:t>
                </a:r>
                <a:endParaRPr lang="zh-CN" altLang="en-US" dirty="0">
                  <a:solidFill>
                    <a:schemeClr val="bg1"/>
                  </a:solidFill>
                </a:endParaRPr>
              </a:p>
            </p:txBody>
          </p:sp>
        </p:grpSp>
        <p:sp>
          <p:nvSpPr>
            <p:cNvPr id="19" name="文本框 18"/>
            <p:cNvSpPr txBox="1"/>
            <p:nvPr/>
          </p:nvSpPr>
          <p:spPr>
            <a:xfrm>
              <a:off x="7085102" y="2491858"/>
              <a:ext cx="3375234" cy="398780"/>
            </a:xfrm>
            <a:prstGeom prst="rect">
              <a:avLst/>
            </a:prstGeom>
            <a:noFill/>
          </p:spPr>
          <p:txBody>
            <a:bodyPr wrap="square" rtlCol="0">
              <a:spAutoFit/>
            </a:bodyPr>
            <a:lstStyle/>
            <a:p>
              <a:pPr lvl="0" algn="l">
                <a:buClrTx/>
                <a:buSzTx/>
                <a:buFontTx/>
              </a:pPr>
              <a:r>
                <a:rPr lang="en-US" altLang="zh-CN" sz="2000" dirty="0">
                  <a:solidFill>
                    <a:srgbClr val="3563A8"/>
                  </a:solidFill>
                  <a:latin typeface="Microsoft JhengHei UI Light" panose="020B0304030504040204" pitchFamily="34" charset="-120"/>
                  <a:ea typeface="Microsoft JhengHei UI" panose="020B0604030504040204" pitchFamily="34" charset="-120"/>
                  <a:sym typeface="+mn-ea"/>
                </a:rPr>
                <a:t> Voxel Transformer</a:t>
              </a:r>
              <a:endParaRPr lang="en-US" altLang="zh-CN" sz="2000" dirty="0">
                <a:solidFill>
                  <a:srgbClr val="3563A8"/>
                </a:solidFill>
                <a:latin typeface="Microsoft JhengHei UI Light" panose="020B0304030504040204" pitchFamily="34" charset="-120"/>
                <a:ea typeface="Microsoft JhengHei UI" panose="020B0604030504040204" pitchFamily="34" charset="-120"/>
                <a:sym typeface="+mn-ea"/>
              </a:endParaRPr>
            </a:p>
          </p:txBody>
        </p:sp>
        <p:cxnSp>
          <p:nvCxnSpPr>
            <p:cNvPr id="20" name="直接连接符 19"/>
            <p:cNvCxnSpPr/>
            <p:nvPr/>
          </p:nvCxnSpPr>
          <p:spPr>
            <a:xfrm>
              <a:off x="7048526" y="3009900"/>
              <a:ext cx="3375234" cy="0"/>
            </a:xfrm>
            <a:prstGeom prst="line">
              <a:avLst/>
            </a:prstGeom>
            <a:ln w="63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4784344" y="4163060"/>
            <a:ext cx="4154786" cy="666750"/>
            <a:chOff x="6305550" y="2343150"/>
            <a:chExt cx="4154786" cy="666750"/>
          </a:xfrm>
        </p:grpSpPr>
        <p:grpSp>
          <p:nvGrpSpPr>
            <p:cNvPr id="24" name="组合 23"/>
            <p:cNvGrpSpPr/>
            <p:nvPr/>
          </p:nvGrpSpPr>
          <p:grpSpPr>
            <a:xfrm>
              <a:off x="6305550" y="2343150"/>
              <a:ext cx="666750" cy="666750"/>
              <a:chOff x="6305550" y="2343150"/>
              <a:chExt cx="666750" cy="666750"/>
            </a:xfrm>
          </p:grpSpPr>
          <p:sp>
            <p:nvSpPr>
              <p:cNvPr id="27" name="流程图: 决策 26"/>
              <p:cNvSpPr/>
              <p:nvPr/>
            </p:nvSpPr>
            <p:spPr>
              <a:xfrm>
                <a:off x="6305550" y="2343150"/>
                <a:ext cx="666750" cy="666750"/>
              </a:xfrm>
              <a:prstGeom prst="flowChartDecisi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28" name="文本框 27"/>
              <p:cNvSpPr txBox="1"/>
              <p:nvPr/>
            </p:nvSpPr>
            <p:spPr>
              <a:xfrm>
                <a:off x="6418352" y="2491859"/>
                <a:ext cx="441146" cy="369332"/>
              </a:xfrm>
              <a:prstGeom prst="rect">
                <a:avLst/>
              </a:prstGeom>
              <a:noFill/>
            </p:spPr>
            <p:txBody>
              <a:bodyPr wrap="none" rtlCol="0">
                <a:spAutoFit/>
              </a:bodyPr>
              <a:lstStyle/>
              <a:p>
                <a:r>
                  <a:rPr lang="en-US" altLang="zh-CN" dirty="0">
                    <a:solidFill>
                      <a:schemeClr val="bg1"/>
                    </a:solidFill>
                  </a:rPr>
                  <a:t>03</a:t>
                </a:r>
                <a:endParaRPr lang="zh-CN" altLang="en-US" dirty="0">
                  <a:solidFill>
                    <a:schemeClr val="bg1"/>
                  </a:solidFill>
                </a:endParaRPr>
              </a:p>
            </p:txBody>
          </p:sp>
        </p:grpSp>
        <p:sp>
          <p:nvSpPr>
            <p:cNvPr id="25" name="文本框 24"/>
            <p:cNvSpPr txBox="1"/>
            <p:nvPr/>
          </p:nvSpPr>
          <p:spPr>
            <a:xfrm>
              <a:off x="7085102" y="2491858"/>
              <a:ext cx="3375234" cy="398780"/>
            </a:xfrm>
            <a:prstGeom prst="rect">
              <a:avLst/>
            </a:prstGeom>
            <a:noFill/>
          </p:spPr>
          <p:txBody>
            <a:bodyPr wrap="square" rtlCol="0">
              <a:spAutoFit/>
            </a:bodyPr>
            <a:lstStyle/>
            <a:p>
              <a:pPr lvl="0" algn="l">
                <a:buClrTx/>
                <a:buSzTx/>
                <a:buFontTx/>
              </a:pPr>
              <a:r>
                <a:rPr lang="en-US" altLang="zh-CN" sz="2000" dirty="0">
                  <a:solidFill>
                    <a:srgbClr val="3563A8"/>
                  </a:solidFill>
                  <a:latin typeface="Microsoft JhengHei UI Light" panose="020B0304030504040204" pitchFamily="34" charset="-120"/>
                  <a:ea typeface="Microsoft JhengHei UI" panose="020B0604030504040204" pitchFamily="34" charset="-120"/>
                  <a:sym typeface="+mn-ea"/>
                </a:rPr>
                <a:t>Experiments</a:t>
              </a:r>
              <a:endParaRPr lang="en-US" altLang="zh-CN" sz="2000" dirty="0">
                <a:solidFill>
                  <a:srgbClr val="3563A8"/>
                </a:solidFill>
                <a:latin typeface="Microsoft JhengHei UI Light" panose="020B0304030504040204" pitchFamily="34" charset="-120"/>
                <a:ea typeface="Microsoft JhengHei UI" panose="020B0604030504040204" pitchFamily="34" charset="-120"/>
                <a:sym typeface="+mn-ea"/>
              </a:endParaRPr>
            </a:p>
          </p:txBody>
        </p:sp>
        <p:cxnSp>
          <p:nvCxnSpPr>
            <p:cNvPr id="26" name="直接连接符 25"/>
            <p:cNvCxnSpPr/>
            <p:nvPr/>
          </p:nvCxnSpPr>
          <p:spPr>
            <a:xfrm>
              <a:off x="7048526" y="3009900"/>
              <a:ext cx="3375234" cy="0"/>
            </a:xfrm>
            <a:prstGeom prst="line">
              <a:avLst/>
            </a:prstGeom>
            <a:ln w="63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pic>
        <p:nvPicPr>
          <p:cNvPr id="7" name="图片 6" descr="C:\Users\chen\Desktop\logo.pnglogo"/>
          <p:cNvPicPr>
            <a:picLocks noChangeAspect="1"/>
          </p:cNvPicPr>
          <p:nvPr/>
        </p:nvPicPr>
        <p:blipFill>
          <a:blip r:embed="rId1"/>
          <a:srcRect/>
          <a:stretch>
            <a:fillRect/>
          </a:stretch>
        </p:blipFill>
        <p:spPr>
          <a:xfrm>
            <a:off x="111125" y="0"/>
            <a:ext cx="1761490" cy="1164590"/>
          </a:xfrm>
          <a:prstGeom prst="rect">
            <a:avLst/>
          </a:prstGeom>
          <a:noFill/>
          <a:ln>
            <a:noFill/>
          </a:ln>
        </p:spPr>
      </p:pic>
      <p:grpSp>
        <p:nvGrpSpPr>
          <p:cNvPr id="6" name="组合 5"/>
          <p:cNvGrpSpPr/>
          <p:nvPr/>
        </p:nvGrpSpPr>
        <p:grpSpPr>
          <a:xfrm>
            <a:off x="4784344" y="5008880"/>
            <a:ext cx="4154786" cy="666750"/>
            <a:chOff x="6305550" y="2343150"/>
            <a:chExt cx="4154786" cy="666750"/>
          </a:xfrm>
        </p:grpSpPr>
        <p:grpSp>
          <p:nvGrpSpPr>
            <p:cNvPr id="8" name="组合 7"/>
            <p:cNvGrpSpPr/>
            <p:nvPr/>
          </p:nvGrpSpPr>
          <p:grpSpPr>
            <a:xfrm>
              <a:off x="6305550" y="2343150"/>
              <a:ext cx="666750" cy="666750"/>
              <a:chOff x="6305550" y="2343150"/>
              <a:chExt cx="666750" cy="666750"/>
            </a:xfrm>
          </p:grpSpPr>
          <p:sp>
            <p:nvSpPr>
              <p:cNvPr id="13" name="流程图: 决策 12"/>
              <p:cNvSpPr/>
              <p:nvPr/>
            </p:nvSpPr>
            <p:spPr>
              <a:xfrm>
                <a:off x="6305550" y="2343150"/>
                <a:ext cx="666750" cy="666750"/>
              </a:xfrm>
              <a:prstGeom prst="flowChartDecisi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bg1"/>
                  </a:solidFill>
                </a:endParaRPr>
              </a:p>
            </p:txBody>
          </p:sp>
          <p:sp>
            <p:nvSpPr>
              <p:cNvPr id="15" name="文本框 14"/>
              <p:cNvSpPr txBox="1"/>
              <p:nvPr/>
            </p:nvSpPr>
            <p:spPr>
              <a:xfrm>
                <a:off x="6418352" y="2491859"/>
                <a:ext cx="441960" cy="368300"/>
              </a:xfrm>
              <a:prstGeom prst="rect">
                <a:avLst/>
              </a:prstGeom>
              <a:noFill/>
            </p:spPr>
            <p:txBody>
              <a:bodyPr wrap="none" rtlCol="0">
                <a:spAutoFit/>
              </a:bodyPr>
              <a:p>
                <a:r>
                  <a:rPr lang="en-US" altLang="zh-CN" dirty="0">
                    <a:solidFill>
                      <a:schemeClr val="bg1"/>
                    </a:solidFill>
                  </a:rPr>
                  <a:t>04</a:t>
                </a:r>
                <a:endParaRPr lang="zh-CN" altLang="en-US" dirty="0">
                  <a:solidFill>
                    <a:schemeClr val="bg1"/>
                  </a:solidFill>
                </a:endParaRPr>
              </a:p>
            </p:txBody>
          </p:sp>
        </p:grpSp>
        <p:sp>
          <p:nvSpPr>
            <p:cNvPr id="29" name="文本框 28"/>
            <p:cNvSpPr txBox="1"/>
            <p:nvPr/>
          </p:nvSpPr>
          <p:spPr>
            <a:xfrm>
              <a:off x="7085102" y="2491858"/>
              <a:ext cx="3375234" cy="398780"/>
            </a:xfrm>
            <a:prstGeom prst="rect">
              <a:avLst/>
            </a:prstGeom>
            <a:noFill/>
          </p:spPr>
          <p:txBody>
            <a:bodyPr wrap="square" rtlCol="0">
              <a:spAutoFit/>
            </a:bodyPr>
            <a:lstStyle/>
            <a:p>
              <a:pPr lvl="0" algn="l">
                <a:buClrTx/>
                <a:buSzTx/>
                <a:buFontTx/>
              </a:pPr>
              <a:r>
                <a:rPr lang="en-US" altLang="zh-CN" sz="2000" dirty="0">
                  <a:solidFill>
                    <a:srgbClr val="3563A8"/>
                  </a:solidFill>
                  <a:latin typeface="Microsoft JhengHei UI Light" panose="020B0304030504040204" pitchFamily="34" charset="-120"/>
                  <a:ea typeface="Microsoft JhengHei UI" panose="020B0604030504040204" pitchFamily="34" charset="-120"/>
                  <a:sym typeface="+mn-ea"/>
                </a:rPr>
                <a:t>Conclusion</a:t>
              </a:r>
              <a:endParaRPr lang="en-US" altLang="zh-CN" sz="2000" dirty="0">
                <a:solidFill>
                  <a:srgbClr val="3563A8"/>
                </a:solidFill>
                <a:latin typeface="Microsoft JhengHei UI Light" panose="020B0304030504040204" pitchFamily="34" charset="-120"/>
                <a:ea typeface="Microsoft JhengHei UI" panose="020B0604030504040204" pitchFamily="34" charset="-120"/>
                <a:sym typeface="+mn-ea"/>
              </a:endParaRPr>
            </a:p>
          </p:txBody>
        </p:sp>
        <p:cxnSp>
          <p:nvCxnSpPr>
            <p:cNvPr id="30" name="直接连接符 29"/>
            <p:cNvCxnSpPr/>
            <p:nvPr/>
          </p:nvCxnSpPr>
          <p:spPr>
            <a:xfrm>
              <a:off x="7048526" y="3009900"/>
              <a:ext cx="3375234" cy="0"/>
            </a:xfrm>
            <a:prstGeom prst="line">
              <a:avLst/>
            </a:prstGeom>
            <a:ln w="63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sp>
        <p:nvSpPr>
          <p:cNvPr id="44" name="文本框 43"/>
          <p:cNvSpPr txBox="1"/>
          <p:nvPr/>
        </p:nvSpPr>
        <p:spPr>
          <a:xfrm>
            <a:off x="3284220" y="1231265"/>
            <a:ext cx="7429500" cy="583565"/>
          </a:xfrm>
          <a:prstGeom prst="rect">
            <a:avLst/>
          </a:prstGeom>
          <a:noFill/>
        </p:spPr>
        <p:txBody>
          <a:bodyPr wrap="square" rtlCol="0">
            <a:spAutoFit/>
          </a:bodyPr>
          <a:p>
            <a:pPr algn="ctr">
              <a:buNone/>
            </a:pPr>
            <a:r>
              <a:rPr lang="en-US" altLang="zh-CN" sz="3200" b="1">
                <a:solidFill>
                  <a:srgbClr val="3563A8"/>
                </a:solidFill>
                <a:sym typeface="+mn-ea"/>
              </a:rPr>
              <a:t>Vo</a:t>
            </a:r>
            <a:r>
              <a:rPr lang="en-US" altLang="zh-CN" sz="3200" b="1">
                <a:solidFill>
                  <a:srgbClr val="3563A8"/>
                </a:solidFill>
                <a:sym typeface="+mn-ea"/>
              </a:rPr>
              <a:t>Tr</a:t>
            </a:r>
            <a:endParaRPr lang="en-US" altLang="zh-CN" sz="3200" b="1">
              <a:solidFill>
                <a:srgbClr val="3563A8"/>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75"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8" dur="375"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9" dur="375" accel="50000" fill="hold">
                                          <p:stCondLst>
                                            <p:cond delay="375"/>
                                          </p:stCondLst>
                                        </p:cTn>
                                        <p:tgtEl>
                                          <p:spTgt spid="3"/>
                                        </p:tgtEl>
                                        <p:attrNameLst>
                                          <p:attrName>ppt_w</p:attrName>
                                        </p:attrNameLst>
                                      </p:cBhvr>
                                      <p:tavLst>
                                        <p:tav tm="0">
                                          <p:val>
                                            <p:strVal val="#ppt_w*.05"/>
                                          </p:val>
                                        </p:tav>
                                        <p:tav tm="100000">
                                          <p:val>
                                            <p:strVal val="#ppt_w"/>
                                          </p:val>
                                        </p:tav>
                                      </p:tavLst>
                                    </p:anim>
                                    <p:anim calcmode="lin" valueType="num">
                                      <p:cBhvr>
                                        <p:cTn id="10" dur="750" fill="hold"/>
                                        <p:tgtEl>
                                          <p:spTgt spid="3"/>
                                        </p:tgtEl>
                                        <p:attrNameLst>
                                          <p:attrName>ppt_h</p:attrName>
                                        </p:attrNameLst>
                                      </p:cBhvr>
                                      <p:tavLst>
                                        <p:tav tm="0">
                                          <p:val>
                                            <p:strVal val="#ppt_h"/>
                                          </p:val>
                                        </p:tav>
                                        <p:tav tm="100000">
                                          <p:val>
                                            <p:strVal val="#ppt_h"/>
                                          </p:val>
                                        </p:tav>
                                      </p:tavLst>
                                    </p:anim>
                                    <p:anim calcmode="lin" valueType="num">
                                      <p:cBhvr>
                                        <p:cTn id="11" dur="375"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2" dur="375"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3" dur="375" accel="50000" fill="hold">
                                          <p:stCondLst>
                                            <p:cond delay="375"/>
                                          </p:stCondLst>
                                        </p:cTn>
                                        <p:tgtEl>
                                          <p:spTgt spid="3"/>
                                        </p:tgtEl>
                                        <p:attrNameLst>
                                          <p:attrName>ppt_y</p:attrName>
                                        </p:attrNameLst>
                                      </p:cBhvr>
                                      <p:tavLst>
                                        <p:tav tm="0">
                                          <p:val>
                                            <p:strVal val="#ppt_y+.1"/>
                                          </p:val>
                                        </p:tav>
                                        <p:tav tm="100000">
                                          <p:val>
                                            <p:strVal val="#ppt_y"/>
                                          </p:val>
                                        </p:tav>
                                      </p:tavLst>
                                    </p:anim>
                                    <p:animEffect transition="in" filter="fade">
                                      <p:cBhvr>
                                        <p:cTn id="14" dur="750" decel="50000">
                                          <p:stCondLst>
                                            <p:cond delay="0"/>
                                          </p:stCondLst>
                                        </p:cTn>
                                        <p:tgtEl>
                                          <p:spTgt spid="3"/>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500"/>
                                        <p:tgtEl>
                                          <p:spTgt spid="2"/>
                                        </p:tgtEl>
                                      </p:cBhvr>
                                    </p:animEffect>
                                  </p:childTnLst>
                                </p:cTn>
                              </p:par>
                            </p:childTnLst>
                          </p:cTn>
                        </p:par>
                        <p:par>
                          <p:cTn id="19" fill="hold">
                            <p:stCondLst>
                              <p:cond delay="1500"/>
                            </p:stCondLst>
                            <p:childTnLst>
                              <p:par>
                                <p:cTn id="20" presetID="42" presetClass="entr" presetSubtype="0"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anim calcmode="lin" valueType="num">
                                      <p:cBhvr>
                                        <p:cTn id="23" dur="500" fill="hold"/>
                                        <p:tgtEl>
                                          <p:spTgt spid="16"/>
                                        </p:tgtEl>
                                        <p:attrNameLst>
                                          <p:attrName>ppt_x</p:attrName>
                                        </p:attrNameLst>
                                      </p:cBhvr>
                                      <p:tavLst>
                                        <p:tav tm="0">
                                          <p:val>
                                            <p:strVal val="#ppt_x"/>
                                          </p:val>
                                        </p:tav>
                                        <p:tav tm="100000">
                                          <p:val>
                                            <p:strVal val="#ppt_x"/>
                                          </p:val>
                                        </p:tav>
                                      </p:tavLst>
                                    </p:anim>
                                    <p:anim calcmode="lin" valueType="num">
                                      <p:cBhvr>
                                        <p:cTn id="24" dur="500" fill="hold"/>
                                        <p:tgtEl>
                                          <p:spTgt spid="16"/>
                                        </p:tgtEl>
                                        <p:attrNameLst>
                                          <p:attrName>ppt_y</p:attrName>
                                        </p:attrNameLst>
                                      </p:cBhvr>
                                      <p:tavLst>
                                        <p:tav tm="0">
                                          <p:val>
                                            <p:strVal val="#ppt_y+.1"/>
                                          </p:val>
                                        </p:tav>
                                        <p:tav tm="100000">
                                          <p:val>
                                            <p:strVal val="#ppt_y"/>
                                          </p:val>
                                        </p:tav>
                                      </p:tavLst>
                                    </p:anim>
                                  </p:childTnLst>
                                </p:cTn>
                              </p:par>
                            </p:childTnLst>
                          </p:cTn>
                        </p:par>
                        <p:par>
                          <p:cTn id="25" fill="hold">
                            <p:stCondLst>
                              <p:cond delay="2000"/>
                            </p:stCondLst>
                            <p:childTnLst>
                              <p:par>
                                <p:cTn id="26" presetID="42" presetClass="entr" presetSubtype="0"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anim calcmode="lin" valueType="num">
                                      <p:cBhvr>
                                        <p:cTn id="29" dur="500" fill="hold"/>
                                        <p:tgtEl>
                                          <p:spTgt spid="17"/>
                                        </p:tgtEl>
                                        <p:attrNameLst>
                                          <p:attrName>ppt_x</p:attrName>
                                        </p:attrNameLst>
                                      </p:cBhvr>
                                      <p:tavLst>
                                        <p:tav tm="0">
                                          <p:val>
                                            <p:strVal val="#ppt_x"/>
                                          </p:val>
                                        </p:tav>
                                        <p:tav tm="100000">
                                          <p:val>
                                            <p:strVal val="#ppt_x"/>
                                          </p:val>
                                        </p:tav>
                                      </p:tavLst>
                                    </p:anim>
                                    <p:anim calcmode="lin" valueType="num">
                                      <p:cBhvr>
                                        <p:cTn id="30" dur="500" fill="hold"/>
                                        <p:tgtEl>
                                          <p:spTgt spid="17"/>
                                        </p:tgtEl>
                                        <p:attrNameLst>
                                          <p:attrName>ppt_y</p:attrName>
                                        </p:attrNameLst>
                                      </p:cBhvr>
                                      <p:tavLst>
                                        <p:tav tm="0">
                                          <p:val>
                                            <p:strVal val="#ppt_y+.1"/>
                                          </p:val>
                                        </p:tav>
                                        <p:tav tm="100000">
                                          <p:val>
                                            <p:strVal val="#ppt_y"/>
                                          </p:val>
                                        </p:tav>
                                      </p:tavLst>
                                    </p:anim>
                                  </p:childTnLst>
                                </p:cTn>
                              </p:par>
                            </p:childTnLst>
                          </p:cTn>
                        </p:par>
                        <p:par>
                          <p:cTn id="31" fill="hold">
                            <p:stCondLst>
                              <p:cond delay="2500"/>
                            </p:stCondLst>
                            <p:childTnLst>
                              <p:par>
                                <p:cTn id="32" presetID="42" presetClass="entr" presetSubtype="0" fill="hold"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anim calcmode="lin" valueType="num">
                                      <p:cBhvr>
                                        <p:cTn id="35" dur="500" fill="hold"/>
                                        <p:tgtEl>
                                          <p:spTgt spid="23"/>
                                        </p:tgtEl>
                                        <p:attrNameLst>
                                          <p:attrName>ppt_x</p:attrName>
                                        </p:attrNameLst>
                                      </p:cBhvr>
                                      <p:tavLst>
                                        <p:tav tm="0">
                                          <p:val>
                                            <p:strVal val="#ppt_x"/>
                                          </p:val>
                                        </p:tav>
                                        <p:tav tm="100000">
                                          <p:val>
                                            <p:strVal val="#ppt_x"/>
                                          </p:val>
                                        </p:tav>
                                      </p:tavLst>
                                    </p:anim>
                                    <p:anim calcmode="lin" valueType="num">
                                      <p:cBhvr>
                                        <p:cTn id="36" dur="500" fill="hold"/>
                                        <p:tgtEl>
                                          <p:spTgt spid="23"/>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anim calcmode="lin" valueType="num">
                                      <p:cBhvr>
                                        <p:cTn id="41" dur="500" fill="hold"/>
                                        <p:tgtEl>
                                          <p:spTgt spid="6"/>
                                        </p:tgtEl>
                                        <p:attrNameLst>
                                          <p:attrName>ppt_x</p:attrName>
                                        </p:attrNameLst>
                                      </p:cBhvr>
                                      <p:tavLst>
                                        <p:tav tm="0">
                                          <p:val>
                                            <p:strVal val="#ppt_x"/>
                                          </p:val>
                                        </p:tav>
                                        <p:tav tm="100000">
                                          <p:val>
                                            <p:strVal val="#ppt_x"/>
                                          </p:val>
                                        </p:tav>
                                      </p:tavLst>
                                    </p:anim>
                                    <p:anim calcmode="lin" valueType="num">
                                      <p:cBhvr>
                                        <p:cTn id="42" dur="500" fill="hold"/>
                                        <p:tgtEl>
                                          <p:spTgt spid="6"/>
                                        </p:tgtEl>
                                        <p:attrNameLst>
                                          <p:attrName>ppt_y</p:attrName>
                                        </p:attrNameLst>
                                      </p:cBhvr>
                                      <p:tavLst>
                                        <p:tav tm="0">
                                          <p:val>
                                            <p:strVal val="#ppt_y+.1"/>
                                          </p:val>
                                        </p:tav>
                                        <p:tav tm="100000">
                                          <p:val>
                                            <p:strVal val="#ppt_y"/>
                                          </p:val>
                                        </p:tav>
                                      </p:tavLst>
                                    </p:anim>
                                  </p:childTnLst>
                                </p:cTn>
                              </p:par>
                            </p:childTnLst>
                          </p:cTn>
                        </p:par>
                        <p:par>
                          <p:cTn id="43" fill="hold">
                            <p:stCondLst>
                              <p:cond delay="3500"/>
                            </p:stCondLst>
                            <p:childTnLst>
                              <p:par>
                                <p:cTn id="44" presetID="41" presetClass="entr" presetSubtype="0" fill="hold" grpId="0" nodeType="afterEffect">
                                  <p:stCondLst>
                                    <p:cond delay="0"/>
                                  </p:stCondLst>
                                  <p:iterate type="lt">
                                    <p:tmPct val="25000"/>
                                  </p:iterate>
                                  <p:childTnLst>
                                    <p:set>
                                      <p:cBhvr>
                                        <p:cTn id="45" dur="1" fill="hold">
                                          <p:stCondLst>
                                            <p:cond delay="0"/>
                                          </p:stCondLst>
                                        </p:cTn>
                                        <p:tgtEl>
                                          <p:spTgt spid="44"/>
                                        </p:tgtEl>
                                        <p:attrNameLst>
                                          <p:attrName>style.visibility</p:attrName>
                                        </p:attrNameLst>
                                      </p:cBhvr>
                                      <p:to>
                                        <p:strVal val="visible"/>
                                      </p:to>
                                    </p:set>
                                    <p:anim calcmode="lin" valueType="num">
                                      <p:cBhvr>
                                        <p:cTn id="46" dur="500" fill="hold"/>
                                        <p:tgtEl>
                                          <p:spTgt spid="44"/>
                                        </p:tgtEl>
                                        <p:attrNameLst>
                                          <p:attrName>ppt_x</p:attrName>
                                        </p:attrNameLst>
                                      </p:cBhvr>
                                      <p:tavLst>
                                        <p:tav tm="0">
                                          <p:val>
                                            <p:strVal val="#ppt_x"/>
                                          </p:val>
                                        </p:tav>
                                        <p:tav tm="50000">
                                          <p:val>
                                            <p:strVal val="#ppt_x+.1"/>
                                          </p:val>
                                        </p:tav>
                                        <p:tav tm="100000">
                                          <p:val>
                                            <p:strVal val="#ppt_x"/>
                                          </p:val>
                                        </p:tav>
                                      </p:tavLst>
                                    </p:anim>
                                    <p:anim calcmode="lin" valueType="num">
                                      <p:cBhvr>
                                        <p:cTn id="47" dur="500" fill="hold"/>
                                        <p:tgtEl>
                                          <p:spTgt spid="44"/>
                                        </p:tgtEl>
                                        <p:attrNameLst>
                                          <p:attrName>ppt_y</p:attrName>
                                        </p:attrNameLst>
                                      </p:cBhvr>
                                      <p:tavLst>
                                        <p:tav tm="0">
                                          <p:val>
                                            <p:strVal val="#ppt_y"/>
                                          </p:val>
                                        </p:tav>
                                        <p:tav tm="100000">
                                          <p:val>
                                            <p:strVal val="#ppt_y"/>
                                          </p:val>
                                        </p:tav>
                                      </p:tavLst>
                                    </p:anim>
                                    <p:anim calcmode="lin" valueType="num">
                                      <p:cBhvr>
                                        <p:cTn id="48" dur="500" fill="hold"/>
                                        <p:tgtEl>
                                          <p:spTgt spid="44"/>
                                        </p:tgtEl>
                                        <p:attrNameLst>
                                          <p:attrName>ppt_h</p:attrName>
                                        </p:attrNameLst>
                                      </p:cBhvr>
                                      <p:tavLst>
                                        <p:tav tm="0">
                                          <p:val>
                                            <p:strVal val="#ppt_h/10"/>
                                          </p:val>
                                        </p:tav>
                                        <p:tav tm="50000">
                                          <p:val>
                                            <p:strVal val="#ppt_h+.01"/>
                                          </p:val>
                                        </p:tav>
                                        <p:tav tm="100000">
                                          <p:val>
                                            <p:strVal val="#ppt_h"/>
                                          </p:val>
                                        </p:tav>
                                      </p:tavLst>
                                    </p:anim>
                                    <p:anim calcmode="lin" valueType="num">
                                      <p:cBhvr>
                                        <p:cTn id="49" dur="500" fill="hold"/>
                                        <p:tgtEl>
                                          <p:spTgt spid="44"/>
                                        </p:tgtEl>
                                        <p:attrNameLst>
                                          <p:attrName>ppt_w</p:attrName>
                                        </p:attrNameLst>
                                      </p:cBhvr>
                                      <p:tavLst>
                                        <p:tav tm="0">
                                          <p:val>
                                            <p:strVal val="#ppt_w/10"/>
                                          </p:val>
                                        </p:tav>
                                        <p:tav tm="50000">
                                          <p:val>
                                            <p:strVal val="#ppt_w+.01"/>
                                          </p:val>
                                        </p:tav>
                                        <p:tav tm="100000">
                                          <p:val>
                                            <p:strVal val="#ppt_w"/>
                                          </p:val>
                                        </p:tav>
                                      </p:tavLst>
                                    </p:anim>
                                    <p:animEffect transition="in" filter="fade">
                                      <p:cBhvr>
                                        <p:cTn id="50" dur="500" tmFilter="0,0; .5, 1; 1, 1"/>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10995" y="2017395"/>
            <a:ext cx="9259570" cy="829945"/>
          </a:xfrm>
          <a:prstGeom prst="rect">
            <a:avLst/>
          </a:prstGeom>
          <a:noFill/>
        </p:spPr>
        <p:txBody>
          <a:bodyPr wrap="square" rtlCol="0">
            <a:spAutoFit/>
          </a:bodyPr>
          <a:lstStyle/>
          <a:p>
            <a:pPr algn="ctr"/>
            <a:r>
              <a:rPr sz="4800" dirty="0">
                <a:solidFill>
                  <a:srgbClr val="3563A8"/>
                </a:solidFill>
                <a:latin typeface="Microsoft JhengHei UI Light" panose="020B0304030504040204" pitchFamily="34" charset="-120"/>
                <a:ea typeface="Microsoft JhengHei UI" panose="020B0604030504040204" pitchFamily="34" charset="-120"/>
                <a:sym typeface="+mn-ea"/>
              </a:rPr>
              <a:t>Abstract</a:t>
            </a:r>
            <a:endParaRPr lang="zh-CN" altLang="en-US" sz="4800" dirty="0">
              <a:solidFill>
                <a:srgbClr val="3563A8"/>
              </a:solidFill>
              <a:latin typeface="Microsoft JhengHei UI Light" panose="020B0304030504040204" pitchFamily="34" charset="-120"/>
              <a:ea typeface="Microsoft JhengHei UI" panose="020B0604030504040204" pitchFamily="34" charset="-120"/>
              <a:sym typeface="+mn-ea"/>
            </a:endParaRPr>
          </a:p>
        </p:txBody>
      </p:sp>
      <p:grpSp>
        <p:nvGrpSpPr>
          <p:cNvPr id="12" name="组合 11"/>
          <p:cNvGrpSpPr/>
          <p:nvPr/>
        </p:nvGrpSpPr>
        <p:grpSpPr>
          <a:xfrm>
            <a:off x="116474" y="147812"/>
            <a:ext cx="2769158" cy="320040"/>
            <a:chOff x="116474" y="147812"/>
            <a:chExt cx="2769158" cy="320040"/>
          </a:xfrm>
        </p:grpSpPr>
        <p:cxnSp>
          <p:nvCxnSpPr>
            <p:cNvPr id="13" name="直接连接符 12"/>
            <p:cNvCxnSpPr/>
            <p:nvPr/>
          </p:nvCxnSpPr>
          <p:spPr>
            <a:xfrm>
              <a:off x="1611727" y="147812"/>
              <a:ext cx="0" cy="320040"/>
            </a:xfrm>
            <a:prstGeom prst="line">
              <a:avLst/>
            </a:prstGeom>
            <a:ln>
              <a:solidFill>
                <a:srgbClr val="3563A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16474" y="169333"/>
              <a:ext cx="1501758" cy="276999"/>
            </a:xfrm>
            <a:prstGeom prst="rect">
              <a:avLst/>
            </a:prstGeom>
            <a:noFill/>
          </p:spPr>
          <p:txBody>
            <a:bodyPr wrap="none" rtlCol="0">
              <a:spAutoFit/>
            </a:bodyPr>
            <a:lstStyle/>
            <a:p>
              <a:r>
                <a:rPr lang="en-US" altLang="zh-CN" sz="1200" dirty="0">
                  <a:solidFill>
                    <a:srgbClr val="3563A8"/>
                  </a:solidFill>
                  <a:latin typeface="+mj-lt"/>
                  <a:ea typeface="Arial Unicode MS" panose="020B0604020202020204" pitchFamily="34" charset="-122"/>
                  <a:cs typeface="Arial Unicode MS" panose="020B0604020202020204" pitchFamily="34" charset="-122"/>
                </a:rPr>
                <a:t>COMPANY  NAME</a:t>
              </a:r>
              <a:endParaRPr lang="zh-CN" altLang="en-US" sz="1200" dirty="0">
                <a:solidFill>
                  <a:srgbClr val="3563A8"/>
                </a:solidFill>
                <a:latin typeface="+mj-lt"/>
                <a:ea typeface="Arial Unicode MS" panose="020B0604020202020204" pitchFamily="34" charset="-122"/>
                <a:cs typeface="Arial Unicode MS" panose="020B0604020202020204" pitchFamily="34" charset="-122"/>
              </a:endParaRPr>
            </a:p>
          </p:txBody>
        </p:sp>
        <p:sp>
          <p:nvSpPr>
            <p:cNvPr id="15" name="文本框 14"/>
            <p:cNvSpPr txBox="1"/>
            <p:nvPr/>
          </p:nvSpPr>
          <p:spPr>
            <a:xfrm>
              <a:off x="1636572" y="169333"/>
              <a:ext cx="1249060" cy="276999"/>
            </a:xfrm>
            <a:prstGeom prst="rect">
              <a:avLst/>
            </a:prstGeom>
            <a:noFill/>
          </p:spPr>
          <p:txBody>
            <a:bodyPr wrap="none" rtlCol="0">
              <a:spAutoFit/>
            </a:bodyPr>
            <a:lstStyle/>
            <a:p>
              <a:r>
                <a:rPr lang="en-US" altLang="zh-CN" sz="1200" dirty="0">
                  <a:solidFill>
                    <a:schemeClr val="bg1">
                      <a:lumMod val="50000"/>
                    </a:schemeClr>
                  </a:solidFill>
                  <a:latin typeface="+mj-lt"/>
                  <a:ea typeface="Arial Unicode MS" panose="020B0604020202020204" pitchFamily="34" charset="-122"/>
                  <a:cs typeface="Arial Unicode MS" panose="020B0604020202020204" pitchFamily="34" charset="-122"/>
                </a:rPr>
                <a:t>POWER POINT</a:t>
              </a:r>
              <a:endParaRPr lang="zh-CN" altLang="en-US" sz="1200" dirty="0">
                <a:solidFill>
                  <a:schemeClr val="bg1">
                    <a:lumMod val="50000"/>
                  </a:schemeClr>
                </a:solidFill>
                <a:latin typeface="+mj-lt"/>
                <a:ea typeface="Arial Unicode MS" panose="020B0604020202020204" pitchFamily="34" charset="-122"/>
                <a:cs typeface="Arial Unicode MS" panose="020B0604020202020204" pitchFamily="34" charset="-122"/>
              </a:endParaRPr>
            </a:p>
          </p:txBody>
        </p:sp>
      </p:grpSp>
      <p:pic>
        <p:nvPicPr>
          <p:cNvPr id="2" name="图片 1" descr="C:\Users\chen\Desktop\logo.pnglogo"/>
          <p:cNvPicPr>
            <a:picLocks noChangeAspect="1"/>
          </p:cNvPicPr>
          <p:nvPr/>
        </p:nvPicPr>
        <p:blipFill>
          <a:blip r:embed="rId1"/>
          <a:srcRect/>
          <a:stretch>
            <a:fillRect/>
          </a:stretch>
        </p:blipFill>
        <p:spPr>
          <a:xfrm>
            <a:off x="116205" y="273050"/>
            <a:ext cx="1761490" cy="116459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635" y="915035"/>
            <a:ext cx="6626225" cy="521970"/>
          </a:xfrm>
          <a:prstGeom prst="rect">
            <a:avLst/>
          </a:prstGeom>
          <a:noFill/>
        </p:spPr>
        <p:txBody>
          <a:bodyPr wrap="square" rtlCol="0">
            <a:spAutoFit/>
          </a:bodyPr>
          <a:lstStyle/>
          <a:p>
            <a:pPr algn="l"/>
            <a:r>
              <a:rPr sz="2800" dirty="0">
                <a:solidFill>
                  <a:srgbClr val="3563A8"/>
                </a:solidFill>
                <a:latin typeface="Microsoft JhengHei UI Light" panose="020B0304030504040204" pitchFamily="34" charset="-120"/>
                <a:ea typeface="Microsoft JhengHei UI" panose="020B0604030504040204" pitchFamily="34" charset="-120"/>
                <a:sym typeface="+mn-ea"/>
              </a:rPr>
              <a:t>Abstract</a:t>
            </a:r>
            <a:endParaRPr lang="en-US" altLang="zh-CN" sz="2800" b="1" dirty="0">
              <a:solidFill>
                <a:srgbClr val="FF0000"/>
              </a:solidFill>
              <a:latin typeface="仿宋" panose="02010609060101010101" charset="-122"/>
              <a:ea typeface="仿宋" panose="02010609060101010101" charset="-122"/>
              <a:cs typeface="仿宋" panose="02010609060101010101" charset="-122"/>
            </a:endParaRPr>
          </a:p>
        </p:txBody>
      </p:sp>
      <p:cxnSp>
        <p:nvCxnSpPr>
          <p:cNvPr id="4" name="直接连接符 3"/>
          <p:cNvCxnSpPr/>
          <p:nvPr/>
        </p:nvCxnSpPr>
        <p:spPr>
          <a:xfrm>
            <a:off x="2134870" y="1507252"/>
            <a:ext cx="4978969" cy="0"/>
          </a:xfrm>
          <a:prstGeom prst="line">
            <a:avLst/>
          </a:prstGeom>
          <a:ln w="6350">
            <a:solidFill>
              <a:srgbClr val="3563A8"/>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432676" y="1377698"/>
            <a:ext cx="1128220" cy="1683970"/>
            <a:chOff x="8537689" y="2340869"/>
            <a:chExt cx="1128220" cy="1683970"/>
          </a:xfrm>
        </p:grpSpPr>
        <p:sp>
          <p:nvSpPr>
            <p:cNvPr id="2" name="文本框 1"/>
            <p:cNvSpPr txBox="1"/>
            <p:nvPr/>
          </p:nvSpPr>
          <p:spPr>
            <a:xfrm>
              <a:off x="8537689" y="3563174"/>
              <a:ext cx="1128220" cy="461665"/>
            </a:xfrm>
            <a:prstGeom prst="rect">
              <a:avLst/>
            </a:prstGeom>
            <a:noFill/>
          </p:spPr>
          <p:txBody>
            <a:bodyPr wrap="square" rtlCol="0">
              <a:spAutoFit/>
            </a:bodyPr>
            <a:lstStyle/>
            <a:p>
              <a:pPr algn="dist"/>
              <a:r>
                <a:rPr lang="en-US" altLang="zh-CN" sz="2400" dirty="0">
                  <a:solidFill>
                    <a:srgbClr val="3563A8"/>
                  </a:solidFill>
                </a:rPr>
                <a:t>PART</a:t>
              </a:r>
              <a:endParaRPr lang="zh-CN" altLang="en-US" sz="2400" dirty="0">
                <a:solidFill>
                  <a:srgbClr val="3563A8"/>
                </a:solidFill>
              </a:endParaRPr>
            </a:p>
          </p:txBody>
        </p:sp>
        <p:sp>
          <p:nvSpPr>
            <p:cNvPr id="8" name="矩形 7"/>
            <p:cNvSpPr/>
            <p:nvPr/>
          </p:nvSpPr>
          <p:spPr>
            <a:xfrm>
              <a:off x="8598879" y="2340869"/>
              <a:ext cx="1005840" cy="1185729"/>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t>01</a:t>
              </a:r>
              <a:endParaRPr lang="zh-CN" altLang="en-US" sz="4800" dirty="0"/>
            </a:p>
          </p:txBody>
        </p:sp>
      </p:grpSp>
      <p:grpSp>
        <p:nvGrpSpPr>
          <p:cNvPr id="12" name="组合 11"/>
          <p:cNvGrpSpPr/>
          <p:nvPr/>
        </p:nvGrpSpPr>
        <p:grpSpPr>
          <a:xfrm>
            <a:off x="116474" y="147812"/>
            <a:ext cx="2769158" cy="320040"/>
            <a:chOff x="116474" y="147812"/>
            <a:chExt cx="2769158" cy="320040"/>
          </a:xfrm>
        </p:grpSpPr>
        <p:cxnSp>
          <p:nvCxnSpPr>
            <p:cNvPr id="13" name="直接连接符 12"/>
            <p:cNvCxnSpPr/>
            <p:nvPr/>
          </p:nvCxnSpPr>
          <p:spPr>
            <a:xfrm>
              <a:off x="1611727" y="147812"/>
              <a:ext cx="0" cy="320040"/>
            </a:xfrm>
            <a:prstGeom prst="line">
              <a:avLst/>
            </a:prstGeom>
            <a:ln>
              <a:solidFill>
                <a:srgbClr val="3563A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16474" y="169333"/>
              <a:ext cx="1501758" cy="276999"/>
            </a:xfrm>
            <a:prstGeom prst="rect">
              <a:avLst/>
            </a:prstGeom>
            <a:noFill/>
          </p:spPr>
          <p:txBody>
            <a:bodyPr wrap="none" rtlCol="0">
              <a:spAutoFit/>
            </a:bodyPr>
            <a:lstStyle/>
            <a:p>
              <a:r>
                <a:rPr lang="en-US" altLang="zh-CN" sz="1200" dirty="0">
                  <a:solidFill>
                    <a:srgbClr val="3563A8"/>
                  </a:solidFill>
                  <a:latin typeface="+mj-lt"/>
                  <a:ea typeface="Arial Unicode MS" panose="020B0604020202020204" pitchFamily="34" charset="-122"/>
                  <a:cs typeface="Arial Unicode MS" panose="020B0604020202020204" pitchFamily="34" charset="-122"/>
                </a:rPr>
                <a:t>COMPANY  NAME</a:t>
              </a:r>
              <a:endParaRPr lang="zh-CN" altLang="en-US" sz="1200" dirty="0">
                <a:solidFill>
                  <a:srgbClr val="3563A8"/>
                </a:solidFill>
                <a:latin typeface="+mj-lt"/>
                <a:ea typeface="Arial Unicode MS" panose="020B0604020202020204" pitchFamily="34" charset="-122"/>
                <a:cs typeface="Arial Unicode MS" panose="020B0604020202020204" pitchFamily="34" charset="-122"/>
              </a:endParaRPr>
            </a:p>
          </p:txBody>
        </p:sp>
        <p:sp>
          <p:nvSpPr>
            <p:cNvPr id="15" name="文本框 14"/>
            <p:cNvSpPr txBox="1"/>
            <p:nvPr/>
          </p:nvSpPr>
          <p:spPr>
            <a:xfrm>
              <a:off x="1636572" y="169333"/>
              <a:ext cx="1249060" cy="276999"/>
            </a:xfrm>
            <a:prstGeom prst="rect">
              <a:avLst/>
            </a:prstGeom>
            <a:noFill/>
          </p:spPr>
          <p:txBody>
            <a:bodyPr wrap="none" rtlCol="0">
              <a:spAutoFit/>
            </a:bodyPr>
            <a:lstStyle/>
            <a:p>
              <a:r>
                <a:rPr lang="en-US" altLang="zh-CN" sz="1200" dirty="0">
                  <a:solidFill>
                    <a:schemeClr val="bg1">
                      <a:lumMod val="50000"/>
                    </a:schemeClr>
                  </a:solidFill>
                  <a:latin typeface="+mj-lt"/>
                  <a:ea typeface="Arial Unicode MS" panose="020B0604020202020204" pitchFamily="34" charset="-122"/>
                  <a:cs typeface="Arial Unicode MS" panose="020B0604020202020204" pitchFamily="34" charset="-122"/>
                </a:rPr>
                <a:t>POWER POINT</a:t>
              </a:r>
              <a:endParaRPr lang="zh-CN" altLang="en-US" sz="1200" dirty="0">
                <a:solidFill>
                  <a:schemeClr val="bg1">
                    <a:lumMod val="50000"/>
                  </a:schemeClr>
                </a:solidFill>
                <a:latin typeface="+mj-lt"/>
                <a:ea typeface="Arial Unicode MS" panose="020B0604020202020204" pitchFamily="34" charset="-122"/>
                <a:cs typeface="Arial Unicode MS" panose="020B0604020202020204" pitchFamily="34" charset="-122"/>
              </a:endParaRPr>
            </a:p>
          </p:txBody>
        </p:sp>
      </p:grpSp>
      <p:pic>
        <p:nvPicPr>
          <p:cNvPr id="7" name="图片 6" descr="C:\Users\chen\Desktop\logo.pnglogo"/>
          <p:cNvPicPr>
            <a:picLocks noChangeAspect="1"/>
          </p:cNvPicPr>
          <p:nvPr>
            <p:custDataLst>
              <p:tags r:id="rId1"/>
            </p:custDataLst>
          </p:nvPr>
        </p:nvPicPr>
        <p:blipFill>
          <a:blip r:embed="rId2"/>
          <a:srcRect/>
          <a:stretch>
            <a:fillRect/>
          </a:stretch>
        </p:blipFill>
        <p:spPr>
          <a:xfrm>
            <a:off x="116205" y="297815"/>
            <a:ext cx="1761490" cy="1164590"/>
          </a:xfrm>
          <a:prstGeom prst="rect">
            <a:avLst/>
          </a:prstGeom>
          <a:noFill/>
          <a:ln>
            <a:noFill/>
          </a:ln>
        </p:spPr>
      </p:pic>
      <p:sp>
        <p:nvSpPr>
          <p:cNvPr id="5" name="文本框 4"/>
          <p:cNvSpPr txBox="1"/>
          <p:nvPr/>
        </p:nvSpPr>
        <p:spPr>
          <a:xfrm>
            <a:off x="1771015" y="1677670"/>
            <a:ext cx="10564495" cy="645160"/>
          </a:xfrm>
          <a:prstGeom prst="rect">
            <a:avLst/>
          </a:prstGeom>
          <a:noFill/>
        </p:spPr>
        <p:txBody>
          <a:bodyPr wrap="square" rtlCol="0" anchor="t">
            <a:spAutoFit/>
          </a:bodyPr>
          <a:p>
            <a:r>
              <a:t>VoTr</a:t>
            </a:r>
            <a:r>
              <a:rPr lang="en-US"/>
              <a:t>:  </a:t>
            </a:r>
            <a:r>
              <a:t>a </a:t>
            </a:r>
            <a:r>
              <a:rPr>
                <a:solidFill>
                  <a:srgbClr val="FF0000"/>
                </a:solidFill>
              </a:rPr>
              <a:t>novel </a:t>
            </a:r>
            <a:r>
              <a:t>and </a:t>
            </a:r>
            <a:r>
              <a:rPr>
                <a:solidFill>
                  <a:srgbClr val="FF0000"/>
                </a:solidFill>
              </a:rPr>
              <a:t>effective voxel-based</a:t>
            </a:r>
            <a:r>
              <a:t> </a:t>
            </a:r>
            <a:r>
              <a:rPr>
                <a:solidFill>
                  <a:srgbClr val="FF0000"/>
                </a:solidFill>
              </a:rPr>
              <a:t>Transformer </a:t>
            </a:r>
            <a:r>
              <a:t>backbone for 3D object detection from point clouds.</a:t>
            </a:r>
            <a:r>
              <a:rPr lang="en-US"/>
              <a:t>     </a:t>
            </a:r>
            <a:r>
              <a:rPr lang="zh-CN" altLang="en-US"/>
              <a:t>关键词</a:t>
            </a:r>
            <a:r>
              <a:rPr lang="en-US" altLang="zh-CN"/>
              <a:t>:   </a:t>
            </a:r>
            <a:r>
              <a:rPr>
                <a:sym typeface="+mn-ea"/>
              </a:rPr>
              <a:t>VoTr</a:t>
            </a:r>
            <a:r>
              <a:rPr lang="en-US">
                <a:sym typeface="+mn-ea"/>
              </a:rPr>
              <a:t>   </a:t>
            </a:r>
            <a:r>
              <a:rPr lang="en-US"/>
              <a:t>3D</a:t>
            </a:r>
            <a:r>
              <a:rPr lang="zh-CN" altLang="en-US"/>
              <a:t>检测</a:t>
            </a:r>
            <a:r>
              <a:rPr lang="en-US" altLang="zh-CN"/>
              <a:t>   </a:t>
            </a:r>
            <a:r>
              <a:rPr>
                <a:sym typeface="+mn-ea"/>
              </a:rPr>
              <a:t>backbone </a:t>
            </a:r>
            <a:r>
              <a:rPr lang="en-US">
                <a:sym typeface="+mn-ea"/>
              </a:rPr>
              <a:t>   </a:t>
            </a:r>
            <a:r>
              <a:rPr lang="zh-CN">
                <a:sym typeface="+mn-ea"/>
              </a:rPr>
              <a:t>基于</a:t>
            </a:r>
            <a:r>
              <a:rPr lang="en-US" altLang="zh-CN">
                <a:sym typeface="+mn-ea"/>
              </a:rPr>
              <a:t>voxel    transformer</a:t>
            </a:r>
            <a:r>
              <a:rPr lang="en-US" altLang="zh-CN"/>
              <a:t> </a:t>
            </a:r>
            <a:endParaRPr lang="en-US" altLang="zh-CN"/>
          </a:p>
        </p:txBody>
      </p:sp>
      <p:pic>
        <p:nvPicPr>
          <p:cNvPr id="6" name="图片 5"/>
          <p:cNvPicPr>
            <a:picLocks noChangeAspect="1"/>
          </p:cNvPicPr>
          <p:nvPr/>
        </p:nvPicPr>
        <p:blipFill>
          <a:blip r:embed="rId3"/>
          <a:stretch>
            <a:fillRect/>
          </a:stretch>
        </p:blipFill>
        <p:spPr>
          <a:xfrm>
            <a:off x="2314575" y="2493010"/>
            <a:ext cx="7562850" cy="4086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1000"/>
                            </p:stCondLst>
                            <p:childTnLst>
                              <p:par>
                                <p:cTn id="15" presetID="22" presetClass="entr" presetSubtype="2"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right)">
                                      <p:cBhvr>
                                        <p:cTn id="1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C:\Users\chen\Desktop\logo.pnglogo"/>
          <p:cNvPicPr>
            <a:picLocks noChangeAspect="1"/>
          </p:cNvPicPr>
          <p:nvPr/>
        </p:nvPicPr>
        <p:blipFill>
          <a:blip r:embed="rId1"/>
          <a:srcRect/>
          <a:stretch>
            <a:fillRect/>
          </a:stretch>
        </p:blipFill>
        <p:spPr>
          <a:xfrm>
            <a:off x="111125" y="0"/>
            <a:ext cx="1761490" cy="1164590"/>
          </a:xfrm>
          <a:prstGeom prst="rect">
            <a:avLst/>
          </a:prstGeom>
          <a:noFill/>
          <a:ln>
            <a:noFill/>
          </a:ln>
        </p:spPr>
      </p:pic>
      <p:sp>
        <p:nvSpPr>
          <p:cNvPr id="5" name="文本框 4"/>
          <p:cNvSpPr txBox="1"/>
          <p:nvPr/>
        </p:nvSpPr>
        <p:spPr>
          <a:xfrm>
            <a:off x="499745" y="2967990"/>
            <a:ext cx="11275060" cy="922020"/>
          </a:xfrm>
          <a:prstGeom prst="rect">
            <a:avLst/>
          </a:prstGeom>
          <a:noFill/>
        </p:spPr>
        <p:txBody>
          <a:bodyPr wrap="square" rtlCol="0">
            <a:spAutoFit/>
          </a:bodyPr>
          <a:p>
            <a:pPr algn="ctr"/>
            <a:r>
              <a:rPr lang="en-US" altLang="zh-CN" b="1">
                <a:solidFill>
                  <a:srgbClr val="3563A8"/>
                </a:solidFill>
              </a:rPr>
              <a:t>VoxelNet: End-to-End Learning for Point Cloud Based 3D Object Detection</a:t>
            </a:r>
            <a:endParaRPr lang="en-US" altLang="zh-CN" b="1">
              <a:solidFill>
                <a:srgbClr val="3563A8"/>
              </a:solidFill>
            </a:endParaRPr>
          </a:p>
          <a:p>
            <a:pPr algn="ctr"/>
            <a:endParaRPr lang="en-US" altLang="zh-CN" b="1">
              <a:solidFill>
                <a:srgbClr val="3563A8"/>
              </a:solidFill>
            </a:endParaRPr>
          </a:p>
          <a:p>
            <a:pPr algn="ctr"/>
            <a:r>
              <a:rPr lang="en-US" altLang="zh-CN" b="1">
                <a:solidFill>
                  <a:srgbClr val="3563A8"/>
                </a:solidFill>
              </a:rPr>
              <a:t>*apple.</a:t>
            </a:r>
            <a:r>
              <a:rPr lang="en-US" altLang="zh-CN" b="1">
                <a:solidFill>
                  <a:srgbClr val="3563A8"/>
                </a:solidFill>
              </a:rPr>
              <a:t>com 2017</a:t>
            </a:r>
            <a:endParaRPr lang="en-US" altLang="zh-CN" b="1">
              <a:solidFill>
                <a:srgbClr val="3563A8"/>
              </a:solidFill>
            </a:endParaRPr>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635" y="915035"/>
            <a:ext cx="6626225" cy="521970"/>
          </a:xfrm>
          <a:prstGeom prst="rect">
            <a:avLst/>
          </a:prstGeom>
          <a:noFill/>
        </p:spPr>
        <p:txBody>
          <a:bodyPr wrap="square" rtlCol="0">
            <a:spAutoFit/>
          </a:bodyPr>
          <a:lstStyle/>
          <a:p>
            <a:pPr algn="l"/>
            <a:r>
              <a:rPr sz="2800" dirty="0">
                <a:solidFill>
                  <a:srgbClr val="3563A8"/>
                </a:solidFill>
                <a:latin typeface="Microsoft JhengHei UI Light" panose="020B0304030504040204" pitchFamily="34" charset="-120"/>
                <a:ea typeface="Microsoft JhengHei UI" panose="020B0604030504040204" pitchFamily="34" charset="-120"/>
                <a:sym typeface="+mn-ea"/>
              </a:rPr>
              <a:t>Abstract</a:t>
            </a:r>
            <a:endParaRPr lang="en-US" altLang="zh-CN" sz="2800" b="1" dirty="0">
              <a:solidFill>
                <a:srgbClr val="FF0000"/>
              </a:solidFill>
              <a:latin typeface="仿宋" panose="02010609060101010101" charset="-122"/>
              <a:ea typeface="仿宋" panose="02010609060101010101" charset="-122"/>
              <a:cs typeface="仿宋" panose="02010609060101010101" charset="-122"/>
            </a:endParaRPr>
          </a:p>
        </p:txBody>
      </p:sp>
      <p:cxnSp>
        <p:nvCxnSpPr>
          <p:cNvPr id="4" name="直接连接符 3"/>
          <p:cNvCxnSpPr/>
          <p:nvPr/>
        </p:nvCxnSpPr>
        <p:spPr>
          <a:xfrm>
            <a:off x="2134870" y="1507252"/>
            <a:ext cx="4978969" cy="0"/>
          </a:xfrm>
          <a:prstGeom prst="line">
            <a:avLst/>
          </a:prstGeom>
          <a:ln w="6350">
            <a:solidFill>
              <a:srgbClr val="3563A8"/>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432676" y="1377698"/>
            <a:ext cx="1128220" cy="1683970"/>
            <a:chOff x="8537689" y="2340869"/>
            <a:chExt cx="1128220" cy="1683970"/>
          </a:xfrm>
        </p:grpSpPr>
        <p:sp>
          <p:nvSpPr>
            <p:cNvPr id="2" name="文本框 1"/>
            <p:cNvSpPr txBox="1"/>
            <p:nvPr/>
          </p:nvSpPr>
          <p:spPr>
            <a:xfrm>
              <a:off x="8537689" y="3563174"/>
              <a:ext cx="1128220" cy="461665"/>
            </a:xfrm>
            <a:prstGeom prst="rect">
              <a:avLst/>
            </a:prstGeom>
            <a:noFill/>
          </p:spPr>
          <p:txBody>
            <a:bodyPr wrap="square" rtlCol="0">
              <a:spAutoFit/>
            </a:bodyPr>
            <a:lstStyle/>
            <a:p>
              <a:pPr algn="dist"/>
              <a:r>
                <a:rPr lang="en-US" altLang="zh-CN" sz="2400" dirty="0">
                  <a:solidFill>
                    <a:srgbClr val="3563A8"/>
                  </a:solidFill>
                </a:rPr>
                <a:t>PART</a:t>
              </a:r>
              <a:endParaRPr lang="zh-CN" altLang="en-US" sz="2400" dirty="0">
                <a:solidFill>
                  <a:srgbClr val="3563A8"/>
                </a:solidFill>
              </a:endParaRPr>
            </a:p>
          </p:txBody>
        </p:sp>
        <p:sp>
          <p:nvSpPr>
            <p:cNvPr id="8" name="矩形 7"/>
            <p:cNvSpPr/>
            <p:nvPr/>
          </p:nvSpPr>
          <p:spPr>
            <a:xfrm>
              <a:off x="8598879" y="2340869"/>
              <a:ext cx="1005840" cy="1185729"/>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t>01</a:t>
              </a:r>
              <a:endParaRPr lang="zh-CN" altLang="en-US" sz="4800" dirty="0"/>
            </a:p>
          </p:txBody>
        </p:sp>
      </p:grpSp>
      <p:grpSp>
        <p:nvGrpSpPr>
          <p:cNvPr id="12" name="组合 11"/>
          <p:cNvGrpSpPr/>
          <p:nvPr/>
        </p:nvGrpSpPr>
        <p:grpSpPr>
          <a:xfrm>
            <a:off x="116474" y="147812"/>
            <a:ext cx="2769158" cy="320040"/>
            <a:chOff x="116474" y="147812"/>
            <a:chExt cx="2769158" cy="320040"/>
          </a:xfrm>
        </p:grpSpPr>
        <p:cxnSp>
          <p:nvCxnSpPr>
            <p:cNvPr id="13" name="直接连接符 12"/>
            <p:cNvCxnSpPr/>
            <p:nvPr/>
          </p:nvCxnSpPr>
          <p:spPr>
            <a:xfrm>
              <a:off x="1611727" y="147812"/>
              <a:ext cx="0" cy="320040"/>
            </a:xfrm>
            <a:prstGeom prst="line">
              <a:avLst/>
            </a:prstGeom>
            <a:ln>
              <a:solidFill>
                <a:srgbClr val="3563A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16474" y="169333"/>
              <a:ext cx="1501758" cy="276999"/>
            </a:xfrm>
            <a:prstGeom prst="rect">
              <a:avLst/>
            </a:prstGeom>
            <a:noFill/>
          </p:spPr>
          <p:txBody>
            <a:bodyPr wrap="none" rtlCol="0">
              <a:spAutoFit/>
            </a:bodyPr>
            <a:lstStyle/>
            <a:p>
              <a:r>
                <a:rPr lang="en-US" altLang="zh-CN" sz="1200" dirty="0">
                  <a:solidFill>
                    <a:srgbClr val="3563A8"/>
                  </a:solidFill>
                  <a:latin typeface="+mj-lt"/>
                  <a:ea typeface="Arial Unicode MS" panose="020B0604020202020204" pitchFamily="34" charset="-122"/>
                  <a:cs typeface="Arial Unicode MS" panose="020B0604020202020204" pitchFamily="34" charset="-122"/>
                </a:rPr>
                <a:t>COMPANY  NAME</a:t>
              </a:r>
              <a:endParaRPr lang="zh-CN" altLang="en-US" sz="1200" dirty="0">
                <a:solidFill>
                  <a:srgbClr val="3563A8"/>
                </a:solidFill>
                <a:latin typeface="+mj-lt"/>
                <a:ea typeface="Arial Unicode MS" panose="020B0604020202020204" pitchFamily="34" charset="-122"/>
                <a:cs typeface="Arial Unicode MS" panose="020B0604020202020204" pitchFamily="34" charset="-122"/>
              </a:endParaRPr>
            </a:p>
          </p:txBody>
        </p:sp>
        <p:sp>
          <p:nvSpPr>
            <p:cNvPr id="15" name="文本框 14"/>
            <p:cNvSpPr txBox="1"/>
            <p:nvPr/>
          </p:nvSpPr>
          <p:spPr>
            <a:xfrm>
              <a:off x="1636572" y="169333"/>
              <a:ext cx="1249060" cy="276999"/>
            </a:xfrm>
            <a:prstGeom prst="rect">
              <a:avLst/>
            </a:prstGeom>
            <a:noFill/>
          </p:spPr>
          <p:txBody>
            <a:bodyPr wrap="none" rtlCol="0">
              <a:spAutoFit/>
            </a:bodyPr>
            <a:lstStyle/>
            <a:p>
              <a:r>
                <a:rPr lang="en-US" altLang="zh-CN" sz="1200" dirty="0">
                  <a:solidFill>
                    <a:schemeClr val="bg1">
                      <a:lumMod val="50000"/>
                    </a:schemeClr>
                  </a:solidFill>
                  <a:latin typeface="+mj-lt"/>
                  <a:ea typeface="Arial Unicode MS" panose="020B0604020202020204" pitchFamily="34" charset="-122"/>
                  <a:cs typeface="Arial Unicode MS" panose="020B0604020202020204" pitchFamily="34" charset="-122"/>
                </a:rPr>
                <a:t>POWER POINT</a:t>
              </a:r>
              <a:endParaRPr lang="zh-CN" altLang="en-US" sz="1200" dirty="0">
                <a:solidFill>
                  <a:schemeClr val="bg1">
                    <a:lumMod val="50000"/>
                  </a:schemeClr>
                </a:solidFill>
                <a:latin typeface="+mj-lt"/>
                <a:ea typeface="Arial Unicode MS" panose="020B0604020202020204" pitchFamily="34" charset="-122"/>
                <a:cs typeface="Arial Unicode MS" panose="020B0604020202020204" pitchFamily="34" charset="-122"/>
              </a:endParaRPr>
            </a:p>
          </p:txBody>
        </p:sp>
      </p:grpSp>
      <p:pic>
        <p:nvPicPr>
          <p:cNvPr id="7" name="图片 6" descr="C:\Users\chen\Desktop\logo.pnglogo"/>
          <p:cNvPicPr>
            <a:picLocks noChangeAspect="1"/>
          </p:cNvPicPr>
          <p:nvPr>
            <p:custDataLst>
              <p:tags r:id="rId1"/>
            </p:custDataLst>
          </p:nvPr>
        </p:nvPicPr>
        <p:blipFill>
          <a:blip r:embed="rId2"/>
          <a:srcRect/>
          <a:stretch>
            <a:fillRect/>
          </a:stretch>
        </p:blipFill>
        <p:spPr>
          <a:xfrm>
            <a:off x="116205" y="297815"/>
            <a:ext cx="1761490" cy="1164590"/>
          </a:xfrm>
          <a:prstGeom prst="rect">
            <a:avLst/>
          </a:prstGeom>
          <a:noFill/>
          <a:ln>
            <a:noFill/>
          </a:ln>
        </p:spPr>
      </p:pic>
      <p:sp>
        <p:nvSpPr>
          <p:cNvPr id="5" name="文本框 4"/>
          <p:cNvSpPr txBox="1"/>
          <p:nvPr/>
        </p:nvSpPr>
        <p:spPr>
          <a:xfrm>
            <a:off x="2032635" y="1732280"/>
            <a:ext cx="9559925" cy="4246245"/>
          </a:xfrm>
          <a:prstGeom prst="rect">
            <a:avLst/>
          </a:prstGeom>
          <a:noFill/>
        </p:spPr>
        <p:txBody>
          <a:bodyPr wrap="square" rtlCol="0" anchor="t">
            <a:spAutoFit/>
          </a:bodyPr>
          <a:p>
            <a:r>
              <a:rPr lang="en-US" altLang="zh-CN"/>
              <a:t>3D sparse convolutional network voxel-based </a:t>
            </a:r>
            <a:r>
              <a:rPr lang="zh-CN" altLang="en-US"/>
              <a:t>缺点</a:t>
            </a:r>
            <a:r>
              <a:rPr lang="en-US" altLang="zh-CN"/>
              <a:t>:</a:t>
            </a:r>
            <a:endParaRPr lang="en-US" altLang="zh-CN"/>
          </a:p>
          <a:p>
            <a:endParaRPr lang="en-US" altLang="zh-CN"/>
          </a:p>
          <a:p>
            <a:pPr marL="285750" indent="-285750">
              <a:buFont typeface="Arial" panose="020B0604020202020204" pitchFamily="34" charset="0"/>
              <a:buChar char="•"/>
            </a:pPr>
            <a:r>
              <a:rPr lang="zh-CN" altLang="en-US"/>
              <a:t>虽然是至关重要的部分，而且确实很有效，但是</a:t>
            </a:r>
            <a:endParaRPr lang="en-US" altLang="zh-CN"/>
          </a:p>
          <a:p>
            <a:endParaRPr lang="en-US" altLang="zh-CN"/>
          </a:p>
          <a:p>
            <a:pPr marL="285750" indent="-285750">
              <a:buFont typeface="Arial" panose="020B0604020202020204" pitchFamily="34" charset="0"/>
              <a:buChar char="•"/>
            </a:pPr>
            <a:r>
              <a:rPr lang="en-US" altLang="zh-CN">
                <a:solidFill>
                  <a:srgbClr val="FF0000"/>
                </a:solidFill>
              </a:rPr>
              <a:t>cannot </a:t>
            </a:r>
            <a:r>
              <a:rPr lang="en-US" altLang="zh-CN"/>
              <a:t>efficiently </a:t>
            </a:r>
            <a:r>
              <a:rPr lang="en-US" altLang="zh-CN">
                <a:solidFill>
                  <a:srgbClr val="FF0000"/>
                </a:solidFill>
              </a:rPr>
              <a:t>capture large context</a:t>
            </a:r>
            <a:r>
              <a:rPr lang="en-US" altLang="zh-CN"/>
              <a:t> information,owing to the limited receptive fields.</a:t>
            </a: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zh-CN" altLang="en-US"/>
              <a:t>例子</a:t>
            </a:r>
            <a:r>
              <a:rPr lang="en-US" altLang="zh-CN"/>
              <a:t>: second[33]</a:t>
            </a:r>
            <a:r>
              <a:rPr lang="zh-CN" altLang="en-US"/>
              <a:t>这个模型</a:t>
            </a:r>
            <a:r>
              <a:rPr lang="en-US" altLang="zh-CN"/>
              <a:t> voxel size as (0.05m, 0.05m, 0.1m) </a:t>
            </a:r>
            <a:r>
              <a:rPr lang="zh-CN" altLang="en-US"/>
              <a:t>最后一层卷积的 maximum receptive field</a:t>
            </a:r>
            <a:r>
              <a:rPr lang="en-US" altLang="zh-CN"/>
              <a:t> </a:t>
            </a:r>
            <a:r>
              <a:rPr lang="zh-CN" altLang="en-US"/>
              <a:t>是</a:t>
            </a:r>
            <a:r>
              <a:rPr lang="en-US" altLang="zh-CN"/>
              <a:t> </a:t>
            </a:r>
            <a:r>
              <a:rPr lang="zh-CN" altLang="en-US"/>
              <a:t>(3.65m, 3.65m, 7.3m)</a:t>
            </a:r>
            <a:r>
              <a:rPr lang="en-US" altLang="zh-CN"/>
              <a:t> </a:t>
            </a:r>
            <a:r>
              <a:rPr lang="zh-CN" altLang="en-US"/>
              <a:t>不能覆盖超过</a:t>
            </a:r>
            <a:r>
              <a:rPr lang="en-US" altLang="zh-CN"/>
              <a:t>4m</a:t>
            </a:r>
            <a:r>
              <a:rPr lang="zh-CN" altLang="en-US"/>
              <a:t>的</a:t>
            </a:r>
            <a:r>
              <a:rPr lang="zh-CN" altLang="en-US"/>
              <a:t>车</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这会影响检测结果，尤其在</a:t>
            </a:r>
            <a:r>
              <a:rPr lang="en-US" altLang="zh-CN"/>
              <a:t>object </a:t>
            </a:r>
            <a:r>
              <a:rPr lang="zh-CN" altLang="en-US"/>
              <a:t>只有少数的</a:t>
            </a:r>
            <a:r>
              <a:rPr lang="en-US" altLang="zh-CN"/>
              <a:t>voxel</a:t>
            </a:r>
            <a:r>
              <a:rPr lang="zh-CN" altLang="en-US"/>
              <a:t>情况</a:t>
            </a:r>
            <a:r>
              <a:rPr lang="zh-CN" altLang="en-US"/>
              <a:t>下</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en-US" altLang="zh-CN"/>
              <a:t>CNN </a:t>
            </a:r>
            <a:r>
              <a:rPr lang="zh-CN" altLang="en-US"/>
              <a:t>扩大感受野的传统方式是 voxel</a:t>
            </a:r>
            <a:r>
              <a:rPr lang="en-US" altLang="zh-CN"/>
              <a:t> </a:t>
            </a:r>
            <a:r>
              <a:rPr lang="zh-CN" altLang="en-US"/>
              <a:t>size V , kernel size K, stride S, </a:t>
            </a:r>
            <a:r>
              <a:rPr lang="en-US" altLang="zh-CN"/>
              <a:t> </a:t>
            </a:r>
            <a:r>
              <a:rPr lang="zh-CN" altLang="en-US"/>
              <a:t>layer number L</a:t>
            </a:r>
            <a:endParaRPr lang="zh-CN" altLang="en-US"/>
          </a:p>
          <a:p>
            <a:pPr indent="0">
              <a:buFont typeface="Arial" panose="020B0604020202020204" pitchFamily="34" charset="0"/>
              <a:buNone/>
            </a:pPr>
            <a:r>
              <a:rPr lang="en-US" altLang="zh-CN"/>
              <a:t>    </a:t>
            </a:r>
            <a:r>
              <a:rPr lang="zh-CN" altLang="en-US"/>
              <a:t>改变这些参数都会大大增加</a:t>
            </a:r>
            <a:r>
              <a:rPr lang="zh-CN" altLang="en-US"/>
              <a:t>计算量</a:t>
            </a:r>
            <a:endParaRPr lang="zh-CN" altLang="en-US"/>
          </a:p>
          <a:p>
            <a:pPr indent="0">
              <a:buFont typeface="Arial" panose="020B0604020202020204" pitchFamily="34" charset="0"/>
              <a:buNone/>
            </a:pPr>
            <a:endParaRPr lang="en-US" altLang="zh-CN"/>
          </a:p>
          <a:p>
            <a:pPr marL="285750" indent="-285750">
              <a:buFont typeface="Arial" panose="020B0604020202020204" pitchFamily="34" charset="0"/>
              <a:buChar char="•"/>
            </a:pPr>
            <a:r>
              <a:rPr lang="zh-CN" altLang="en-US"/>
              <a:t>事实上，大的感受野是非常重要的尤其是在点云这种天然稀疏而且不完整情况下的</a:t>
            </a:r>
            <a:r>
              <a:rPr lang="en-US" altLang="zh-CN"/>
              <a:t>3D</a:t>
            </a:r>
            <a:r>
              <a:rPr lang="zh-CN" altLang="en-US"/>
              <a:t>检测</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1000"/>
                            </p:stCondLst>
                            <p:childTnLst>
                              <p:par>
                                <p:cTn id="15" presetID="22" presetClass="entr" presetSubtype="2"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right)">
                                      <p:cBhvr>
                                        <p:cTn id="1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635" y="915035"/>
            <a:ext cx="6626225" cy="521970"/>
          </a:xfrm>
          <a:prstGeom prst="rect">
            <a:avLst/>
          </a:prstGeom>
          <a:noFill/>
        </p:spPr>
        <p:txBody>
          <a:bodyPr wrap="square" rtlCol="0">
            <a:spAutoFit/>
          </a:bodyPr>
          <a:lstStyle/>
          <a:p>
            <a:pPr algn="l"/>
            <a:r>
              <a:rPr sz="2800" dirty="0">
                <a:solidFill>
                  <a:srgbClr val="3563A8"/>
                </a:solidFill>
                <a:latin typeface="Microsoft JhengHei UI Light" panose="020B0304030504040204" pitchFamily="34" charset="-120"/>
                <a:ea typeface="Microsoft JhengHei UI" panose="020B0604030504040204" pitchFamily="34" charset="-120"/>
                <a:sym typeface="+mn-ea"/>
              </a:rPr>
              <a:t>Abstract</a:t>
            </a:r>
            <a:endParaRPr lang="en-US" altLang="zh-CN" sz="2800" b="1" dirty="0">
              <a:solidFill>
                <a:srgbClr val="FF0000"/>
              </a:solidFill>
              <a:latin typeface="仿宋" panose="02010609060101010101" charset="-122"/>
              <a:ea typeface="仿宋" panose="02010609060101010101" charset="-122"/>
              <a:cs typeface="仿宋" panose="02010609060101010101" charset="-122"/>
            </a:endParaRPr>
          </a:p>
        </p:txBody>
      </p:sp>
      <p:cxnSp>
        <p:nvCxnSpPr>
          <p:cNvPr id="4" name="直接连接符 3"/>
          <p:cNvCxnSpPr/>
          <p:nvPr/>
        </p:nvCxnSpPr>
        <p:spPr>
          <a:xfrm>
            <a:off x="2134870" y="1507252"/>
            <a:ext cx="4978969" cy="0"/>
          </a:xfrm>
          <a:prstGeom prst="line">
            <a:avLst/>
          </a:prstGeom>
          <a:ln w="6350">
            <a:solidFill>
              <a:srgbClr val="3563A8"/>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432676" y="1377698"/>
            <a:ext cx="1128220" cy="1683970"/>
            <a:chOff x="8537689" y="2340869"/>
            <a:chExt cx="1128220" cy="1683970"/>
          </a:xfrm>
        </p:grpSpPr>
        <p:sp>
          <p:nvSpPr>
            <p:cNvPr id="2" name="文本框 1"/>
            <p:cNvSpPr txBox="1"/>
            <p:nvPr/>
          </p:nvSpPr>
          <p:spPr>
            <a:xfrm>
              <a:off x="8537689" y="3563174"/>
              <a:ext cx="1128220" cy="461665"/>
            </a:xfrm>
            <a:prstGeom prst="rect">
              <a:avLst/>
            </a:prstGeom>
            <a:noFill/>
          </p:spPr>
          <p:txBody>
            <a:bodyPr wrap="square" rtlCol="0">
              <a:spAutoFit/>
            </a:bodyPr>
            <a:lstStyle/>
            <a:p>
              <a:pPr algn="dist"/>
              <a:r>
                <a:rPr lang="en-US" altLang="zh-CN" sz="2400" dirty="0">
                  <a:solidFill>
                    <a:srgbClr val="3563A8"/>
                  </a:solidFill>
                </a:rPr>
                <a:t>PART</a:t>
              </a:r>
              <a:endParaRPr lang="zh-CN" altLang="en-US" sz="2400" dirty="0">
                <a:solidFill>
                  <a:srgbClr val="3563A8"/>
                </a:solidFill>
              </a:endParaRPr>
            </a:p>
          </p:txBody>
        </p:sp>
        <p:sp>
          <p:nvSpPr>
            <p:cNvPr id="8" name="矩形 7"/>
            <p:cNvSpPr/>
            <p:nvPr/>
          </p:nvSpPr>
          <p:spPr>
            <a:xfrm>
              <a:off x="8598879" y="2340869"/>
              <a:ext cx="1005840" cy="1185729"/>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t>01</a:t>
              </a:r>
              <a:endParaRPr lang="zh-CN" altLang="en-US" sz="4800" dirty="0"/>
            </a:p>
          </p:txBody>
        </p:sp>
      </p:grpSp>
      <p:grpSp>
        <p:nvGrpSpPr>
          <p:cNvPr id="12" name="组合 11"/>
          <p:cNvGrpSpPr/>
          <p:nvPr/>
        </p:nvGrpSpPr>
        <p:grpSpPr>
          <a:xfrm>
            <a:off x="116474" y="147812"/>
            <a:ext cx="2769158" cy="320040"/>
            <a:chOff x="116474" y="147812"/>
            <a:chExt cx="2769158" cy="320040"/>
          </a:xfrm>
        </p:grpSpPr>
        <p:cxnSp>
          <p:nvCxnSpPr>
            <p:cNvPr id="13" name="直接连接符 12"/>
            <p:cNvCxnSpPr/>
            <p:nvPr/>
          </p:nvCxnSpPr>
          <p:spPr>
            <a:xfrm>
              <a:off x="1611727" y="147812"/>
              <a:ext cx="0" cy="320040"/>
            </a:xfrm>
            <a:prstGeom prst="line">
              <a:avLst/>
            </a:prstGeom>
            <a:ln>
              <a:solidFill>
                <a:srgbClr val="3563A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16474" y="169333"/>
              <a:ext cx="1501758" cy="276999"/>
            </a:xfrm>
            <a:prstGeom prst="rect">
              <a:avLst/>
            </a:prstGeom>
            <a:noFill/>
          </p:spPr>
          <p:txBody>
            <a:bodyPr wrap="none" rtlCol="0">
              <a:spAutoFit/>
            </a:bodyPr>
            <a:lstStyle/>
            <a:p>
              <a:r>
                <a:rPr lang="en-US" altLang="zh-CN" sz="1200" dirty="0">
                  <a:solidFill>
                    <a:srgbClr val="3563A8"/>
                  </a:solidFill>
                  <a:latin typeface="+mj-lt"/>
                  <a:ea typeface="Arial Unicode MS" panose="020B0604020202020204" pitchFamily="34" charset="-122"/>
                  <a:cs typeface="Arial Unicode MS" panose="020B0604020202020204" pitchFamily="34" charset="-122"/>
                </a:rPr>
                <a:t>COMPANY  NAME</a:t>
              </a:r>
              <a:endParaRPr lang="zh-CN" altLang="en-US" sz="1200" dirty="0">
                <a:solidFill>
                  <a:srgbClr val="3563A8"/>
                </a:solidFill>
                <a:latin typeface="+mj-lt"/>
                <a:ea typeface="Arial Unicode MS" panose="020B0604020202020204" pitchFamily="34" charset="-122"/>
                <a:cs typeface="Arial Unicode MS" panose="020B0604020202020204" pitchFamily="34" charset="-122"/>
              </a:endParaRPr>
            </a:p>
          </p:txBody>
        </p:sp>
        <p:sp>
          <p:nvSpPr>
            <p:cNvPr id="15" name="文本框 14"/>
            <p:cNvSpPr txBox="1"/>
            <p:nvPr/>
          </p:nvSpPr>
          <p:spPr>
            <a:xfrm>
              <a:off x="1636572" y="169333"/>
              <a:ext cx="1249060" cy="276999"/>
            </a:xfrm>
            <a:prstGeom prst="rect">
              <a:avLst/>
            </a:prstGeom>
            <a:noFill/>
          </p:spPr>
          <p:txBody>
            <a:bodyPr wrap="none" rtlCol="0">
              <a:spAutoFit/>
            </a:bodyPr>
            <a:lstStyle/>
            <a:p>
              <a:r>
                <a:rPr lang="en-US" altLang="zh-CN" sz="1200" dirty="0">
                  <a:solidFill>
                    <a:schemeClr val="bg1">
                      <a:lumMod val="50000"/>
                    </a:schemeClr>
                  </a:solidFill>
                  <a:latin typeface="+mj-lt"/>
                  <a:ea typeface="Arial Unicode MS" panose="020B0604020202020204" pitchFamily="34" charset="-122"/>
                  <a:cs typeface="Arial Unicode MS" panose="020B0604020202020204" pitchFamily="34" charset="-122"/>
                </a:rPr>
                <a:t>POWER POINT</a:t>
              </a:r>
              <a:endParaRPr lang="zh-CN" altLang="en-US" sz="1200" dirty="0">
                <a:solidFill>
                  <a:schemeClr val="bg1">
                    <a:lumMod val="50000"/>
                  </a:schemeClr>
                </a:solidFill>
                <a:latin typeface="+mj-lt"/>
                <a:ea typeface="Arial Unicode MS" panose="020B0604020202020204" pitchFamily="34" charset="-122"/>
                <a:cs typeface="Arial Unicode MS" panose="020B0604020202020204" pitchFamily="34" charset="-122"/>
              </a:endParaRPr>
            </a:p>
          </p:txBody>
        </p:sp>
      </p:grpSp>
      <p:pic>
        <p:nvPicPr>
          <p:cNvPr id="7" name="图片 6" descr="C:\Users\chen\Desktop\logo.pnglogo"/>
          <p:cNvPicPr>
            <a:picLocks noChangeAspect="1"/>
          </p:cNvPicPr>
          <p:nvPr>
            <p:custDataLst>
              <p:tags r:id="rId1"/>
            </p:custDataLst>
          </p:nvPr>
        </p:nvPicPr>
        <p:blipFill>
          <a:blip r:embed="rId2"/>
          <a:srcRect/>
          <a:stretch>
            <a:fillRect/>
          </a:stretch>
        </p:blipFill>
        <p:spPr>
          <a:xfrm>
            <a:off x="116205" y="297815"/>
            <a:ext cx="1761490" cy="1164590"/>
          </a:xfrm>
          <a:prstGeom prst="rect">
            <a:avLst/>
          </a:prstGeom>
          <a:noFill/>
          <a:ln>
            <a:noFill/>
          </a:ln>
        </p:spPr>
      </p:pic>
      <p:sp>
        <p:nvSpPr>
          <p:cNvPr id="5" name="文本框 4"/>
          <p:cNvSpPr txBox="1"/>
          <p:nvPr/>
        </p:nvSpPr>
        <p:spPr>
          <a:xfrm>
            <a:off x="2032635" y="1732280"/>
            <a:ext cx="9559925" cy="2030095"/>
          </a:xfrm>
          <a:prstGeom prst="rect">
            <a:avLst/>
          </a:prstGeom>
          <a:noFill/>
        </p:spPr>
        <p:txBody>
          <a:bodyPr wrap="square" rtlCol="0" anchor="t">
            <a:spAutoFit/>
          </a:bodyPr>
          <a:p>
            <a:r>
              <a:rPr lang="zh-CN" altLang="en-US"/>
              <a:t>直接应用</a:t>
            </a:r>
            <a:r>
              <a:rPr lang="en-US" altLang="zh-CN"/>
              <a:t>standard transformer </a:t>
            </a:r>
            <a:r>
              <a:rPr lang="zh-CN" altLang="en-US"/>
              <a:t>是不可行的</a:t>
            </a:r>
            <a:r>
              <a:rPr lang="en-US" altLang="zh-CN"/>
              <a:t>:</a:t>
            </a:r>
            <a:endParaRPr lang="en-US" altLang="zh-CN"/>
          </a:p>
          <a:p>
            <a:endParaRPr lang="en-US" altLang="zh-CN"/>
          </a:p>
          <a:p>
            <a:pPr marL="285750" indent="-285750">
              <a:buFont typeface="Arial" panose="020B0604020202020204" pitchFamily="34" charset="0"/>
              <a:buChar char="•"/>
            </a:pPr>
            <a:r>
              <a:rPr lang="en-US" altLang="zh-CN"/>
              <a:t>on the Waymo Open dataset non-empty voxels are </a:t>
            </a:r>
            <a:r>
              <a:rPr lang="en-US" altLang="zh-CN">
                <a:solidFill>
                  <a:srgbClr val="FF0000"/>
                </a:solidFill>
              </a:rPr>
              <a:t>sparsely </a:t>
            </a:r>
            <a:endParaRPr lang="en-US" altLang="zh-CN"/>
          </a:p>
          <a:p>
            <a:pPr indent="0">
              <a:buFont typeface="Arial" panose="020B0604020202020204" pitchFamily="34" charset="0"/>
              <a:buNone/>
            </a:pPr>
            <a:r>
              <a:rPr lang="en-US" altLang="zh-CN"/>
              <a:t>    </a:t>
            </a:r>
            <a:r>
              <a:rPr lang="en-US" altLang="zh-CN"/>
              <a:t>e.g normally occupy </a:t>
            </a:r>
            <a:r>
              <a:rPr lang="en-US" altLang="zh-CN">
                <a:solidFill>
                  <a:srgbClr val="FF0000"/>
                </a:solidFill>
              </a:rPr>
              <a:t>less than 0.1%</a:t>
            </a:r>
            <a:r>
              <a:rPr lang="en-US" altLang="zh-CN"/>
              <a:t> of the total voxel space</a:t>
            </a: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en-US" altLang="zh-CN">
                <a:sym typeface="+mn-ea"/>
              </a:rPr>
              <a:t>on the Waymo Open dataset t</a:t>
            </a:r>
            <a:r>
              <a:rPr lang="en-US" altLang="zh-CN"/>
              <a:t>he number of non-empty voxels is still </a:t>
            </a:r>
            <a:r>
              <a:rPr lang="en-US" altLang="zh-CN">
                <a:solidFill>
                  <a:srgbClr val="FF0000"/>
                </a:solidFill>
              </a:rPr>
              <a:t>large </a:t>
            </a:r>
            <a:r>
              <a:rPr lang="en-US" altLang="zh-CN"/>
              <a:t>in a scene</a:t>
            </a:r>
            <a:endParaRPr lang="en-US" altLang="zh-CN"/>
          </a:p>
          <a:p>
            <a:pPr indent="0">
              <a:buFont typeface="Arial" panose="020B0604020202020204" pitchFamily="34" charset="0"/>
              <a:buNone/>
            </a:pPr>
            <a:r>
              <a:rPr lang="en-US" altLang="zh-CN"/>
              <a:t>    e.g. nearly </a:t>
            </a:r>
            <a:r>
              <a:rPr lang="en-US" altLang="zh-CN">
                <a:solidFill>
                  <a:srgbClr val="FF0000"/>
                </a:solidFill>
              </a:rPr>
              <a:t>90k non-empty</a:t>
            </a:r>
            <a:r>
              <a:rPr lang="en-US" altLang="zh-CN"/>
              <a:t> voxels generated per frame</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1000"/>
                            </p:stCondLst>
                            <p:childTnLst>
                              <p:par>
                                <p:cTn id="15" presetID="22" presetClass="entr" presetSubtype="2"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right)">
                                      <p:cBhvr>
                                        <p:cTn id="1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635" y="915035"/>
            <a:ext cx="6626225" cy="521970"/>
          </a:xfrm>
          <a:prstGeom prst="rect">
            <a:avLst/>
          </a:prstGeom>
          <a:noFill/>
        </p:spPr>
        <p:txBody>
          <a:bodyPr wrap="square" rtlCol="0">
            <a:spAutoFit/>
          </a:bodyPr>
          <a:lstStyle/>
          <a:p>
            <a:pPr algn="l"/>
            <a:r>
              <a:rPr sz="2800" dirty="0">
                <a:solidFill>
                  <a:srgbClr val="3563A8"/>
                </a:solidFill>
                <a:latin typeface="Microsoft JhengHei UI Light" panose="020B0304030504040204" pitchFamily="34" charset="-120"/>
                <a:ea typeface="Microsoft JhengHei UI" panose="020B0604030504040204" pitchFamily="34" charset="-120"/>
                <a:sym typeface="+mn-ea"/>
              </a:rPr>
              <a:t>Abstract</a:t>
            </a:r>
            <a:endParaRPr lang="en-US" altLang="zh-CN" sz="2800" b="1" dirty="0">
              <a:solidFill>
                <a:srgbClr val="FF0000"/>
              </a:solidFill>
              <a:latin typeface="仿宋" panose="02010609060101010101" charset="-122"/>
              <a:ea typeface="仿宋" panose="02010609060101010101" charset="-122"/>
              <a:cs typeface="仿宋" panose="02010609060101010101" charset="-122"/>
            </a:endParaRPr>
          </a:p>
        </p:txBody>
      </p:sp>
      <p:cxnSp>
        <p:nvCxnSpPr>
          <p:cNvPr id="4" name="直接连接符 3"/>
          <p:cNvCxnSpPr/>
          <p:nvPr/>
        </p:nvCxnSpPr>
        <p:spPr>
          <a:xfrm>
            <a:off x="2134870" y="1507252"/>
            <a:ext cx="4978969" cy="0"/>
          </a:xfrm>
          <a:prstGeom prst="line">
            <a:avLst/>
          </a:prstGeom>
          <a:ln w="6350">
            <a:solidFill>
              <a:srgbClr val="3563A8"/>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432676" y="1377698"/>
            <a:ext cx="1128220" cy="1683970"/>
            <a:chOff x="8537689" y="2340869"/>
            <a:chExt cx="1128220" cy="1683970"/>
          </a:xfrm>
        </p:grpSpPr>
        <p:sp>
          <p:nvSpPr>
            <p:cNvPr id="2" name="文本框 1"/>
            <p:cNvSpPr txBox="1"/>
            <p:nvPr/>
          </p:nvSpPr>
          <p:spPr>
            <a:xfrm>
              <a:off x="8537689" y="3563174"/>
              <a:ext cx="1128220" cy="461665"/>
            </a:xfrm>
            <a:prstGeom prst="rect">
              <a:avLst/>
            </a:prstGeom>
            <a:noFill/>
          </p:spPr>
          <p:txBody>
            <a:bodyPr wrap="square" rtlCol="0">
              <a:spAutoFit/>
            </a:bodyPr>
            <a:lstStyle/>
            <a:p>
              <a:pPr algn="dist"/>
              <a:r>
                <a:rPr lang="en-US" altLang="zh-CN" sz="2400" dirty="0">
                  <a:solidFill>
                    <a:srgbClr val="3563A8"/>
                  </a:solidFill>
                </a:rPr>
                <a:t>PART</a:t>
              </a:r>
              <a:endParaRPr lang="zh-CN" altLang="en-US" sz="2400" dirty="0">
                <a:solidFill>
                  <a:srgbClr val="3563A8"/>
                </a:solidFill>
              </a:endParaRPr>
            </a:p>
          </p:txBody>
        </p:sp>
        <p:sp>
          <p:nvSpPr>
            <p:cNvPr id="8" name="矩形 7"/>
            <p:cNvSpPr/>
            <p:nvPr/>
          </p:nvSpPr>
          <p:spPr>
            <a:xfrm>
              <a:off x="8598879" y="2340869"/>
              <a:ext cx="1005840" cy="1185729"/>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t>01</a:t>
              </a:r>
              <a:endParaRPr lang="zh-CN" altLang="en-US" sz="4800" dirty="0"/>
            </a:p>
          </p:txBody>
        </p:sp>
      </p:grpSp>
      <p:grpSp>
        <p:nvGrpSpPr>
          <p:cNvPr id="12" name="组合 11"/>
          <p:cNvGrpSpPr/>
          <p:nvPr/>
        </p:nvGrpSpPr>
        <p:grpSpPr>
          <a:xfrm>
            <a:off x="116474" y="147812"/>
            <a:ext cx="2769158" cy="320040"/>
            <a:chOff x="116474" y="147812"/>
            <a:chExt cx="2769158" cy="320040"/>
          </a:xfrm>
        </p:grpSpPr>
        <p:cxnSp>
          <p:nvCxnSpPr>
            <p:cNvPr id="13" name="直接连接符 12"/>
            <p:cNvCxnSpPr/>
            <p:nvPr/>
          </p:nvCxnSpPr>
          <p:spPr>
            <a:xfrm>
              <a:off x="1611727" y="147812"/>
              <a:ext cx="0" cy="320040"/>
            </a:xfrm>
            <a:prstGeom prst="line">
              <a:avLst/>
            </a:prstGeom>
            <a:ln>
              <a:solidFill>
                <a:srgbClr val="3563A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16474" y="169333"/>
              <a:ext cx="1501758" cy="276999"/>
            </a:xfrm>
            <a:prstGeom prst="rect">
              <a:avLst/>
            </a:prstGeom>
            <a:noFill/>
          </p:spPr>
          <p:txBody>
            <a:bodyPr wrap="none" rtlCol="0">
              <a:spAutoFit/>
            </a:bodyPr>
            <a:lstStyle/>
            <a:p>
              <a:r>
                <a:rPr lang="en-US" altLang="zh-CN" sz="1200" dirty="0">
                  <a:solidFill>
                    <a:srgbClr val="3563A8"/>
                  </a:solidFill>
                  <a:latin typeface="+mj-lt"/>
                  <a:ea typeface="Arial Unicode MS" panose="020B0604020202020204" pitchFamily="34" charset="-122"/>
                  <a:cs typeface="Arial Unicode MS" panose="020B0604020202020204" pitchFamily="34" charset="-122"/>
                </a:rPr>
                <a:t>COMPANY  NAME</a:t>
              </a:r>
              <a:endParaRPr lang="zh-CN" altLang="en-US" sz="1200" dirty="0">
                <a:solidFill>
                  <a:srgbClr val="3563A8"/>
                </a:solidFill>
                <a:latin typeface="+mj-lt"/>
                <a:ea typeface="Arial Unicode MS" panose="020B0604020202020204" pitchFamily="34" charset="-122"/>
                <a:cs typeface="Arial Unicode MS" panose="020B0604020202020204" pitchFamily="34" charset="-122"/>
              </a:endParaRPr>
            </a:p>
          </p:txBody>
        </p:sp>
        <p:sp>
          <p:nvSpPr>
            <p:cNvPr id="15" name="文本框 14"/>
            <p:cNvSpPr txBox="1"/>
            <p:nvPr/>
          </p:nvSpPr>
          <p:spPr>
            <a:xfrm>
              <a:off x="1636572" y="169333"/>
              <a:ext cx="1249060" cy="276999"/>
            </a:xfrm>
            <a:prstGeom prst="rect">
              <a:avLst/>
            </a:prstGeom>
            <a:noFill/>
          </p:spPr>
          <p:txBody>
            <a:bodyPr wrap="none" rtlCol="0">
              <a:spAutoFit/>
            </a:bodyPr>
            <a:lstStyle/>
            <a:p>
              <a:r>
                <a:rPr lang="en-US" altLang="zh-CN" sz="1200" dirty="0">
                  <a:solidFill>
                    <a:schemeClr val="bg1">
                      <a:lumMod val="50000"/>
                    </a:schemeClr>
                  </a:solidFill>
                  <a:latin typeface="+mj-lt"/>
                  <a:ea typeface="Arial Unicode MS" panose="020B0604020202020204" pitchFamily="34" charset="-122"/>
                  <a:cs typeface="Arial Unicode MS" panose="020B0604020202020204" pitchFamily="34" charset="-122"/>
                </a:rPr>
                <a:t>POWER POINT</a:t>
              </a:r>
              <a:endParaRPr lang="zh-CN" altLang="en-US" sz="1200" dirty="0">
                <a:solidFill>
                  <a:schemeClr val="bg1">
                    <a:lumMod val="50000"/>
                  </a:schemeClr>
                </a:solidFill>
                <a:latin typeface="+mj-lt"/>
                <a:ea typeface="Arial Unicode MS" panose="020B0604020202020204" pitchFamily="34" charset="-122"/>
                <a:cs typeface="Arial Unicode MS" panose="020B0604020202020204" pitchFamily="34" charset="-122"/>
              </a:endParaRPr>
            </a:p>
          </p:txBody>
        </p:sp>
      </p:grpSp>
      <p:pic>
        <p:nvPicPr>
          <p:cNvPr id="7" name="图片 6" descr="C:\Users\chen\Desktop\logo.pnglogo"/>
          <p:cNvPicPr>
            <a:picLocks noChangeAspect="1"/>
          </p:cNvPicPr>
          <p:nvPr>
            <p:custDataLst>
              <p:tags r:id="rId1"/>
            </p:custDataLst>
          </p:nvPr>
        </p:nvPicPr>
        <p:blipFill>
          <a:blip r:embed="rId2"/>
          <a:srcRect/>
          <a:stretch>
            <a:fillRect/>
          </a:stretch>
        </p:blipFill>
        <p:spPr>
          <a:xfrm>
            <a:off x="116205" y="297815"/>
            <a:ext cx="1761490" cy="1164590"/>
          </a:xfrm>
          <a:prstGeom prst="rect">
            <a:avLst/>
          </a:prstGeom>
          <a:noFill/>
          <a:ln>
            <a:noFill/>
          </a:ln>
        </p:spPr>
      </p:pic>
      <p:sp>
        <p:nvSpPr>
          <p:cNvPr id="5" name="文本框 4"/>
          <p:cNvSpPr txBox="1"/>
          <p:nvPr/>
        </p:nvSpPr>
        <p:spPr>
          <a:xfrm>
            <a:off x="2032635" y="1732280"/>
            <a:ext cx="9559925" cy="2030095"/>
          </a:xfrm>
          <a:prstGeom prst="rect">
            <a:avLst/>
          </a:prstGeom>
          <a:noFill/>
        </p:spPr>
        <p:txBody>
          <a:bodyPr wrap="square" rtlCol="0" anchor="t">
            <a:spAutoFit/>
          </a:bodyPr>
          <a:p>
            <a:r>
              <a:t>To effectively </a:t>
            </a:r>
            <a:r>
              <a:rPr>
                <a:solidFill>
                  <a:srgbClr val="FF0000"/>
                </a:solidFill>
              </a:rPr>
              <a:t>handle </a:t>
            </a:r>
            <a:r>
              <a:t>the </a:t>
            </a:r>
            <a:r>
              <a:rPr>
                <a:solidFill>
                  <a:srgbClr val="FF0000"/>
                </a:solidFill>
              </a:rPr>
              <a:t>sparse </a:t>
            </a:r>
            <a:r>
              <a:t>characteristic of </a:t>
            </a:r>
            <a:r>
              <a:rPr>
                <a:solidFill>
                  <a:srgbClr val="FF0000"/>
                </a:solidFill>
              </a:rPr>
              <a:t>non-empty voxels</a:t>
            </a:r>
            <a:r>
              <a:rPr lang="en-US">
                <a:solidFill>
                  <a:srgbClr val="FF0000"/>
                </a:solidFill>
              </a:rPr>
              <a:t>:</a:t>
            </a:r>
            <a:endParaRPr lang="en-US">
              <a:solidFill>
                <a:srgbClr val="FF0000"/>
              </a:solidFill>
            </a:endParaRPr>
          </a:p>
          <a:p>
            <a:pPr marL="285750" indent="-285750">
              <a:buFont typeface="Arial" panose="020B0604020202020204" pitchFamily="34" charset="0"/>
              <a:buChar char="•"/>
            </a:pPr>
            <a:endParaRPr lang="en-US">
              <a:solidFill>
                <a:srgbClr val="FF0000"/>
              </a:solidFill>
            </a:endParaRPr>
          </a:p>
          <a:p>
            <a:pPr marL="285750" indent="-285750">
              <a:buFont typeface="Arial" panose="020B0604020202020204" pitchFamily="34" charset="0"/>
              <a:buChar char="•"/>
            </a:pPr>
            <a:r>
              <a:rPr lang="en-US">
                <a:solidFill>
                  <a:schemeClr val="tx1"/>
                </a:solidFill>
              </a:rPr>
              <a:t> sparse voxel module: 	 can output features at the empty locations</a:t>
            </a:r>
            <a:endParaRPr lang="en-US">
              <a:solidFill>
                <a:schemeClr val="tx1"/>
              </a:solidFill>
            </a:endParaRPr>
          </a:p>
          <a:p>
            <a:pPr marL="285750" indent="-285750">
              <a:buFont typeface="Arial" panose="020B0604020202020204" pitchFamily="34" charset="0"/>
              <a:buChar char="•"/>
            </a:pPr>
            <a:endParaRPr lang="en-US">
              <a:solidFill>
                <a:schemeClr val="tx1"/>
              </a:solidFill>
            </a:endParaRPr>
          </a:p>
          <a:p>
            <a:pPr marL="285750" indent="-285750">
              <a:buFont typeface="Arial" panose="020B0604020202020204" pitchFamily="34" charset="0"/>
              <a:buChar char="•"/>
            </a:pPr>
            <a:r>
              <a:rPr lang="en-US">
                <a:solidFill>
                  <a:schemeClr val="tx1"/>
                </a:solidFill>
              </a:rPr>
              <a:t>submanifold voxel module:     operate </a:t>
            </a:r>
            <a:r>
              <a:rPr lang="en-US">
                <a:solidFill>
                  <a:srgbClr val="FF0000"/>
                </a:solidFill>
              </a:rPr>
              <a:t>strictly </a:t>
            </a:r>
            <a:r>
              <a:rPr lang="en-US">
                <a:solidFill>
                  <a:schemeClr val="tx1"/>
                </a:solidFill>
              </a:rPr>
              <a:t>on the </a:t>
            </a:r>
            <a:r>
              <a:rPr lang="en-US">
                <a:solidFill>
                  <a:srgbClr val="FF0000"/>
                </a:solidFill>
              </a:rPr>
              <a:t>non-empty</a:t>
            </a:r>
            <a:r>
              <a:rPr lang="en-US">
                <a:solidFill>
                  <a:schemeClr val="tx1"/>
                </a:solidFill>
              </a:rPr>
              <a:t>voxels, to retain the 				          original 3D geometric structure</a:t>
            </a:r>
            <a:endParaRPr lang="en-US">
              <a:solidFill>
                <a:schemeClr val="tx1"/>
              </a:solidFill>
            </a:endParaRPr>
          </a:p>
          <a:p>
            <a:pPr marL="285750" indent="-285750">
              <a:buFont typeface="Arial" panose="020B0604020202020204" pitchFamily="34" charset="0"/>
              <a:buChar char="•"/>
            </a:pPr>
            <a:endParaRPr lang="en-US">
              <a:solidFill>
                <a:schemeClr val="tx1"/>
              </a:solidFill>
            </a:endParaRPr>
          </a:p>
        </p:txBody>
      </p:sp>
      <p:sp>
        <p:nvSpPr>
          <p:cNvPr id="6" name="文本框 5"/>
          <p:cNvSpPr txBox="1"/>
          <p:nvPr/>
        </p:nvSpPr>
        <p:spPr>
          <a:xfrm>
            <a:off x="2032635" y="3881120"/>
            <a:ext cx="10158730" cy="1476375"/>
          </a:xfrm>
          <a:prstGeom prst="rect">
            <a:avLst/>
          </a:prstGeom>
          <a:noFill/>
        </p:spPr>
        <p:txBody>
          <a:bodyPr wrap="square" rtlCol="0" anchor="t">
            <a:spAutoFit/>
          </a:bodyPr>
          <a:p>
            <a:r>
              <a:rPr lang="zh-CN" altLang="en-US"/>
              <a:t>To </a:t>
            </a:r>
            <a:r>
              <a:rPr lang="zh-CN" altLang="en-US">
                <a:solidFill>
                  <a:srgbClr val="FF0000"/>
                </a:solidFill>
              </a:rPr>
              <a:t>resolve </a:t>
            </a:r>
            <a:r>
              <a:rPr lang="zh-CN" altLang="en-US"/>
              <a:t>the problem that</a:t>
            </a:r>
            <a:r>
              <a:rPr lang="en-US" altLang="zh-CN"/>
              <a:t> </a:t>
            </a:r>
            <a:r>
              <a:rPr lang="zh-CN" altLang="en-US">
                <a:solidFill>
                  <a:srgbClr val="FF0000"/>
                </a:solidFill>
              </a:rPr>
              <a:t>non-empty voxels are too numerous</a:t>
            </a:r>
            <a:r>
              <a:rPr lang="zh-CN" altLang="en-US"/>
              <a:t> for self-attention</a:t>
            </a:r>
            <a:r>
              <a:rPr lang="en-US" altLang="zh-CN"/>
              <a:t>:</a:t>
            </a:r>
            <a:endParaRPr lang="en-US" altLang="zh-CN"/>
          </a:p>
          <a:p>
            <a:endParaRPr lang="en-US" altLang="zh-CN"/>
          </a:p>
          <a:p>
            <a:pPr marL="285750" indent="-285750">
              <a:buFont typeface="Arial" panose="020B0604020202020204" pitchFamily="34" charset="0"/>
              <a:buChar char="•"/>
            </a:pPr>
            <a:r>
              <a:rPr lang="en-US" altLang="zh-CN"/>
              <a:t>Local Attention:	 focuses on the </a:t>
            </a:r>
            <a:r>
              <a:rPr lang="en-US" altLang="zh-CN">
                <a:solidFill>
                  <a:srgbClr val="FF0000"/>
                </a:solidFill>
              </a:rPr>
              <a:t>neighboring region</a:t>
            </a:r>
            <a:r>
              <a:rPr lang="en-US" altLang="zh-CN"/>
              <a:t> to preserve detailed information</a:t>
            </a: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en-US" altLang="zh-CN"/>
              <a:t>Dilated Attention:	obtains a </a:t>
            </a:r>
            <a:r>
              <a:rPr lang="en-US" altLang="zh-CN">
                <a:solidFill>
                  <a:srgbClr val="FF0000"/>
                </a:solidFill>
              </a:rPr>
              <a:t>large attention range</a:t>
            </a:r>
            <a:r>
              <a:rPr lang="en-US" altLang="zh-CN"/>
              <a:t> with only a few attending voxels</a:t>
            </a:r>
            <a:endParaRPr lang="en-US" altLang="zh-CN"/>
          </a:p>
        </p:txBody>
      </p:sp>
      <p:sp>
        <p:nvSpPr>
          <p:cNvPr id="9" name="文本框 8"/>
          <p:cNvSpPr txBox="1"/>
          <p:nvPr/>
        </p:nvSpPr>
        <p:spPr>
          <a:xfrm>
            <a:off x="2134870" y="5659120"/>
            <a:ext cx="10056495" cy="922020"/>
          </a:xfrm>
          <a:prstGeom prst="rect">
            <a:avLst/>
          </a:prstGeom>
          <a:noFill/>
        </p:spPr>
        <p:txBody>
          <a:bodyPr wrap="square" rtlCol="0" anchor="t">
            <a:spAutoFit/>
          </a:bodyPr>
          <a:p>
            <a:r>
              <a:rPr lang="zh-CN" altLang="en-US"/>
              <a:t> To </a:t>
            </a:r>
            <a:r>
              <a:rPr lang="zh-CN" altLang="en-US">
                <a:solidFill>
                  <a:srgbClr val="FF0000"/>
                </a:solidFill>
              </a:rPr>
              <a:t>accelerate</a:t>
            </a:r>
            <a:r>
              <a:rPr lang="zh-CN" altLang="en-US"/>
              <a:t> the querying process for </a:t>
            </a:r>
            <a:r>
              <a:rPr lang="zh-CN" altLang="en-US">
                <a:solidFill>
                  <a:srgbClr val="FF0000"/>
                </a:solidFill>
              </a:rPr>
              <a:t>Local and Dilated Attention</a:t>
            </a:r>
            <a:r>
              <a:rPr lang="zh-CN" altLang="en-US"/>
              <a:t>, we propose</a:t>
            </a:r>
            <a:r>
              <a:rPr lang="zh-CN" altLang="en-US">
                <a:solidFill>
                  <a:srgbClr val="FF0000"/>
                </a:solidFill>
              </a:rPr>
              <a:t> Fast Voxel Query</a:t>
            </a:r>
            <a:r>
              <a:rPr lang="en-US" altLang="zh-CN"/>
              <a:t>:      </a:t>
            </a:r>
            <a:r>
              <a:rPr lang="zh-CN" altLang="en-US"/>
              <a:t>which contains a </a:t>
            </a:r>
            <a:r>
              <a:rPr lang="zh-CN" altLang="en-US">
                <a:solidFill>
                  <a:srgbClr val="FF0000"/>
                </a:solidFill>
              </a:rPr>
              <a:t>GPU-based hash table</a:t>
            </a:r>
            <a:r>
              <a:rPr lang="zh-CN" altLang="en-US"/>
              <a:t> to efficiently store</a:t>
            </a:r>
            <a:r>
              <a:rPr lang="en-US" altLang="zh-CN"/>
              <a:t> </a:t>
            </a:r>
            <a:r>
              <a:rPr lang="zh-CN" altLang="en-US"/>
              <a:t>and lookup the non-empty voxels.</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1000"/>
                            </p:stCondLst>
                            <p:childTnLst>
                              <p:par>
                                <p:cTn id="15" presetID="22" presetClass="entr" presetSubtype="2"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right)">
                                      <p:cBhvr>
                                        <p:cTn id="1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10995" y="2017395"/>
            <a:ext cx="9259570" cy="829945"/>
          </a:xfrm>
          <a:prstGeom prst="rect">
            <a:avLst/>
          </a:prstGeom>
          <a:noFill/>
        </p:spPr>
        <p:txBody>
          <a:bodyPr wrap="square" rtlCol="0">
            <a:spAutoFit/>
          </a:bodyPr>
          <a:lstStyle/>
          <a:p>
            <a:pPr lvl="0" algn="ctr">
              <a:buClrTx/>
              <a:buSzTx/>
              <a:buFontTx/>
            </a:pPr>
            <a:r>
              <a:rPr lang="en-US" altLang="zh-CN" sz="4800" dirty="0">
                <a:solidFill>
                  <a:srgbClr val="3563A8"/>
                </a:solidFill>
                <a:latin typeface="Microsoft JhengHei UI Light" panose="020B0304030504040204" pitchFamily="34" charset="-120"/>
                <a:ea typeface="Microsoft JhengHei UI" panose="020B0604030504040204" pitchFamily="34" charset="-120"/>
                <a:sym typeface="+mn-ea"/>
              </a:rPr>
              <a:t>Voxel Transformer</a:t>
            </a:r>
            <a:endParaRPr lang="en-US" altLang="zh-CN" sz="4800" dirty="0">
              <a:solidFill>
                <a:srgbClr val="3563A8"/>
              </a:solidFill>
              <a:latin typeface="Microsoft JhengHei UI Light" panose="020B0304030504040204" pitchFamily="34" charset="-120"/>
              <a:ea typeface="Microsoft JhengHei UI" panose="020B0604030504040204" pitchFamily="34" charset="-120"/>
              <a:sym typeface="+mn-ea"/>
            </a:endParaRPr>
          </a:p>
        </p:txBody>
      </p:sp>
      <p:grpSp>
        <p:nvGrpSpPr>
          <p:cNvPr id="12" name="组合 11"/>
          <p:cNvGrpSpPr/>
          <p:nvPr/>
        </p:nvGrpSpPr>
        <p:grpSpPr>
          <a:xfrm>
            <a:off x="116474" y="147812"/>
            <a:ext cx="2769158" cy="320040"/>
            <a:chOff x="116474" y="147812"/>
            <a:chExt cx="2769158" cy="320040"/>
          </a:xfrm>
        </p:grpSpPr>
        <p:cxnSp>
          <p:nvCxnSpPr>
            <p:cNvPr id="13" name="直接连接符 12"/>
            <p:cNvCxnSpPr/>
            <p:nvPr/>
          </p:nvCxnSpPr>
          <p:spPr>
            <a:xfrm>
              <a:off x="1611727" y="147812"/>
              <a:ext cx="0" cy="320040"/>
            </a:xfrm>
            <a:prstGeom prst="line">
              <a:avLst/>
            </a:prstGeom>
            <a:ln>
              <a:solidFill>
                <a:srgbClr val="3563A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16474" y="169333"/>
              <a:ext cx="1501758" cy="276999"/>
            </a:xfrm>
            <a:prstGeom prst="rect">
              <a:avLst/>
            </a:prstGeom>
            <a:noFill/>
          </p:spPr>
          <p:txBody>
            <a:bodyPr wrap="none" rtlCol="0">
              <a:spAutoFit/>
            </a:bodyPr>
            <a:lstStyle/>
            <a:p>
              <a:r>
                <a:rPr lang="en-US" altLang="zh-CN" sz="1200" dirty="0">
                  <a:solidFill>
                    <a:srgbClr val="3563A8"/>
                  </a:solidFill>
                  <a:latin typeface="+mj-lt"/>
                  <a:ea typeface="Arial Unicode MS" panose="020B0604020202020204" pitchFamily="34" charset="-122"/>
                  <a:cs typeface="Arial Unicode MS" panose="020B0604020202020204" pitchFamily="34" charset="-122"/>
                </a:rPr>
                <a:t>COMPANY  NAME</a:t>
              </a:r>
              <a:endParaRPr lang="zh-CN" altLang="en-US" sz="1200" dirty="0">
                <a:solidFill>
                  <a:srgbClr val="3563A8"/>
                </a:solidFill>
                <a:latin typeface="+mj-lt"/>
                <a:ea typeface="Arial Unicode MS" panose="020B0604020202020204" pitchFamily="34" charset="-122"/>
                <a:cs typeface="Arial Unicode MS" panose="020B0604020202020204" pitchFamily="34" charset="-122"/>
              </a:endParaRPr>
            </a:p>
          </p:txBody>
        </p:sp>
        <p:sp>
          <p:nvSpPr>
            <p:cNvPr id="15" name="文本框 14"/>
            <p:cNvSpPr txBox="1"/>
            <p:nvPr/>
          </p:nvSpPr>
          <p:spPr>
            <a:xfrm>
              <a:off x="1636572" y="169333"/>
              <a:ext cx="1249060" cy="276999"/>
            </a:xfrm>
            <a:prstGeom prst="rect">
              <a:avLst/>
            </a:prstGeom>
            <a:noFill/>
          </p:spPr>
          <p:txBody>
            <a:bodyPr wrap="none" rtlCol="0">
              <a:spAutoFit/>
            </a:bodyPr>
            <a:lstStyle/>
            <a:p>
              <a:r>
                <a:rPr lang="en-US" altLang="zh-CN" sz="1200" dirty="0">
                  <a:solidFill>
                    <a:schemeClr val="bg1">
                      <a:lumMod val="50000"/>
                    </a:schemeClr>
                  </a:solidFill>
                  <a:latin typeface="+mj-lt"/>
                  <a:ea typeface="Arial Unicode MS" panose="020B0604020202020204" pitchFamily="34" charset="-122"/>
                  <a:cs typeface="Arial Unicode MS" panose="020B0604020202020204" pitchFamily="34" charset="-122"/>
                </a:rPr>
                <a:t>POWER POINT</a:t>
              </a:r>
              <a:endParaRPr lang="zh-CN" altLang="en-US" sz="1200" dirty="0">
                <a:solidFill>
                  <a:schemeClr val="bg1">
                    <a:lumMod val="50000"/>
                  </a:schemeClr>
                </a:solidFill>
                <a:latin typeface="+mj-lt"/>
                <a:ea typeface="Arial Unicode MS" panose="020B0604020202020204" pitchFamily="34" charset="-122"/>
                <a:cs typeface="Arial Unicode MS" panose="020B0604020202020204" pitchFamily="34" charset="-122"/>
              </a:endParaRPr>
            </a:p>
          </p:txBody>
        </p:sp>
      </p:grpSp>
      <p:pic>
        <p:nvPicPr>
          <p:cNvPr id="2" name="图片 1" descr="C:\Users\chen\Desktop\logo.pnglogo"/>
          <p:cNvPicPr>
            <a:picLocks noChangeAspect="1"/>
          </p:cNvPicPr>
          <p:nvPr/>
        </p:nvPicPr>
        <p:blipFill>
          <a:blip r:embed="rId1"/>
          <a:srcRect/>
          <a:stretch>
            <a:fillRect/>
          </a:stretch>
        </p:blipFill>
        <p:spPr>
          <a:xfrm>
            <a:off x="116205" y="273050"/>
            <a:ext cx="1761490" cy="116459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32676" y="1377698"/>
            <a:ext cx="1128220" cy="1683970"/>
            <a:chOff x="8537689" y="2340869"/>
            <a:chExt cx="1128220" cy="1683970"/>
          </a:xfrm>
        </p:grpSpPr>
        <p:sp>
          <p:nvSpPr>
            <p:cNvPr id="2" name="文本框 1"/>
            <p:cNvSpPr txBox="1"/>
            <p:nvPr/>
          </p:nvSpPr>
          <p:spPr>
            <a:xfrm>
              <a:off x="8537689" y="3563174"/>
              <a:ext cx="1128220" cy="461665"/>
            </a:xfrm>
            <a:prstGeom prst="rect">
              <a:avLst/>
            </a:prstGeom>
            <a:noFill/>
          </p:spPr>
          <p:txBody>
            <a:bodyPr wrap="square" rtlCol="0">
              <a:spAutoFit/>
            </a:bodyPr>
            <a:lstStyle/>
            <a:p>
              <a:pPr algn="dist"/>
              <a:r>
                <a:rPr lang="en-US" altLang="zh-CN" sz="2400" dirty="0">
                  <a:solidFill>
                    <a:srgbClr val="3563A8"/>
                  </a:solidFill>
                </a:rPr>
                <a:t>PART</a:t>
              </a:r>
              <a:endParaRPr lang="zh-CN" altLang="en-US" sz="2400" dirty="0">
                <a:solidFill>
                  <a:srgbClr val="3563A8"/>
                </a:solidFill>
              </a:endParaRPr>
            </a:p>
          </p:txBody>
        </p:sp>
        <p:sp>
          <p:nvSpPr>
            <p:cNvPr id="8" name="矩形 7"/>
            <p:cNvSpPr/>
            <p:nvPr/>
          </p:nvSpPr>
          <p:spPr>
            <a:xfrm>
              <a:off x="8598879" y="2340869"/>
              <a:ext cx="1005840" cy="1185729"/>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t>02</a:t>
              </a:r>
              <a:endParaRPr lang="zh-CN" altLang="en-US" sz="4800" dirty="0"/>
            </a:p>
          </p:txBody>
        </p:sp>
      </p:grpSp>
      <p:grpSp>
        <p:nvGrpSpPr>
          <p:cNvPr id="12" name="组合 11"/>
          <p:cNvGrpSpPr/>
          <p:nvPr/>
        </p:nvGrpSpPr>
        <p:grpSpPr>
          <a:xfrm>
            <a:off x="116474" y="147812"/>
            <a:ext cx="2769158" cy="320040"/>
            <a:chOff x="116474" y="147812"/>
            <a:chExt cx="2769158" cy="320040"/>
          </a:xfrm>
        </p:grpSpPr>
        <p:cxnSp>
          <p:nvCxnSpPr>
            <p:cNvPr id="13" name="直接连接符 12"/>
            <p:cNvCxnSpPr/>
            <p:nvPr/>
          </p:nvCxnSpPr>
          <p:spPr>
            <a:xfrm>
              <a:off x="1611727" y="147812"/>
              <a:ext cx="0" cy="320040"/>
            </a:xfrm>
            <a:prstGeom prst="line">
              <a:avLst/>
            </a:prstGeom>
            <a:ln>
              <a:solidFill>
                <a:srgbClr val="3563A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16474" y="169333"/>
              <a:ext cx="1501758" cy="276999"/>
            </a:xfrm>
            <a:prstGeom prst="rect">
              <a:avLst/>
            </a:prstGeom>
            <a:noFill/>
          </p:spPr>
          <p:txBody>
            <a:bodyPr wrap="none" rtlCol="0">
              <a:spAutoFit/>
            </a:bodyPr>
            <a:lstStyle/>
            <a:p>
              <a:r>
                <a:rPr lang="en-US" altLang="zh-CN" sz="1200" dirty="0">
                  <a:solidFill>
                    <a:srgbClr val="3563A8"/>
                  </a:solidFill>
                  <a:latin typeface="+mj-lt"/>
                  <a:ea typeface="Arial Unicode MS" panose="020B0604020202020204" pitchFamily="34" charset="-122"/>
                  <a:cs typeface="Arial Unicode MS" panose="020B0604020202020204" pitchFamily="34" charset="-122"/>
                </a:rPr>
                <a:t>COMPANY  NAME</a:t>
              </a:r>
              <a:endParaRPr lang="zh-CN" altLang="en-US" sz="1200" dirty="0">
                <a:solidFill>
                  <a:srgbClr val="3563A8"/>
                </a:solidFill>
                <a:latin typeface="+mj-lt"/>
                <a:ea typeface="Arial Unicode MS" panose="020B0604020202020204" pitchFamily="34" charset="-122"/>
                <a:cs typeface="Arial Unicode MS" panose="020B0604020202020204" pitchFamily="34" charset="-122"/>
              </a:endParaRPr>
            </a:p>
          </p:txBody>
        </p:sp>
        <p:sp>
          <p:nvSpPr>
            <p:cNvPr id="15" name="文本框 14"/>
            <p:cNvSpPr txBox="1"/>
            <p:nvPr/>
          </p:nvSpPr>
          <p:spPr>
            <a:xfrm>
              <a:off x="1636572" y="169333"/>
              <a:ext cx="1249060" cy="276999"/>
            </a:xfrm>
            <a:prstGeom prst="rect">
              <a:avLst/>
            </a:prstGeom>
            <a:noFill/>
          </p:spPr>
          <p:txBody>
            <a:bodyPr wrap="none" rtlCol="0">
              <a:spAutoFit/>
            </a:bodyPr>
            <a:lstStyle/>
            <a:p>
              <a:r>
                <a:rPr lang="en-US" altLang="zh-CN" sz="1200" dirty="0">
                  <a:solidFill>
                    <a:schemeClr val="bg1">
                      <a:lumMod val="50000"/>
                    </a:schemeClr>
                  </a:solidFill>
                  <a:latin typeface="+mj-lt"/>
                  <a:ea typeface="Arial Unicode MS" panose="020B0604020202020204" pitchFamily="34" charset="-122"/>
                  <a:cs typeface="Arial Unicode MS" panose="020B0604020202020204" pitchFamily="34" charset="-122"/>
                </a:rPr>
                <a:t>POWER POINT</a:t>
              </a:r>
              <a:endParaRPr lang="zh-CN" altLang="en-US" sz="1200" dirty="0">
                <a:solidFill>
                  <a:schemeClr val="bg1">
                    <a:lumMod val="50000"/>
                  </a:schemeClr>
                </a:solidFill>
                <a:latin typeface="+mj-lt"/>
                <a:ea typeface="Arial Unicode MS" panose="020B0604020202020204" pitchFamily="34" charset="-122"/>
                <a:cs typeface="Arial Unicode MS" panose="020B0604020202020204" pitchFamily="34" charset="-122"/>
              </a:endParaRPr>
            </a:p>
          </p:txBody>
        </p:sp>
      </p:grpSp>
      <p:pic>
        <p:nvPicPr>
          <p:cNvPr id="7" name="图片 6" descr="C:\Users\chen\Desktop\logo.pnglogo"/>
          <p:cNvPicPr>
            <a:picLocks noChangeAspect="1"/>
          </p:cNvPicPr>
          <p:nvPr>
            <p:custDataLst>
              <p:tags r:id="rId1"/>
            </p:custDataLst>
          </p:nvPr>
        </p:nvPicPr>
        <p:blipFill>
          <a:blip r:embed="rId2"/>
          <a:srcRect/>
          <a:stretch>
            <a:fillRect/>
          </a:stretch>
        </p:blipFill>
        <p:spPr>
          <a:xfrm>
            <a:off x="116205" y="297815"/>
            <a:ext cx="1761490" cy="1164590"/>
          </a:xfrm>
          <a:prstGeom prst="rect">
            <a:avLst/>
          </a:prstGeom>
          <a:noFill/>
          <a:ln>
            <a:noFill/>
          </a:ln>
        </p:spPr>
      </p:pic>
      <p:pic>
        <p:nvPicPr>
          <p:cNvPr id="11" name="图片 10"/>
          <p:cNvPicPr>
            <a:picLocks noChangeAspect="1"/>
          </p:cNvPicPr>
          <p:nvPr>
            <p:custDataLst>
              <p:tags r:id="rId3"/>
            </p:custDataLst>
          </p:nvPr>
        </p:nvPicPr>
        <p:blipFill>
          <a:blip r:embed="rId4"/>
          <a:stretch>
            <a:fillRect/>
          </a:stretch>
        </p:blipFill>
        <p:spPr>
          <a:xfrm>
            <a:off x="3933825" y="0"/>
            <a:ext cx="8258175" cy="4410075"/>
          </a:xfrm>
          <a:prstGeom prst="rect">
            <a:avLst/>
          </a:prstGeom>
        </p:spPr>
      </p:pic>
      <p:sp>
        <p:nvSpPr>
          <p:cNvPr id="16" name="文本框 15"/>
          <p:cNvSpPr txBox="1"/>
          <p:nvPr/>
        </p:nvSpPr>
        <p:spPr>
          <a:xfrm>
            <a:off x="64770" y="4516755"/>
            <a:ext cx="12225020" cy="1753235"/>
          </a:xfrm>
          <a:prstGeom prst="rect">
            <a:avLst/>
          </a:prstGeom>
          <a:noFill/>
        </p:spPr>
        <p:txBody>
          <a:bodyPr wrap="square" rtlCol="0" anchor="t">
            <a:spAutoFit/>
          </a:bodyPr>
          <a:p>
            <a:pPr marL="285750" indent="-285750">
              <a:buFont typeface="Arial" panose="020B0604020202020204" pitchFamily="34" charset="0"/>
              <a:buChar char="•"/>
            </a:pPr>
            <a:r>
              <a:rPr lang="zh-CN" altLang="en-US"/>
              <a:t>contains </a:t>
            </a:r>
            <a:r>
              <a:t>3 sparse </a:t>
            </a:r>
            <a:r>
              <a:rPr lang="en-US"/>
              <a:t>v</a:t>
            </a:r>
            <a:r>
              <a:t>oxel modules</a:t>
            </a:r>
            <a:r>
              <a:rPr lang="zh-CN" altLang="en-US"/>
              <a:t> and 6 submanifold voxel </a:t>
            </a:r>
            <a:r>
              <a:rPr lang="en-US" altLang="zh-CN"/>
              <a:t>m</a:t>
            </a:r>
            <a:r>
              <a:rPr lang="zh-CN" altLang="en-US"/>
              <a:t>odules</a:t>
            </a:r>
            <a:endParaRPr lang="zh-CN" altLang="en-US"/>
          </a:p>
          <a:p>
            <a:pPr marL="285750" indent="-285750">
              <a:buFont typeface="Arial" panose="020B0604020202020204" pitchFamily="34" charset="0"/>
              <a:buChar char="•"/>
            </a:pPr>
            <a:r>
              <a:rPr lang="zh-CN" altLang="en-US"/>
              <a:t>Each sparse</a:t>
            </a:r>
            <a:r>
              <a:rPr lang="en-US" altLang="zh-CN"/>
              <a:t> </a:t>
            </a:r>
            <a:r>
              <a:rPr lang="zh-CN" altLang="en-US"/>
              <a:t>voxel module is followed by 2 submanifold voxel modules</a:t>
            </a:r>
            <a:endParaRPr lang="zh-CN" altLang="en-US"/>
          </a:p>
          <a:p>
            <a:pPr marL="285750" indent="-285750">
              <a:buFont typeface="Arial" panose="020B0604020202020204" pitchFamily="34" charset="0"/>
              <a:buChar char="•"/>
            </a:pPr>
            <a:r>
              <a:rPr lang="zh-CN" altLang="en-US">
                <a:solidFill>
                  <a:srgbClr val="FF0000"/>
                </a:solidFill>
              </a:rPr>
              <a:t>attending voxels</a:t>
            </a:r>
            <a:r>
              <a:rPr lang="en-US" altLang="zh-CN">
                <a:solidFill>
                  <a:srgbClr val="FF0000"/>
                </a:solidFill>
              </a:rPr>
              <a:t> </a:t>
            </a:r>
            <a:r>
              <a:rPr lang="zh-CN" altLang="en-US"/>
              <a:t>are determined by </a:t>
            </a:r>
            <a:r>
              <a:rPr lang="zh-CN" altLang="en-US">
                <a:solidFill>
                  <a:srgbClr val="FF0000"/>
                </a:solidFill>
              </a:rPr>
              <a:t>Local Attention and Dilated Attention</a:t>
            </a:r>
            <a:endParaRPr lang="zh-CN" altLang="en-US">
              <a:solidFill>
                <a:srgbClr val="FF0000"/>
              </a:solidFill>
            </a:endParaRPr>
          </a:p>
          <a:p>
            <a:pPr marL="285750" indent="-285750">
              <a:buFont typeface="Arial" panose="020B0604020202020204" pitchFamily="34" charset="0"/>
              <a:buChar char="•"/>
            </a:pPr>
            <a:r>
              <a:rPr lang="zh-CN" altLang="en-US">
                <a:solidFill>
                  <a:srgbClr val="FF0000"/>
                </a:solidFill>
              </a:rPr>
              <a:t>Fast</a:t>
            </a:r>
            <a:r>
              <a:rPr lang="en-US" altLang="zh-CN">
                <a:solidFill>
                  <a:srgbClr val="FF0000"/>
                </a:solidFill>
              </a:rPr>
              <a:t> </a:t>
            </a:r>
            <a:r>
              <a:rPr lang="zh-CN" altLang="en-US">
                <a:solidFill>
                  <a:srgbClr val="FF0000"/>
                </a:solidFill>
              </a:rPr>
              <a:t>Voxel Query</a:t>
            </a:r>
            <a:r>
              <a:rPr lang="zh-CN" altLang="en-US">
                <a:solidFill>
                  <a:schemeClr val="tx1"/>
                </a:solidFill>
              </a:rPr>
              <a:t> is proposed to accelerate the searchingprocess for the non-empty voxels in </a:t>
            </a:r>
            <a:r>
              <a:rPr lang="en-US" altLang="zh-CN">
                <a:solidFill>
                  <a:schemeClr val="tx1"/>
                </a:solidFill>
              </a:rPr>
              <a:t>self</a:t>
            </a:r>
            <a:r>
              <a:rPr lang="zh-CN" altLang="en-US">
                <a:solidFill>
                  <a:schemeClr val="tx1"/>
                </a:solidFill>
              </a:rPr>
              <a:t>-attention.</a:t>
            </a:r>
            <a:endParaRPr lang="zh-CN" altLang="en-US">
              <a:solidFill>
                <a:schemeClr val="tx1"/>
              </a:solidFill>
            </a:endParaRPr>
          </a:p>
          <a:p>
            <a:pPr marL="285750" indent="-285750">
              <a:buFont typeface="Arial" panose="020B0604020202020204" pitchFamily="34" charset="0"/>
              <a:buChar char="•"/>
            </a:pPr>
            <a:r>
              <a:rPr lang="zh-CN" altLang="en-US">
                <a:solidFill>
                  <a:schemeClr val="tx1"/>
                </a:solidFill>
              </a:rPr>
              <a:t>Voxel features extracted by our proposed VoTr are then</a:t>
            </a:r>
            <a:r>
              <a:rPr lang="en-US" altLang="zh-CN">
                <a:solidFill>
                  <a:schemeClr val="tx1"/>
                </a:solidFill>
              </a:rPr>
              <a:t> </a:t>
            </a:r>
            <a:r>
              <a:rPr lang="zh-CN" altLang="en-US">
                <a:solidFill>
                  <a:schemeClr val="tx1"/>
                </a:solidFill>
              </a:rPr>
              <a:t>projected to a BEV feature map to generate 3D proposals</a:t>
            </a:r>
            <a:endParaRPr lang="zh-CN" altLang="en-US">
              <a:solidFill>
                <a:schemeClr val="tx1"/>
              </a:solidFill>
            </a:endParaRPr>
          </a:p>
          <a:p>
            <a:pPr marL="285750" indent="-285750">
              <a:buFont typeface="Arial" panose="020B0604020202020204" pitchFamily="34" charset="0"/>
              <a:buChar char="•"/>
            </a:pPr>
            <a:r>
              <a:rPr lang="zh-CN" altLang="en-US">
                <a:solidFill>
                  <a:schemeClr val="tx1"/>
                </a:solidFill>
              </a:rPr>
              <a:t>voxels and corresponding features can also be utilized on the second stage for RoI refinement.</a:t>
            </a:r>
            <a:endParaRPr lang="zh-CN" altLang="en-US">
              <a:solidFill>
                <a:schemeClr val="tx1"/>
              </a:solidFill>
            </a:endParaRPr>
          </a:p>
        </p:txBody>
      </p:sp>
      <p:sp>
        <p:nvSpPr>
          <p:cNvPr id="17" name="文本框 16"/>
          <p:cNvSpPr txBox="1"/>
          <p:nvPr/>
        </p:nvSpPr>
        <p:spPr>
          <a:xfrm>
            <a:off x="341630" y="4041775"/>
            <a:ext cx="2540000" cy="368300"/>
          </a:xfrm>
          <a:prstGeom prst="rect">
            <a:avLst/>
          </a:prstGeom>
          <a:noFill/>
        </p:spPr>
        <p:txBody>
          <a:bodyPr wrap="square" rtlCol="0" anchor="t">
            <a:spAutoFit/>
          </a:bodyPr>
          <a:p>
            <a:r>
              <a:rPr lang="zh-CN" altLang="en-US" b="1"/>
              <a:t>Overall Architecture</a:t>
            </a:r>
            <a:endParaRPr lang="zh-CN" altLang="en-US" b="1"/>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32676" y="1377698"/>
            <a:ext cx="1128220" cy="1683970"/>
            <a:chOff x="8537689" y="2340869"/>
            <a:chExt cx="1128220" cy="1683970"/>
          </a:xfrm>
        </p:grpSpPr>
        <p:sp>
          <p:nvSpPr>
            <p:cNvPr id="2" name="文本框 1"/>
            <p:cNvSpPr txBox="1"/>
            <p:nvPr/>
          </p:nvSpPr>
          <p:spPr>
            <a:xfrm>
              <a:off x="8537689" y="3563174"/>
              <a:ext cx="1128220" cy="461665"/>
            </a:xfrm>
            <a:prstGeom prst="rect">
              <a:avLst/>
            </a:prstGeom>
            <a:noFill/>
          </p:spPr>
          <p:txBody>
            <a:bodyPr wrap="square" rtlCol="0">
              <a:spAutoFit/>
            </a:bodyPr>
            <a:lstStyle/>
            <a:p>
              <a:pPr algn="dist"/>
              <a:r>
                <a:rPr lang="en-US" altLang="zh-CN" sz="2400" dirty="0">
                  <a:solidFill>
                    <a:srgbClr val="3563A8"/>
                  </a:solidFill>
                </a:rPr>
                <a:t>PART</a:t>
              </a:r>
              <a:endParaRPr lang="zh-CN" altLang="en-US" sz="2400" dirty="0">
                <a:solidFill>
                  <a:srgbClr val="3563A8"/>
                </a:solidFill>
              </a:endParaRPr>
            </a:p>
          </p:txBody>
        </p:sp>
        <p:sp>
          <p:nvSpPr>
            <p:cNvPr id="8" name="矩形 7"/>
            <p:cNvSpPr/>
            <p:nvPr/>
          </p:nvSpPr>
          <p:spPr>
            <a:xfrm>
              <a:off x="8598879" y="2340869"/>
              <a:ext cx="1005840" cy="1185729"/>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t>02</a:t>
              </a:r>
              <a:endParaRPr lang="zh-CN" altLang="en-US" sz="4800" dirty="0"/>
            </a:p>
          </p:txBody>
        </p:sp>
      </p:grpSp>
      <p:grpSp>
        <p:nvGrpSpPr>
          <p:cNvPr id="12" name="组合 11"/>
          <p:cNvGrpSpPr/>
          <p:nvPr/>
        </p:nvGrpSpPr>
        <p:grpSpPr>
          <a:xfrm>
            <a:off x="116474" y="147812"/>
            <a:ext cx="2769158" cy="320040"/>
            <a:chOff x="116474" y="147812"/>
            <a:chExt cx="2769158" cy="320040"/>
          </a:xfrm>
        </p:grpSpPr>
        <p:cxnSp>
          <p:nvCxnSpPr>
            <p:cNvPr id="13" name="直接连接符 12"/>
            <p:cNvCxnSpPr/>
            <p:nvPr/>
          </p:nvCxnSpPr>
          <p:spPr>
            <a:xfrm>
              <a:off x="1611727" y="147812"/>
              <a:ext cx="0" cy="320040"/>
            </a:xfrm>
            <a:prstGeom prst="line">
              <a:avLst/>
            </a:prstGeom>
            <a:ln>
              <a:solidFill>
                <a:srgbClr val="3563A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16474" y="169333"/>
              <a:ext cx="1501758" cy="276999"/>
            </a:xfrm>
            <a:prstGeom prst="rect">
              <a:avLst/>
            </a:prstGeom>
            <a:noFill/>
          </p:spPr>
          <p:txBody>
            <a:bodyPr wrap="none" rtlCol="0">
              <a:spAutoFit/>
            </a:bodyPr>
            <a:lstStyle/>
            <a:p>
              <a:r>
                <a:rPr lang="en-US" altLang="zh-CN" sz="1200" dirty="0">
                  <a:solidFill>
                    <a:srgbClr val="3563A8"/>
                  </a:solidFill>
                  <a:latin typeface="+mj-lt"/>
                  <a:ea typeface="Arial Unicode MS" panose="020B0604020202020204" pitchFamily="34" charset="-122"/>
                  <a:cs typeface="Arial Unicode MS" panose="020B0604020202020204" pitchFamily="34" charset="-122"/>
                </a:rPr>
                <a:t>COMPANY  NAME</a:t>
              </a:r>
              <a:endParaRPr lang="zh-CN" altLang="en-US" sz="1200" dirty="0">
                <a:solidFill>
                  <a:srgbClr val="3563A8"/>
                </a:solidFill>
                <a:latin typeface="+mj-lt"/>
                <a:ea typeface="Arial Unicode MS" panose="020B0604020202020204" pitchFamily="34" charset="-122"/>
                <a:cs typeface="Arial Unicode MS" panose="020B0604020202020204" pitchFamily="34" charset="-122"/>
              </a:endParaRPr>
            </a:p>
          </p:txBody>
        </p:sp>
        <p:sp>
          <p:nvSpPr>
            <p:cNvPr id="15" name="文本框 14"/>
            <p:cNvSpPr txBox="1"/>
            <p:nvPr/>
          </p:nvSpPr>
          <p:spPr>
            <a:xfrm>
              <a:off x="1636572" y="169333"/>
              <a:ext cx="1249060" cy="276999"/>
            </a:xfrm>
            <a:prstGeom prst="rect">
              <a:avLst/>
            </a:prstGeom>
            <a:noFill/>
          </p:spPr>
          <p:txBody>
            <a:bodyPr wrap="none" rtlCol="0">
              <a:spAutoFit/>
            </a:bodyPr>
            <a:lstStyle/>
            <a:p>
              <a:r>
                <a:rPr lang="en-US" altLang="zh-CN" sz="1200" dirty="0">
                  <a:solidFill>
                    <a:schemeClr val="bg1">
                      <a:lumMod val="50000"/>
                    </a:schemeClr>
                  </a:solidFill>
                  <a:latin typeface="+mj-lt"/>
                  <a:ea typeface="Arial Unicode MS" panose="020B0604020202020204" pitchFamily="34" charset="-122"/>
                  <a:cs typeface="Arial Unicode MS" panose="020B0604020202020204" pitchFamily="34" charset="-122"/>
                </a:rPr>
                <a:t>POWER POINT</a:t>
              </a:r>
              <a:endParaRPr lang="zh-CN" altLang="en-US" sz="1200" dirty="0">
                <a:solidFill>
                  <a:schemeClr val="bg1">
                    <a:lumMod val="50000"/>
                  </a:schemeClr>
                </a:solidFill>
                <a:latin typeface="+mj-lt"/>
                <a:ea typeface="Arial Unicode MS" panose="020B0604020202020204" pitchFamily="34" charset="-122"/>
                <a:cs typeface="Arial Unicode MS" panose="020B0604020202020204" pitchFamily="34" charset="-122"/>
              </a:endParaRPr>
            </a:p>
          </p:txBody>
        </p:sp>
      </p:grpSp>
      <p:pic>
        <p:nvPicPr>
          <p:cNvPr id="7" name="图片 6" descr="C:\Users\chen\Desktop\logo.pnglogo"/>
          <p:cNvPicPr>
            <a:picLocks noChangeAspect="1"/>
          </p:cNvPicPr>
          <p:nvPr>
            <p:custDataLst>
              <p:tags r:id="rId1"/>
            </p:custDataLst>
          </p:nvPr>
        </p:nvPicPr>
        <p:blipFill>
          <a:blip r:embed="rId2"/>
          <a:srcRect/>
          <a:stretch>
            <a:fillRect/>
          </a:stretch>
        </p:blipFill>
        <p:spPr>
          <a:xfrm>
            <a:off x="116205" y="297815"/>
            <a:ext cx="1761490" cy="1164590"/>
          </a:xfrm>
          <a:prstGeom prst="rect">
            <a:avLst/>
          </a:prstGeom>
          <a:noFill/>
          <a:ln>
            <a:noFill/>
          </a:ln>
        </p:spPr>
      </p:pic>
      <p:pic>
        <p:nvPicPr>
          <p:cNvPr id="3" name="图片 2"/>
          <p:cNvPicPr>
            <a:picLocks noChangeAspect="1"/>
          </p:cNvPicPr>
          <p:nvPr/>
        </p:nvPicPr>
        <p:blipFill>
          <a:blip r:embed="rId3"/>
          <a:stretch>
            <a:fillRect/>
          </a:stretch>
        </p:blipFill>
        <p:spPr>
          <a:xfrm>
            <a:off x="9655810" y="297815"/>
            <a:ext cx="2085975" cy="2914650"/>
          </a:xfrm>
          <a:prstGeom prst="rect">
            <a:avLst/>
          </a:prstGeom>
        </p:spPr>
      </p:pic>
      <p:sp>
        <p:nvSpPr>
          <p:cNvPr id="4" name="文本框 3"/>
          <p:cNvSpPr txBox="1"/>
          <p:nvPr/>
        </p:nvSpPr>
        <p:spPr>
          <a:xfrm>
            <a:off x="2053590" y="467995"/>
            <a:ext cx="3588385" cy="368300"/>
          </a:xfrm>
          <a:prstGeom prst="rect">
            <a:avLst/>
          </a:prstGeom>
          <a:noFill/>
        </p:spPr>
        <p:txBody>
          <a:bodyPr wrap="square" rtlCol="0" anchor="t">
            <a:spAutoFit/>
          </a:bodyPr>
          <a:p>
            <a:r>
              <a:rPr lang="zh-CN" altLang="en-US" b="1"/>
              <a:t>Voxel Transformer Module</a:t>
            </a:r>
            <a:endParaRPr lang="zh-CN" altLang="en-US" b="1"/>
          </a:p>
        </p:txBody>
      </p:sp>
      <p:sp>
        <p:nvSpPr>
          <p:cNvPr id="5" name="文本框 4"/>
          <p:cNvSpPr txBox="1"/>
          <p:nvPr/>
        </p:nvSpPr>
        <p:spPr>
          <a:xfrm>
            <a:off x="494030" y="3319145"/>
            <a:ext cx="4210685" cy="922020"/>
          </a:xfrm>
          <a:prstGeom prst="rect">
            <a:avLst/>
          </a:prstGeom>
          <a:noFill/>
        </p:spPr>
        <p:txBody>
          <a:bodyPr wrap="square" rtlCol="0" anchor="t">
            <a:spAutoFit/>
          </a:bodyPr>
          <a:p>
            <a:r>
              <a:rPr lang="en-US" altLang="zh-CN">
                <a:solidFill>
                  <a:srgbClr val="FF0000"/>
                </a:solidFill>
              </a:rPr>
              <a:t>0.</a:t>
            </a:r>
            <a:r>
              <a:rPr lang="zh-CN" altLang="en-US">
                <a:solidFill>
                  <a:srgbClr val="FF0000"/>
                </a:solidFill>
              </a:rPr>
              <a:t>Self-attention on sparse voxels.</a:t>
            </a:r>
            <a:endParaRPr lang="zh-CN" altLang="en-US">
              <a:solidFill>
                <a:srgbClr val="FF0000"/>
              </a:solidFill>
            </a:endParaRPr>
          </a:p>
          <a:p>
            <a:r>
              <a:rPr lang="en-US" altLang="zh-CN"/>
              <a:t>1.Submanifold voxel module.</a:t>
            </a:r>
            <a:endParaRPr lang="en-US" altLang="zh-CN"/>
          </a:p>
          <a:p>
            <a:r>
              <a:rPr lang="en-US" altLang="zh-CN"/>
              <a:t>2.Sparse voxel module.</a:t>
            </a:r>
            <a:endParaRPr lang="en-US" altLang="zh-CN"/>
          </a:p>
        </p:txBody>
      </p:sp>
      <p:sp>
        <p:nvSpPr>
          <p:cNvPr id="6" name="文本框 5"/>
          <p:cNvSpPr txBox="1"/>
          <p:nvPr/>
        </p:nvSpPr>
        <p:spPr>
          <a:xfrm>
            <a:off x="2053590" y="817245"/>
            <a:ext cx="6892925" cy="645160"/>
          </a:xfrm>
          <a:prstGeom prst="rect">
            <a:avLst/>
          </a:prstGeom>
          <a:noFill/>
        </p:spPr>
        <p:txBody>
          <a:bodyPr wrap="square" rtlCol="0" anchor="t">
            <a:spAutoFit/>
          </a:bodyPr>
          <a:p>
            <a:r>
              <a:rPr lang="zh-CN" altLang="en-US"/>
              <a:t>In this section, we present the design of </a:t>
            </a:r>
            <a:r>
              <a:rPr lang="zh-CN" altLang="en-US">
                <a:solidFill>
                  <a:srgbClr val="FF0000"/>
                </a:solidFill>
              </a:rPr>
              <a:t>sparse</a:t>
            </a:r>
            <a:r>
              <a:rPr lang="zh-CN" altLang="en-US"/>
              <a:t> and</a:t>
            </a:r>
            <a:r>
              <a:rPr lang="en-US" altLang="zh-CN"/>
              <a:t> </a:t>
            </a:r>
            <a:r>
              <a:rPr lang="zh-CN" altLang="en-US">
                <a:solidFill>
                  <a:srgbClr val="FF0000"/>
                </a:solidFill>
              </a:rPr>
              <a:t>submanifold </a:t>
            </a:r>
            <a:r>
              <a:rPr lang="zh-CN" altLang="en-US"/>
              <a:t>voxel modules.</a:t>
            </a:r>
            <a:endParaRPr lang="zh-CN" altLang="en-US"/>
          </a:p>
        </p:txBody>
      </p:sp>
      <p:sp>
        <p:nvSpPr>
          <p:cNvPr id="9" name="文本框 8"/>
          <p:cNvSpPr txBox="1"/>
          <p:nvPr/>
        </p:nvSpPr>
        <p:spPr>
          <a:xfrm>
            <a:off x="1950720" y="1513840"/>
            <a:ext cx="2540000" cy="368300"/>
          </a:xfrm>
          <a:prstGeom prst="rect">
            <a:avLst/>
          </a:prstGeom>
          <a:noFill/>
        </p:spPr>
        <p:txBody>
          <a:bodyPr wrap="square" rtlCol="0" anchor="t">
            <a:spAutoFit/>
          </a:bodyPr>
          <a:p>
            <a:r>
              <a:rPr lang="zh-CN" altLang="en-US"/>
              <a:t> The major difference：</a:t>
            </a:r>
            <a:endParaRPr lang="zh-CN" altLang="en-US"/>
          </a:p>
        </p:txBody>
      </p:sp>
      <p:sp>
        <p:nvSpPr>
          <p:cNvPr id="18" name="文本框 17"/>
          <p:cNvSpPr txBox="1"/>
          <p:nvPr/>
        </p:nvSpPr>
        <p:spPr>
          <a:xfrm>
            <a:off x="2053590" y="1893570"/>
            <a:ext cx="7410450" cy="368300"/>
          </a:xfrm>
          <a:prstGeom prst="rect">
            <a:avLst/>
          </a:prstGeom>
          <a:noFill/>
        </p:spPr>
        <p:txBody>
          <a:bodyPr wrap="square" rtlCol="0" anchor="t">
            <a:spAutoFit/>
          </a:bodyPr>
          <a:p>
            <a:r>
              <a:rPr lang="zh-CN" altLang="en-US">
                <a:solidFill>
                  <a:srgbClr val="FF0000"/>
                </a:solidFill>
              </a:rPr>
              <a:t>submanifold </a:t>
            </a:r>
            <a:r>
              <a:rPr lang="zh-CN" altLang="en-US"/>
              <a:t>voxel modules strictly operate on the non-empty</a:t>
            </a:r>
            <a:r>
              <a:rPr lang="en-US" altLang="zh-CN"/>
              <a:t> </a:t>
            </a:r>
            <a:r>
              <a:rPr lang="zh-CN" altLang="en-US"/>
              <a:t>voxels</a:t>
            </a:r>
            <a:endParaRPr lang="zh-CN" altLang="en-US"/>
          </a:p>
        </p:txBody>
      </p:sp>
      <p:sp>
        <p:nvSpPr>
          <p:cNvPr id="19" name="文本框 18"/>
          <p:cNvSpPr txBox="1"/>
          <p:nvPr/>
        </p:nvSpPr>
        <p:spPr>
          <a:xfrm>
            <a:off x="2070735" y="2292985"/>
            <a:ext cx="9719945" cy="368300"/>
          </a:xfrm>
          <a:prstGeom prst="rect">
            <a:avLst/>
          </a:prstGeom>
          <a:noFill/>
        </p:spPr>
        <p:txBody>
          <a:bodyPr wrap="square" rtlCol="0" anchor="t">
            <a:spAutoFit/>
          </a:bodyPr>
          <a:p>
            <a:r>
              <a:rPr lang="zh-CN" altLang="en-US">
                <a:solidFill>
                  <a:srgbClr val="FF0000"/>
                </a:solidFill>
              </a:rPr>
              <a:t>sparse voxel</a:t>
            </a:r>
            <a:r>
              <a:rPr lang="zh-CN" altLang="en-US"/>
              <a:t> modules can extract voxel features at the empty</a:t>
            </a:r>
            <a:r>
              <a:rPr lang="en-US" altLang="zh-CN"/>
              <a:t> </a:t>
            </a:r>
            <a:r>
              <a:rPr lang="zh-CN" altLang="en-US"/>
              <a:t>locations</a:t>
            </a:r>
            <a:endParaRPr lang="zh-CN" altLang="en-US"/>
          </a:p>
        </p:txBody>
      </p:sp>
      <p:sp>
        <p:nvSpPr>
          <p:cNvPr id="20" name="文本框 19"/>
          <p:cNvSpPr txBox="1"/>
          <p:nvPr/>
        </p:nvSpPr>
        <p:spPr>
          <a:xfrm>
            <a:off x="494030" y="4292600"/>
            <a:ext cx="11247120" cy="3138170"/>
          </a:xfrm>
          <a:prstGeom prst="rect">
            <a:avLst/>
          </a:prstGeom>
          <a:noFill/>
        </p:spPr>
        <p:txBody>
          <a:bodyPr wrap="square" rtlCol="0" anchor="t">
            <a:spAutoFit/>
          </a:bodyPr>
          <a:p>
            <a:pPr marL="285750" indent="-285750">
              <a:buFont typeface="Arial" panose="020B0604020202020204" pitchFamily="34" charset="0"/>
              <a:buChar char="•"/>
            </a:pPr>
            <a:r>
              <a:rPr lang="zh-CN" altLang="en-US"/>
              <a:t>define a dense</a:t>
            </a:r>
            <a:r>
              <a:rPr lang="en-US" altLang="zh-CN"/>
              <a:t> </a:t>
            </a:r>
            <a:r>
              <a:rPr lang="zh-CN" altLang="en-US"/>
              <a:t>voxel-grid</a:t>
            </a:r>
            <a:r>
              <a:rPr lang="en-US" altLang="zh-CN"/>
              <a:t>            </a:t>
            </a:r>
            <a:r>
              <a:rPr lang="zh-CN" altLang="en-US">
                <a:ea typeface="宋体" panose="02010600030101010101" pitchFamily="2" charset="-122"/>
              </a:rPr>
              <a:t>，the number of non-empty</a:t>
            </a:r>
            <a:r>
              <a:rPr lang="en-US" altLang="zh-CN">
                <a:ea typeface="宋体" panose="02010600030101010101" pitchFamily="2" charset="-122"/>
              </a:rPr>
              <a:t> </a:t>
            </a:r>
            <a:r>
              <a:rPr lang="zh-CN" altLang="en-US"/>
              <a:t>voxels</a:t>
            </a:r>
            <a:endParaRPr lang="zh-CN" altLang="en-US"/>
          </a:p>
          <a:p>
            <a:pPr marL="285750" indent="-285750">
              <a:buFont typeface="Arial" panose="020B0604020202020204" pitchFamily="34" charset="0"/>
              <a:buChar char="•"/>
            </a:pPr>
            <a:r>
              <a:rPr lang="zh-CN" altLang="en-US"/>
              <a:t>non-empty voxels with a</a:t>
            </a:r>
            <a:r>
              <a:rPr lang="en-US" altLang="zh-CN"/>
              <a:t> </a:t>
            </a:r>
            <a:r>
              <a:rPr lang="zh-CN" altLang="en-US"/>
              <a:t>indices array</a:t>
            </a:r>
            <a:endParaRPr lang="zh-CN" altLang="en-US"/>
          </a:p>
          <a:p>
            <a:pPr marL="285750" indent="-285750">
              <a:buFont typeface="Arial" panose="020B0604020202020204" pitchFamily="34" charset="0"/>
              <a:buChar char="•"/>
            </a:pPr>
            <a:r>
              <a:rPr lang="zh-CN" altLang="en-US">
                <a:sym typeface="+mn-ea"/>
              </a:rPr>
              <a:t>non-empty voxels with a</a:t>
            </a:r>
            <a:r>
              <a:rPr lang="en-US" altLang="zh-CN">
                <a:sym typeface="+mn-ea"/>
              </a:rPr>
              <a:t> feature array</a:t>
            </a:r>
            <a:endParaRPr lang="en-US" altLang="zh-CN">
              <a:sym typeface="+mn-ea"/>
            </a:endParaRPr>
          </a:p>
          <a:p>
            <a:pPr marL="285750" indent="-285750">
              <a:buFont typeface="Arial" panose="020B0604020202020204" pitchFamily="34" charset="0"/>
              <a:buChar char="•"/>
            </a:pPr>
            <a:r>
              <a:rPr lang="en-US" altLang="zh-CN">
                <a:sym typeface="+mn-ea"/>
              </a:rPr>
              <a:t>given a querying voxel        attention range              </a:t>
            </a:r>
            <a:r>
              <a:rPr lang="zh-CN" altLang="en-US">
                <a:ea typeface="宋体" panose="02010600030101010101" pitchFamily="2" charset="-122"/>
                <a:sym typeface="+mn-ea"/>
              </a:rPr>
              <a:t>，</a:t>
            </a:r>
            <a:r>
              <a:rPr lang="en-US" altLang="zh-CN">
                <a:ea typeface="宋体" panose="02010600030101010101" pitchFamily="2" charset="-122"/>
                <a:sym typeface="+mn-ea"/>
              </a:rPr>
              <a:t>  determined by attention mechanisms</a:t>
            </a:r>
            <a:endParaRPr lang="en-US" altLang="zh-CN">
              <a:ea typeface="宋体" panose="02010600030101010101" pitchFamily="2" charset="-122"/>
              <a:sym typeface="+mn-ea"/>
            </a:endParaRPr>
          </a:p>
          <a:p>
            <a:pPr marL="285750" indent="-285750">
              <a:buFont typeface="Arial" panose="020B0604020202020204" pitchFamily="34" charset="0"/>
              <a:buChar char="•"/>
            </a:pPr>
            <a:r>
              <a:rPr lang="en-US" altLang="zh-CN">
                <a:ea typeface="宋体" panose="02010600030101010101" pitchFamily="2" charset="-122"/>
                <a:sym typeface="+mn-ea"/>
              </a:rPr>
              <a:t>aim to to obtain the feature</a:t>
            </a:r>
            <a:endParaRPr lang="en-US" altLang="zh-CN">
              <a:ea typeface="宋体" panose="02010600030101010101" pitchFamily="2" charset="-122"/>
              <a:sym typeface="+mn-ea"/>
            </a:endParaRPr>
          </a:p>
          <a:p>
            <a:pPr marL="285750" indent="-285750">
              <a:buFont typeface="Arial" panose="020B0604020202020204" pitchFamily="34" charset="0"/>
              <a:buChar char="•"/>
            </a:pPr>
            <a:r>
              <a:rPr lang="zh-CN" altLang="en-US">
                <a:ea typeface="宋体" panose="02010600030101010101" pitchFamily="2" charset="-122"/>
                <a:sym typeface="+mn-ea"/>
              </a:rPr>
              <a:t>Let</a:t>
            </a:r>
            <a:r>
              <a:rPr lang="en-US" altLang="zh-CN">
                <a:ea typeface="宋体" panose="02010600030101010101" pitchFamily="2" charset="-122"/>
                <a:sym typeface="+mn-ea"/>
              </a:rPr>
              <a:t> </a:t>
            </a:r>
            <a:endParaRPr lang="en-US" altLang="zh-CN">
              <a:ea typeface="宋体" panose="02010600030101010101" pitchFamily="2" charset="-122"/>
              <a:sym typeface="+mn-ea"/>
            </a:endParaRPr>
          </a:p>
          <a:p>
            <a:pPr marL="285750" indent="-285750">
              <a:buFont typeface="Arial" panose="020B0604020202020204" pitchFamily="34" charset="0"/>
              <a:buChar char="•"/>
            </a:pPr>
            <a:r>
              <a:rPr lang="en-US" altLang="zh-CN">
                <a:ea typeface="宋体" panose="02010600030101010101" pitchFamily="2" charset="-122"/>
                <a:sym typeface="+mn-ea"/>
              </a:rPr>
              <a:t>first transform the indices </a:t>
            </a:r>
            <a:endParaRPr lang="en-US" altLang="zh-CN">
              <a:ea typeface="宋体" panose="02010600030101010101" pitchFamily="2" charset="-122"/>
              <a:sym typeface="+mn-ea"/>
            </a:endParaRPr>
          </a:p>
          <a:p>
            <a:pPr marL="285750" indent="-285750">
              <a:buFont typeface="Arial" panose="020B0604020202020204" pitchFamily="34" charset="0"/>
              <a:buChar char="•"/>
            </a:pPr>
            <a:endParaRPr lang="en-US" altLang="zh-CN">
              <a:ea typeface="宋体" panose="02010600030101010101" pitchFamily="2" charset="-122"/>
              <a:sym typeface="+mn-ea"/>
            </a:endParaRPr>
          </a:p>
          <a:p>
            <a:pPr marL="285750" indent="-285750">
              <a:buFont typeface="Arial" panose="020B0604020202020204" pitchFamily="34" charset="0"/>
              <a:buChar char="•"/>
            </a:pPr>
            <a:r>
              <a:rPr lang="en-US" altLang="zh-CN">
                <a:ea typeface="宋体" panose="02010600030101010101" pitchFamily="2" charset="-122"/>
                <a:sym typeface="+mn-ea"/>
              </a:rPr>
              <a:t>compute Q K </a:t>
            </a:r>
            <a:r>
              <a:rPr lang="en-US" altLang="zh-CN">
                <a:ea typeface="宋体" panose="02010600030101010101" pitchFamily="2" charset="-122"/>
                <a:sym typeface="+mn-ea"/>
              </a:rPr>
              <a:t>V</a:t>
            </a:r>
            <a:endParaRPr lang="en-US" altLang="zh-CN">
              <a:ea typeface="宋体" panose="02010600030101010101" pitchFamily="2" charset="-122"/>
              <a:sym typeface="+mn-ea"/>
            </a:endParaRPr>
          </a:p>
          <a:p>
            <a:pPr marL="285750" indent="-285750">
              <a:buFont typeface="Arial" panose="020B0604020202020204" pitchFamily="34" charset="0"/>
              <a:buChar char="•"/>
            </a:pPr>
            <a:endParaRPr lang="en-US" altLang="zh-CN">
              <a:ea typeface="宋体" panose="02010600030101010101" pitchFamily="2" charset="-122"/>
              <a:sym typeface="+mn-ea"/>
            </a:endParaRPr>
          </a:p>
          <a:p>
            <a:pPr marL="285750" indent="-285750">
              <a:buFont typeface="Arial" panose="020B0604020202020204" pitchFamily="34" charset="0"/>
              <a:buChar char="•"/>
            </a:pPr>
            <a:r>
              <a:rPr lang="en-US" altLang="zh-CN">
                <a:ea typeface="宋体" panose="02010600030101010101" pitchFamily="2" charset="-122"/>
                <a:sym typeface="+mn-ea"/>
              </a:rPr>
              <a:t> </a:t>
            </a:r>
            <a:endParaRPr lang="en-US" altLang="zh-CN">
              <a:ea typeface="宋体" panose="02010600030101010101" pitchFamily="2" charset="-122"/>
              <a:sym typeface="+mn-ea"/>
            </a:endParaRPr>
          </a:p>
        </p:txBody>
      </p:sp>
      <p:pic>
        <p:nvPicPr>
          <p:cNvPr id="21" name="图片 20"/>
          <p:cNvPicPr>
            <a:picLocks noChangeAspect="1"/>
          </p:cNvPicPr>
          <p:nvPr/>
        </p:nvPicPr>
        <p:blipFill>
          <a:blip r:embed="rId4"/>
          <a:stretch>
            <a:fillRect/>
          </a:stretch>
        </p:blipFill>
        <p:spPr>
          <a:xfrm>
            <a:off x="3644265" y="4358005"/>
            <a:ext cx="638175" cy="238125"/>
          </a:xfrm>
          <a:prstGeom prst="rect">
            <a:avLst/>
          </a:prstGeom>
        </p:spPr>
      </p:pic>
      <p:pic>
        <p:nvPicPr>
          <p:cNvPr id="22" name="图片 21"/>
          <p:cNvPicPr>
            <a:picLocks noChangeAspect="1"/>
          </p:cNvPicPr>
          <p:nvPr/>
        </p:nvPicPr>
        <p:blipFill>
          <a:blip r:embed="rId5"/>
          <a:stretch>
            <a:fillRect/>
          </a:stretch>
        </p:blipFill>
        <p:spPr>
          <a:xfrm>
            <a:off x="4900930" y="4671060"/>
            <a:ext cx="209550" cy="200025"/>
          </a:xfrm>
          <a:prstGeom prst="rect">
            <a:avLst/>
          </a:prstGeom>
        </p:spPr>
      </p:pic>
      <p:pic>
        <p:nvPicPr>
          <p:cNvPr id="23" name="图片 22"/>
          <p:cNvPicPr>
            <a:picLocks noChangeAspect="1"/>
          </p:cNvPicPr>
          <p:nvPr/>
        </p:nvPicPr>
        <p:blipFill>
          <a:blip r:embed="rId6"/>
          <a:stretch>
            <a:fillRect/>
          </a:stretch>
        </p:blipFill>
        <p:spPr>
          <a:xfrm>
            <a:off x="4935220" y="4965065"/>
            <a:ext cx="180975" cy="180975"/>
          </a:xfrm>
          <a:prstGeom prst="rect">
            <a:avLst/>
          </a:prstGeom>
        </p:spPr>
      </p:pic>
      <p:pic>
        <p:nvPicPr>
          <p:cNvPr id="24" name="图片 23"/>
          <p:cNvPicPr>
            <a:picLocks noChangeAspect="1"/>
          </p:cNvPicPr>
          <p:nvPr/>
        </p:nvPicPr>
        <p:blipFill>
          <a:blip r:embed="rId7"/>
          <a:stretch>
            <a:fillRect/>
          </a:stretch>
        </p:blipFill>
        <p:spPr>
          <a:xfrm>
            <a:off x="5242560" y="4662170"/>
            <a:ext cx="895350" cy="228600"/>
          </a:xfrm>
          <a:prstGeom prst="rect">
            <a:avLst/>
          </a:prstGeom>
        </p:spPr>
      </p:pic>
      <p:pic>
        <p:nvPicPr>
          <p:cNvPr id="25" name="图片 24"/>
          <p:cNvPicPr>
            <a:picLocks noChangeAspect="1"/>
          </p:cNvPicPr>
          <p:nvPr/>
        </p:nvPicPr>
        <p:blipFill>
          <a:blip r:embed="rId8"/>
          <a:stretch>
            <a:fillRect/>
          </a:stretch>
        </p:blipFill>
        <p:spPr>
          <a:xfrm>
            <a:off x="5215255" y="4942205"/>
            <a:ext cx="942975" cy="238125"/>
          </a:xfrm>
          <a:prstGeom prst="rect">
            <a:avLst/>
          </a:prstGeom>
        </p:spPr>
      </p:pic>
      <p:pic>
        <p:nvPicPr>
          <p:cNvPr id="26" name="图片 25"/>
          <p:cNvPicPr>
            <a:picLocks noChangeAspect="1"/>
          </p:cNvPicPr>
          <p:nvPr/>
        </p:nvPicPr>
        <p:blipFill>
          <a:blip r:embed="rId9"/>
          <a:stretch>
            <a:fillRect/>
          </a:stretch>
        </p:blipFill>
        <p:spPr>
          <a:xfrm>
            <a:off x="8036560" y="4358005"/>
            <a:ext cx="1619250" cy="238125"/>
          </a:xfrm>
          <a:prstGeom prst="rect">
            <a:avLst/>
          </a:prstGeom>
        </p:spPr>
      </p:pic>
      <p:pic>
        <p:nvPicPr>
          <p:cNvPr id="27" name="图片 26"/>
          <p:cNvPicPr>
            <a:picLocks noChangeAspect="1"/>
          </p:cNvPicPr>
          <p:nvPr/>
        </p:nvPicPr>
        <p:blipFill>
          <a:blip r:embed="rId10"/>
          <a:stretch>
            <a:fillRect/>
          </a:stretch>
        </p:blipFill>
        <p:spPr>
          <a:xfrm>
            <a:off x="3339465" y="5229860"/>
            <a:ext cx="114300" cy="180975"/>
          </a:xfrm>
          <a:prstGeom prst="rect">
            <a:avLst/>
          </a:prstGeom>
        </p:spPr>
      </p:pic>
      <p:pic>
        <p:nvPicPr>
          <p:cNvPr id="28" name="图片 27"/>
          <p:cNvPicPr>
            <a:picLocks noChangeAspect="1"/>
          </p:cNvPicPr>
          <p:nvPr/>
        </p:nvPicPr>
        <p:blipFill>
          <a:blip r:embed="rId11"/>
          <a:stretch>
            <a:fillRect/>
          </a:stretch>
        </p:blipFill>
        <p:spPr>
          <a:xfrm>
            <a:off x="5405755" y="5230495"/>
            <a:ext cx="809625" cy="219075"/>
          </a:xfrm>
          <a:prstGeom prst="rect">
            <a:avLst/>
          </a:prstGeom>
        </p:spPr>
      </p:pic>
      <p:pic>
        <p:nvPicPr>
          <p:cNvPr id="29" name="图片 28"/>
          <p:cNvPicPr>
            <a:picLocks noChangeAspect="1"/>
          </p:cNvPicPr>
          <p:nvPr/>
        </p:nvPicPr>
        <p:blipFill>
          <a:blip r:embed="rId12"/>
          <a:stretch>
            <a:fillRect/>
          </a:stretch>
        </p:blipFill>
        <p:spPr>
          <a:xfrm>
            <a:off x="3827780" y="5471795"/>
            <a:ext cx="628650" cy="228600"/>
          </a:xfrm>
          <a:prstGeom prst="rect">
            <a:avLst/>
          </a:prstGeom>
        </p:spPr>
      </p:pic>
      <p:pic>
        <p:nvPicPr>
          <p:cNvPr id="30" name="图片 29"/>
          <p:cNvPicPr>
            <a:picLocks noChangeAspect="1"/>
          </p:cNvPicPr>
          <p:nvPr/>
        </p:nvPicPr>
        <p:blipFill>
          <a:blip r:embed="rId13"/>
          <a:stretch>
            <a:fillRect/>
          </a:stretch>
        </p:blipFill>
        <p:spPr>
          <a:xfrm>
            <a:off x="1311275" y="5746750"/>
            <a:ext cx="838200" cy="219075"/>
          </a:xfrm>
          <a:prstGeom prst="rect">
            <a:avLst/>
          </a:prstGeom>
        </p:spPr>
      </p:pic>
      <p:pic>
        <p:nvPicPr>
          <p:cNvPr id="31" name="图片 30"/>
          <p:cNvPicPr>
            <a:picLocks noChangeAspect="1"/>
          </p:cNvPicPr>
          <p:nvPr/>
        </p:nvPicPr>
        <p:blipFill>
          <a:blip r:embed="rId14"/>
          <a:stretch>
            <a:fillRect/>
          </a:stretch>
        </p:blipFill>
        <p:spPr>
          <a:xfrm>
            <a:off x="2215515" y="5723890"/>
            <a:ext cx="1152525" cy="247650"/>
          </a:xfrm>
          <a:prstGeom prst="rect">
            <a:avLst/>
          </a:prstGeom>
        </p:spPr>
      </p:pic>
      <p:pic>
        <p:nvPicPr>
          <p:cNvPr id="32" name="图片 31"/>
          <p:cNvPicPr>
            <a:picLocks noChangeAspect="1"/>
          </p:cNvPicPr>
          <p:nvPr/>
        </p:nvPicPr>
        <p:blipFill>
          <a:blip r:embed="rId15"/>
          <a:stretch>
            <a:fillRect/>
          </a:stretch>
        </p:blipFill>
        <p:spPr>
          <a:xfrm>
            <a:off x="3698240" y="5739130"/>
            <a:ext cx="723900" cy="247650"/>
          </a:xfrm>
          <a:prstGeom prst="rect">
            <a:avLst/>
          </a:prstGeom>
        </p:spPr>
      </p:pic>
      <p:pic>
        <p:nvPicPr>
          <p:cNvPr id="33" name="图片 32"/>
          <p:cNvPicPr>
            <a:picLocks noChangeAspect="1"/>
          </p:cNvPicPr>
          <p:nvPr/>
        </p:nvPicPr>
        <p:blipFill>
          <a:blip r:embed="rId16"/>
          <a:stretch>
            <a:fillRect/>
          </a:stretch>
        </p:blipFill>
        <p:spPr>
          <a:xfrm>
            <a:off x="3561080" y="6021070"/>
            <a:ext cx="381000" cy="228600"/>
          </a:xfrm>
          <a:prstGeom prst="rect">
            <a:avLst/>
          </a:prstGeom>
        </p:spPr>
      </p:pic>
      <p:sp>
        <p:nvSpPr>
          <p:cNvPr id="34" name="文本框 33"/>
          <p:cNvSpPr txBox="1"/>
          <p:nvPr/>
        </p:nvSpPr>
        <p:spPr>
          <a:xfrm>
            <a:off x="3959225" y="5951220"/>
            <a:ext cx="6964680" cy="368300"/>
          </a:xfrm>
          <a:prstGeom prst="rect">
            <a:avLst/>
          </a:prstGeom>
          <a:noFill/>
        </p:spPr>
        <p:txBody>
          <a:bodyPr wrap="square" rtlCol="0" anchor="t">
            <a:spAutoFit/>
          </a:bodyPr>
          <a:p>
            <a:r>
              <a:rPr lang="zh-CN" altLang="en-US"/>
              <a:t>to 3D coordinates of the real voxel centers</a:t>
            </a:r>
            <a:r>
              <a:rPr lang="en-US" altLang="zh-CN"/>
              <a:t>          </a:t>
            </a:r>
            <a:r>
              <a:rPr lang="en-US" altLang="zh-CN"/>
              <a:t>by </a:t>
            </a:r>
            <a:endParaRPr lang="en-US" altLang="zh-CN"/>
          </a:p>
        </p:txBody>
      </p:sp>
      <p:pic>
        <p:nvPicPr>
          <p:cNvPr id="35" name="图片 34"/>
          <p:cNvPicPr>
            <a:picLocks noChangeAspect="1"/>
          </p:cNvPicPr>
          <p:nvPr/>
        </p:nvPicPr>
        <p:blipFill>
          <a:blip r:embed="rId17"/>
          <a:stretch>
            <a:fillRect/>
          </a:stretch>
        </p:blipFill>
        <p:spPr>
          <a:xfrm>
            <a:off x="8496935" y="6021070"/>
            <a:ext cx="466725" cy="219075"/>
          </a:xfrm>
          <a:prstGeom prst="rect">
            <a:avLst/>
          </a:prstGeom>
        </p:spPr>
      </p:pic>
      <p:pic>
        <p:nvPicPr>
          <p:cNvPr id="36" name="图片 35"/>
          <p:cNvPicPr>
            <a:picLocks noChangeAspect="1"/>
          </p:cNvPicPr>
          <p:nvPr/>
        </p:nvPicPr>
        <p:blipFill>
          <a:blip r:embed="rId18"/>
          <a:stretch>
            <a:fillRect/>
          </a:stretch>
        </p:blipFill>
        <p:spPr>
          <a:xfrm>
            <a:off x="9464040" y="6015990"/>
            <a:ext cx="1247775" cy="228600"/>
          </a:xfrm>
          <a:prstGeom prst="rect">
            <a:avLst/>
          </a:prstGeom>
        </p:spPr>
      </p:pic>
      <p:pic>
        <p:nvPicPr>
          <p:cNvPr id="37" name="图片 36"/>
          <p:cNvPicPr>
            <a:picLocks noChangeAspect="1"/>
          </p:cNvPicPr>
          <p:nvPr/>
        </p:nvPicPr>
        <p:blipFill>
          <a:blip r:embed="rId19"/>
          <a:stretch>
            <a:fillRect/>
          </a:stretch>
        </p:blipFill>
        <p:spPr>
          <a:xfrm>
            <a:off x="2149475" y="6282690"/>
            <a:ext cx="1809750" cy="266700"/>
          </a:xfrm>
          <a:prstGeom prst="rect">
            <a:avLst/>
          </a:prstGeom>
        </p:spPr>
      </p:pic>
      <p:sp>
        <p:nvSpPr>
          <p:cNvPr id="38" name="文本框 37"/>
          <p:cNvSpPr txBox="1"/>
          <p:nvPr/>
        </p:nvSpPr>
        <p:spPr>
          <a:xfrm>
            <a:off x="9079230" y="6220460"/>
            <a:ext cx="4137660" cy="368300"/>
          </a:xfrm>
          <a:prstGeom prst="rect">
            <a:avLst/>
          </a:prstGeom>
          <a:noFill/>
        </p:spPr>
        <p:txBody>
          <a:bodyPr wrap="square" rtlCol="0" anchor="t">
            <a:spAutoFit/>
          </a:bodyPr>
          <a:p>
            <a:r>
              <a:rPr lang="zh-CN" altLang="en-US"/>
              <a:t>where r is the voxel size</a:t>
            </a:r>
            <a:endParaRPr lang="zh-CN" altLang="en-US"/>
          </a:p>
        </p:txBody>
      </p:sp>
      <p:pic>
        <p:nvPicPr>
          <p:cNvPr id="39" name="图片 38"/>
          <p:cNvPicPr>
            <a:picLocks noChangeAspect="1"/>
          </p:cNvPicPr>
          <p:nvPr/>
        </p:nvPicPr>
        <p:blipFill>
          <a:blip r:embed="rId20"/>
          <a:stretch>
            <a:fillRect/>
          </a:stretch>
        </p:blipFill>
        <p:spPr>
          <a:xfrm>
            <a:off x="2509520" y="6536055"/>
            <a:ext cx="4543425" cy="276225"/>
          </a:xfrm>
          <a:prstGeom prst="rect">
            <a:avLst/>
          </a:prstGeom>
        </p:spPr>
      </p:pic>
      <p:pic>
        <p:nvPicPr>
          <p:cNvPr id="40" name="图片 39"/>
          <p:cNvPicPr>
            <a:picLocks noChangeAspect="1"/>
          </p:cNvPicPr>
          <p:nvPr/>
        </p:nvPicPr>
        <p:blipFill>
          <a:blip r:embed="rId21"/>
          <a:stretch>
            <a:fillRect/>
          </a:stretch>
        </p:blipFill>
        <p:spPr>
          <a:xfrm>
            <a:off x="932180" y="6928485"/>
            <a:ext cx="2657475" cy="609600"/>
          </a:xfrm>
          <a:prstGeom prst="rect">
            <a:avLst/>
          </a:prstGeom>
        </p:spPr>
      </p:pic>
      <p:pic>
        <p:nvPicPr>
          <p:cNvPr id="41" name="图片 40"/>
          <p:cNvPicPr>
            <a:picLocks noChangeAspect="1"/>
          </p:cNvPicPr>
          <p:nvPr/>
        </p:nvPicPr>
        <p:blipFill>
          <a:blip r:embed="rId22"/>
          <a:stretch>
            <a:fillRect/>
          </a:stretch>
        </p:blipFill>
        <p:spPr>
          <a:xfrm>
            <a:off x="3710305" y="7071995"/>
            <a:ext cx="1504950" cy="2857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32676" y="1377698"/>
            <a:ext cx="1128220" cy="1683970"/>
            <a:chOff x="8537689" y="2340869"/>
            <a:chExt cx="1128220" cy="1683970"/>
          </a:xfrm>
        </p:grpSpPr>
        <p:sp>
          <p:nvSpPr>
            <p:cNvPr id="2" name="文本框 1"/>
            <p:cNvSpPr txBox="1"/>
            <p:nvPr/>
          </p:nvSpPr>
          <p:spPr>
            <a:xfrm>
              <a:off x="8537689" y="3563174"/>
              <a:ext cx="1128220" cy="461665"/>
            </a:xfrm>
            <a:prstGeom prst="rect">
              <a:avLst/>
            </a:prstGeom>
            <a:noFill/>
          </p:spPr>
          <p:txBody>
            <a:bodyPr wrap="square" rtlCol="0">
              <a:spAutoFit/>
            </a:bodyPr>
            <a:lstStyle/>
            <a:p>
              <a:pPr algn="dist"/>
              <a:r>
                <a:rPr lang="en-US" altLang="zh-CN" sz="2400" dirty="0">
                  <a:solidFill>
                    <a:srgbClr val="3563A8"/>
                  </a:solidFill>
                </a:rPr>
                <a:t>PART</a:t>
              </a:r>
              <a:endParaRPr lang="zh-CN" altLang="en-US" sz="2400" dirty="0">
                <a:solidFill>
                  <a:srgbClr val="3563A8"/>
                </a:solidFill>
              </a:endParaRPr>
            </a:p>
          </p:txBody>
        </p:sp>
        <p:sp>
          <p:nvSpPr>
            <p:cNvPr id="8" name="矩形 7"/>
            <p:cNvSpPr/>
            <p:nvPr/>
          </p:nvSpPr>
          <p:spPr>
            <a:xfrm>
              <a:off x="8598879" y="2340869"/>
              <a:ext cx="1005840" cy="1185729"/>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t>02</a:t>
              </a:r>
              <a:endParaRPr lang="zh-CN" altLang="en-US" sz="4800" dirty="0"/>
            </a:p>
          </p:txBody>
        </p:sp>
      </p:grpSp>
      <p:grpSp>
        <p:nvGrpSpPr>
          <p:cNvPr id="12" name="组合 11"/>
          <p:cNvGrpSpPr/>
          <p:nvPr/>
        </p:nvGrpSpPr>
        <p:grpSpPr>
          <a:xfrm>
            <a:off x="116474" y="147812"/>
            <a:ext cx="2769158" cy="320040"/>
            <a:chOff x="116474" y="147812"/>
            <a:chExt cx="2769158" cy="320040"/>
          </a:xfrm>
        </p:grpSpPr>
        <p:cxnSp>
          <p:nvCxnSpPr>
            <p:cNvPr id="13" name="直接连接符 12"/>
            <p:cNvCxnSpPr/>
            <p:nvPr/>
          </p:nvCxnSpPr>
          <p:spPr>
            <a:xfrm>
              <a:off x="1611727" y="147812"/>
              <a:ext cx="0" cy="320040"/>
            </a:xfrm>
            <a:prstGeom prst="line">
              <a:avLst/>
            </a:prstGeom>
            <a:ln>
              <a:solidFill>
                <a:srgbClr val="3563A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16474" y="169333"/>
              <a:ext cx="1501758" cy="276999"/>
            </a:xfrm>
            <a:prstGeom prst="rect">
              <a:avLst/>
            </a:prstGeom>
            <a:noFill/>
          </p:spPr>
          <p:txBody>
            <a:bodyPr wrap="none" rtlCol="0">
              <a:spAutoFit/>
            </a:bodyPr>
            <a:lstStyle/>
            <a:p>
              <a:r>
                <a:rPr lang="en-US" altLang="zh-CN" sz="1200" dirty="0">
                  <a:solidFill>
                    <a:srgbClr val="3563A8"/>
                  </a:solidFill>
                  <a:latin typeface="+mj-lt"/>
                  <a:ea typeface="Arial Unicode MS" panose="020B0604020202020204" pitchFamily="34" charset="-122"/>
                  <a:cs typeface="Arial Unicode MS" panose="020B0604020202020204" pitchFamily="34" charset="-122"/>
                </a:rPr>
                <a:t>COMPANY  NAME</a:t>
              </a:r>
              <a:endParaRPr lang="zh-CN" altLang="en-US" sz="1200" dirty="0">
                <a:solidFill>
                  <a:srgbClr val="3563A8"/>
                </a:solidFill>
                <a:latin typeface="+mj-lt"/>
                <a:ea typeface="Arial Unicode MS" panose="020B0604020202020204" pitchFamily="34" charset="-122"/>
                <a:cs typeface="Arial Unicode MS" panose="020B0604020202020204" pitchFamily="34" charset="-122"/>
              </a:endParaRPr>
            </a:p>
          </p:txBody>
        </p:sp>
        <p:sp>
          <p:nvSpPr>
            <p:cNvPr id="15" name="文本框 14"/>
            <p:cNvSpPr txBox="1"/>
            <p:nvPr/>
          </p:nvSpPr>
          <p:spPr>
            <a:xfrm>
              <a:off x="1636572" y="169333"/>
              <a:ext cx="1249060" cy="276999"/>
            </a:xfrm>
            <a:prstGeom prst="rect">
              <a:avLst/>
            </a:prstGeom>
            <a:noFill/>
          </p:spPr>
          <p:txBody>
            <a:bodyPr wrap="none" rtlCol="0">
              <a:spAutoFit/>
            </a:bodyPr>
            <a:lstStyle/>
            <a:p>
              <a:r>
                <a:rPr lang="en-US" altLang="zh-CN" sz="1200" dirty="0">
                  <a:solidFill>
                    <a:schemeClr val="bg1">
                      <a:lumMod val="50000"/>
                    </a:schemeClr>
                  </a:solidFill>
                  <a:latin typeface="+mj-lt"/>
                  <a:ea typeface="Arial Unicode MS" panose="020B0604020202020204" pitchFamily="34" charset="-122"/>
                  <a:cs typeface="Arial Unicode MS" panose="020B0604020202020204" pitchFamily="34" charset="-122"/>
                </a:rPr>
                <a:t>POWER POINT</a:t>
              </a:r>
              <a:endParaRPr lang="zh-CN" altLang="en-US" sz="1200" dirty="0">
                <a:solidFill>
                  <a:schemeClr val="bg1">
                    <a:lumMod val="50000"/>
                  </a:schemeClr>
                </a:solidFill>
                <a:latin typeface="+mj-lt"/>
                <a:ea typeface="Arial Unicode MS" panose="020B0604020202020204" pitchFamily="34" charset="-122"/>
                <a:cs typeface="Arial Unicode MS" panose="020B0604020202020204" pitchFamily="34" charset="-122"/>
              </a:endParaRPr>
            </a:p>
          </p:txBody>
        </p:sp>
      </p:grpSp>
      <p:pic>
        <p:nvPicPr>
          <p:cNvPr id="7" name="图片 6" descr="C:\Users\chen\Desktop\logo.pnglogo"/>
          <p:cNvPicPr>
            <a:picLocks noChangeAspect="1"/>
          </p:cNvPicPr>
          <p:nvPr>
            <p:custDataLst>
              <p:tags r:id="rId1"/>
            </p:custDataLst>
          </p:nvPr>
        </p:nvPicPr>
        <p:blipFill>
          <a:blip r:embed="rId2"/>
          <a:srcRect/>
          <a:stretch>
            <a:fillRect/>
          </a:stretch>
        </p:blipFill>
        <p:spPr>
          <a:xfrm>
            <a:off x="116205" y="297815"/>
            <a:ext cx="1761490" cy="1164590"/>
          </a:xfrm>
          <a:prstGeom prst="rect">
            <a:avLst/>
          </a:prstGeom>
          <a:noFill/>
          <a:ln>
            <a:noFill/>
          </a:ln>
        </p:spPr>
      </p:pic>
      <p:pic>
        <p:nvPicPr>
          <p:cNvPr id="3" name="图片 2"/>
          <p:cNvPicPr>
            <a:picLocks noChangeAspect="1"/>
          </p:cNvPicPr>
          <p:nvPr/>
        </p:nvPicPr>
        <p:blipFill>
          <a:blip r:embed="rId3"/>
          <a:stretch>
            <a:fillRect/>
          </a:stretch>
        </p:blipFill>
        <p:spPr>
          <a:xfrm>
            <a:off x="9655810" y="297815"/>
            <a:ext cx="2085975" cy="2914650"/>
          </a:xfrm>
          <a:prstGeom prst="rect">
            <a:avLst/>
          </a:prstGeom>
        </p:spPr>
      </p:pic>
      <p:sp>
        <p:nvSpPr>
          <p:cNvPr id="4" name="文本框 3"/>
          <p:cNvSpPr txBox="1"/>
          <p:nvPr/>
        </p:nvSpPr>
        <p:spPr>
          <a:xfrm>
            <a:off x="2053590" y="467995"/>
            <a:ext cx="3588385" cy="368300"/>
          </a:xfrm>
          <a:prstGeom prst="rect">
            <a:avLst/>
          </a:prstGeom>
          <a:noFill/>
        </p:spPr>
        <p:txBody>
          <a:bodyPr wrap="square" rtlCol="0" anchor="t">
            <a:spAutoFit/>
          </a:bodyPr>
          <a:p>
            <a:r>
              <a:rPr lang="zh-CN" altLang="en-US" b="1"/>
              <a:t>Voxel Transformer Module</a:t>
            </a:r>
            <a:endParaRPr lang="zh-CN" altLang="en-US" b="1"/>
          </a:p>
        </p:txBody>
      </p:sp>
      <p:sp>
        <p:nvSpPr>
          <p:cNvPr id="5" name="文本框 4"/>
          <p:cNvSpPr txBox="1"/>
          <p:nvPr/>
        </p:nvSpPr>
        <p:spPr>
          <a:xfrm>
            <a:off x="2036445" y="857885"/>
            <a:ext cx="4210685" cy="922020"/>
          </a:xfrm>
          <a:prstGeom prst="rect">
            <a:avLst/>
          </a:prstGeom>
          <a:noFill/>
        </p:spPr>
        <p:txBody>
          <a:bodyPr wrap="square" rtlCol="0" anchor="t">
            <a:spAutoFit/>
          </a:bodyPr>
          <a:p>
            <a:r>
              <a:rPr lang="en-US" altLang="zh-CN">
                <a:solidFill>
                  <a:schemeClr val="tx1"/>
                </a:solidFill>
              </a:rPr>
              <a:t>0.</a:t>
            </a:r>
            <a:r>
              <a:rPr lang="zh-CN" altLang="en-US">
                <a:solidFill>
                  <a:schemeClr val="tx1"/>
                </a:solidFill>
              </a:rPr>
              <a:t>Self-attention on sparse voxels.</a:t>
            </a:r>
            <a:endParaRPr lang="zh-CN" altLang="en-US">
              <a:solidFill>
                <a:schemeClr val="tx1"/>
              </a:solidFill>
            </a:endParaRPr>
          </a:p>
          <a:p>
            <a:r>
              <a:rPr lang="en-US" altLang="zh-CN">
                <a:solidFill>
                  <a:srgbClr val="FF0000"/>
                </a:solidFill>
              </a:rPr>
              <a:t>1.Submanifold voxel module.</a:t>
            </a:r>
            <a:endParaRPr lang="en-US" altLang="zh-CN">
              <a:solidFill>
                <a:srgbClr val="FF0000"/>
              </a:solidFill>
            </a:endParaRPr>
          </a:p>
          <a:p>
            <a:r>
              <a:rPr lang="en-US" altLang="zh-CN"/>
              <a:t>2.Sparse voxel module.</a:t>
            </a:r>
            <a:endParaRPr lang="en-US" altLang="zh-CN"/>
          </a:p>
        </p:txBody>
      </p:sp>
      <p:sp>
        <p:nvSpPr>
          <p:cNvPr id="11" name="文本框 10"/>
          <p:cNvSpPr txBox="1"/>
          <p:nvPr/>
        </p:nvSpPr>
        <p:spPr>
          <a:xfrm>
            <a:off x="1826260" y="1954530"/>
            <a:ext cx="7034530" cy="922020"/>
          </a:xfrm>
          <a:prstGeom prst="rect">
            <a:avLst/>
          </a:prstGeom>
          <a:noFill/>
        </p:spPr>
        <p:txBody>
          <a:bodyPr wrap="square" rtlCol="0" anchor="t">
            <a:spAutoFit/>
          </a:bodyPr>
          <a:p>
            <a:r>
              <a:rPr lang="zh-CN" altLang="en-US"/>
              <a:t>The outputs of submanifold voxel modules are exactly </a:t>
            </a:r>
            <a:r>
              <a:rPr lang="zh-CN" altLang="en-US">
                <a:solidFill>
                  <a:srgbClr val="FF0000"/>
                </a:solidFill>
              </a:rPr>
              <a:t>at the same</a:t>
            </a:r>
            <a:r>
              <a:rPr lang="zh-CN" altLang="en-US"/>
              <a:t> </a:t>
            </a:r>
            <a:r>
              <a:rPr lang="zh-CN" altLang="en-US">
                <a:solidFill>
                  <a:srgbClr val="FF0000"/>
                </a:solidFill>
              </a:rPr>
              <a:t>locations </a:t>
            </a:r>
            <a:r>
              <a:rPr lang="zh-CN" altLang="en-US"/>
              <a:t>with</a:t>
            </a:r>
            <a:r>
              <a:rPr lang="en-US" altLang="zh-CN"/>
              <a:t> </a:t>
            </a:r>
            <a:r>
              <a:rPr lang="zh-CN" altLang="en-US"/>
              <a:t>the input non-empty voxels, which indicates its ability tokeep the original 3D structures of inputs。</a:t>
            </a:r>
            <a:endParaRPr lang="zh-CN" altLang="en-US"/>
          </a:p>
        </p:txBody>
      </p:sp>
      <p:sp>
        <p:nvSpPr>
          <p:cNvPr id="16" name="文本框 15"/>
          <p:cNvSpPr txBox="1"/>
          <p:nvPr/>
        </p:nvSpPr>
        <p:spPr>
          <a:xfrm>
            <a:off x="1826260" y="3092450"/>
            <a:ext cx="7829550" cy="645160"/>
          </a:xfrm>
          <a:prstGeom prst="rect">
            <a:avLst/>
          </a:prstGeom>
          <a:noFill/>
        </p:spPr>
        <p:txBody>
          <a:bodyPr wrap="square" rtlCol="0" anchor="t">
            <a:spAutoFit/>
          </a:bodyPr>
          <a:p>
            <a:r>
              <a:rPr lang="zh-CN" altLang="en-US"/>
              <a:t>The </a:t>
            </a:r>
            <a:r>
              <a:rPr lang="zh-CN" altLang="en-US">
                <a:solidFill>
                  <a:srgbClr val="FF0000"/>
                </a:solidFill>
              </a:rPr>
              <a:t>major differences</a:t>
            </a:r>
            <a:r>
              <a:rPr lang="en-US" altLang="zh-CN"/>
              <a:t> </a:t>
            </a:r>
            <a:r>
              <a:rPr lang="zh-CN" altLang="en-US"/>
              <a:t>between the standard Transformer module：</a:t>
            </a:r>
            <a:endParaRPr lang="zh-CN" altLang="en-US"/>
          </a:p>
          <a:p>
            <a:endParaRPr lang="zh-CN" altLang="en-US"/>
          </a:p>
        </p:txBody>
      </p:sp>
      <p:sp>
        <p:nvSpPr>
          <p:cNvPr id="17" name="文本框 16"/>
          <p:cNvSpPr txBox="1"/>
          <p:nvPr/>
        </p:nvSpPr>
        <p:spPr>
          <a:xfrm>
            <a:off x="1877695" y="3559810"/>
            <a:ext cx="8856345" cy="2306955"/>
          </a:xfrm>
          <a:prstGeom prst="rect">
            <a:avLst/>
          </a:prstGeom>
          <a:noFill/>
        </p:spPr>
        <p:txBody>
          <a:bodyPr wrap="square" rtlCol="0" anchor="t">
            <a:spAutoFit/>
          </a:bodyPr>
          <a:p>
            <a:r>
              <a:rPr lang="zh-CN" altLang="en-US"/>
              <a:t>1) We append an additional </a:t>
            </a:r>
            <a:r>
              <a:rPr lang="zh-CN" altLang="en-US">
                <a:solidFill>
                  <a:srgbClr val="FF0000"/>
                </a:solidFill>
              </a:rPr>
              <a:t>linear</a:t>
            </a:r>
            <a:r>
              <a:rPr lang="en-US" altLang="zh-CN">
                <a:solidFill>
                  <a:srgbClr val="FF0000"/>
                </a:solidFill>
              </a:rPr>
              <a:t> </a:t>
            </a:r>
            <a:r>
              <a:rPr lang="zh-CN" altLang="en-US">
                <a:solidFill>
                  <a:srgbClr val="FF0000"/>
                </a:solidFill>
              </a:rPr>
              <a:t>projection layer</a:t>
            </a:r>
            <a:r>
              <a:rPr lang="zh-CN" altLang="en-US"/>
              <a:t> after the feed-forward layer for channel ad_x0002_justment of voxel features. </a:t>
            </a:r>
            <a:endParaRPr lang="zh-CN" altLang="en-US"/>
          </a:p>
          <a:p>
            <a:endParaRPr lang="zh-CN" altLang="en-US"/>
          </a:p>
          <a:p>
            <a:r>
              <a:rPr lang="zh-CN" altLang="en-US"/>
              <a:t>2) We replace layer normalization with </a:t>
            </a:r>
            <a:r>
              <a:rPr lang="zh-CN" altLang="en-US">
                <a:solidFill>
                  <a:srgbClr val="FF0000"/>
                </a:solidFill>
              </a:rPr>
              <a:t>batch normalization</a:t>
            </a:r>
            <a:r>
              <a:rPr lang="zh-CN" altLang="en-US"/>
              <a:t>.</a:t>
            </a:r>
            <a:endParaRPr lang="zh-CN" altLang="en-US"/>
          </a:p>
          <a:p>
            <a:endParaRPr lang="zh-CN" altLang="en-US"/>
          </a:p>
          <a:p>
            <a:r>
              <a:rPr lang="zh-CN" altLang="en-US"/>
              <a:t>3) We</a:t>
            </a:r>
            <a:r>
              <a:rPr lang="zh-CN" altLang="en-US">
                <a:solidFill>
                  <a:srgbClr val="FF0000"/>
                </a:solidFill>
              </a:rPr>
              <a:t> remove all the dropout</a:t>
            </a:r>
            <a:r>
              <a:rPr lang="en-US" altLang="zh-CN">
                <a:solidFill>
                  <a:srgbClr val="FF0000"/>
                </a:solidFill>
              </a:rPr>
              <a:t> </a:t>
            </a:r>
            <a:r>
              <a:rPr lang="zh-CN" altLang="en-US">
                <a:solidFill>
                  <a:srgbClr val="FF0000"/>
                </a:solidFill>
              </a:rPr>
              <a:t>layers</a:t>
            </a:r>
            <a:r>
              <a:rPr lang="zh-CN" altLang="en-US"/>
              <a:t> in the module, since the number of attending voxels</a:t>
            </a:r>
            <a:r>
              <a:rPr lang="en-US" altLang="zh-CN"/>
              <a:t> </a:t>
            </a:r>
            <a:r>
              <a:rPr lang="zh-CN" altLang="en-US"/>
              <a:t>is already small and randomly rejecting some of those voxels hampers the learning process.</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32676" y="1377698"/>
            <a:ext cx="1128220" cy="1683970"/>
            <a:chOff x="8537689" y="2340869"/>
            <a:chExt cx="1128220" cy="1683970"/>
          </a:xfrm>
        </p:grpSpPr>
        <p:sp>
          <p:nvSpPr>
            <p:cNvPr id="2" name="文本框 1"/>
            <p:cNvSpPr txBox="1"/>
            <p:nvPr/>
          </p:nvSpPr>
          <p:spPr>
            <a:xfrm>
              <a:off x="8537689" y="3563174"/>
              <a:ext cx="1128220" cy="461665"/>
            </a:xfrm>
            <a:prstGeom prst="rect">
              <a:avLst/>
            </a:prstGeom>
            <a:noFill/>
          </p:spPr>
          <p:txBody>
            <a:bodyPr wrap="square" rtlCol="0">
              <a:spAutoFit/>
            </a:bodyPr>
            <a:lstStyle/>
            <a:p>
              <a:pPr algn="dist"/>
              <a:r>
                <a:rPr lang="en-US" altLang="zh-CN" sz="2400" dirty="0">
                  <a:solidFill>
                    <a:srgbClr val="3563A8"/>
                  </a:solidFill>
                </a:rPr>
                <a:t>PART</a:t>
              </a:r>
              <a:endParaRPr lang="zh-CN" altLang="en-US" sz="2400" dirty="0">
                <a:solidFill>
                  <a:srgbClr val="3563A8"/>
                </a:solidFill>
              </a:endParaRPr>
            </a:p>
          </p:txBody>
        </p:sp>
        <p:sp>
          <p:nvSpPr>
            <p:cNvPr id="8" name="矩形 7"/>
            <p:cNvSpPr/>
            <p:nvPr/>
          </p:nvSpPr>
          <p:spPr>
            <a:xfrm>
              <a:off x="8598879" y="2340869"/>
              <a:ext cx="1005840" cy="1185729"/>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t>02</a:t>
              </a:r>
              <a:endParaRPr lang="zh-CN" altLang="en-US" sz="4800" dirty="0"/>
            </a:p>
          </p:txBody>
        </p:sp>
      </p:grpSp>
      <p:grpSp>
        <p:nvGrpSpPr>
          <p:cNvPr id="12" name="组合 11"/>
          <p:cNvGrpSpPr/>
          <p:nvPr/>
        </p:nvGrpSpPr>
        <p:grpSpPr>
          <a:xfrm>
            <a:off x="116474" y="147812"/>
            <a:ext cx="2769158" cy="320040"/>
            <a:chOff x="116474" y="147812"/>
            <a:chExt cx="2769158" cy="320040"/>
          </a:xfrm>
        </p:grpSpPr>
        <p:cxnSp>
          <p:nvCxnSpPr>
            <p:cNvPr id="13" name="直接连接符 12"/>
            <p:cNvCxnSpPr/>
            <p:nvPr/>
          </p:nvCxnSpPr>
          <p:spPr>
            <a:xfrm>
              <a:off x="1611727" y="147812"/>
              <a:ext cx="0" cy="320040"/>
            </a:xfrm>
            <a:prstGeom prst="line">
              <a:avLst/>
            </a:prstGeom>
            <a:ln>
              <a:solidFill>
                <a:srgbClr val="3563A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16474" y="169333"/>
              <a:ext cx="1501758" cy="276999"/>
            </a:xfrm>
            <a:prstGeom prst="rect">
              <a:avLst/>
            </a:prstGeom>
            <a:noFill/>
          </p:spPr>
          <p:txBody>
            <a:bodyPr wrap="none" rtlCol="0">
              <a:spAutoFit/>
            </a:bodyPr>
            <a:lstStyle/>
            <a:p>
              <a:r>
                <a:rPr lang="en-US" altLang="zh-CN" sz="1200" dirty="0">
                  <a:solidFill>
                    <a:srgbClr val="3563A8"/>
                  </a:solidFill>
                  <a:latin typeface="+mj-lt"/>
                  <a:ea typeface="Arial Unicode MS" panose="020B0604020202020204" pitchFamily="34" charset="-122"/>
                  <a:cs typeface="Arial Unicode MS" panose="020B0604020202020204" pitchFamily="34" charset="-122"/>
                </a:rPr>
                <a:t>COMPANY  NAME</a:t>
              </a:r>
              <a:endParaRPr lang="zh-CN" altLang="en-US" sz="1200" dirty="0">
                <a:solidFill>
                  <a:srgbClr val="3563A8"/>
                </a:solidFill>
                <a:latin typeface="+mj-lt"/>
                <a:ea typeface="Arial Unicode MS" panose="020B0604020202020204" pitchFamily="34" charset="-122"/>
                <a:cs typeface="Arial Unicode MS" panose="020B0604020202020204" pitchFamily="34" charset="-122"/>
              </a:endParaRPr>
            </a:p>
          </p:txBody>
        </p:sp>
        <p:sp>
          <p:nvSpPr>
            <p:cNvPr id="15" name="文本框 14"/>
            <p:cNvSpPr txBox="1"/>
            <p:nvPr/>
          </p:nvSpPr>
          <p:spPr>
            <a:xfrm>
              <a:off x="1636572" y="169333"/>
              <a:ext cx="1249060" cy="276999"/>
            </a:xfrm>
            <a:prstGeom prst="rect">
              <a:avLst/>
            </a:prstGeom>
            <a:noFill/>
          </p:spPr>
          <p:txBody>
            <a:bodyPr wrap="none" rtlCol="0">
              <a:spAutoFit/>
            </a:bodyPr>
            <a:lstStyle/>
            <a:p>
              <a:r>
                <a:rPr lang="en-US" altLang="zh-CN" sz="1200" dirty="0">
                  <a:solidFill>
                    <a:schemeClr val="bg1">
                      <a:lumMod val="50000"/>
                    </a:schemeClr>
                  </a:solidFill>
                  <a:latin typeface="+mj-lt"/>
                  <a:ea typeface="Arial Unicode MS" panose="020B0604020202020204" pitchFamily="34" charset="-122"/>
                  <a:cs typeface="Arial Unicode MS" panose="020B0604020202020204" pitchFamily="34" charset="-122"/>
                </a:rPr>
                <a:t>POWER POINT</a:t>
              </a:r>
              <a:endParaRPr lang="zh-CN" altLang="en-US" sz="1200" dirty="0">
                <a:solidFill>
                  <a:schemeClr val="bg1">
                    <a:lumMod val="50000"/>
                  </a:schemeClr>
                </a:solidFill>
                <a:latin typeface="+mj-lt"/>
                <a:ea typeface="Arial Unicode MS" panose="020B0604020202020204" pitchFamily="34" charset="-122"/>
                <a:cs typeface="Arial Unicode MS" panose="020B0604020202020204" pitchFamily="34" charset="-122"/>
              </a:endParaRPr>
            </a:p>
          </p:txBody>
        </p:sp>
      </p:grpSp>
      <p:pic>
        <p:nvPicPr>
          <p:cNvPr id="7" name="图片 6" descr="C:\Users\chen\Desktop\logo.pnglogo"/>
          <p:cNvPicPr>
            <a:picLocks noChangeAspect="1"/>
          </p:cNvPicPr>
          <p:nvPr>
            <p:custDataLst>
              <p:tags r:id="rId1"/>
            </p:custDataLst>
          </p:nvPr>
        </p:nvPicPr>
        <p:blipFill>
          <a:blip r:embed="rId2"/>
          <a:srcRect/>
          <a:stretch>
            <a:fillRect/>
          </a:stretch>
        </p:blipFill>
        <p:spPr>
          <a:xfrm>
            <a:off x="116205" y="297815"/>
            <a:ext cx="1761490" cy="1164590"/>
          </a:xfrm>
          <a:prstGeom prst="rect">
            <a:avLst/>
          </a:prstGeom>
          <a:noFill/>
          <a:ln>
            <a:noFill/>
          </a:ln>
        </p:spPr>
      </p:pic>
      <p:sp>
        <p:nvSpPr>
          <p:cNvPr id="4" name="文本框 3"/>
          <p:cNvSpPr txBox="1"/>
          <p:nvPr/>
        </p:nvSpPr>
        <p:spPr>
          <a:xfrm>
            <a:off x="2053590" y="467995"/>
            <a:ext cx="3588385" cy="368300"/>
          </a:xfrm>
          <a:prstGeom prst="rect">
            <a:avLst/>
          </a:prstGeom>
          <a:noFill/>
        </p:spPr>
        <p:txBody>
          <a:bodyPr wrap="square" rtlCol="0" anchor="t">
            <a:spAutoFit/>
          </a:bodyPr>
          <a:p>
            <a:r>
              <a:rPr lang="zh-CN" altLang="en-US" b="1"/>
              <a:t>Voxel Transformer Module</a:t>
            </a:r>
            <a:endParaRPr lang="zh-CN" altLang="en-US" b="1"/>
          </a:p>
        </p:txBody>
      </p:sp>
      <p:sp>
        <p:nvSpPr>
          <p:cNvPr id="5" name="文本框 4"/>
          <p:cNvSpPr txBox="1"/>
          <p:nvPr/>
        </p:nvSpPr>
        <p:spPr>
          <a:xfrm>
            <a:off x="2036445" y="857885"/>
            <a:ext cx="4210685" cy="922020"/>
          </a:xfrm>
          <a:prstGeom prst="rect">
            <a:avLst/>
          </a:prstGeom>
          <a:noFill/>
        </p:spPr>
        <p:txBody>
          <a:bodyPr wrap="square" rtlCol="0" anchor="t">
            <a:spAutoFit/>
          </a:bodyPr>
          <a:p>
            <a:r>
              <a:rPr lang="en-US" altLang="zh-CN">
                <a:solidFill>
                  <a:schemeClr val="tx1"/>
                </a:solidFill>
              </a:rPr>
              <a:t>0.</a:t>
            </a:r>
            <a:r>
              <a:rPr lang="zh-CN" altLang="en-US">
                <a:solidFill>
                  <a:schemeClr val="tx1"/>
                </a:solidFill>
              </a:rPr>
              <a:t>Self-attention on sparse voxels.</a:t>
            </a:r>
            <a:endParaRPr lang="zh-CN" altLang="en-US">
              <a:solidFill>
                <a:schemeClr val="tx1"/>
              </a:solidFill>
            </a:endParaRPr>
          </a:p>
          <a:p>
            <a:r>
              <a:rPr lang="en-US" altLang="zh-CN">
                <a:solidFill>
                  <a:schemeClr val="tx1"/>
                </a:solidFill>
              </a:rPr>
              <a:t>1.Submanifold voxel module.</a:t>
            </a:r>
            <a:endParaRPr lang="en-US" altLang="zh-CN">
              <a:solidFill>
                <a:schemeClr val="tx1"/>
              </a:solidFill>
            </a:endParaRPr>
          </a:p>
          <a:p>
            <a:r>
              <a:rPr lang="en-US" altLang="zh-CN">
                <a:solidFill>
                  <a:srgbClr val="FF0000"/>
                </a:solidFill>
              </a:rPr>
              <a:t>2.Sparse voxel module.</a:t>
            </a:r>
            <a:endParaRPr lang="en-US" altLang="zh-CN">
              <a:solidFill>
                <a:srgbClr val="FF0000"/>
              </a:solidFill>
            </a:endParaRPr>
          </a:p>
        </p:txBody>
      </p:sp>
      <p:pic>
        <p:nvPicPr>
          <p:cNvPr id="6" name="图片 5"/>
          <p:cNvPicPr>
            <a:picLocks noChangeAspect="1"/>
          </p:cNvPicPr>
          <p:nvPr/>
        </p:nvPicPr>
        <p:blipFill>
          <a:blip r:embed="rId3"/>
          <a:stretch>
            <a:fillRect/>
          </a:stretch>
        </p:blipFill>
        <p:spPr>
          <a:xfrm>
            <a:off x="10058400" y="0"/>
            <a:ext cx="2133600" cy="2952750"/>
          </a:xfrm>
          <a:prstGeom prst="rect">
            <a:avLst/>
          </a:prstGeom>
        </p:spPr>
      </p:pic>
      <p:sp>
        <p:nvSpPr>
          <p:cNvPr id="3" name="文本框 2"/>
          <p:cNvSpPr txBox="1"/>
          <p:nvPr/>
        </p:nvSpPr>
        <p:spPr>
          <a:xfrm>
            <a:off x="1877695" y="1963420"/>
            <a:ext cx="8112125" cy="922020"/>
          </a:xfrm>
          <a:prstGeom prst="rect">
            <a:avLst/>
          </a:prstGeom>
          <a:noFill/>
        </p:spPr>
        <p:txBody>
          <a:bodyPr wrap="square" rtlCol="0" anchor="t">
            <a:spAutoFit/>
          </a:bodyPr>
          <a:p>
            <a:pPr marL="285750" indent="-285750">
              <a:buFont typeface="Arial" panose="020B0604020202020204" pitchFamily="34" charset="0"/>
              <a:buChar char="•"/>
            </a:pPr>
            <a:r>
              <a:rPr lang="zh-CN" altLang="en-US"/>
              <a:t>sparse voxel module can extract features for the</a:t>
            </a:r>
            <a:r>
              <a:rPr lang="en-US" altLang="zh-CN"/>
              <a:t> </a:t>
            </a:r>
            <a:r>
              <a:rPr lang="zh-CN" altLang="en-US">
                <a:solidFill>
                  <a:srgbClr val="FF0000"/>
                </a:solidFill>
              </a:rPr>
              <a:t>empty locations</a:t>
            </a:r>
            <a:endParaRPr lang="zh-CN" altLang="en-US"/>
          </a:p>
          <a:p>
            <a:pPr marL="285750" indent="-285750">
              <a:buFont typeface="Arial" panose="020B0604020202020204" pitchFamily="34" charset="0"/>
              <a:buChar char="•"/>
            </a:pPr>
            <a:r>
              <a:rPr lang="zh-CN" altLang="en-US"/>
              <a:t>leading to the </a:t>
            </a:r>
            <a:r>
              <a:rPr lang="zh-CN" altLang="en-US">
                <a:solidFill>
                  <a:srgbClr val="FF0000"/>
                </a:solidFill>
              </a:rPr>
              <a:t>expansion </a:t>
            </a:r>
            <a:r>
              <a:rPr lang="zh-CN" altLang="en-US"/>
              <a:t>of the original</a:t>
            </a:r>
            <a:r>
              <a:rPr lang="en-US" altLang="zh-CN"/>
              <a:t> </a:t>
            </a:r>
            <a:r>
              <a:rPr lang="zh-CN" altLang="en-US"/>
              <a:t>non-empty space</a:t>
            </a:r>
            <a:endParaRPr lang="zh-CN" altLang="en-US"/>
          </a:p>
          <a:p>
            <a:pPr marL="285750" indent="-285750">
              <a:buFont typeface="Arial" panose="020B0604020202020204" pitchFamily="34" charset="0"/>
              <a:buChar char="•"/>
            </a:pPr>
            <a:r>
              <a:rPr lang="zh-CN" altLang="en-US"/>
              <a:t> it is typically required in the voxel</a:t>
            </a:r>
            <a:r>
              <a:rPr lang="en-US" altLang="zh-CN"/>
              <a:t> </a:t>
            </a:r>
            <a:r>
              <a:rPr lang="zh-CN" altLang="en-US">
                <a:solidFill>
                  <a:srgbClr val="FF0000"/>
                </a:solidFill>
              </a:rPr>
              <a:t>downsampling </a:t>
            </a:r>
            <a:r>
              <a:rPr lang="zh-CN" altLang="en-US"/>
              <a:t>process</a:t>
            </a:r>
            <a:endParaRPr lang="zh-CN" altLang="en-US"/>
          </a:p>
        </p:txBody>
      </p:sp>
      <p:sp>
        <p:nvSpPr>
          <p:cNvPr id="9" name="文本框 8"/>
          <p:cNvSpPr txBox="1"/>
          <p:nvPr/>
        </p:nvSpPr>
        <p:spPr>
          <a:xfrm>
            <a:off x="1877695" y="3385820"/>
            <a:ext cx="9311005" cy="645160"/>
          </a:xfrm>
          <a:prstGeom prst="rect">
            <a:avLst/>
          </a:prstGeom>
          <a:noFill/>
        </p:spPr>
        <p:txBody>
          <a:bodyPr wrap="square" rtlCol="0" anchor="t">
            <a:spAutoFit/>
          </a:bodyPr>
          <a:p>
            <a:r>
              <a:rPr lang="zh-CN" altLang="en-US"/>
              <a:t> there is no feature</a:t>
            </a:r>
            <a:r>
              <a:rPr lang="en-US" altLang="zh-CN"/>
              <a:t>     </a:t>
            </a:r>
            <a:r>
              <a:rPr lang="zh-CN" altLang="en-US">
                <a:ea typeface="宋体" panose="02010600030101010101" pitchFamily="2" charset="-122"/>
              </a:rPr>
              <a:t>，we give an</a:t>
            </a:r>
            <a:r>
              <a:rPr lang="en-US" altLang="zh-CN">
                <a:ea typeface="宋体" panose="02010600030101010101" pitchFamily="2" charset="-122"/>
              </a:rPr>
              <a:t> </a:t>
            </a:r>
            <a:r>
              <a:rPr lang="zh-CN" altLang="en-US">
                <a:ea typeface="宋体" panose="02010600030101010101" pitchFamily="2" charset="-122"/>
              </a:rPr>
              <a:t>approximation of </a:t>
            </a:r>
            <a:r>
              <a:rPr lang="en-US" altLang="zh-CN">
                <a:ea typeface="宋体" panose="02010600030101010101" pitchFamily="2" charset="-122"/>
              </a:rPr>
              <a:t>    </a:t>
            </a:r>
            <a:r>
              <a:rPr lang="zh-CN" altLang="en-US">
                <a:ea typeface="宋体" panose="02010600030101010101" pitchFamily="2" charset="-122"/>
              </a:rPr>
              <a:t> at the empty location from the attending features </a:t>
            </a:r>
            <a:r>
              <a:rPr lang="en-US" altLang="zh-CN">
                <a:ea typeface="宋体" panose="02010600030101010101" pitchFamily="2" charset="-122"/>
              </a:rPr>
              <a:t>     </a:t>
            </a:r>
            <a:r>
              <a:rPr lang="zh-CN" altLang="en-US">
                <a:ea typeface="宋体" panose="02010600030101010101" pitchFamily="2" charset="-122"/>
              </a:rPr>
              <a:t>:</a:t>
            </a:r>
            <a:endParaRPr lang="zh-CN" altLang="en-US">
              <a:ea typeface="宋体" panose="02010600030101010101" pitchFamily="2" charset="-122"/>
            </a:endParaRPr>
          </a:p>
        </p:txBody>
      </p:sp>
      <p:pic>
        <p:nvPicPr>
          <p:cNvPr id="11" name="图片 10"/>
          <p:cNvPicPr>
            <a:picLocks noChangeAspect="1"/>
          </p:cNvPicPr>
          <p:nvPr/>
        </p:nvPicPr>
        <p:blipFill>
          <a:blip r:embed="rId4"/>
          <a:stretch>
            <a:fillRect/>
          </a:stretch>
        </p:blipFill>
        <p:spPr>
          <a:xfrm>
            <a:off x="4022090" y="3448050"/>
            <a:ext cx="180975" cy="276225"/>
          </a:xfrm>
          <a:prstGeom prst="rect">
            <a:avLst/>
          </a:prstGeom>
        </p:spPr>
      </p:pic>
      <p:pic>
        <p:nvPicPr>
          <p:cNvPr id="16" name="图片 15"/>
          <p:cNvPicPr>
            <a:picLocks noChangeAspect="1"/>
          </p:cNvPicPr>
          <p:nvPr/>
        </p:nvPicPr>
        <p:blipFill>
          <a:blip r:embed="rId5"/>
          <a:stretch>
            <a:fillRect/>
          </a:stretch>
        </p:blipFill>
        <p:spPr>
          <a:xfrm>
            <a:off x="7515225" y="3471545"/>
            <a:ext cx="228600" cy="238125"/>
          </a:xfrm>
          <a:prstGeom prst="rect">
            <a:avLst/>
          </a:prstGeom>
        </p:spPr>
      </p:pic>
      <p:pic>
        <p:nvPicPr>
          <p:cNvPr id="17" name="图片 16"/>
          <p:cNvPicPr>
            <a:picLocks noChangeAspect="1"/>
          </p:cNvPicPr>
          <p:nvPr/>
        </p:nvPicPr>
        <p:blipFill>
          <a:blip r:embed="rId6"/>
          <a:stretch>
            <a:fillRect/>
          </a:stretch>
        </p:blipFill>
        <p:spPr>
          <a:xfrm>
            <a:off x="3944620" y="3753485"/>
            <a:ext cx="219075" cy="238125"/>
          </a:xfrm>
          <a:prstGeom prst="rect">
            <a:avLst/>
          </a:prstGeom>
        </p:spPr>
      </p:pic>
      <p:pic>
        <p:nvPicPr>
          <p:cNvPr id="18" name="图片 17"/>
          <p:cNvPicPr>
            <a:picLocks noChangeAspect="1"/>
          </p:cNvPicPr>
          <p:nvPr/>
        </p:nvPicPr>
        <p:blipFill>
          <a:blip r:embed="rId7"/>
          <a:stretch>
            <a:fillRect/>
          </a:stretch>
        </p:blipFill>
        <p:spPr>
          <a:xfrm>
            <a:off x="4497070" y="3874135"/>
            <a:ext cx="1466850" cy="428625"/>
          </a:xfrm>
          <a:prstGeom prst="rect">
            <a:avLst/>
          </a:prstGeom>
        </p:spPr>
      </p:pic>
      <p:pic>
        <p:nvPicPr>
          <p:cNvPr id="19" name="图片 18"/>
          <p:cNvPicPr>
            <a:picLocks noChangeAspect="1"/>
          </p:cNvPicPr>
          <p:nvPr/>
        </p:nvPicPr>
        <p:blipFill>
          <a:blip r:embed="rId8"/>
          <a:stretch>
            <a:fillRect/>
          </a:stretch>
        </p:blipFill>
        <p:spPr>
          <a:xfrm>
            <a:off x="6297295" y="3965575"/>
            <a:ext cx="342900" cy="276225"/>
          </a:xfrm>
          <a:prstGeom prst="rect">
            <a:avLst/>
          </a:prstGeom>
        </p:spPr>
      </p:pic>
      <p:pic>
        <p:nvPicPr>
          <p:cNvPr id="20" name="图片 19"/>
          <p:cNvPicPr>
            <a:picLocks noChangeAspect="1"/>
          </p:cNvPicPr>
          <p:nvPr/>
        </p:nvPicPr>
        <p:blipFill>
          <a:blip r:embed="rId9"/>
          <a:stretch>
            <a:fillRect/>
          </a:stretch>
        </p:blipFill>
        <p:spPr>
          <a:xfrm>
            <a:off x="2053590" y="4531995"/>
            <a:ext cx="171450" cy="190500"/>
          </a:xfrm>
          <a:prstGeom prst="rect">
            <a:avLst/>
          </a:prstGeom>
        </p:spPr>
      </p:pic>
      <p:sp>
        <p:nvSpPr>
          <p:cNvPr id="21" name="文本框 20"/>
          <p:cNvSpPr txBox="1"/>
          <p:nvPr/>
        </p:nvSpPr>
        <p:spPr>
          <a:xfrm>
            <a:off x="2210435" y="4416425"/>
            <a:ext cx="9660255" cy="368300"/>
          </a:xfrm>
          <a:prstGeom prst="rect">
            <a:avLst/>
          </a:prstGeom>
          <a:noFill/>
        </p:spPr>
        <p:txBody>
          <a:bodyPr wrap="square" rtlCol="0" anchor="t">
            <a:spAutoFit/>
          </a:bodyPr>
          <a:p>
            <a:r>
              <a:rPr lang="zh-CN" altLang="en-US"/>
              <a:t>as the maxpooling of all the attending features</a:t>
            </a:r>
            <a:endParaRPr lang="zh-CN" altLang="en-US"/>
          </a:p>
        </p:txBody>
      </p:sp>
      <p:pic>
        <p:nvPicPr>
          <p:cNvPr id="22" name="图片 21"/>
          <p:cNvPicPr>
            <a:picLocks noChangeAspect="1"/>
          </p:cNvPicPr>
          <p:nvPr/>
        </p:nvPicPr>
        <p:blipFill>
          <a:blip r:embed="rId10"/>
          <a:stretch>
            <a:fillRect/>
          </a:stretch>
        </p:blipFill>
        <p:spPr>
          <a:xfrm>
            <a:off x="7199630" y="4487545"/>
            <a:ext cx="257175" cy="266700"/>
          </a:xfrm>
          <a:prstGeom prst="rect">
            <a:avLst/>
          </a:prstGeom>
        </p:spPr>
      </p:pic>
      <p:sp>
        <p:nvSpPr>
          <p:cNvPr id="23" name="文本框 22"/>
          <p:cNvSpPr txBox="1"/>
          <p:nvPr/>
        </p:nvSpPr>
        <p:spPr>
          <a:xfrm>
            <a:off x="1877695" y="5019040"/>
            <a:ext cx="8971915" cy="922020"/>
          </a:xfrm>
          <a:prstGeom prst="rect">
            <a:avLst/>
          </a:prstGeom>
          <a:noFill/>
        </p:spPr>
        <p:txBody>
          <a:bodyPr wrap="square" rtlCol="0" anchor="t">
            <a:spAutoFit/>
          </a:bodyPr>
          <a:p>
            <a:r>
              <a:rPr lang="zh-CN" altLang="en-US"/>
              <a:t>The architecture of sparse voxel modules is similar to submanifold voxel modules, except that we remove</a:t>
            </a:r>
            <a:r>
              <a:rPr lang="en-US" altLang="zh-CN"/>
              <a:t> </a:t>
            </a:r>
            <a:r>
              <a:rPr lang="zh-CN" altLang="en-US"/>
              <a:t>the first residual connection around the self-attention layer,</a:t>
            </a:r>
            <a:endParaRPr lang="zh-CN" altLang="en-US"/>
          </a:p>
          <a:p>
            <a:r>
              <a:rPr lang="zh-CN" altLang="en-US"/>
              <a:t>since the inputs and outputs are no longer the same.</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32676" y="1377698"/>
            <a:ext cx="1128220" cy="1683970"/>
            <a:chOff x="8537689" y="2340869"/>
            <a:chExt cx="1128220" cy="1683970"/>
          </a:xfrm>
        </p:grpSpPr>
        <p:sp>
          <p:nvSpPr>
            <p:cNvPr id="2" name="文本框 1"/>
            <p:cNvSpPr txBox="1"/>
            <p:nvPr/>
          </p:nvSpPr>
          <p:spPr>
            <a:xfrm>
              <a:off x="8537689" y="3563174"/>
              <a:ext cx="1128220" cy="461665"/>
            </a:xfrm>
            <a:prstGeom prst="rect">
              <a:avLst/>
            </a:prstGeom>
            <a:noFill/>
          </p:spPr>
          <p:txBody>
            <a:bodyPr wrap="square" rtlCol="0">
              <a:spAutoFit/>
            </a:bodyPr>
            <a:lstStyle/>
            <a:p>
              <a:pPr algn="dist"/>
              <a:r>
                <a:rPr lang="en-US" altLang="zh-CN" sz="2400" dirty="0">
                  <a:solidFill>
                    <a:srgbClr val="3563A8"/>
                  </a:solidFill>
                </a:rPr>
                <a:t>PART</a:t>
              </a:r>
              <a:endParaRPr lang="zh-CN" altLang="en-US" sz="2400" dirty="0">
                <a:solidFill>
                  <a:srgbClr val="3563A8"/>
                </a:solidFill>
              </a:endParaRPr>
            </a:p>
          </p:txBody>
        </p:sp>
        <p:sp>
          <p:nvSpPr>
            <p:cNvPr id="8" name="矩形 7"/>
            <p:cNvSpPr/>
            <p:nvPr/>
          </p:nvSpPr>
          <p:spPr>
            <a:xfrm>
              <a:off x="8598879" y="2340869"/>
              <a:ext cx="1005840" cy="1185729"/>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t>02</a:t>
              </a:r>
              <a:endParaRPr lang="zh-CN" altLang="en-US" sz="4800" dirty="0"/>
            </a:p>
          </p:txBody>
        </p:sp>
      </p:grpSp>
      <p:grpSp>
        <p:nvGrpSpPr>
          <p:cNvPr id="12" name="组合 11"/>
          <p:cNvGrpSpPr/>
          <p:nvPr/>
        </p:nvGrpSpPr>
        <p:grpSpPr>
          <a:xfrm>
            <a:off x="116474" y="147812"/>
            <a:ext cx="2769158" cy="320040"/>
            <a:chOff x="116474" y="147812"/>
            <a:chExt cx="2769158" cy="320040"/>
          </a:xfrm>
        </p:grpSpPr>
        <p:cxnSp>
          <p:nvCxnSpPr>
            <p:cNvPr id="13" name="直接连接符 12"/>
            <p:cNvCxnSpPr/>
            <p:nvPr/>
          </p:nvCxnSpPr>
          <p:spPr>
            <a:xfrm>
              <a:off x="1611727" y="147812"/>
              <a:ext cx="0" cy="320040"/>
            </a:xfrm>
            <a:prstGeom prst="line">
              <a:avLst/>
            </a:prstGeom>
            <a:ln>
              <a:solidFill>
                <a:srgbClr val="3563A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16474" y="169333"/>
              <a:ext cx="1501758" cy="276999"/>
            </a:xfrm>
            <a:prstGeom prst="rect">
              <a:avLst/>
            </a:prstGeom>
            <a:noFill/>
          </p:spPr>
          <p:txBody>
            <a:bodyPr wrap="none" rtlCol="0">
              <a:spAutoFit/>
            </a:bodyPr>
            <a:lstStyle/>
            <a:p>
              <a:r>
                <a:rPr lang="en-US" altLang="zh-CN" sz="1200" dirty="0">
                  <a:solidFill>
                    <a:srgbClr val="3563A8"/>
                  </a:solidFill>
                  <a:latin typeface="+mj-lt"/>
                  <a:ea typeface="Arial Unicode MS" panose="020B0604020202020204" pitchFamily="34" charset="-122"/>
                  <a:cs typeface="Arial Unicode MS" panose="020B0604020202020204" pitchFamily="34" charset="-122"/>
                </a:rPr>
                <a:t>COMPANY  NAME</a:t>
              </a:r>
              <a:endParaRPr lang="zh-CN" altLang="en-US" sz="1200" dirty="0">
                <a:solidFill>
                  <a:srgbClr val="3563A8"/>
                </a:solidFill>
                <a:latin typeface="+mj-lt"/>
                <a:ea typeface="Arial Unicode MS" panose="020B0604020202020204" pitchFamily="34" charset="-122"/>
                <a:cs typeface="Arial Unicode MS" panose="020B0604020202020204" pitchFamily="34" charset="-122"/>
              </a:endParaRPr>
            </a:p>
          </p:txBody>
        </p:sp>
        <p:sp>
          <p:nvSpPr>
            <p:cNvPr id="15" name="文本框 14"/>
            <p:cNvSpPr txBox="1"/>
            <p:nvPr/>
          </p:nvSpPr>
          <p:spPr>
            <a:xfrm>
              <a:off x="1636572" y="169333"/>
              <a:ext cx="1249060" cy="276999"/>
            </a:xfrm>
            <a:prstGeom prst="rect">
              <a:avLst/>
            </a:prstGeom>
            <a:noFill/>
          </p:spPr>
          <p:txBody>
            <a:bodyPr wrap="none" rtlCol="0">
              <a:spAutoFit/>
            </a:bodyPr>
            <a:lstStyle/>
            <a:p>
              <a:r>
                <a:rPr lang="en-US" altLang="zh-CN" sz="1200" dirty="0">
                  <a:solidFill>
                    <a:schemeClr val="bg1">
                      <a:lumMod val="50000"/>
                    </a:schemeClr>
                  </a:solidFill>
                  <a:latin typeface="+mj-lt"/>
                  <a:ea typeface="Arial Unicode MS" panose="020B0604020202020204" pitchFamily="34" charset="-122"/>
                  <a:cs typeface="Arial Unicode MS" panose="020B0604020202020204" pitchFamily="34" charset="-122"/>
                </a:rPr>
                <a:t>POWER POINT</a:t>
              </a:r>
              <a:endParaRPr lang="zh-CN" altLang="en-US" sz="1200" dirty="0">
                <a:solidFill>
                  <a:schemeClr val="bg1">
                    <a:lumMod val="50000"/>
                  </a:schemeClr>
                </a:solidFill>
                <a:latin typeface="+mj-lt"/>
                <a:ea typeface="Arial Unicode MS" panose="020B0604020202020204" pitchFamily="34" charset="-122"/>
                <a:cs typeface="Arial Unicode MS" panose="020B0604020202020204" pitchFamily="34" charset="-122"/>
              </a:endParaRPr>
            </a:p>
          </p:txBody>
        </p:sp>
      </p:grpSp>
      <p:pic>
        <p:nvPicPr>
          <p:cNvPr id="7" name="图片 6" descr="C:\Users\chen\Desktop\logo.pnglogo"/>
          <p:cNvPicPr>
            <a:picLocks noChangeAspect="1"/>
          </p:cNvPicPr>
          <p:nvPr>
            <p:custDataLst>
              <p:tags r:id="rId1"/>
            </p:custDataLst>
          </p:nvPr>
        </p:nvPicPr>
        <p:blipFill>
          <a:blip r:embed="rId2"/>
          <a:srcRect/>
          <a:stretch>
            <a:fillRect/>
          </a:stretch>
        </p:blipFill>
        <p:spPr>
          <a:xfrm>
            <a:off x="116205" y="297815"/>
            <a:ext cx="1761490" cy="1164590"/>
          </a:xfrm>
          <a:prstGeom prst="rect">
            <a:avLst/>
          </a:prstGeom>
          <a:noFill/>
          <a:ln>
            <a:noFill/>
          </a:ln>
        </p:spPr>
      </p:pic>
      <p:sp>
        <p:nvSpPr>
          <p:cNvPr id="11" name="文本框 10"/>
          <p:cNvSpPr txBox="1"/>
          <p:nvPr/>
        </p:nvSpPr>
        <p:spPr>
          <a:xfrm>
            <a:off x="2205355" y="622935"/>
            <a:ext cx="3359785" cy="368300"/>
          </a:xfrm>
          <a:prstGeom prst="rect">
            <a:avLst/>
          </a:prstGeom>
          <a:noFill/>
        </p:spPr>
        <p:txBody>
          <a:bodyPr wrap="square" rtlCol="0" anchor="t">
            <a:spAutoFit/>
          </a:bodyPr>
          <a:p>
            <a:r>
              <a:rPr lang="zh-CN" altLang="en-US" b="1"/>
              <a:t> Efficient Attention Mechanism</a:t>
            </a:r>
            <a:endParaRPr lang="zh-CN" altLang="en-US" b="1"/>
          </a:p>
        </p:txBody>
      </p:sp>
      <p:pic>
        <p:nvPicPr>
          <p:cNvPr id="16" name="图片 15"/>
          <p:cNvPicPr>
            <a:picLocks noChangeAspect="1"/>
          </p:cNvPicPr>
          <p:nvPr/>
        </p:nvPicPr>
        <p:blipFill>
          <a:blip r:embed="rId3"/>
          <a:stretch>
            <a:fillRect/>
          </a:stretch>
        </p:blipFill>
        <p:spPr>
          <a:xfrm>
            <a:off x="2383155" y="1094740"/>
            <a:ext cx="400050" cy="238125"/>
          </a:xfrm>
          <a:prstGeom prst="rect">
            <a:avLst/>
          </a:prstGeom>
        </p:spPr>
      </p:pic>
      <p:sp>
        <p:nvSpPr>
          <p:cNvPr id="17" name="文本框 16"/>
          <p:cNvSpPr txBox="1"/>
          <p:nvPr/>
        </p:nvSpPr>
        <p:spPr>
          <a:xfrm>
            <a:off x="2783205" y="1020445"/>
            <a:ext cx="8126095" cy="368300"/>
          </a:xfrm>
          <a:prstGeom prst="rect">
            <a:avLst/>
          </a:prstGeom>
          <a:noFill/>
        </p:spPr>
        <p:txBody>
          <a:bodyPr wrap="square" rtlCol="0" anchor="t">
            <a:spAutoFit/>
          </a:bodyPr>
          <a:p>
            <a:r>
              <a:rPr lang="en-US" altLang="zh-CN"/>
              <a:t>contain</a:t>
            </a:r>
            <a:r>
              <a:rPr lang="zh-CN" altLang="en-US"/>
              <a:t> attending voxels for each</a:t>
            </a:r>
            <a:r>
              <a:rPr lang="en-US" altLang="zh-CN"/>
              <a:t> query    ,</a:t>
            </a:r>
            <a:r>
              <a:rPr lang="zh-CN" altLang="en-US">
                <a:ea typeface="宋体" panose="02010600030101010101" pitchFamily="2" charset="-122"/>
              </a:rPr>
              <a:t>satisfy the following requirements:</a:t>
            </a:r>
            <a:endParaRPr lang="zh-CN" altLang="en-US">
              <a:ea typeface="宋体" panose="02010600030101010101" pitchFamily="2" charset="-122"/>
            </a:endParaRPr>
          </a:p>
        </p:txBody>
      </p:sp>
      <p:pic>
        <p:nvPicPr>
          <p:cNvPr id="42" name="图片 41"/>
          <p:cNvPicPr>
            <a:picLocks noChangeAspect="1"/>
          </p:cNvPicPr>
          <p:nvPr/>
        </p:nvPicPr>
        <p:blipFill>
          <a:blip r:embed="rId4"/>
          <a:stretch>
            <a:fillRect/>
          </a:stretch>
        </p:blipFill>
        <p:spPr>
          <a:xfrm>
            <a:off x="7035165" y="1137920"/>
            <a:ext cx="95250" cy="209550"/>
          </a:xfrm>
          <a:prstGeom prst="rect">
            <a:avLst/>
          </a:prstGeom>
        </p:spPr>
      </p:pic>
      <p:sp>
        <p:nvSpPr>
          <p:cNvPr id="43" name="文本框 42"/>
          <p:cNvSpPr txBox="1"/>
          <p:nvPr/>
        </p:nvSpPr>
        <p:spPr>
          <a:xfrm>
            <a:off x="2251075" y="1393190"/>
            <a:ext cx="9553575" cy="1198880"/>
          </a:xfrm>
          <a:prstGeom prst="rect">
            <a:avLst/>
          </a:prstGeom>
          <a:noFill/>
        </p:spPr>
        <p:txBody>
          <a:bodyPr wrap="square" rtlCol="0" anchor="t">
            <a:spAutoFit/>
          </a:bodyPr>
          <a:p>
            <a:r>
              <a:rPr lang="zh-CN" altLang="en-US"/>
              <a:t>1) </a:t>
            </a:r>
            <a:r>
              <a:rPr lang="en-US" altLang="zh-CN"/>
              <a:t>        </a:t>
            </a:r>
            <a:r>
              <a:rPr lang="zh-CN" altLang="en-US"/>
              <a:t>should </a:t>
            </a:r>
            <a:r>
              <a:rPr lang="zh-CN" altLang="en-US">
                <a:solidFill>
                  <a:srgbClr val="FF0000"/>
                </a:solidFill>
              </a:rPr>
              <a:t>cover the neighboring voxels</a:t>
            </a:r>
            <a:r>
              <a:rPr lang="zh-CN" altLang="en-US"/>
              <a:t> to retain the fine-grained 3D structure. </a:t>
            </a:r>
            <a:endParaRPr lang="zh-CN" altLang="en-US"/>
          </a:p>
          <a:p>
            <a:r>
              <a:rPr lang="zh-CN" altLang="en-US"/>
              <a:t>2) </a:t>
            </a:r>
            <a:r>
              <a:rPr lang="en-US" altLang="zh-CN"/>
              <a:t>       </a:t>
            </a:r>
            <a:r>
              <a:rPr lang="zh-CN" altLang="en-US"/>
              <a:t>should reach as</a:t>
            </a:r>
            <a:r>
              <a:rPr lang="en-US" altLang="zh-CN"/>
              <a:t> </a:t>
            </a:r>
            <a:r>
              <a:rPr lang="zh-CN" altLang="en-US"/>
              <a:t>far as possible to obtain a </a:t>
            </a:r>
            <a:r>
              <a:rPr lang="zh-CN" altLang="en-US">
                <a:solidFill>
                  <a:srgbClr val="FF0000"/>
                </a:solidFill>
              </a:rPr>
              <a:t>large context </a:t>
            </a:r>
            <a:r>
              <a:rPr lang="zh-CN" altLang="en-US"/>
              <a:t>information. </a:t>
            </a:r>
            <a:endParaRPr lang="zh-CN" altLang="en-US"/>
          </a:p>
          <a:p>
            <a:r>
              <a:rPr lang="zh-CN" altLang="en-US"/>
              <a:t>3) the</a:t>
            </a:r>
            <a:r>
              <a:rPr lang="en-US" altLang="zh-CN"/>
              <a:t> </a:t>
            </a:r>
            <a:r>
              <a:rPr lang="zh-CN" altLang="en-US"/>
              <a:t>number of attending voxels in </a:t>
            </a:r>
            <a:r>
              <a:rPr lang="en-US" altLang="zh-CN"/>
              <a:t>         </a:t>
            </a:r>
            <a:r>
              <a:rPr lang="zh-CN" altLang="en-US"/>
              <a:t>should be </a:t>
            </a:r>
            <a:r>
              <a:rPr lang="zh-CN" altLang="en-US">
                <a:solidFill>
                  <a:srgbClr val="FF0000"/>
                </a:solidFill>
              </a:rPr>
              <a:t>small</a:t>
            </a:r>
            <a:r>
              <a:rPr lang="zh-CN" altLang="en-US"/>
              <a:t> enough,</a:t>
            </a:r>
            <a:endParaRPr lang="zh-CN" altLang="en-US"/>
          </a:p>
          <a:p>
            <a:r>
              <a:rPr lang="en-US" altLang="zh-CN"/>
              <a:t>     e</a:t>
            </a:r>
            <a:r>
              <a:rPr lang="zh-CN" altLang="en-US"/>
              <a:t>.g. less than 50, to avoid heavy computational overhead.</a:t>
            </a:r>
            <a:endParaRPr lang="zh-CN" altLang="en-US"/>
          </a:p>
        </p:txBody>
      </p:sp>
      <p:pic>
        <p:nvPicPr>
          <p:cNvPr id="44" name="图片 43"/>
          <p:cNvPicPr>
            <a:picLocks noChangeAspect="1"/>
          </p:cNvPicPr>
          <p:nvPr/>
        </p:nvPicPr>
        <p:blipFill>
          <a:blip r:embed="rId3"/>
          <a:stretch>
            <a:fillRect/>
          </a:stretch>
        </p:blipFill>
        <p:spPr>
          <a:xfrm>
            <a:off x="2616200" y="1464945"/>
            <a:ext cx="400050" cy="238125"/>
          </a:xfrm>
          <a:prstGeom prst="rect">
            <a:avLst/>
          </a:prstGeom>
        </p:spPr>
      </p:pic>
      <p:pic>
        <p:nvPicPr>
          <p:cNvPr id="45" name="图片 44"/>
          <p:cNvPicPr>
            <a:picLocks noChangeAspect="1"/>
          </p:cNvPicPr>
          <p:nvPr/>
        </p:nvPicPr>
        <p:blipFill>
          <a:blip r:embed="rId3"/>
          <a:stretch>
            <a:fillRect/>
          </a:stretch>
        </p:blipFill>
        <p:spPr>
          <a:xfrm>
            <a:off x="2611755" y="1737995"/>
            <a:ext cx="400050" cy="238125"/>
          </a:xfrm>
          <a:prstGeom prst="rect">
            <a:avLst/>
          </a:prstGeom>
        </p:spPr>
      </p:pic>
      <p:pic>
        <p:nvPicPr>
          <p:cNvPr id="46" name="图片 45"/>
          <p:cNvPicPr>
            <a:picLocks noChangeAspect="1"/>
          </p:cNvPicPr>
          <p:nvPr/>
        </p:nvPicPr>
        <p:blipFill>
          <a:blip r:embed="rId3"/>
          <a:stretch>
            <a:fillRect/>
          </a:stretch>
        </p:blipFill>
        <p:spPr>
          <a:xfrm>
            <a:off x="6245860" y="2019935"/>
            <a:ext cx="400050" cy="238125"/>
          </a:xfrm>
          <a:prstGeom prst="rect">
            <a:avLst/>
          </a:prstGeom>
        </p:spPr>
      </p:pic>
      <p:sp>
        <p:nvSpPr>
          <p:cNvPr id="47" name="文本框 46"/>
          <p:cNvSpPr txBox="1"/>
          <p:nvPr/>
        </p:nvSpPr>
        <p:spPr>
          <a:xfrm>
            <a:off x="2280285" y="2874645"/>
            <a:ext cx="6638925" cy="368300"/>
          </a:xfrm>
          <a:prstGeom prst="rect">
            <a:avLst/>
          </a:prstGeom>
          <a:noFill/>
        </p:spPr>
        <p:txBody>
          <a:bodyPr wrap="square" rtlCol="0" anchor="t">
            <a:spAutoFit/>
          </a:bodyPr>
          <a:p>
            <a:r>
              <a:rPr lang="zh-CN" altLang="en-US"/>
              <a:t> two attention mechanisms</a:t>
            </a:r>
            <a:r>
              <a:rPr lang="en-US" altLang="zh-CN"/>
              <a:t>  to control the attention range</a:t>
            </a:r>
            <a:endParaRPr lang="en-US" altLang="zh-CN"/>
          </a:p>
        </p:txBody>
      </p:sp>
      <p:pic>
        <p:nvPicPr>
          <p:cNvPr id="48" name="图片 47"/>
          <p:cNvPicPr>
            <a:picLocks noChangeAspect="1"/>
          </p:cNvPicPr>
          <p:nvPr/>
        </p:nvPicPr>
        <p:blipFill>
          <a:blip r:embed="rId3"/>
          <a:stretch>
            <a:fillRect/>
          </a:stretch>
        </p:blipFill>
        <p:spPr>
          <a:xfrm>
            <a:off x="8416925" y="2958465"/>
            <a:ext cx="400050" cy="238125"/>
          </a:xfrm>
          <a:prstGeom prst="rect">
            <a:avLst/>
          </a:prstGeom>
        </p:spPr>
      </p:pic>
      <p:sp>
        <p:nvSpPr>
          <p:cNvPr id="49" name="文本框 48"/>
          <p:cNvSpPr txBox="1"/>
          <p:nvPr/>
        </p:nvSpPr>
        <p:spPr>
          <a:xfrm>
            <a:off x="2002155" y="3427095"/>
            <a:ext cx="2540000" cy="368300"/>
          </a:xfrm>
          <a:prstGeom prst="rect">
            <a:avLst/>
          </a:prstGeom>
          <a:noFill/>
        </p:spPr>
        <p:txBody>
          <a:bodyPr wrap="square" rtlCol="0" anchor="t">
            <a:spAutoFit/>
          </a:bodyPr>
          <a:p>
            <a:r>
              <a:rPr lang="zh-CN" altLang="en-US" b="1"/>
              <a:t>Local Attention.</a:t>
            </a:r>
            <a:endParaRPr lang="zh-CN" altLang="en-US" b="1"/>
          </a:p>
        </p:txBody>
      </p:sp>
      <p:sp>
        <p:nvSpPr>
          <p:cNvPr id="50" name="文本框 49"/>
          <p:cNvSpPr txBox="1"/>
          <p:nvPr/>
        </p:nvSpPr>
        <p:spPr>
          <a:xfrm>
            <a:off x="7513320" y="3442335"/>
            <a:ext cx="2540000" cy="368300"/>
          </a:xfrm>
          <a:prstGeom prst="rect">
            <a:avLst/>
          </a:prstGeom>
          <a:noFill/>
        </p:spPr>
        <p:txBody>
          <a:bodyPr wrap="square" rtlCol="0" anchor="t">
            <a:spAutoFit/>
          </a:bodyPr>
          <a:p>
            <a:r>
              <a:rPr lang="zh-CN" altLang="en-US" b="1"/>
              <a:t>Dilated Attention.</a:t>
            </a:r>
            <a:endParaRPr lang="zh-CN" altLang="en-US" b="1"/>
          </a:p>
        </p:txBody>
      </p:sp>
      <p:pic>
        <p:nvPicPr>
          <p:cNvPr id="52" name="图片 51"/>
          <p:cNvPicPr>
            <a:picLocks noChangeAspect="1"/>
          </p:cNvPicPr>
          <p:nvPr/>
        </p:nvPicPr>
        <p:blipFill>
          <a:blip r:embed="rId5"/>
          <a:stretch>
            <a:fillRect/>
          </a:stretch>
        </p:blipFill>
        <p:spPr>
          <a:xfrm>
            <a:off x="3263265" y="4414520"/>
            <a:ext cx="5305425" cy="2333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32676" y="1377698"/>
            <a:ext cx="1128220" cy="1683970"/>
            <a:chOff x="8537689" y="2340869"/>
            <a:chExt cx="1128220" cy="1683970"/>
          </a:xfrm>
        </p:grpSpPr>
        <p:sp>
          <p:nvSpPr>
            <p:cNvPr id="2" name="文本框 1"/>
            <p:cNvSpPr txBox="1"/>
            <p:nvPr/>
          </p:nvSpPr>
          <p:spPr>
            <a:xfrm>
              <a:off x="8537689" y="3563174"/>
              <a:ext cx="1128220" cy="461665"/>
            </a:xfrm>
            <a:prstGeom prst="rect">
              <a:avLst/>
            </a:prstGeom>
            <a:noFill/>
          </p:spPr>
          <p:txBody>
            <a:bodyPr wrap="square" rtlCol="0">
              <a:spAutoFit/>
            </a:bodyPr>
            <a:lstStyle/>
            <a:p>
              <a:pPr algn="dist"/>
              <a:r>
                <a:rPr lang="en-US" altLang="zh-CN" sz="2400" dirty="0">
                  <a:solidFill>
                    <a:srgbClr val="3563A8"/>
                  </a:solidFill>
                </a:rPr>
                <a:t>PART</a:t>
              </a:r>
              <a:endParaRPr lang="zh-CN" altLang="en-US" sz="2400" dirty="0">
                <a:solidFill>
                  <a:srgbClr val="3563A8"/>
                </a:solidFill>
              </a:endParaRPr>
            </a:p>
          </p:txBody>
        </p:sp>
        <p:sp>
          <p:nvSpPr>
            <p:cNvPr id="8" name="矩形 7"/>
            <p:cNvSpPr/>
            <p:nvPr/>
          </p:nvSpPr>
          <p:spPr>
            <a:xfrm>
              <a:off x="8598879" y="2340869"/>
              <a:ext cx="1005840" cy="1185729"/>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t>02</a:t>
              </a:r>
              <a:endParaRPr lang="zh-CN" altLang="en-US" sz="4800" dirty="0"/>
            </a:p>
          </p:txBody>
        </p:sp>
      </p:grpSp>
      <p:grpSp>
        <p:nvGrpSpPr>
          <p:cNvPr id="12" name="组合 11"/>
          <p:cNvGrpSpPr/>
          <p:nvPr/>
        </p:nvGrpSpPr>
        <p:grpSpPr>
          <a:xfrm>
            <a:off x="116474" y="147812"/>
            <a:ext cx="2769158" cy="320040"/>
            <a:chOff x="116474" y="147812"/>
            <a:chExt cx="2769158" cy="320040"/>
          </a:xfrm>
        </p:grpSpPr>
        <p:cxnSp>
          <p:nvCxnSpPr>
            <p:cNvPr id="13" name="直接连接符 12"/>
            <p:cNvCxnSpPr/>
            <p:nvPr/>
          </p:nvCxnSpPr>
          <p:spPr>
            <a:xfrm>
              <a:off x="1611727" y="147812"/>
              <a:ext cx="0" cy="320040"/>
            </a:xfrm>
            <a:prstGeom prst="line">
              <a:avLst/>
            </a:prstGeom>
            <a:ln>
              <a:solidFill>
                <a:srgbClr val="3563A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16474" y="169333"/>
              <a:ext cx="1501758" cy="276999"/>
            </a:xfrm>
            <a:prstGeom prst="rect">
              <a:avLst/>
            </a:prstGeom>
            <a:noFill/>
          </p:spPr>
          <p:txBody>
            <a:bodyPr wrap="none" rtlCol="0">
              <a:spAutoFit/>
            </a:bodyPr>
            <a:lstStyle/>
            <a:p>
              <a:r>
                <a:rPr lang="en-US" altLang="zh-CN" sz="1200" dirty="0">
                  <a:solidFill>
                    <a:srgbClr val="3563A8"/>
                  </a:solidFill>
                  <a:latin typeface="+mj-lt"/>
                  <a:ea typeface="Arial Unicode MS" panose="020B0604020202020204" pitchFamily="34" charset="-122"/>
                  <a:cs typeface="Arial Unicode MS" panose="020B0604020202020204" pitchFamily="34" charset="-122"/>
                </a:rPr>
                <a:t>COMPANY  NAME</a:t>
              </a:r>
              <a:endParaRPr lang="zh-CN" altLang="en-US" sz="1200" dirty="0">
                <a:solidFill>
                  <a:srgbClr val="3563A8"/>
                </a:solidFill>
                <a:latin typeface="+mj-lt"/>
                <a:ea typeface="Arial Unicode MS" panose="020B0604020202020204" pitchFamily="34" charset="-122"/>
                <a:cs typeface="Arial Unicode MS" panose="020B0604020202020204" pitchFamily="34" charset="-122"/>
              </a:endParaRPr>
            </a:p>
          </p:txBody>
        </p:sp>
        <p:sp>
          <p:nvSpPr>
            <p:cNvPr id="15" name="文本框 14"/>
            <p:cNvSpPr txBox="1"/>
            <p:nvPr/>
          </p:nvSpPr>
          <p:spPr>
            <a:xfrm>
              <a:off x="1636572" y="169333"/>
              <a:ext cx="1249060" cy="276999"/>
            </a:xfrm>
            <a:prstGeom prst="rect">
              <a:avLst/>
            </a:prstGeom>
            <a:noFill/>
          </p:spPr>
          <p:txBody>
            <a:bodyPr wrap="none" rtlCol="0">
              <a:spAutoFit/>
            </a:bodyPr>
            <a:lstStyle/>
            <a:p>
              <a:r>
                <a:rPr lang="en-US" altLang="zh-CN" sz="1200" dirty="0">
                  <a:solidFill>
                    <a:schemeClr val="bg1">
                      <a:lumMod val="50000"/>
                    </a:schemeClr>
                  </a:solidFill>
                  <a:latin typeface="+mj-lt"/>
                  <a:ea typeface="Arial Unicode MS" panose="020B0604020202020204" pitchFamily="34" charset="-122"/>
                  <a:cs typeface="Arial Unicode MS" panose="020B0604020202020204" pitchFamily="34" charset="-122"/>
                </a:rPr>
                <a:t>POWER POINT</a:t>
              </a:r>
              <a:endParaRPr lang="zh-CN" altLang="en-US" sz="1200" dirty="0">
                <a:solidFill>
                  <a:schemeClr val="bg1">
                    <a:lumMod val="50000"/>
                  </a:schemeClr>
                </a:solidFill>
                <a:latin typeface="+mj-lt"/>
                <a:ea typeface="Arial Unicode MS" panose="020B0604020202020204" pitchFamily="34" charset="-122"/>
                <a:cs typeface="Arial Unicode MS" panose="020B0604020202020204" pitchFamily="34" charset="-122"/>
              </a:endParaRPr>
            </a:p>
          </p:txBody>
        </p:sp>
      </p:grpSp>
      <p:pic>
        <p:nvPicPr>
          <p:cNvPr id="7" name="图片 6" descr="C:\Users\chen\Desktop\logo.pnglogo"/>
          <p:cNvPicPr>
            <a:picLocks noChangeAspect="1"/>
          </p:cNvPicPr>
          <p:nvPr>
            <p:custDataLst>
              <p:tags r:id="rId1"/>
            </p:custDataLst>
          </p:nvPr>
        </p:nvPicPr>
        <p:blipFill>
          <a:blip r:embed="rId2"/>
          <a:srcRect/>
          <a:stretch>
            <a:fillRect/>
          </a:stretch>
        </p:blipFill>
        <p:spPr>
          <a:xfrm>
            <a:off x="116205" y="297815"/>
            <a:ext cx="1761490" cy="1164590"/>
          </a:xfrm>
          <a:prstGeom prst="rect">
            <a:avLst/>
          </a:prstGeom>
          <a:noFill/>
          <a:ln>
            <a:noFill/>
          </a:ln>
        </p:spPr>
      </p:pic>
      <p:sp>
        <p:nvSpPr>
          <p:cNvPr id="49" name="文本框 48"/>
          <p:cNvSpPr txBox="1"/>
          <p:nvPr/>
        </p:nvSpPr>
        <p:spPr>
          <a:xfrm>
            <a:off x="1986915" y="2563495"/>
            <a:ext cx="2540000" cy="368300"/>
          </a:xfrm>
          <a:prstGeom prst="rect">
            <a:avLst/>
          </a:prstGeom>
          <a:noFill/>
        </p:spPr>
        <p:txBody>
          <a:bodyPr wrap="square" rtlCol="0" anchor="t">
            <a:spAutoFit/>
          </a:bodyPr>
          <a:p>
            <a:r>
              <a:rPr lang="zh-CN" altLang="en-US" b="1"/>
              <a:t>Local Attention.</a:t>
            </a:r>
            <a:endParaRPr lang="zh-CN" altLang="en-US" b="1"/>
          </a:p>
        </p:txBody>
      </p:sp>
      <p:sp>
        <p:nvSpPr>
          <p:cNvPr id="50" name="文本框 49"/>
          <p:cNvSpPr txBox="1"/>
          <p:nvPr/>
        </p:nvSpPr>
        <p:spPr>
          <a:xfrm>
            <a:off x="7649845" y="2563495"/>
            <a:ext cx="2540000" cy="368300"/>
          </a:xfrm>
          <a:prstGeom prst="rect">
            <a:avLst/>
          </a:prstGeom>
          <a:noFill/>
        </p:spPr>
        <p:txBody>
          <a:bodyPr wrap="square" rtlCol="0" anchor="t">
            <a:spAutoFit/>
          </a:bodyPr>
          <a:p>
            <a:r>
              <a:rPr lang="zh-CN" altLang="en-US" b="1"/>
              <a:t>Dilated Attention.</a:t>
            </a:r>
            <a:endParaRPr lang="zh-CN" altLang="en-US" b="1"/>
          </a:p>
        </p:txBody>
      </p:sp>
      <p:pic>
        <p:nvPicPr>
          <p:cNvPr id="52" name="图片 51"/>
          <p:cNvPicPr>
            <a:picLocks noChangeAspect="1"/>
          </p:cNvPicPr>
          <p:nvPr/>
        </p:nvPicPr>
        <p:blipFill>
          <a:blip r:embed="rId3"/>
          <a:stretch>
            <a:fillRect/>
          </a:stretch>
        </p:blipFill>
        <p:spPr>
          <a:xfrm>
            <a:off x="6886575" y="0"/>
            <a:ext cx="5305425" cy="2333625"/>
          </a:xfrm>
          <a:prstGeom prst="rect">
            <a:avLst/>
          </a:prstGeom>
        </p:spPr>
      </p:pic>
      <p:sp>
        <p:nvSpPr>
          <p:cNvPr id="3" name="文本框 2"/>
          <p:cNvSpPr txBox="1"/>
          <p:nvPr/>
        </p:nvSpPr>
        <p:spPr>
          <a:xfrm>
            <a:off x="893445" y="3066415"/>
            <a:ext cx="5075555" cy="922020"/>
          </a:xfrm>
          <a:prstGeom prst="rect">
            <a:avLst/>
          </a:prstGeom>
          <a:noFill/>
        </p:spPr>
        <p:txBody>
          <a:bodyPr wrap="square" rtlCol="0" anchor="t">
            <a:spAutoFit/>
          </a:bodyPr>
          <a:p>
            <a:r>
              <a:rPr lang="zh-CN" altLang="en-US"/>
              <a:t>define </a:t>
            </a:r>
            <a:r>
              <a:rPr lang="en-US" altLang="zh-CN"/>
              <a:t>                             </a:t>
            </a:r>
            <a:r>
              <a:rPr lang="zh-CN" altLang="en-US"/>
              <a:t>as</a:t>
            </a:r>
            <a:r>
              <a:rPr lang="en-US" altLang="zh-CN"/>
              <a:t> </a:t>
            </a:r>
            <a:r>
              <a:rPr lang="zh-CN" altLang="en-US"/>
              <a:t>a function that returns the non-empty indices in a closed</a:t>
            </a:r>
            <a:endParaRPr lang="zh-CN" altLang="en-US"/>
          </a:p>
          <a:p>
            <a:r>
              <a:rPr lang="zh-CN" altLang="en-US"/>
              <a:t>set </a:t>
            </a:r>
            <a:r>
              <a:rPr lang="en-US" altLang="zh-CN"/>
              <a:t>                 </a:t>
            </a:r>
            <a:r>
              <a:rPr lang="zh-CN" altLang="en-US"/>
              <a:t> with the step as </a:t>
            </a:r>
            <a:r>
              <a:rPr lang="en-US" altLang="zh-CN"/>
              <a:t>          </a:t>
            </a:r>
            <a:r>
              <a:rPr lang="zh-CN" altLang="en-US"/>
              <a:t>.</a:t>
            </a:r>
            <a:endParaRPr lang="zh-CN" altLang="en-US"/>
          </a:p>
        </p:txBody>
      </p:sp>
      <p:pic>
        <p:nvPicPr>
          <p:cNvPr id="4" name="图片 3"/>
          <p:cNvPicPr>
            <a:picLocks noChangeAspect="1"/>
          </p:cNvPicPr>
          <p:nvPr/>
        </p:nvPicPr>
        <p:blipFill>
          <a:blip r:embed="rId4"/>
          <a:stretch>
            <a:fillRect/>
          </a:stretch>
        </p:blipFill>
        <p:spPr>
          <a:xfrm>
            <a:off x="1665605" y="3162935"/>
            <a:ext cx="1943100" cy="228600"/>
          </a:xfrm>
          <a:prstGeom prst="rect">
            <a:avLst/>
          </a:prstGeom>
        </p:spPr>
      </p:pic>
      <p:pic>
        <p:nvPicPr>
          <p:cNvPr id="5" name="图片 4"/>
          <p:cNvPicPr>
            <a:picLocks noChangeAspect="1"/>
          </p:cNvPicPr>
          <p:nvPr/>
        </p:nvPicPr>
        <p:blipFill>
          <a:blip r:embed="rId5"/>
          <a:stretch>
            <a:fillRect/>
          </a:stretch>
        </p:blipFill>
        <p:spPr>
          <a:xfrm>
            <a:off x="4228465" y="3731260"/>
            <a:ext cx="552450" cy="180975"/>
          </a:xfrm>
          <a:prstGeom prst="rect">
            <a:avLst/>
          </a:prstGeom>
        </p:spPr>
      </p:pic>
      <p:pic>
        <p:nvPicPr>
          <p:cNvPr id="6" name="图片 5"/>
          <p:cNvPicPr>
            <a:picLocks noChangeAspect="1"/>
          </p:cNvPicPr>
          <p:nvPr/>
        </p:nvPicPr>
        <p:blipFill>
          <a:blip r:embed="rId6"/>
          <a:stretch>
            <a:fillRect/>
          </a:stretch>
        </p:blipFill>
        <p:spPr>
          <a:xfrm>
            <a:off x="1361440" y="3684270"/>
            <a:ext cx="1057275" cy="247650"/>
          </a:xfrm>
          <a:prstGeom prst="rect">
            <a:avLst/>
          </a:prstGeom>
        </p:spPr>
      </p:pic>
      <p:pic>
        <p:nvPicPr>
          <p:cNvPr id="9" name="图片 8"/>
          <p:cNvPicPr>
            <a:picLocks noChangeAspect="1"/>
          </p:cNvPicPr>
          <p:nvPr/>
        </p:nvPicPr>
        <p:blipFill>
          <a:blip r:embed="rId7"/>
          <a:stretch>
            <a:fillRect/>
          </a:stretch>
        </p:blipFill>
        <p:spPr>
          <a:xfrm>
            <a:off x="1002030" y="4123055"/>
            <a:ext cx="4857750" cy="247650"/>
          </a:xfrm>
          <a:prstGeom prst="rect">
            <a:avLst/>
          </a:prstGeom>
        </p:spPr>
      </p:pic>
      <p:sp>
        <p:nvSpPr>
          <p:cNvPr id="18" name="文本框 17"/>
          <p:cNvSpPr txBox="1"/>
          <p:nvPr/>
        </p:nvSpPr>
        <p:spPr>
          <a:xfrm>
            <a:off x="437515" y="4491355"/>
            <a:ext cx="5804535" cy="368300"/>
          </a:xfrm>
          <a:prstGeom prst="rect">
            <a:avLst/>
          </a:prstGeom>
          <a:noFill/>
        </p:spPr>
        <p:txBody>
          <a:bodyPr wrap="square" rtlCol="0" anchor="t">
            <a:spAutoFit/>
          </a:bodyPr>
          <a:p>
            <a:r>
              <a:rPr lang="zh-CN" altLang="en-US"/>
              <a:t> example</a:t>
            </a:r>
            <a:r>
              <a:rPr lang="en-US" altLang="zh-CN"/>
              <a:t>:                                         searches the set   </a:t>
            </a:r>
            <a:endParaRPr lang="en-US" altLang="zh-CN"/>
          </a:p>
        </p:txBody>
      </p:sp>
      <p:pic>
        <p:nvPicPr>
          <p:cNvPr id="19" name="图片 18"/>
          <p:cNvPicPr>
            <a:picLocks noChangeAspect="1"/>
          </p:cNvPicPr>
          <p:nvPr/>
        </p:nvPicPr>
        <p:blipFill>
          <a:blip r:embed="rId8"/>
          <a:stretch>
            <a:fillRect/>
          </a:stretch>
        </p:blipFill>
        <p:spPr>
          <a:xfrm>
            <a:off x="1621790" y="4581525"/>
            <a:ext cx="2571750" cy="238125"/>
          </a:xfrm>
          <a:prstGeom prst="rect">
            <a:avLst/>
          </a:prstGeom>
        </p:spPr>
      </p:pic>
      <p:pic>
        <p:nvPicPr>
          <p:cNvPr id="20" name="图片 19"/>
          <p:cNvPicPr>
            <a:picLocks noChangeAspect="1"/>
          </p:cNvPicPr>
          <p:nvPr/>
        </p:nvPicPr>
        <p:blipFill>
          <a:blip r:embed="rId9"/>
          <a:stretch>
            <a:fillRect/>
          </a:stretch>
        </p:blipFill>
        <p:spPr>
          <a:xfrm>
            <a:off x="528320" y="4859655"/>
            <a:ext cx="3695700" cy="266700"/>
          </a:xfrm>
          <a:prstGeom prst="rect">
            <a:avLst/>
          </a:prstGeom>
        </p:spPr>
      </p:pic>
      <p:sp>
        <p:nvSpPr>
          <p:cNvPr id="21" name="文本框 20"/>
          <p:cNvSpPr txBox="1"/>
          <p:nvPr/>
        </p:nvSpPr>
        <p:spPr>
          <a:xfrm>
            <a:off x="528320" y="5215255"/>
            <a:ext cx="2540000" cy="368300"/>
          </a:xfrm>
          <a:prstGeom prst="rect">
            <a:avLst/>
          </a:prstGeom>
          <a:noFill/>
        </p:spPr>
        <p:txBody>
          <a:bodyPr wrap="square" rtlCol="0" anchor="t">
            <a:spAutoFit/>
          </a:bodyPr>
          <a:p>
            <a:r>
              <a:rPr lang="zh-CN" altLang="en-US"/>
              <a:t>in experiments</a:t>
            </a:r>
            <a:r>
              <a:rPr lang="en-US" altLang="zh-CN"/>
              <a:t>: </a:t>
            </a:r>
            <a:endParaRPr lang="en-US" altLang="zh-CN"/>
          </a:p>
        </p:txBody>
      </p:sp>
      <p:pic>
        <p:nvPicPr>
          <p:cNvPr id="22" name="图片 21"/>
          <p:cNvPicPr>
            <a:picLocks noChangeAspect="1"/>
          </p:cNvPicPr>
          <p:nvPr/>
        </p:nvPicPr>
        <p:blipFill>
          <a:blip r:embed="rId10"/>
          <a:stretch>
            <a:fillRect/>
          </a:stretch>
        </p:blipFill>
        <p:spPr>
          <a:xfrm>
            <a:off x="2418715" y="5293995"/>
            <a:ext cx="1571625" cy="247650"/>
          </a:xfrm>
          <a:prstGeom prst="rect">
            <a:avLst/>
          </a:prstGeom>
        </p:spPr>
      </p:pic>
      <p:pic>
        <p:nvPicPr>
          <p:cNvPr id="23" name="图片 22"/>
          <p:cNvPicPr>
            <a:picLocks noChangeAspect="1"/>
          </p:cNvPicPr>
          <p:nvPr/>
        </p:nvPicPr>
        <p:blipFill>
          <a:blip r:embed="rId11"/>
          <a:stretch>
            <a:fillRect/>
          </a:stretch>
        </p:blipFill>
        <p:spPr>
          <a:xfrm>
            <a:off x="2447925" y="5607050"/>
            <a:ext cx="1562100" cy="238125"/>
          </a:xfrm>
          <a:prstGeom prst="rect">
            <a:avLst/>
          </a:prstGeom>
        </p:spPr>
      </p:pic>
      <p:sp>
        <p:nvSpPr>
          <p:cNvPr id="24" name="文本框 23"/>
          <p:cNvSpPr txBox="1"/>
          <p:nvPr/>
        </p:nvSpPr>
        <p:spPr>
          <a:xfrm>
            <a:off x="6183630" y="2915920"/>
            <a:ext cx="2540000" cy="368300"/>
          </a:xfrm>
          <a:prstGeom prst="rect">
            <a:avLst/>
          </a:prstGeom>
          <a:noFill/>
        </p:spPr>
        <p:txBody>
          <a:bodyPr wrap="square" rtlCol="0" anchor="t">
            <a:spAutoFit/>
          </a:bodyPr>
          <a:p>
            <a:r>
              <a:rPr lang="zh-CN" altLang="en-US"/>
              <a:t>defined</a:t>
            </a:r>
            <a:endParaRPr lang="zh-CN" altLang="en-US"/>
          </a:p>
        </p:txBody>
      </p:sp>
      <p:pic>
        <p:nvPicPr>
          <p:cNvPr id="25" name="图片 24"/>
          <p:cNvPicPr>
            <a:picLocks noChangeAspect="1"/>
          </p:cNvPicPr>
          <p:nvPr/>
        </p:nvPicPr>
        <p:blipFill>
          <a:blip r:embed="rId12"/>
          <a:stretch>
            <a:fillRect/>
          </a:stretch>
        </p:blipFill>
        <p:spPr>
          <a:xfrm>
            <a:off x="7219315" y="2985770"/>
            <a:ext cx="733425" cy="228600"/>
          </a:xfrm>
          <a:prstGeom prst="rect">
            <a:avLst/>
          </a:prstGeom>
        </p:spPr>
      </p:pic>
      <p:pic>
        <p:nvPicPr>
          <p:cNvPr id="26" name="图片 25"/>
          <p:cNvPicPr>
            <a:picLocks noChangeAspect="1"/>
          </p:cNvPicPr>
          <p:nvPr/>
        </p:nvPicPr>
        <p:blipFill>
          <a:blip r:embed="rId13"/>
          <a:stretch>
            <a:fillRect/>
          </a:stretch>
        </p:blipFill>
        <p:spPr>
          <a:xfrm>
            <a:off x="8046720" y="2938145"/>
            <a:ext cx="4695825" cy="323850"/>
          </a:xfrm>
          <a:prstGeom prst="rect">
            <a:avLst/>
          </a:prstGeom>
        </p:spPr>
      </p:pic>
      <p:pic>
        <p:nvPicPr>
          <p:cNvPr id="28" name="图片 27"/>
          <p:cNvPicPr>
            <a:picLocks noChangeAspect="1"/>
          </p:cNvPicPr>
          <p:nvPr/>
        </p:nvPicPr>
        <p:blipFill>
          <a:blip r:embed="rId14"/>
          <a:stretch>
            <a:fillRect/>
          </a:stretch>
        </p:blipFill>
        <p:spPr>
          <a:xfrm>
            <a:off x="6663055" y="3268345"/>
            <a:ext cx="4857750" cy="1085850"/>
          </a:xfrm>
          <a:prstGeom prst="rect">
            <a:avLst/>
          </a:prstGeom>
        </p:spPr>
      </p:pic>
      <p:pic>
        <p:nvPicPr>
          <p:cNvPr id="29" name="图片 28"/>
          <p:cNvPicPr>
            <a:picLocks noChangeAspect="1"/>
          </p:cNvPicPr>
          <p:nvPr/>
        </p:nvPicPr>
        <p:blipFill>
          <a:blip r:embed="rId15"/>
          <a:stretch>
            <a:fillRect/>
          </a:stretch>
        </p:blipFill>
        <p:spPr>
          <a:xfrm>
            <a:off x="11639550" y="3778885"/>
            <a:ext cx="285750" cy="209550"/>
          </a:xfrm>
          <a:prstGeom prst="rect">
            <a:avLst/>
          </a:prstGeom>
        </p:spPr>
      </p:pic>
      <p:sp>
        <p:nvSpPr>
          <p:cNvPr id="30" name="文本框 29"/>
          <p:cNvSpPr txBox="1"/>
          <p:nvPr/>
        </p:nvSpPr>
        <p:spPr>
          <a:xfrm>
            <a:off x="6242050" y="4408170"/>
            <a:ext cx="5949315" cy="645160"/>
          </a:xfrm>
          <a:prstGeom prst="rect">
            <a:avLst/>
          </a:prstGeom>
          <a:noFill/>
        </p:spPr>
        <p:txBody>
          <a:bodyPr wrap="square" rtlCol="0" anchor="t">
            <a:spAutoFit/>
          </a:bodyPr>
          <a:p>
            <a:r>
              <a:rPr lang="zh-CN" altLang="en-US"/>
              <a:t>where</a:t>
            </a:r>
            <a:r>
              <a:rPr lang="en-US" altLang="zh-CN"/>
              <a:t>“\”</a:t>
            </a:r>
            <a:r>
              <a:rPr lang="zh-CN" altLang="en-US"/>
              <a:t>is the set subtraction operator </a:t>
            </a:r>
            <a:endParaRPr lang="zh-CN" altLang="en-US"/>
          </a:p>
          <a:p>
            <a:r>
              <a:rPr lang="en-US" altLang="zh-CN"/>
              <a:t>         </a:t>
            </a:r>
            <a:r>
              <a:rPr lang="zh-CN" altLang="en-US"/>
              <a:t> </a:t>
            </a:r>
            <a:r>
              <a:rPr lang="en-US" altLang="zh-CN"/>
              <a:t> </a:t>
            </a:r>
            <a:r>
              <a:rPr lang="zh-CN" altLang="en-US"/>
              <a:t>takes the union of all the non-empty voxel sets.</a:t>
            </a:r>
            <a:endParaRPr lang="zh-CN" altLang="en-US"/>
          </a:p>
        </p:txBody>
      </p:sp>
      <p:pic>
        <p:nvPicPr>
          <p:cNvPr id="31" name="图片 30"/>
          <p:cNvPicPr>
            <a:picLocks noChangeAspect="1"/>
          </p:cNvPicPr>
          <p:nvPr/>
        </p:nvPicPr>
        <p:blipFill>
          <a:blip r:embed="rId16"/>
          <a:stretch>
            <a:fillRect/>
          </a:stretch>
        </p:blipFill>
        <p:spPr>
          <a:xfrm>
            <a:off x="6805295" y="4739005"/>
            <a:ext cx="219075" cy="247650"/>
          </a:xfrm>
          <a:prstGeom prst="rect">
            <a:avLst/>
          </a:prstGeom>
        </p:spPr>
      </p:pic>
      <p:pic>
        <p:nvPicPr>
          <p:cNvPr id="32" name="图片 31"/>
          <p:cNvPicPr>
            <a:picLocks noChangeAspect="1"/>
          </p:cNvPicPr>
          <p:nvPr/>
        </p:nvPicPr>
        <p:blipFill>
          <a:blip r:embed="rId17"/>
          <a:stretch>
            <a:fillRect/>
          </a:stretch>
        </p:blipFill>
        <p:spPr>
          <a:xfrm>
            <a:off x="7181850" y="5107305"/>
            <a:ext cx="4457700" cy="342900"/>
          </a:xfrm>
          <a:prstGeom prst="rect">
            <a:avLst/>
          </a:prstGeom>
        </p:spPr>
      </p:pic>
      <p:sp>
        <p:nvSpPr>
          <p:cNvPr id="33" name="文本框 32"/>
          <p:cNvSpPr txBox="1"/>
          <p:nvPr/>
        </p:nvSpPr>
        <p:spPr>
          <a:xfrm>
            <a:off x="6242685" y="5685155"/>
            <a:ext cx="5948680" cy="922020"/>
          </a:xfrm>
          <a:prstGeom prst="rect">
            <a:avLst/>
          </a:prstGeom>
          <a:noFill/>
        </p:spPr>
        <p:txBody>
          <a:bodyPr wrap="square" rtlCol="0" anchor="t">
            <a:spAutoFit/>
          </a:bodyPr>
          <a:p>
            <a:r>
              <a:rPr lang="zh-CN" altLang="en-US"/>
              <a:t>the attention</a:t>
            </a:r>
            <a:r>
              <a:rPr lang="en-US" altLang="zh-CN"/>
              <a:t> </a:t>
            </a:r>
            <a:r>
              <a:rPr lang="zh-CN" altLang="en-US"/>
              <a:t>range is able to reach more than </a:t>
            </a:r>
            <a:r>
              <a:rPr lang="zh-CN" altLang="en-US">
                <a:solidFill>
                  <a:srgbClr val="FF0000"/>
                </a:solidFill>
              </a:rPr>
              <a:t>15m</a:t>
            </a:r>
            <a:r>
              <a:rPr lang="zh-CN" altLang="en-US"/>
              <a:t> but the number of attending voxels for each querying voxel is still kept </a:t>
            </a:r>
            <a:r>
              <a:rPr lang="zh-CN" altLang="en-US">
                <a:solidFill>
                  <a:srgbClr val="FF0000"/>
                </a:solidFill>
              </a:rPr>
              <a:t>less than</a:t>
            </a:r>
            <a:r>
              <a:rPr lang="en-US" altLang="zh-CN">
                <a:solidFill>
                  <a:srgbClr val="FF0000"/>
                </a:solidFill>
              </a:rPr>
              <a:t> </a:t>
            </a:r>
            <a:r>
              <a:rPr lang="zh-CN" altLang="en-US">
                <a:solidFill>
                  <a:srgbClr val="FF0000"/>
                </a:solidFill>
              </a:rPr>
              <a:t>50</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59825" y="679130"/>
            <a:ext cx="1069025" cy="3138170"/>
          </a:xfrm>
          <a:prstGeom prst="rect">
            <a:avLst/>
          </a:prstGeom>
          <a:noFill/>
        </p:spPr>
        <p:txBody>
          <a:bodyPr wrap="square" rtlCol="0">
            <a:spAutoFit/>
          </a:bodyPr>
          <a:lstStyle/>
          <a:p>
            <a:pPr algn="ctr"/>
            <a:r>
              <a:rPr lang="zh-CN" altLang="en-US" sz="6600" dirty="0">
                <a:solidFill>
                  <a:srgbClr val="3563A8"/>
                </a:solidFill>
                <a:latin typeface="Microsoft JhengHei Light" panose="020B0304030504040204" pitchFamily="34" charset="-120"/>
                <a:ea typeface="Microsoft JhengHei Light" panose="020B0304030504040204" pitchFamily="34" charset="-120"/>
              </a:rPr>
              <a:t>目录</a:t>
            </a:r>
            <a:endParaRPr lang="zh-CN" altLang="en-US" sz="6600" dirty="0">
              <a:solidFill>
                <a:srgbClr val="3563A8"/>
              </a:solidFill>
              <a:latin typeface="Microsoft JhengHei Light" panose="020B0304030504040204" pitchFamily="34" charset="-120"/>
              <a:ea typeface="Microsoft JhengHei Light" panose="020B0304030504040204" pitchFamily="34" charset="-120"/>
            </a:endParaRPr>
          </a:p>
          <a:p>
            <a:pPr algn="ctr"/>
            <a:r>
              <a:rPr lang="zh-CN" altLang="en-US" sz="6600" dirty="0">
                <a:solidFill>
                  <a:srgbClr val="3563A8"/>
                </a:solidFill>
                <a:latin typeface="Microsoft JhengHei Light" panose="020B0304030504040204" pitchFamily="34" charset="-120"/>
                <a:ea typeface="Microsoft JhengHei Light" panose="020B0304030504040204" pitchFamily="34" charset="-120"/>
              </a:rPr>
              <a:t>一</a:t>
            </a:r>
            <a:endParaRPr lang="zh-CN" altLang="en-US" sz="6600" dirty="0">
              <a:solidFill>
                <a:srgbClr val="3563A8"/>
              </a:solidFill>
              <a:latin typeface="Microsoft JhengHei Light" panose="020B0304030504040204" pitchFamily="34" charset="-120"/>
              <a:ea typeface="Microsoft JhengHei Light" panose="020B0304030504040204" pitchFamily="34" charset="-120"/>
            </a:endParaRPr>
          </a:p>
        </p:txBody>
      </p:sp>
      <p:grpSp>
        <p:nvGrpSpPr>
          <p:cNvPr id="2" name="组合 1"/>
          <p:cNvGrpSpPr/>
          <p:nvPr/>
        </p:nvGrpSpPr>
        <p:grpSpPr>
          <a:xfrm>
            <a:off x="2215054" y="876300"/>
            <a:ext cx="397033" cy="2378907"/>
            <a:chOff x="2215054" y="876300"/>
            <a:chExt cx="397033" cy="2378907"/>
          </a:xfrm>
        </p:grpSpPr>
        <p:sp>
          <p:nvSpPr>
            <p:cNvPr id="4" name="文本框 3"/>
            <p:cNvSpPr txBox="1"/>
            <p:nvPr/>
          </p:nvSpPr>
          <p:spPr>
            <a:xfrm>
              <a:off x="2242755" y="876300"/>
              <a:ext cx="369332" cy="2378906"/>
            </a:xfrm>
            <a:prstGeom prst="rect">
              <a:avLst/>
            </a:prstGeom>
            <a:noFill/>
          </p:spPr>
          <p:txBody>
            <a:bodyPr vert="eaVert" wrap="square" rtlCol="0">
              <a:spAutoFit/>
            </a:bodyPr>
            <a:lstStyle/>
            <a:p>
              <a:pPr algn="dist"/>
              <a:r>
                <a:rPr lang="en-US" altLang="zh-CN" sz="1200" dirty="0">
                  <a:solidFill>
                    <a:schemeClr val="bg1">
                      <a:lumMod val="50000"/>
                    </a:schemeClr>
                  </a:solidFill>
                </a:rPr>
                <a:t>CATALOGUE</a:t>
              </a:r>
              <a:endParaRPr lang="zh-CN" altLang="en-US" sz="1200" dirty="0">
                <a:solidFill>
                  <a:schemeClr val="bg1">
                    <a:lumMod val="50000"/>
                  </a:schemeClr>
                </a:solidFill>
              </a:endParaRPr>
            </a:p>
          </p:txBody>
        </p:sp>
        <p:cxnSp>
          <p:nvCxnSpPr>
            <p:cNvPr id="5" name="直接连接符 4"/>
            <p:cNvCxnSpPr/>
            <p:nvPr/>
          </p:nvCxnSpPr>
          <p:spPr>
            <a:xfrm>
              <a:off x="2215054" y="876300"/>
              <a:ext cx="0" cy="2378907"/>
            </a:xfrm>
            <a:prstGeom prst="line">
              <a:avLst/>
            </a:prstGeom>
            <a:ln w="6350">
              <a:solidFill>
                <a:srgbClr val="3563A8"/>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4784344" y="2232660"/>
            <a:ext cx="4154786" cy="666750"/>
            <a:chOff x="6305550" y="2343150"/>
            <a:chExt cx="4154786" cy="666750"/>
          </a:xfrm>
        </p:grpSpPr>
        <p:grpSp>
          <p:nvGrpSpPr>
            <p:cNvPr id="11" name="组合 10"/>
            <p:cNvGrpSpPr/>
            <p:nvPr/>
          </p:nvGrpSpPr>
          <p:grpSpPr>
            <a:xfrm>
              <a:off x="6305550" y="2343150"/>
              <a:ext cx="666750" cy="666750"/>
              <a:chOff x="6305550" y="2343150"/>
              <a:chExt cx="666750" cy="666750"/>
            </a:xfrm>
          </p:grpSpPr>
          <p:sp>
            <p:nvSpPr>
              <p:cNvPr id="9" name="流程图: 决策 8"/>
              <p:cNvSpPr/>
              <p:nvPr/>
            </p:nvSpPr>
            <p:spPr>
              <a:xfrm>
                <a:off x="6305550" y="2343150"/>
                <a:ext cx="666750" cy="666750"/>
              </a:xfrm>
              <a:prstGeom prst="flowChartDecisi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0" name="文本框 9"/>
              <p:cNvSpPr txBox="1"/>
              <p:nvPr/>
            </p:nvSpPr>
            <p:spPr>
              <a:xfrm>
                <a:off x="6418352" y="2491859"/>
                <a:ext cx="402674" cy="369332"/>
              </a:xfrm>
              <a:prstGeom prst="rect">
                <a:avLst/>
              </a:prstGeom>
              <a:noFill/>
            </p:spPr>
            <p:txBody>
              <a:bodyPr wrap="none" rtlCol="0">
                <a:spAutoFit/>
              </a:bodyPr>
              <a:lstStyle/>
              <a:p>
                <a:r>
                  <a:rPr lang="en-US" altLang="zh-CN" dirty="0">
                    <a:solidFill>
                      <a:schemeClr val="bg1"/>
                    </a:solidFill>
                  </a:rPr>
                  <a:t>01</a:t>
                </a:r>
                <a:endParaRPr lang="zh-CN" altLang="en-US" dirty="0">
                  <a:solidFill>
                    <a:schemeClr val="bg1"/>
                  </a:solidFill>
                </a:endParaRPr>
              </a:p>
            </p:txBody>
          </p:sp>
        </p:grpSp>
        <p:sp>
          <p:nvSpPr>
            <p:cNvPr id="12" name="文本框 11"/>
            <p:cNvSpPr txBox="1"/>
            <p:nvPr/>
          </p:nvSpPr>
          <p:spPr>
            <a:xfrm>
              <a:off x="7085102" y="2491858"/>
              <a:ext cx="3375234" cy="398780"/>
            </a:xfrm>
            <a:prstGeom prst="rect">
              <a:avLst/>
            </a:prstGeom>
            <a:noFill/>
          </p:spPr>
          <p:txBody>
            <a:bodyPr wrap="square" rtlCol="0">
              <a:spAutoFit/>
            </a:bodyPr>
            <a:lstStyle/>
            <a:p>
              <a:pPr algn="l"/>
              <a:r>
                <a:rPr sz="2000" dirty="0">
                  <a:solidFill>
                    <a:srgbClr val="3563A8"/>
                  </a:solidFill>
                  <a:latin typeface="Microsoft JhengHei UI Light" panose="020B0304030504040204" pitchFamily="34" charset="-120"/>
                  <a:ea typeface="Microsoft JhengHei UI" panose="020B0604030504040204" pitchFamily="34" charset="-120"/>
                  <a:sym typeface="+mn-ea"/>
                </a:rPr>
                <a:t>Abstract</a:t>
              </a:r>
              <a:endParaRPr sz="2000" dirty="0">
                <a:solidFill>
                  <a:srgbClr val="3563A8"/>
                </a:solidFill>
                <a:latin typeface="Microsoft JhengHei UI Light" panose="020B0304030504040204" pitchFamily="34" charset="-120"/>
                <a:ea typeface="Microsoft JhengHei UI" panose="020B0604030504040204" pitchFamily="34" charset="-120"/>
                <a:sym typeface="+mn-ea"/>
              </a:endParaRPr>
            </a:p>
          </p:txBody>
        </p:sp>
        <p:cxnSp>
          <p:nvCxnSpPr>
            <p:cNvPr id="14" name="直接连接符 13"/>
            <p:cNvCxnSpPr/>
            <p:nvPr/>
          </p:nvCxnSpPr>
          <p:spPr>
            <a:xfrm>
              <a:off x="7048526" y="3009900"/>
              <a:ext cx="3375234" cy="0"/>
            </a:xfrm>
            <a:prstGeom prst="line">
              <a:avLst/>
            </a:prstGeom>
            <a:ln w="63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4784344" y="3197860"/>
            <a:ext cx="4154786" cy="666750"/>
            <a:chOff x="6305550" y="2343150"/>
            <a:chExt cx="4154786" cy="666750"/>
          </a:xfrm>
        </p:grpSpPr>
        <p:grpSp>
          <p:nvGrpSpPr>
            <p:cNvPr id="18" name="组合 17"/>
            <p:cNvGrpSpPr/>
            <p:nvPr/>
          </p:nvGrpSpPr>
          <p:grpSpPr>
            <a:xfrm>
              <a:off x="6305550" y="2343150"/>
              <a:ext cx="666750" cy="666750"/>
              <a:chOff x="6305550" y="2343150"/>
              <a:chExt cx="666750" cy="666750"/>
            </a:xfrm>
          </p:grpSpPr>
          <p:sp>
            <p:nvSpPr>
              <p:cNvPr id="21" name="流程图: 决策 20"/>
              <p:cNvSpPr/>
              <p:nvPr/>
            </p:nvSpPr>
            <p:spPr>
              <a:xfrm>
                <a:off x="6305550" y="2343150"/>
                <a:ext cx="666750" cy="666750"/>
              </a:xfrm>
              <a:prstGeom prst="flowChartDecisi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22" name="文本框 21"/>
              <p:cNvSpPr txBox="1"/>
              <p:nvPr/>
            </p:nvSpPr>
            <p:spPr>
              <a:xfrm>
                <a:off x="6418352" y="2491859"/>
                <a:ext cx="441146" cy="369332"/>
              </a:xfrm>
              <a:prstGeom prst="rect">
                <a:avLst/>
              </a:prstGeom>
              <a:noFill/>
            </p:spPr>
            <p:txBody>
              <a:bodyPr wrap="none" rtlCol="0">
                <a:spAutoFit/>
              </a:bodyPr>
              <a:lstStyle/>
              <a:p>
                <a:r>
                  <a:rPr lang="en-US" altLang="zh-CN" dirty="0">
                    <a:solidFill>
                      <a:schemeClr val="bg1"/>
                    </a:solidFill>
                  </a:rPr>
                  <a:t>02</a:t>
                </a:r>
                <a:endParaRPr lang="zh-CN" altLang="en-US" dirty="0">
                  <a:solidFill>
                    <a:schemeClr val="bg1"/>
                  </a:solidFill>
                </a:endParaRPr>
              </a:p>
            </p:txBody>
          </p:sp>
        </p:grpSp>
        <p:sp>
          <p:nvSpPr>
            <p:cNvPr id="19" name="文本框 18"/>
            <p:cNvSpPr txBox="1"/>
            <p:nvPr/>
          </p:nvSpPr>
          <p:spPr>
            <a:xfrm>
              <a:off x="7085102" y="2491858"/>
              <a:ext cx="3375234" cy="398780"/>
            </a:xfrm>
            <a:prstGeom prst="rect">
              <a:avLst/>
            </a:prstGeom>
            <a:noFill/>
          </p:spPr>
          <p:txBody>
            <a:bodyPr wrap="square" rtlCol="0">
              <a:spAutoFit/>
            </a:bodyPr>
            <a:lstStyle/>
            <a:p>
              <a:pPr lvl="0" algn="l">
                <a:buClrTx/>
                <a:buSzTx/>
                <a:buFontTx/>
              </a:pPr>
              <a:r>
                <a:rPr lang="en-US" altLang="zh-CN" sz="2000" dirty="0">
                  <a:solidFill>
                    <a:srgbClr val="3563A8"/>
                  </a:solidFill>
                  <a:latin typeface="Microsoft JhengHei UI Light" panose="020B0304030504040204" pitchFamily="34" charset="-120"/>
                  <a:ea typeface="Microsoft JhengHei UI" panose="020B0604030504040204" pitchFamily="34" charset="-120"/>
                  <a:sym typeface="+mn-ea"/>
                </a:rPr>
                <a:t>VoxelNet</a:t>
              </a:r>
              <a:endParaRPr lang="en-US" altLang="zh-CN" sz="2000" dirty="0">
                <a:solidFill>
                  <a:srgbClr val="3563A8"/>
                </a:solidFill>
                <a:latin typeface="Microsoft JhengHei UI Light" panose="020B0304030504040204" pitchFamily="34" charset="-120"/>
                <a:ea typeface="Microsoft JhengHei UI" panose="020B0604030504040204" pitchFamily="34" charset="-120"/>
                <a:sym typeface="+mn-ea"/>
              </a:endParaRPr>
            </a:p>
          </p:txBody>
        </p:sp>
        <p:cxnSp>
          <p:nvCxnSpPr>
            <p:cNvPr id="20" name="直接连接符 19"/>
            <p:cNvCxnSpPr/>
            <p:nvPr/>
          </p:nvCxnSpPr>
          <p:spPr>
            <a:xfrm>
              <a:off x="7048526" y="3009900"/>
              <a:ext cx="3375234" cy="0"/>
            </a:xfrm>
            <a:prstGeom prst="line">
              <a:avLst/>
            </a:prstGeom>
            <a:ln w="63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4784344" y="4163060"/>
            <a:ext cx="4154786" cy="666750"/>
            <a:chOff x="6305550" y="2343150"/>
            <a:chExt cx="4154786" cy="666750"/>
          </a:xfrm>
        </p:grpSpPr>
        <p:grpSp>
          <p:nvGrpSpPr>
            <p:cNvPr id="24" name="组合 23"/>
            <p:cNvGrpSpPr/>
            <p:nvPr/>
          </p:nvGrpSpPr>
          <p:grpSpPr>
            <a:xfrm>
              <a:off x="6305550" y="2343150"/>
              <a:ext cx="666750" cy="666750"/>
              <a:chOff x="6305550" y="2343150"/>
              <a:chExt cx="666750" cy="666750"/>
            </a:xfrm>
          </p:grpSpPr>
          <p:sp>
            <p:nvSpPr>
              <p:cNvPr id="27" name="流程图: 决策 26"/>
              <p:cNvSpPr/>
              <p:nvPr/>
            </p:nvSpPr>
            <p:spPr>
              <a:xfrm>
                <a:off x="6305550" y="2343150"/>
                <a:ext cx="666750" cy="666750"/>
              </a:xfrm>
              <a:prstGeom prst="flowChartDecisi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28" name="文本框 27"/>
              <p:cNvSpPr txBox="1"/>
              <p:nvPr/>
            </p:nvSpPr>
            <p:spPr>
              <a:xfrm>
                <a:off x="6418352" y="2491859"/>
                <a:ext cx="441146" cy="369332"/>
              </a:xfrm>
              <a:prstGeom prst="rect">
                <a:avLst/>
              </a:prstGeom>
              <a:noFill/>
            </p:spPr>
            <p:txBody>
              <a:bodyPr wrap="none" rtlCol="0">
                <a:spAutoFit/>
              </a:bodyPr>
              <a:lstStyle/>
              <a:p>
                <a:r>
                  <a:rPr lang="en-US" altLang="zh-CN" dirty="0">
                    <a:solidFill>
                      <a:schemeClr val="bg1"/>
                    </a:solidFill>
                  </a:rPr>
                  <a:t>03</a:t>
                </a:r>
                <a:endParaRPr lang="zh-CN" altLang="en-US" dirty="0">
                  <a:solidFill>
                    <a:schemeClr val="bg1"/>
                  </a:solidFill>
                </a:endParaRPr>
              </a:p>
            </p:txBody>
          </p:sp>
        </p:grpSp>
        <p:sp>
          <p:nvSpPr>
            <p:cNvPr id="25" name="文本框 24"/>
            <p:cNvSpPr txBox="1"/>
            <p:nvPr/>
          </p:nvSpPr>
          <p:spPr>
            <a:xfrm>
              <a:off x="7085102" y="2491858"/>
              <a:ext cx="3375234" cy="398780"/>
            </a:xfrm>
            <a:prstGeom prst="rect">
              <a:avLst/>
            </a:prstGeom>
            <a:noFill/>
          </p:spPr>
          <p:txBody>
            <a:bodyPr wrap="square" rtlCol="0">
              <a:spAutoFit/>
            </a:bodyPr>
            <a:lstStyle/>
            <a:p>
              <a:pPr lvl="0" algn="l">
                <a:buClrTx/>
                <a:buSzTx/>
                <a:buFontTx/>
              </a:pPr>
              <a:r>
                <a:rPr lang="en-US" altLang="zh-CN" sz="2000" dirty="0">
                  <a:solidFill>
                    <a:srgbClr val="3563A8"/>
                  </a:solidFill>
                  <a:latin typeface="Microsoft JhengHei UI Light" panose="020B0304030504040204" pitchFamily="34" charset="-120"/>
                  <a:ea typeface="Microsoft JhengHei UI" panose="020B0604030504040204" pitchFamily="34" charset="-120"/>
                  <a:sym typeface="+mn-ea"/>
                </a:rPr>
                <a:t>Experiments</a:t>
              </a:r>
              <a:endParaRPr lang="en-US" altLang="zh-CN" sz="2000" dirty="0">
                <a:solidFill>
                  <a:srgbClr val="3563A8"/>
                </a:solidFill>
                <a:latin typeface="Microsoft JhengHei UI Light" panose="020B0304030504040204" pitchFamily="34" charset="-120"/>
                <a:ea typeface="Microsoft JhengHei UI" panose="020B0604030504040204" pitchFamily="34" charset="-120"/>
                <a:sym typeface="+mn-ea"/>
              </a:endParaRPr>
            </a:p>
          </p:txBody>
        </p:sp>
        <p:cxnSp>
          <p:nvCxnSpPr>
            <p:cNvPr id="26" name="直接连接符 25"/>
            <p:cNvCxnSpPr/>
            <p:nvPr/>
          </p:nvCxnSpPr>
          <p:spPr>
            <a:xfrm>
              <a:off x="7048526" y="3009900"/>
              <a:ext cx="3375234" cy="0"/>
            </a:xfrm>
            <a:prstGeom prst="line">
              <a:avLst/>
            </a:prstGeom>
            <a:ln w="63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pic>
        <p:nvPicPr>
          <p:cNvPr id="7" name="图片 6" descr="C:\Users\chen\Desktop\logo.pnglogo"/>
          <p:cNvPicPr>
            <a:picLocks noChangeAspect="1"/>
          </p:cNvPicPr>
          <p:nvPr/>
        </p:nvPicPr>
        <p:blipFill>
          <a:blip r:embed="rId1"/>
          <a:srcRect/>
          <a:stretch>
            <a:fillRect/>
          </a:stretch>
        </p:blipFill>
        <p:spPr>
          <a:xfrm>
            <a:off x="111125" y="0"/>
            <a:ext cx="1761490" cy="1164590"/>
          </a:xfrm>
          <a:prstGeom prst="rect">
            <a:avLst/>
          </a:prstGeom>
          <a:noFill/>
          <a:ln>
            <a:noFill/>
          </a:ln>
        </p:spPr>
      </p:pic>
      <p:grpSp>
        <p:nvGrpSpPr>
          <p:cNvPr id="6" name="组合 5"/>
          <p:cNvGrpSpPr/>
          <p:nvPr/>
        </p:nvGrpSpPr>
        <p:grpSpPr>
          <a:xfrm>
            <a:off x="4784344" y="5008880"/>
            <a:ext cx="4154786" cy="666750"/>
            <a:chOff x="6305550" y="2343150"/>
            <a:chExt cx="4154786" cy="666750"/>
          </a:xfrm>
        </p:grpSpPr>
        <p:grpSp>
          <p:nvGrpSpPr>
            <p:cNvPr id="8" name="组合 7"/>
            <p:cNvGrpSpPr/>
            <p:nvPr/>
          </p:nvGrpSpPr>
          <p:grpSpPr>
            <a:xfrm>
              <a:off x="6305550" y="2343150"/>
              <a:ext cx="666750" cy="666750"/>
              <a:chOff x="6305550" y="2343150"/>
              <a:chExt cx="666750" cy="666750"/>
            </a:xfrm>
          </p:grpSpPr>
          <p:sp>
            <p:nvSpPr>
              <p:cNvPr id="13" name="流程图: 决策 12"/>
              <p:cNvSpPr/>
              <p:nvPr/>
            </p:nvSpPr>
            <p:spPr>
              <a:xfrm>
                <a:off x="6305550" y="2343150"/>
                <a:ext cx="666750" cy="666750"/>
              </a:xfrm>
              <a:prstGeom prst="flowChartDecisi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bg1"/>
                  </a:solidFill>
                </a:endParaRPr>
              </a:p>
            </p:txBody>
          </p:sp>
          <p:sp>
            <p:nvSpPr>
              <p:cNvPr id="15" name="文本框 14"/>
              <p:cNvSpPr txBox="1"/>
              <p:nvPr/>
            </p:nvSpPr>
            <p:spPr>
              <a:xfrm>
                <a:off x="6418352" y="2491859"/>
                <a:ext cx="441960" cy="368300"/>
              </a:xfrm>
              <a:prstGeom prst="rect">
                <a:avLst/>
              </a:prstGeom>
              <a:noFill/>
            </p:spPr>
            <p:txBody>
              <a:bodyPr wrap="none" rtlCol="0">
                <a:spAutoFit/>
              </a:bodyPr>
              <a:p>
                <a:r>
                  <a:rPr lang="en-US" altLang="zh-CN" dirty="0">
                    <a:solidFill>
                      <a:schemeClr val="bg1"/>
                    </a:solidFill>
                  </a:rPr>
                  <a:t>04</a:t>
                </a:r>
                <a:endParaRPr lang="zh-CN" altLang="en-US" dirty="0">
                  <a:solidFill>
                    <a:schemeClr val="bg1"/>
                  </a:solidFill>
                </a:endParaRPr>
              </a:p>
            </p:txBody>
          </p:sp>
        </p:grpSp>
        <p:sp>
          <p:nvSpPr>
            <p:cNvPr id="29" name="文本框 28"/>
            <p:cNvSpPr txBox="1"/>
            <p:nvPr/>
          </p:nvSpPr>
          <p:spPr>
            <a:xfrm>
              <a:off x="7085102" y="2491858"/>
              <a:ext cx="3375234" cy="398780"/>
            </a:xfrm>
            <a:prstGeom prst="rect">
              <a:avLst/>
            </a:prstGeom>
            <a:noFill/>
          </p:spPr>
          <p:txBody>
            <a:bodyPr wrap="square" rtlCol="0">
              <a:spAutoFit/>
            </a:bodyPr>
            <a:lstStyle/>
            <a:p>
              <a:pPr lvl="0" algn="l">
                <a:buClrTx/>
                <a:buSzTx/>
                <a:buFontTx/>
              </a:pPr>
              <a:r>
                <a:rPr lang="en-US" altLang="zh-CN" sz="2000" dirty="0">
                  <a:solidFill>
                    <a:srgbClr val="3563A8"/>
                  </a:solidFill>
                  <a:latin typeface="Microsoft JhengHei UI Light" panose="020B0304030504040204" pitchFamily="34" charset="-120"/>
                  <a:ea typeface="Microsoft JhengHei UI" panose="020B0604030504040204" pitchFamily="34" charset="-120"/>
                  <a:sym typeface="+mn-ea"/>
                </a:rPr>
                <a:t>Conclusion</a:t>
              </a:r>
              <a:endParaRPr lang="en-US" altLang="zh-CN" sz="2000" dirty="0">
                <a:solidFill>
                  <a:srgbClr val="3563A8"/>
                </a:solidFill>
                <a:latin typeface="Microsoft JhengHei UI Light" panose="020B0304030504040204" pitchFamily="34" charset="-120"/>
                <a:ea typeface="Microsoft JhengHei UI" panose="020B0604030504040204" pitchFamily="34" charset="-120"/>
                <a:sym typeface="+mn-ea"/>
              </a:endParaRPr>
            </a:p>
          </p:txBody>
        </p:sp>
        <p:cxnSp>
          <p:nvCxnSpPr>
            <p:cNvPr id="30" name="直接连接符 29"/>
            <p:cNvCxnSpPr/>
            <p:nvPr/>
          </p:nvCxnSpPr>
          <p:spPr>
            <a:xfrm>
              <a:off x="7048526" y="3009900"/>
              <a:ext cx="3375234" cy="0"/>
            </a:xfrm>
            <a:prstGeom prst="line">
              <a:avLst/>
            </a:prstGeom>
            <a:ln w="63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sp>
        <p:nvSpPr>
          <p:cNvPr id="44" name="文本框 43"/>
          <p:cNvSpPr txBox="1"/>
          <p:nvPr/>
        </p:nvSpPr>
        <p:spPr>
          <a:xfrm>
            <a:off x="3284220" y="1231265"/>
            <a:ext cx="7429500" cy="583565"/>
          </a:xfrm>
          <a:prstGeom prst="rect">
            <a:avLst/>
          </a:prstGeom>
          <a:noFill/>
        </p:spPr>
        <p:txBody>
          <a:bodyPr wrap="square" rtlCol="0">
            <a:spAutoFit/>
          </a:bodyPr>
          <a:p>
            <a:pPr algn="ctr">
              <a:buNone/>
            </a:pPr>
            <a:r>
              <a:rPr lang="en-US" altLang="zh-CN" sz="3200" b="1">
                <a:solidFill>
                  <a:srgbClr val="3563A8"/>
                </a:solidFill>
                <a:sym typeface="+mn-ea"/>
              </a:rPr>
              <a:t>VoxelNet</a:t>
            </a:r>
            <a:endParaRPr lang="zh-CN" altLang="en-US" sz="3200" b="1" cap="all" dirty="0">
              <a:solidFill>
                <a:schemeClr val="accent1"/>
              </a:solidFill>
              <a:ea typeface="宋体" panose="02010600030101010101" pitchFamily="2" charset="-122"/>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75"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8" dur="375"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9" dur="375" accel="50000" fill="hold">
                                          <p:stCondLst>
                                            <p:cond delay="375"/>
                                          </p:stCondLst>
                                        </p:cTn>
                                        <p:tgtEl>
                                          <p:spTgt spid="3"/>
                                        </p:tgtEl>
                                        <p:attrNameLst>
                                          <p:attrName>ppt_w</p:attrName>
                                        </p:attrNameLst>
                                      </p:cBhvr>
                                      <p:tavLst>
                                        <p:tav tm="0">
                                          <p:val>
                                            <p:strVal val="#ppt_w*.05"/>
                                          </p:val>
                                        </p:tav>
                                        <p:tav tm="100000">
                                          <p:val>
                                            <p:strVal val="#ppt_w"/>
                                          </p:val>
                                        </p:tav>
                                      </p:tavLst>
                                    </p:anim>
                                    <p:anim calcmode="lin" valueType="num">
                                      <p:cBhvr>
                                        <p:cTn id="10" dur="750" fill="hold"/>
                                        <p:tgtEl>
                                          <p:spTgt spid="3"/>
                                        </p:tgtEl>
                                        <p:attrNameLst>
                                          <p:attrName>ppt_h</p:attrName>
                                        </p:attrNameLst>
                                      </p:cBhvr>
                                      <p:tavLst>
                                        <p:tav tm="0">
                                          <p:val>
                                            <p:strVal val="#ppt_h"/>
                                          </p:val>
                                        </p:tav>
                                        <p:tav tm="100000">
                                          <p:val>
                                            <p:strVal val="#ppt_h"/>
                                          </p:val>
                                        </p:tav>
                                      </p:tavLst>
                                    </p:anim>
                                    <p:anim calcmode="lin" valueType="num">
                                      <p:cBhvr>
                                        <p:cTn id="11" dur="375"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2" dur="375"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3" dur="375" accel="50000" fill="hold">
                                          <p:stCondLst>
                                            <p:cond delay="375"/>
                                          </p:stCondLst>
                                        </p:cTn>
                                        <p:tgtEl>
                                          <p:spTgt spid="3"/>
                                        </p:tgtEl>
                                        <p:attrNameLst>
                                          <p:attrName>ppt_y</p:attrName>
                                        </p:attrNameLst>
                                      </p:cBhvr>
                                      <p:tavLst>
                                        <p:tav tm="0">
                                          <p:val>
                                            <p:strVal val="#ppt_y+.1"/>
                                          </p:val>
                                        </p:tav>
                                        <p:tav tm="100000">
                                          <p:val>
                                            <p:strVal val="#ppt_y"/>
                                          </p:val>
                                        </p:tav>
                                      </p:tavLst>
                                    </p:anim>
                                    <p:animEffect transition="in" filter="fade">
                                      <p:cBhvr>
                                        <p:cTn id="14" dur="750" decel="50000">
                                          <p:stCondLst>
                                            <p:cond delay="0"/>
                                          </p:stCondLst>
                                        </p:cTn>
                                        <p:tgtEl>
                                          <p:spTgt spid="3"/>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500"/>
                                        <p:tgtEl>
                                          <p:spTgt spid="2"/>
                                        </p:tgtEl>
                                      </p:cBhvr>
                                    </p:animEffect>
                                  </p:childTnLst>
                                </p:cTn>
                              </p:par>
                            </p:childTnLst>
                          </p:cTn>
                        </p:par>
                        <p:par>
                          <p:cTn id="19" fill="hold">
                            <p:stCondLst>
                              <p:cond delay="1500"/>
                            </p:stCondLst>
                            <p:childTnLst>
                              <p:par>
                                <p:cTn id="20" presetID="42" presetClass="entr" presetSubtype="0"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anim calcmode="lin" valueType="num">
                                      <p:cBhvr>
                                        <p:cTn id="23" dur="500" fill="hold"/>
                                        <p:tgtEl>
                                          <p:spTgt spid="16"/>
                                        </p:tgtEl>
                                        <p:attrNameLst>
                                          <p:attrName>ppt_x</p:attrName>
                                        </p:attrNameLst>
                                      </p:cBhvr>
                                      <p:tavLst>
                                        <p:tav tm="0">
                                          <p:val>
                                            <p:strVal val="#ppt_x"/>
                                          </p:val>
                                        </p:tav>
                                        <p:tav tm="100000">
                                          <p:val>
                                            <p:strVal val="#ppt_x"/>
                                          </p:val>
                                        </p:tav>
                                      </p:tavLst>
                                    </p:anim>
                                    <p:anim calcmode="lin" valueType="num">
                                      <p:cBhvr>
                                        <p:cTn id="24" dur="500" fill="hold"/>
                                        <p:tgtEl>
                                          <p:spTgt spid="16"/>
                                        </p:tgtEl>
                                        <p:attrNameLst>
                                          <p:attrName>ppt_y</p:attrName>
                                        </p:attrNameLst>
                                      </p:cBhvr>
                                      <p:tavLst>
                                        <p:tav tm="0">
                                          <p:val>
                                            <p:strVal val="#ppt_y+.1"/>
                                          </p:val>
                                        </p:tav>
                                        <p:tav tm="100000">
                                          <p:val>
                                            <p:strVal val="#ppt_y"/>
                                          </p:val>
                                        </p:tav>
                                      </p:tavLst>
                                    </p:anim>
                                  </p:childTnLst>
                                </p:cTn>
                              </p:par>
                            </p:childTnLst>
                          </p:cTn>
                        </p:par>
                        <p:par>
                          <p:cTn id="25" fill="hold">
                            <p:stCondLst>
                              <p:cond delay="2000"/>
                            </p:stCondLst>
                            <p:childTnLst>
                              <p:par>
                                <p:cTn id="26" presetID="42" presetClass="entr" presetSubtype="0"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anim calcmode="lin" valueType="num">
                                      <p:cBhvr>
                                        <p:cTn id="29" dur="500" fill="hold"/>
                                        <p:tgtEl>
                                          <p:spTgt spid="17"/>
                                        </p:tgtEl>
                                        <p:attrNameLst>
                                          <p:attrName>ppt_x</p:attrName>
                                        </p:attrNameLst>
                                      </p:cBhvr>
                                      <p:tavLst>
                                        <p:tav tm="0">
                                          <p:val>
                                            <p:strVal val="#ppt_x"/>
                                          </p:val>
                                        </p:tav>
                                        <p:tav tm="100000">
                                          <p:val>
                                            <p:strVal val="#ppt_x"/>
                                          </p:val>
                                        </p:tav>
                                      </p:tavLst>
                                    </p:anim>
                                    <p:anim calcmode="lin" valueType="num">
                                      <p:cBhvr>
                                        <p:cTn id="30" dur="500" fill="hold"/>
                                        <p:tgtEl>
                                          <p:spTgt spid="17"/>
                                        </p:tgtEl>
                                        <p:attrNameLst>
                                          <p:attrName>ppt_y</p:attrName>
                                        </p:attrNameLst>
                                      </p:cBhvr>
                                      <p:tavLst>
                                        <p:tav tm="0">
                                          <p:val>
                                            <p:strVal val="#ppt_y+.1"/>
                                          </p:val>
                                        </p:tav>
                                        <p:tav tm="100000">
                                          <p:val>
                                            <p:strVal val="#ppt_y"/>
                                          </p:val>
                                        </p:tav>
                                      </p:tavLst>
                                    </p:anim>
                                  </p:childTnLst>
                                </p:cTn>
                              </p:par>
                            </p:childTnLst>
                          </p:cTn>
                        </p:par>
                        <p:par>
                          <p:cTn id="31" fill="hold">
                            <p:stCondLst>
                              <p:cond delay="2500"/>
                            </p:stCondLst>
                            <p:childTnLst>
                              <p:par>
                                <p:cTn id="32" presetID="42" presetClass="entr" presetSubtype="0" fill="hold"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anim calcmode="lin" valueType="num">
                                      <p:cBhvr>
                                        <p:cTn id="35" dur="500" fill="hold"/>
                                        <p:tgtEl>
                                          <p:spTgt spid="23"/>
                                        </p:tgtEl>
                                        <p:attrNameLst>
                                          <p:attrName>ppt_x</p:attrName>
                                        </p:attrNameLst>
                                      </p:cBhvr>
                                      <p:tavLst>
                                        <p:tav tm="0">
                                          <p:val>
                                            <p:strVal val="#ppt_x"/>
                                          </p:val>
                                        </p:tav>
                                        <p:tav tm="100000">
                                          <p:val>
                                            <p:strVal val="#ppt_x"/>
                                          </p:val>
                                        </p:tav>
                                      </p:tavLst>
                                    </p:anim>
                                    <p:anim calcmode="lin" valueType="num">
                                      <p:cBhvr>
                                        <p:cTn id="36" dur="500" fill="hold"/>
                                        <p:tgtEl>
                                          <p:spTgt spid="23"/>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anim calcmode="lin" valueType="num">
                                      <p:cBhvr>
                                        <p:cTn id="41" dur="500" fill="hold"/>
                                        <p:tgtEl>
                                          <p:spTgt spid="6"/>
                                        </p:tgtEl>
                                        <p:attrNameLst>
                                          <p:attrName>ppt_x</p:attrName>
                                        </p:attrNameLst>
                                      </p:cBhvr>
                                      <p:tavLst>
                                        <p:tav tm="0">
                                          <p:val>
                                            <p:strVal val="#ppt_x"/>
                                          </p:val>
                                        </p:tav>
                                        <p:tav tm="100000">
                                          <p:val>
                                            <p:strVal val="#ppt_x"/>
                                          </p:val>
                                        </p:tav>
                                      </p:tavLst>
                                    </p:anim>
                                    <p:anim calcmode="lin" valueType="num">
                                      <p:cBhvr>
                                        <p:cTn id="42" dur="500" fill="hold"/>
                                        <p:tgtEl>
                                          <p:spTgt spid="6"/>
                                        </p:tgtEl>
                                        <p:attrNameLst>
                                          <p:attrName>ppt_y</p:attrName>
                                        </p:attrNameLst>
                                      </p:cBhvr>
                                      <p:tavLst>
                                        <p:tav tm="0">
                                          <p:val>
                                            <p:strVal val="#ppt_y+.1"/>
                                          </p:val>
                                        </p:tav>
                                        <p:tav tm="100000">
                                          <p:val>
                                            <p:strVal val="#ppt_y"/>
                                          </p:val>
                                        </p:tav>
                                      </p:tavLst>
                                    </p:anim>
                                  </p:childTnLst>
                                </p:cTn>
                              </p:par>
                            </p:childTnLst>
                          </p:cTn>
                        </p:par>
                        <p:par>
                          <p:cTn id="43" fill="hold">
                            <p:stCondLst>
                              <p:cond delay="3500"/>
                            </p:stCondLst>
                            <p:childTnLst>
                              <p:par>
                                <p:cTn id="44" presetID="41" presetClass="entr" presetSubtype="0" fill="hold" grpId="0" nodeType="afterEffect">
                                  <p:stCondLst>
                                    <p:cond delay="0"/>
                                  </p:stCondLst>
                                  <p:iterate type="lt">
                                    <p:tmPct val="25000"/>
                                  </p:iterate>
                                  <p:childTnLst>
                                    <p:set>
                                      <p:cBhvr>
                                        <p:cTn id="45" dur="1" fill="hold">
                                          <p:stCondLst>
                                            <p:cond delay="0"/>
                                          </p:stCondLst>
                                        </p:cTn>
                                        <p:tgtEl>
                                          <p:spTgt spid="44"/>
                                        </p:tgtEl>
                                        <p:attrNameLst>
                                          <p:attrName>style.visibility</p:attrName>
                                        </p:attrNameLst>
                                      </p:cBhvr>
                                      <p:to>
                                        <p:strVal val="visible"/>
                                      </p:to>
                                    </p:set>
                                    <p:anim calcmode="lin" valueType="num">
                                      <p:cBhvr>
                                        <p:cTn id="46" dur="500" fill="hold"/>
                                        <p:tgtEl>
                                          <p:spTgt spid="44"/>
                                        </p:tgtEl>
                                        <p:attrNameLst>
                                          <p:attrName>ppt_x</p:attrName>
                                        </p:attrNameLst>
                                      </p:cBhvr>
                                      <p:tavLst>
                                        <p:tav tm="0">
                                          <p:val>
                                            <p:strVal val="#ppt_x"/>
                                          </p:val>
                                        </p:tav>
                                        <p:tav tm="50000">
                                          <p:val>
                                            <p:strVal val="#ppt_x+.1"/>
                                          </p:val>
                                        </p:tav>
                                        <p:tav tm="100000">
                                          <p:val>
                                            <p:strVal val="#ppt_x"/>
                                          </p:val>
                                        </p:tav>
                                      </p:tavLst>
                                    </p:anim>
                                    <p:anim calcmode="lin" valueType="num">
                                      <p:cBhvr>
                                        <p:cTn id="47" dur="500" fill="hold"/>
                                        <p:tgtEl>
                                          <p:spTgt spid="44"/>
                                        </p:tgtEl>
                                        <p:attrNameLst>
                                          <p:attrName>ppt_y</p:attrName>
                                        </p:attrNameLst>
                                      </p:cBhvr>
                                      <p:tavLst>
                                        <p:tav tm="0">
                                          <p:val>
                                            <p:strVal val="#ppt_y"/>
                                          </p:val>
                                        </p:tav>
                                        <p:tav tm="100000">
                                          <p:val>
                                            <p:strVal val="#ppt_y"/>
                                          </p:val>
                                        </p:tav>
                                      </p:tavLst>
                                    </p:anim>
                                    <p:anim calcmode="lin" valueType="num">
                                      <p:cBhvr>
                                        <p:cTn id="48" dur="500" fill="hold"/>
                                        <p:tgtEl>
                                          <p:spTgt spid="44"/>
                                        </p:tgtEl>
                                        <p:attrNameLst>
                                          <p:attrName>ppt_h</p:attrName>
                                        </p:attrNameLst>
                                      </p:cBhvr>
                                      <p:tavLst>
                                        <p:tav tm="0">
                                          <p:val>
                                            <p:strVal val="#ppt_h/10"/>
                                          </p:val>
                                        </p:tav>
                                        <p:tav tm="50000">
                                          <p:val>
                                            <p:strVal val="#ppt_h+.01"/>
                                          </p:val>
                                        </p:tav>
                                        <p:tav tm="100000">
                                          <p:val>
                                            <p:strVal val="#ppt_h"/>
                                          </p:val>
                                        </p:tav>
                                      </p:tavLst>
                                    </p:anim>
                                    <p:anim calcmode="lin" valueType="num">
                                      <p:cBhvr>
                                        <p:cTn id="49" dur="500" fill="hold"/>
                                        <p:tgtEl>
                                          <p:spTgt spid="44"/>
                                        </p:tgtEl>
                                        <p:attrNameLst>
                                          <p:attrName>ppt_w</p:attrName>
                                        </p:attrNameLst>
                                      </p:cBhvr>
                                      <p:tavLst>
                                        <p:tav tm="0">
                                          <p:val>
                                            <p:strVal val="#ppt_w/10"/>
                                          </p:val>
                                        </p:tav>
                                        <p:tav tm="50000">
                                          <p:val>
                                            <p:strVal val="#ppt_w+.01"/>
                                          </p:val>
                                        </p:tav>
                                        <p:tav tm="100000">
                                          <p:val>
                                            <p:strVal val="#ppt_w"/>
                                          </p:val>
                                        </p:tav>
                                      </p:tavLst>
                                    </p:anim>
                                    <p:animEffect transition="in" filter="fade">
                                      <p:cBhvr>
                                        <p:cTn id="50" dur="500" tmFilter="0,0; .5, 1; 1, 1"/>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3686175" y="0"/>
            <a:ext cx="8505825" cy="3600450"/>
          </a:xfrm>
          <a:prstGeom prst="rect">
            <a:avLst/>
          </a:prstGeom>
        </p:spPr>
      </p:pic>
      <p:grpSp>
        <p:nvGrpSpPr>
          <p:cNvPr id="10" name="组合 9"/>
          <p:cNvGrpSpPr/>
          <p:nvPr/>
        </p:nvGrpSpPr>
        <p:grpSpPr>
          <a:xfrm>
            <a:off x="432676" y="1377698"/>
            <a:ext cx="1128220" cy="1683970"/>
            <a:chOff x="8537689" y="2340869"/>
            <a:chExt cx="1128220" cy="1683970"/>
          </a:xfrm>
        </p:grpSpPr>
        <p:sp>
          <p:nvSpPr>
            <p:cNvPr id="2" name="文本框 1"/>
            <p:cNvSpPr txBox="1"/>
            <p:nvPr/>
          </p:nvSpPr>
          <p:spPr>
            <a:xfrm>
              <a:off x="8537689" y="3563174"/>
              <a:ext cx="1128220" cy="461665"/>
            </a:xfrm>
            <a:prstGeom prst="rect">
              <a:avLst/>
            </a:prstGeom>
            <a:noFill/>
          </p:spPr>
          <p:txBody>
            <a:bodyPr wrap="square" rtlCol="0">
              <a:spAutoFit/>
            </a:bodyPr>
            <a:lstStyle/>
            <a:p>
              <a:pPr algn="dist"/>
              <a:r>
                <a:rPr lang="en-US" altLang="zh-CN" sz="2400" dirty="0">
                  <a:solidFill>
                    <a:srgbClr val="3563A8"/>
                  </a:solidFill>
                </a:rPr>
                <a:t>PART</a:t>
              </a:r>
              <a:endParaRPr lang="zh-CN" altLang="en-US" sz="2400" dirty="0">
                <a:solidFill>
                  <a:srgbClr val="3563A8"/>
                </a:solidFill>
              </a:endParaRPr>
            </a:p>
          </p:txBody>
        </p:sp>
        <p:sp>
          <p:nvSpPr>
            <p:cNvPr id="8" name="矩形 7"/>
            <p:cNvSpPr/>
            <p:nvPr/>
          </p:nvSpPr>
          <p:spPr>
            <a:xfrm>
              <a:off x="8598879" y="2340869"/>
              <a:ext cx="1005840" cy="1185729"/>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t>02</a:t>
              </a:r>
              <a:endParaRPr lang="zh-CN" altLang="en-US" sz="4800" dirty="0"/>
            </a:p>
          </p:txBody>
        </p:sp>
      </p:grpSp>
      <p:grpSp>
        <p:nvGrpSpPr>
          <p:cNvPr id="12" name="组合 11"/>
          <p:cNvGrpSpPr/>
          <p:nvPr/>
        </p:nvGrpSpPr>
        <p:grpSpPr>
          <a:xfrm>
            <a:off x="116474" y="147812"/>
            <a:ext cx="2769158" cy="320040"/>
            <a:chOff x="116474" y="147812"/>
            <a:chExt cx="2769158" cy="320040"/>
          </a:xfrm>
        </p:grpSpPr>
        <p:cxnSp>
          <p:nvCxnSpPr>
            <p:cNvPr id="13" name="直接连接符 12"/>
            <p:cNvCxnSpPr/>
            <p:nvPr/>
          </p:nvCxnSpPr>
          <p:spPr>
            <a:xfrm>
              <a:off x="1611727" y="147812"/>
              <a:ext cx="0" cy="320040"/>
            </a:xfrm>
            <a:prstGeom prst="line">
              <a:avLst/>
            </a:prstGeom>
            <a:ln>
              <a:solidFill>
                <a:srgbClr val="3563A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16474" y="169333"/>
              <a:ext cx="1501758" cy="276999"/>
            </a:xfrm>
            <a:prstGeom prst="rect">
              <a:avLst/>
            </a:prstGeom>
            <a:noFill/>
          </p:spPr>
          <p:txBody>
            <a:bodyPr wrap="none" rtlCol="0">
              <a:spAutoFit/>
            </a:bodyPr>
            <a:lstStyle/>
            <a:p>
              <a:r>
                <a:rPr lang="en-US" altLang="zh-CN" sz="1200" dirty="0">
                  <a:solidFill>
                    <a:srgbClr val="3563A8"/>
                  </a:solidFill>
                  <a:latin typeface="+mj-lt"/>
                  <a:ea typeface="Arial Unicode MS" panose="020B0604020202020204" pitchFamily="34" charset="-122"/>
                  <a:cs typeface="Arial Unicode MS" panose="020B0604020202020204" pitchFamily="34" charset="-122"/>
                </a:rPr>
                <a:t>COMPANY  NAME</a:t>
              </a:r>
              <a:endParaRPr lang="zh-CN" altLang="en-US" sz="1200" dirty="0">
                <a:solidFill>
                  <a:srgbClr val="3563A8"/>
                </a:solidFill>
                <a:latin typeface="+mj-lt"/>
                <a:ea typeface="Arial Unicode MS" panose="020B0604020202020204" pitchFamily="34" charset="-122"/>
                <a:cs typeface="Arial Unicode MS" panose="020B0604020202020204" pitchFamily="34" charset="-122"/>
              </a:endParaRPr>
            </a:p>
          </p:txBody>
        </p:sp>
        <p:sp>
          <p:nvSpPr>
            <p:cNvPr id="15" name="文本框 14"/>
            <p:cNvSpPr txBox="1"/>
            <p:nvPr/>
          </p:nvSpPr>
          <p:spPr>
            <a:xfrm>
              <a:off x="1636572" y="169333"/>
              <a:ext cx="1249060" cy="276999"/>
            </a:xfrm>
            <a:prstGeom prst="rect">
              <a:avLst/>
            </a:prstGeom>
            <a:noFill/>
          </p:spPr>
          <p:txBody>
            <a:bodyPr wrap="none" rtlCol="0">
              <a:spAutoFit/>
            </a:bodyPr>
            <a:lstStyle/>
            <a:p>
              <a:r>
                <a:rPr lang="en-US" altLang="zh-CN" sz="1200" dirty="0">
                  <a:solidFill>
                    <a:schemeClr val="bg1">
                      <a:lumMod val="50000"/>
                    </a:schemeClr>
                  </a:solidFill>
                  <a:latin typeface="+mj-lt"/>
                  <a:ea typeface="Arial Unicode MS" panose="020B0604020202020204" pitchFamily="34" charset="-122"/>
                  <a:cs typeface="Arial Unicode MS" panose="020B0604020202020204" pitchFamily="34" charset="-122"/>
                </a:rPr>
                <a:t>POWER POINT</a:t>
              </a:r>
              <a:endParaRPr lang="zh-CN" altLang="en-US" sz="1200" dirty="0">
                <a:solidFill>
                  <a:schemeClr val="bg1">
                    <a:lumMod val="50000"/>
                  </a:schemeClr>
                </a:solidFill>
                <a:latin typeface="+mj-lt"/>
                <a:ea typeface="Arial Unicode MS" panose="020B0604020202020204" pitchFamily="34" charset="-122"/>
                <a:cs typeface="Arial Unicode MS" panose="020B0604020202020204" pitchFamily="34" charset="-122"/>
              </a:endParaRPr>
            </a:p>
          </p:txBody>
        </p:sp>
      </p:grpSp>
      <p:pic>
        <p:nvPicPr>
          <p:cNvPr id="7" name="图片 6" descr="C:\Users\chen\Desktop\logo.pnglogo"/>
          <p:cNvPicPr>
            <a:picLocks noChangeAspect="1"/>
          </p:cNvPicPr>
          <p:nvPr>
            <p:custDataLst>
              <p:tags r:id="rId2"/>
            </p:custDataLst>
          </p:nvPr>
        </p:nvPicPr>
        <p:blipFill>
          <a:blip r:embed="rId3"/>
          <a:srcRect/>
          <a:stretch>
            <a:fillRect/>
          </a:stretch>
        </p:blipFill>
        <p:spPr>
          <a:xfrm>
            <a:off x="116205" y="297815"/>
            <a:ext cx="1761490" cy="1164590"/>
          </a:xfrm>
          <a:prstGeom prst="rect">
            <a:avLst/>
          </a:prstGeom>
          <a:noFill/>
          <a:ln>
            <a:noFill/>
          </a:ln>
        </p:spPr>
      </p:pic>
      <p:sp>
        <p:nvSpPr>
          <p:cNvPr id="11" name="文本框 10"/>
          <p:cNvSpPr txBox="1"/>
          <p:nvPr/>
        </p:nvSpPr>
        <p:spPr>
          <a:xfrm>
            <a:off x="1611630" y="2693670"/>
            <a:ext cx="3359785" cy="368300"/>
          </a:xfrm>
          <a:prstGeom prst="rect">
            <a:avLst/>
          </a:prstGeom>
          <a:noFill/>
        </p:spPr>
        <p:txBody>
          <a:bodyPr wrap="square" rtlCol="0" anchor="t">
            <a:spAutoFit/>
          </a:bodyPr>
          <a:p>
            <a:r>
              <a:rPr lang="zh-CN" altLang="en-US" b="1"/>
              <a:t>Fast Voxel Query</a:t>
            </a:r>
            <a:endParaRPr lang="zh-CN" altLang="en-US" b="1"/>
          </a:p>
        </p:txBody>
      </p:sp>
      <p:sp>
        <p:nvSpPr>
          <p:cNvPr id="4" name="文本框 3"/>
          <p:cNvSpPr txBox="1"/>
          <p:nvPr/>
        </p:nvSpPr>
        <p:spPr>
          <a:xfrm>
            <a:off x="819150" y="3171190"/>
            <a:ext cx="8362950" cy="3692525"/>
          </a:xfrm>
          <a:prstGeom prst="rect">
            <a:avLst/>
          </a:prstGeom>
          <a:noFill/>
        </p:spPr>
        <p:txBody>
          <a:bodyPr wrap="square" rtlCol="0" anchor="t">
            <a:spAutoFit/>
          </a:bodyPr>
          <a:p>
            <a:r>
              <a:rPr lang="zh-CN" altLang="en-US"/>
              <a:t>1) we build</a:t>
            </a:r>
            <a:r>
              <a:rPr lang="en-US" altLang="zh-CN"/>
              <a:t> </a:t>
            </a:r>
            <a:r>
              <a:rPr lang="zh-CN" altLang="en-US"/>
              <a:t>a hash-table on GPUs which stores the hashed non-empty</a:t>
            </a:r>
            <a:r>
              <a:rPr lang="en-US" altLang="zh-CN"/>
              <a:t> </a:t>
            </a:r>
            <a:r>
              <a:rPr lang="zh-CN" altLang="en-US"/>
              <a:t>integer voxel indices vj as keys, and the</a:t>
            </a:r>
            <a:r>
              <a:rPr lang="en-US" altLang="zh-CN"/>
              <a:t> </a:t>
            </a:r>
            <a:r>
              <a:rPr lang="zh-CN" altLang="en-US"/>
              <a:t>corresponding indices j for the array V as values. </a:t>
            </a:r>
            <a:endParaRPr lang="zh-CN" altLang="en-US"/>
          </a:p>
          <a:p>
            <a:endParaRPr lang="zh-CN" altLang="en-US"/>
          </a:p>
          <a:p>
            <a:r>
              <a:rPr lang="zh-CN" altLang="en-US"/>
              <a:t>2) For each query i, we</a:t>
            </a:r>
            <a:r>
              <a:rPr lang="en-US" altLang="zh-CN"/>
              <a:t> </a:t>
            </a:r>
            <a:r>
              <a:rPr lang="zh-CN" altLang="en-US"/>
              <a:t>apply Local Attention and Dilated Attention to obtain the</a:t>
            </a:r>
            <a:r>
              <a:rPr lang="en-US" altLang="zh-CN"/>
              <a:t> </a:t>
            </a:r>
            <a:r>
              <a:rPr lang="zh-CN" altLang="en-US"/>
              <a:t>attending voxel indices vj ∈ Ω(i). </a:t>
            </a:r>
            <a:endParaRPr lang="zh-CN" altLang="en-US"/>
          </a:p>
          <a:p>
            <a:endParaRPr lang="zh-CN" altLang="en-US"/>
          </a:p>
          <a:p>
            <a:r>
              <a:rPr lang="zh-CN" altLang="en-US"/>
              <a:t>3) We look up the respective indices j for V using the hashed key vj in the hash</a:t>
            </a:r>
            <a:r>
              <a:rPr lang="en-US" altLang="zh-CN"/>
              <a:t> </a:t>
            </a:r>
            <a:r>
              <a:rPr lang="zh-CN" altLang="en-US"/>
              <a:t>table, and vj is judged as an empty voxel and rejected if</a:t>
            </a:r>
            <a:r>
              <a:rPr lang="en-US" altLang="zh-CN"/>
              <a:t> </a:t>
            </a:r>
            <a:r>
              <a:rPr lang="zh-CN" altLang="en-US"/>
              <a:t>the hash value returns −1. </a:t>
            </a:r>
            <a:endParaRPr lang="zh-CN" altLang="en-US"/>
          </a:p>
          <a:p>
            <a:endParaRPr lang="zh-CN" altLang="en-US"/>
          </a:p>
          <a:p>
            <a:r>
              <a:rPr lang="zh-CN" altLang="en-US"/>
              <a:t>4) We can finally gather the attending voxel indices vj and features fj from V and F with</a:t>
            </a:r>
            <a:r>
              <a:rPr lang="en-US" altLang="zh-CN"/>
              <a:t> </a:t>
            </a:r>
            <a:r>
              <a:rPr lang="zh-CN" altLang="en-US"/>
              <a:t>j for voxel self-attention</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94505" y="2443480"/>
            <a:ext cx="6327140" cy="829945"/>
          </a:xfrm>
          <a:prstGeom prst="rect">
            <a:avLst/>
          </a:prstGeom>
          <a:noFill/>
        </p:spPr>
        <p:txBody>
          <a:bodyPr wrap="square" rtlCol="0">
            <a:spAutoFit/>
          </a:bodyPr>
          <a:lstStyle/>
          <a:p>
            <a:pPr lvl="0" algn="l">
              <a:buClrTx/>
              <a:buSzTx/>
              <a:buFontTx/>
            </a:pPr>
            <a:r>
              <a:rPr lang="en-US" altLang="zh-CN" sz="4800" dirty="0">
                <a:solidFill>
                  <a:srgbClr val="3563A8"/>
                </a:solidFill>
                <a:latin typeface="Microsoft JhengHei UI Light" panose="020B0304030504040204" pitchFamily="34" charset="-120"/>
                <a:ea typeface="Microsoft JhengHei UI" panose="020B0604030504040204" pitchFamily="34" charset="-120"/>
                <a:sym typeface="+mn-ea"/>
              </a:rPr>
              <a:t>Experiments</a:t>
            </a:r>
            <a:endParaRPr lang="zh-CN" altLang="en-US" sz="4800" dirty="0">
              <a:solidFill>
                <a:srgbClr val="3563A8"/>
              </a:solidFill>
              <a:latin typeface="Microsoft JhengHei UI Light" panose="020B0304030504040204" pitchFamily="34" charset="-120"/>
              <a:ea typeface="Microsoft JhengHei UI" panose="020B0604030504040204" pitchFamily="34" charset="-120"/>
              <a:sym typeface="+mn-ea"/>
            </a:endParaRPr>
          </a:p>
        </p:txBody>
      </p:sp>
      <p:grpSp>
        <p:nvGrpSpPr>
          <p:cNvPr id="12" name="组合 11"/>
          <p:cNvGrpSpPr/>
          <p:nvPr/>
        </p:nvGrpSpPr>
        <p:grpSpPr>
          <a:xfrm>
            <a:off x="116474" y="147812"/>
            <a:ext cx="2769158" cy="320040"/>
            <a:chOff x="116474" y="147812"/>
            <a:chExt cx="2769158" cy="320040"/>
          </a:xfrm>
        </p:grpSpPr>
        <p:cxnSp>
          <p:nvCxnSpPr>
            <p:cNvPr id="13" name="直接连接符 12"/>
            <p:cNvCxnSpPr/>
            <p:nvPr/>
          </p:nvCxnSpPr>
          <p:spPr>
            <a:xfrm>
              <a:off x="1611727" y="147812"/>
              <a:ext cx="0" cy="320040"/>
            </a:xfrm>
            <a:prstGeom prst="line">
              <a:avLst/>
            </a:prstGeom>
            <a:ln>
              <a:solidFill>
                <a:srgbClr val="3563A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16474" y="169333"/>
              <a:ext cx="1501758" cy="276999"/>
            </a:xfrm>
            <a:prstGeom prst="rect">
              <a:avLst/>
            </a:prstGeom>
            <a:noFill/>
          </p:spPr>
          <p:txBody>
            <a:bodyPr wrap="none" rtlCol="0">
              <a:spAutoFit/>
            </a:bodyPr>
            <a:lstStyle/>
            <a:p>
              <a:r>
                <a:rPr lang="en-US" altLang="zh-CN" sz="1200" dirty="0">
                  <a:solidFill>
                    <a:srgbClr val="3563A8"/>
                  </a:solidFill>
                  <a:latin typeface="+mj-lt"/>
                  <a:ea typeface="Arial Unicode MS" panose="020B0604020202020204" pitchFamily="34" charset="-122"/>
                  <a:cs typeface="Arial Unicode MS" panose="020B0604020202020204" pitchFamily="34" charset="-122"/>
                </a:rPr>
                <a:t>COMPANY  NAME</a:t>
              </a:r>
              <a:endParaRPr lang="zh-CN" altLang="en-US" sz="1200" dirty="0">
                <a:solidFill>
                  <a:srgbClr val="3563A8"/>
                </a:solidFill>
                <a:latin typeface="+mj-lt"/>
                <a:ea typeface="Arial Unicode MS" panose="020B0604020202020204" pitchFamily="34" charset="-122"/>
                <a:cs typeface="Arial Unicode MS" panose="020B0604020202020204" pitchFamily="34" charset="-122"/>
              </a:endParaRPr>
            </a:p>
          </p:txBody>
        </p:sp>
        <p:sp>
          <p:nvSpPr>
            <p:cNvPr id="15" name="文本框 14"/>
            <p:cNvSpPr txBox="1"/>
            <p:nvPr/>
          </p:nvSpPr>
          <p:spPr>
            <a:xfrm>
              <a:off x="1636572" y="169333"/>
              <a:ext cx="1249060" cy="276999"/>
            </a:xfrm>
            <a:prstGeom prst="rect">
              <a:avLst/>
            </a:prstGeom>
            <a:noFill/>
          </p:spPr>
          <p:txBody>
            <a:bodyPr wrap="none" rtlCol="0">
              <a:spAutoFit/>
            </a:bodyPr>
            <a:lstStyle/>
            <a:p>
              <a:r>
                <a:rPr lang="en-US" altLang="zh-CN" sz="1200" dirty="0">
                  <a:solidFill>
                    <a:schemeClr val="bg1">
                      <a:lumMod val="50000"/>
                    </a:schemeClr>
                  </a:solidFill>
                  <a:latin typeface="+mj-lt"/>
                  <a:ea typeface="Arial Unicode MS" panose="020B0604020202020204" pitchFamily="34" charset="-122"/>
                  <a:cs typeface="Arial Unicode MS" panose="020B0604020202020204" pitchFamily="34" charset="-122"/>
                </a:rPr>
                <a:t>POWER POINT</a:t>
              </a:r>
              <a:endParaRPr lang="zh-CN" altLang="en-US" sz="1200" dirty="0">
                <a:solidFill>
                  <a:schemeClr val="bg1">
                    <a:lumMod val="50000"/>
                  </a:schemeClr>
                </a:solidFill>
                <a:latin typeface="+mj-lt"/>
                <a:ea typeface="Arial Unicode MS" panose="020B0604020202020204" pitchFamily="34" charset="-122"/>
                <a:cs typeface="Arial Unicode MS" panose="020B0604020202020204" pitchFamily="34" charset="-122"/>
              </a:endParaRPr>
            </a:p>
          </p:txBody>
        </p:sp>
      </p:grpSp>
      <p:pic>
        <p:nvPicPr>
          <p:cNvPr id="2" name="图片 1" descr="C:\Users\chen\Desktop\logo.pnglogo"/>
          <p:cNvPicPr>
            <a:picLocks noChangeAspect="1"/>
          </p:cNvPicPr>
          <p:nvPr/>
        </p:nvPicPr>
        <p:blipFill>
          <a:blip r:embed="rId1"/>
          <a:srcRect/>
          <a:stretch>
            <a:fillRect/>
          </a:stretch>
        </p:blipFill>
        <p:spPr>
          <a:xfrm>
            <a:off x="116205" y="273050"/>
            <a:ext cx="1761490" cy="116459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32676" y="1377698"/>
            <a:ext cx="1128220" cy="1683970"/>
            <a:chOff x="8537689" y="2340869"/>
            <a:chExt cx="1128220" cy="1683970"/>
          </a:xfrm>
        </p:grpSpPr>
        <p:sp>
          <p:nvSpPr>
            <p:cNvPr id="2" name="文本框 1"/>
            <p:cNvSpPr txBox="1"/>
            <p:nvPr/>
          </p:nvSpPr>
          <p:spPr>
            <a:xfrm>
              <a:off x="8537689" y="3563174"/>
              <a:ext cx="1128220" cy="461665"/>
            </a:xfrm>
            <a:prstGeom prst="rect">
              <a:avLst/>
            </a:prstGeom>
            <a:noFill/>
          </p:spPr>
          <p:txBody>
            <a:bodyPr wrap="square" rtlCol="0">
              <a:spAutoFit/>
            </a:bodyPr>
            <a:lstStyle/>
            <a:p>
              <a:pPr algn="dist"/>
              <a:r>
                <a:rPr lang="en-US" altLang="zh-CN" sz="2400" dirty="0">
                  <a:solidFill>
                    <a:srgbClr val="3563A8"/>
                  </a:solidFill>
                </a:rPr>
                <a:t>PART</a:t>
              </a:r>
              <a:endParaRPr lang="zh-CN" altLang="en-US" sz="2400" dirty="0">
                <a:solidFill>
                  <a:srgbClr val="3563A8"/>
                </a:solidFill>
              </a:endParaRPr>
            </a:p>
          </p:txBody>
        </p:sp>
        <p:sp>
          <p:nvSpPr>
            <p:cNvPr id="8" name="矩形 7"/>
            <p:cNvSpPr/>
            <p:nvPr/>
          </p:nvSpPr>
          <p:spPr>
            <a:xfrm>
              <a:off x="8598879" y="2340869"/>
              <a:ext cx="1005840" cy="1185729"/>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t>03</a:t>
              </a:r>
              <a:endParaRPr lang="zh-CN" altLang="en-US" sz="4800" dirty="0"/>
            </a:p>
          </p:txBody>
        </p:sp>
      </p:grpSp>
      <p:grpSp>
        <p:nvGrpSpPr>
          <p:cNvPr id="12" name="组合 11"/>
          <p:cNvGrpSpPr/>
          <p:nvPr/>
        </p:nvGrpSpPr>
        <p:grpSpPr>
          <a:xfrm>
            <a:off x="116474" y="147812"/>
            <a:ext cx="2769158" cy="320040"/>
            <a:chOff x="116474" y="147812"/>
            <a:chExt cx="2769158" cy="320040"/>
          </a:xfrm>
        </p:grpSpPr>
        <p:cxnSp>
          <p:nvCxnSpPr>
            <p:cNvPr id="13" name="直接连接符 12"/>
            <p:cNvCxnSpPr/>
            <p:nvPr/>
          </p:nvCxnSpPr>
          <p:spPr>
            <a:xfrm>
              <a:off x="1611727" y="147812"/>
              <a:ext cx="0" cy="320040"/>
            </a:xfrm>
            <a:prstGeom prst="line">
              <a:avLst/>
            </a:prstGeom>
            <a:ln>
              <a:solidFill>
                <a:srgbClr val="3563A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16474" y="169333"/>
              <a:ext cx="1501758" cy="276999"/>
            </a:xfrm>
            <a:prstGeom prst="rect">
              <a:avLst/>
            </a:prstGeom>
            <a:noFill/>
          </p:spPr>
          <p:txBody>
            <a:bodyPr wrap="none" rtlCol="0">
              <a:spAutoFit/>
            </a:bodyPr>
            <a:lstStyle/>
            <a:p>
              <a:r>
                <a:rPr lang="en-US" altLang="zh-CN" sz="1200" dirty="0">
                  <a:solidFill>
                    <a:srgbClr val="3563A8"/>
                  </a:solidFill>
                  <a:latin typeface="+mj-lt"/>
                  <a:ea typeface="Arial Unicode MS" panose="020B0604020202020204" pitchFamily="34" charset="-122"/>
                  <a:cs typeface="Arial Unicode MS" panose="020B0604020202020204" pitchFamily="34" charset="-122"/>
                </a:rPr>
                <a:t>COMPANY  NAME</a:t>
              </a:r>
              <a:endParaRPr lang="zh-CN" altLang="en-US" sz="1200" dirty="0">
                <a:solidFill>
                  <a:srgbClr val="3563A8"/>
                </a:solidFill>
                <a:latin typeface="+mj-lt"/>
                <a:ea typeface="Arial Unicode MS" panose="020B0604020202020204" pitchFamily="34" charset="-122"/>
                <a:cs typeface="Arial Unicode MS" panose="020B0604020202020204" pitchFamily="34" charset="-122"/>
              </a:endParaRPr>
            </a:p>
          </p:txBody>
        </p:sp>
        <p:sp>
          <p:nvSpPr>
            <p:cNvPr id="15" name="文本框 14"/>
            <p:cNvSpPr txBox="1"/>
            <p:nvPr/>
          </p:nvSpPr>
          <p:spPr>
            <a:xfrm>
              <a:off x="1636572" y="169333"/>
              <a:ext cx="1249060" cy="276999"/>
            </a:xfrm>
            <a:prstGeom prst="rect">
              <a:avLst/>
            </a:prstGeom>
            <a:noFill/>
          </p:spPr>
          <p:txBody>
            <a:bodyPr wrap="none" rtlCol="0">
              <a:spAutoFit/>
            </a:bodyPr>
            <a:lstStyle/>
            <a:p>
              <a:r>
                <a:rPr lang="en-US" altLang="zh-CN" sz="1200" dirty="0">
                  <a:solidFill>
                    <a:schemeClr val="bg1">
                      <a:lumMod val="50000"/>
                    </a:schemeClr>
                  </a:solidFill>
                  <a:latin typeface="+mj-lt"/>
                  <a:ea typeface="Arial Unicode MS" panose="020B0604020202020204" pitchFamily="34" charset="-122"/>
                  <a:cs typeface="Arial Unicode MS" panose="020B0604020202020204" pitchFamily="34" charset="-122"/>
                </a:rPr>
                <a:t>POWER POINT</a:t>
              </a:r>
              <a:endParaRPr lang="zh-CN" altLang="en-US" sz="1200" dirty="0">
                <a:solidFill>
                  <a:schemeClr val="bg1">
                    <a:lumMod val="50000"/>
                  </a:schemeClr>
                </a:solidFill>
                <a:latin typeface="+mj-lt"/>
                <a:ea typeface="Arial Unicode MS" panose="020B0604020202020204" pitchFamily="34" charset="-122"/>
                <a:cs typeface="Arial Unicode MS" panose="020B0604020202020204" pitchFamily="34" charset="-122"/>
              </a:endParaRPr>
            </a:p>
          </p:txBody>
        </p:sp>
      </p:grpSp>
      <p:pic>
        <p:nvPicPr>
          <p:cNvPr id="7" name="图片 6" descr="C:\Users\chen\Desktop\logo.pnglogo"/>
          <p:cNvPicPr>
            <a:picLocks noChangeAspect="1"/>
          </p:cNvPicPr>
          <p:nvPr>
            <p:custDataLst>
              <p:tags r:id="rId1"/>
            </p:custDataLst>
          </p:nvPr>
        </p:nvPicPr>
        <p:blipFill>
          <a:blip r:embed="rId2"/>
          <a:srcRect/>
          <a:stretch>
            <a:fillRect/>
          </a:stretch>
        </p:blipFill>
        <p:spPr>
          <a:xfrm>
            <a:off x="116205" y="297815"/>
            <a:ext cx="1761490" cy="1164590"/>
          </a:xfrm>
          <a:prstGeom prst="rect">
            <a:avLst/>
          </a:prstGeom>
          <a:noFill/>
          <a:ln>
            <a:noFill/>
          </a:ln>
        </p:spPr>
      </p:pic>
      <p:sp>
        <p:nvSpPr>
          <p:cNvPr id="5" name="文本框 4"/>
          <p:cNvSpPr txBox="1"/>
          <p:nvPr/>
        </p:nvSpPr>
        <p:spPr>
          <a:xfrm>
            <a:off x="2044700" y="600710"/>
            <a:ext cx="2540000" cy="368300"/>
          </a:xfrm>
          <a:prstGeom prst="rect">
            <a:avLst/>
          </a:prstGeom>
          <a:noFill/>
        </p:spPr>
        <p:txBody>
          <a:bodyPr wrap="square" rtlCol="0" anchor="t">
            <a:spAutoFit/>
          </a:bodyPr>
          <a:p>
            <a:r>
              <a:rPr lang="zh-CN" altLang="en-US" b="1"/>
              <a:t>Experimental Setup</a:t>
            </a:r>
            <a:endParaRPr lang="zh-CN" altLang="en-US" b="1"/>
          </a:p>
        </p:txBody>
      </p:sp>
      <p:sp>
        <p:nvSpPr>
          <p:cNvPr id="6" name="文本框 5"/>
          <p:cNvSpPr txBox="1"/>
          <p:nvPr/>
        </p:nvSpPr>
        <p:spPr>
          <a:xfrm>
            <a:off x="1877695" y="1123315"/>
            <a:ext cx="2540000" cy="368300"/>
          </a:xfrm>
          <a:prstGeom prst="rect">
            <a:avLst/>
          </a:prstGeom>
          <a:noFill/>
        </p:spPr>
        <p:txBody>
          <a:bodyPr wrap="square" rtlCol="0" anchor="t">
            <a:spAutoFit/>
          </a:bodyPr>
          <a:p>
            <a:r>
              <a:rPr lang="zh-CN" altLang="en-US">
                <a:solidFill>
                  <a:srgbClr val="FF0000"/>
                </a:solidFill>
              </a:rPr>
              <a:t>Waymo Open Dataset.</a:t>
            </a:r>
            <a:endParaRPr lang="zh-CN" altLang="en-US">
              <a:solidFill>
                <a:srgbClr val="FF0000"/>
              </a:solidFill>
            </a:endParaRPr>
          </a:p>
        </p:txBody>
      </p:sp>
      <p:sp>
        <p:nvSpPr>
          <p:cNvPr id="9" name="文本框 8"/>
          <p:cNvSpPr txBox="1"/>
          <p:nvPr/>
        </p:nvSpPr>
        <p:spPr>
          <a:xfrm>
            <a:off x="1877695" y="1645920"/>
            <a:ext cx="4097020" cy="1753235"/>
          </a:xfrm>
          <a:prstGeom prst="rect">
            <a:avLst/>
          </a:prstGeom>
          <a:noFill/>
        </p:spPr>
        <p:txBody>
          <a:bodyPr wrap="square" rtlCol="0" anchor="t">
            <a:spAutoFit/>
          </a:bodyPr>
          <a:p>
            <a:r>
              <a:rPr lang="zh-CN" altLang="en-US"/>
              <a:t>training set</a:t>
            </a:r>
            <a:r>
              <a:rPr lang="en-US" altLang="zh-CN"/>
              <a:t>:	798</a:t>
            </a:r>
            <a:endParaRPr lang="en-US" altLang="zh-CN"/>
          </a:p>
          <a:p>
            <a:r>
              <a:rPr lang="en-US" altLang="zh-CN"/>
              <a:t>validation set	202</a:t>
            </a:r>
            <a:endParaRPr lang="en-US" altLang="zh-CN"/>
          </a:p>
          <a:p>
            <a:r>
              <a:rPr lang="en-US" altLang="zh-CN"/>
              <a:t>metrics:  	mAP and mAPH</a:t>
            </a:r>
            <a:endParaRPr lang="en-US" altLang="zh-CN"/>
          </a:p>
          <a:p>
            <a:r>
              <a:rPr lang="en-US" altLang="zh-CN"/>
              <a:t> IoU threshold:	0.7(for car)</a:t>
            </a:r>
            <a:endParaRPr lang="en-US" altLang="zh-CN"/>
          </a:p>
          <a:p>
            <a:r>
              <a:rPr lang="en-US" altLang="zh-CN"/>
              <a:t> IoU threshold:	0.5(other)</a:t>
            </a:r>
            <a:endParaRPr lang="en-US" altLang="zh-CN"/>
          </a:p>
          <a:p>
            <a:endParaRPr lang="en-US" altLang="zh-CN"/>
          </a:p>
        </p:txBody>
      </p:sp>
      <p:sp>
        <p:nvSpPr>
          <p:cNvPr id="16" name="文本框 15"/>
          <p:cNvSpPr txBox="1"/>
          <p:nvPr/>
        </p:nvSpPr>
        <p:spPr>
          <a:xfrm>
            <a:off x="7340600" y="1123315"/>
            <a:ext cx="2540000" cy="368300"/>
          </a:xfrm>
          <a:prstGeom prst="rect">
            <a:avLst/>
          </a:prstGeom>
          <a:noFill/>
        </p:spPr>
        <p:txBody>
          <a:bodyPr wrap="square" rtlCol="0" anchor="t">
            <a:spAutoFit/>
          </a:bodyPr>
          <a:p>
            <a:r>
              <a:rPr lang="zh-CN" altLang="en-US">
                <a:solidFill>
                  <a:srgbClr val="FF0000"/>
                </a:solidFill>
              </a:rPr>
              <a:t>KITTI Dataset.</a:t>
            </a:r>
            <a:endParaRPr lang="zh-CN" altLang="en-US">
              <a:solidFill>
                <a:srgbClr val="FF0000"/>
              </a:solidFill>
            </a:endParaRPr>
          </a:p>
        </p:txBody>
      </p:sp>
      <p:sp>
        <p:nvSpPr>
          <p:cNvPr id="17" name="文本框 16"/>
          <p:cNvSpPr txBox="1"/>
          <p:nvPr/>
        </p:nvSpPr>
        <p:spPr>
          <a:xfrm>
            <a:off x="2044700" y="4076065"/>
            <a:ext cx="8540750" cy="1753235"/>
          </a:xfrm>
          <a:prstGeom prst="rect">
            <a:avLst/>
          </a:prstGeom>
          <a:noFill/>
        </p:spPr>
        <p:txBody>
          <a:bodyPr wrap="square" rtlCol="0" anchor="t">
            <a:spAutoFit/>
          </a:bodyPr>
          <a:p>
            <a:r>
              <a:rPr lang="zh-CN" altLang="en-US"/>
              <a:t> testing samples are split in two ways</a:t>
            </a:r>
            <a:r>
              <a:rPr lang="en-US" altLang="zh-CN"/>
              <a:t>:</a:t>
            </a:r>
            <a:endParaRPr lang="en-US" altLang="zh-CN"/>
          </a:p>
          <a:p>
            <a:endParaRPr lang="en-US" altLang="zh-CN"/>
          </a:p>
          <a:p>
            <a:r>
              <a:rPr lang="en-US" altLang="zh-CN"/>
              <a:t>1.based on the distances of objects to the sensor: 0 − 30m, 30 − 50m and &gt; 50m.</a:t>
            </a:r>
            <a:endParaRPr lang="en-US" altLang="zh-CN"/>
          </a:p>
          <a:p>
            <a:endParaRPr lang="en-US" altLang="zh-CN"/>
          </a:p>
          <a:p>
            <a:r>
              <a:rPr lang="en-US" altLang="zh-CN"/>
              <a:t>2. according to the difficulty levels: LEVEL 1 for boxes with more than five LiDAR points and LEVEL 2 for boxes with at least one LiDAR point.</a:t>
            </a:r>
            <a:endParaRPr lang="en-US" altLang="zh-CN"/>
          </a:p>
        </p:txBody>
      </p:sp>
      <p:sp>
        <p:nvSpPr>
          <p:cNvPr id="18" name="文本框 17"/>
          <p:cNvSpPr txBox="1"/>
          <p:nvPr/>
        </p:nvSpPr>
        <p:spPr>
          <a:xfrm>
            <a:off x="6690995" y="1645920"/>
            <a:ext cx="3506470" cy="2030095"/>
          </a:xfrm>
          <a:prstGeom prst="rect">
            <a:avLst/>
          </a:prstGeom>
          <a:noFill/>
        </p:spPr>
        <p:txBody>
          <a:bodyPr wrap="square" rtlCol="0" anchor="t">
            <a:spAutoFit/>
          </a:bodyPr>
          <a:p>
            <a:r>
              <a:rPr lang="zh-CN" altLang="en-US"/>
              <a:t>training set</a:t>
            </a:r>
            <a:r>
              <a:rPr lang="en-US" altLang="zh-CN"/>
              <a:t>:	3712</a:t>
            </a:r>
            <a:endParaRPr lang="en-US" altLang="zh-CN"/>
          </a:p>
          <a:p>
            <a:r>
              <a:rPr lang="en-US" altLang="zh-CN"/>
              <a:t>validation set	3769</a:t>
            </a:r>
            <a:endParaRPr lang="en-US" altLang="zh-CN"/>
          </a:p>
          <a:p>
            <a:r>
              <a:rPr lang="en-US" altLang="zh-CN"/>
              <a:t>testing set:	7518</a:t>
            </a:r>
            <a:endParaRPr lang="en-US" altLang="zh-CN"/>
          </a:p>
          <a:p>
            <a:r>
              <a:rPr lang="en-US" altLang="zh-CN"/>
              <a:t>metrics:   	mAP</a:t>
            </a:r>
            <a:endParaRPr lang="en-US" altLang="zh-CN"/>
          </a:p>
          <a:p>
            <a:r>
              <a:rPr lang="en-US" altLang="zh-CN"/>
              <a:t> IoU threshold:	0.7(for car)</a:t>
            </a:r>
            <a:endParaRPr lang="en-US" altLang="zh-CN"/>
          </a:p>
          <a:p>
            <a:r>
              <a:rPr lang="en-US" altLang="zh-CN"/>
              <a:t> IoU threshold:	0.5(other)</a:t>
            </a:r>
            <a:endParaRPr lang="en-US" altLang="zh-CN"/>
          </a:p>
          <a:p>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32676" y="1377698"/>
            <a:ext cx="1128220" cy="1683970"/>
            <a:chOff x="8537689" y="2340869"/>
            <a:chExt cx="1128220" cy="1683970"/>
          </a:xfrm>
        </p:grpSpPr>
        <p:sp>
          <p:nvSpPr>
            <p:cNvPr id="2" name="文本框 1"/>
            <p:cNvSpPr txBox="1"/>
            <p:nvPr/>
          </p:nvSpPr>
          <p:spPr>
            <a:xfrm>
              <a:off x="8537689" y="3563174"/>
              <a:ext cx="1128220" cy="461665"/>
            </a:xfrm>
            <a:prstGeom prst="rect">
              <a:avLst/>
            </a:prstGeom>
            <a:noFill/>
          </p:spPr>
          <p:txBody>
            <a:bodyPr wrap="square" rtlCol="0">
              <a:spAutoFit/>
            </a:bodyPr>
            <a:lstStyle/>
            <a:p>
              <a:pPr algn="dist"/>
              <a:r>
                <a:rPr lang="en-US" altLang="zh-CN" sz="2400" dirty="0">
                  <a:solidFill>
                    <a:srgbClr val="3563A8"/>
                  </a:solidFill>
                </a:rPr>
                <a:t>PART</a:t>
              </a:r>
              <a:endParaRPr lang="zh-CN" altLang="en-US" sz="2400" dirty="0">
                <a:solidFill>
                  <a:srgbClr val="3563A8"/>
                </a:solidFill>
              </a:endParaRPr>
            </a:p>
          </p:txBody>
        </p:sp>
        <p:sp>
          <p:nvSpPr>
            <p:cNvPr id="8" name="矩形 7"/>
            <p:cNvSpPr/>
            <p:nvPr/>
          </p:nvSpPr>
          <p:spPr>
            <a:xfrm>
              <a:off x="8598879" y="2340869"/>
              <a:ext cx="1005840" cy="1185729"/>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t>03</a:t>
              </a:r>
              <a:endParaRPr lang="zh-CN" altLang="en-US" sz="4800" dirty="0"/>
            </a:p>
          </p:txBody>
        </p:sp>
      </p:grpSp>
      <p:grpSp>
        <p:nvGrpSpPr>
          <p:cNvPr id="12" name="组合 11"/>
          <p:cNvGrpSpPr/>
          <p:nvPr/>
        </p:nvGrpSpPr>
        <p:grpSpPr>
          <a:xfrm>
            <a:off x="116474" y="147812"/>
            <a:ext cx="2769158" cy="320040"/>
            <a:chOff x="116474" y="147812"/>
            <a:chExt cx="2769158" cy="320040"/>
          </a:xfrm>
        </p:grpSpPr>
        <p:cxnSp>
          <p:nvCxnSpPr>
            <p:cNvPr id="13" name="直接连接符 12"/>
            <p:cNvCxnSpPr/>
            <p:nvPr/>
          </p:nvCxnSpPr>
          <p:spPr>
            <a:xfrm>
              <a:off x="1611727" y="147812"/>
              <a:ext cx="0" cy="320040"/>
            </a:xfrm>
            <a:prstGeom prst="line">
              <a:avLst/>
            </a:prstGeom>
            <a:ln>
              <a:solidFill>
                <a:srgbClr val="3563A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16474" y="169333"/>
              <a:ext cx="1501758" cy="276999"/>
            </a:xfrm>
            <a:prstGeom prst="rect">
              <a:avLst/>
            </a:prstGeom>
            <a:noFill/>
          </p:spPr>
          <p:txBody>
            <a:bodyPr wrap="none" rtlCol="0">
              <a:spAutoFit/>
            </a:bodyPr>
            <a:lstStyle/>
            <a:p>
              <a:r>
                <a:rPr lang="en-US" altLang="zh-CN" sz="1200" dirty="0">
                  <a:solidFill>
                    <a:srgbClr val="3563A8"/>
                  </a:solidFill>
                  <a:latin typeface="+mj-lt"/>
                  <a:ea typeface="Arial Unicode MS" panose="020B0604020202020204" pitchFamily="34" charset="-122"/>
                  <a:cs typeface="Arial Unicode MS" panose="020B0604020202020204" pitchFamily="34" charset="-122"/>
                </a:rPr>
                <a:t>COMPANY  NAME</a:t>
              </a:r>
              <a:endParaRPr lang="zh-CN" altLang="en-US" sz="1200" dirty="0">
                <a:solidFill>
                  <a:srgbClr val="3563A8"/>
                </a:solidFill>
                <a:latin typeface="+mj-lt"/>
                <a:ea typeface="Arial Unicode MS" panose="020B0604020202020204" pitchFamily="34" charset="-122"/>
                <a:cs typeface="Arial Unicode MS" panose="020B0604020202020204" pitchFamily="34" charset="-122"/>
              </a:endParaRPr>
            </a:p>
          </p:txBody>
        </p:sp>
        <p:sp>
          <p:nvSpPr>
            <p:cNvPr id="15" name="文本框 14"/>
            <p:cNvSpPr txBox="1"/>
            <p:nvPr/>
          </p:nvSpPr>
          <p:spPr>
            <a:xfrm>
              <a:off x="1636572" y="169333"/>
              <a:ext cx="1249060" cy="276999"/>
            </a:xfrm>
            <a:prstGeom prst="rect">
              <a:avLst/>
            </a:prstGeom>
            <a:noFill/>
          </p:spPr>
          <p:txBody>
            <a:bodyPr wrap="none" rtlCol="0">
              <a:spAutoFit/>
            </a:bodyPr>
            <a:lstStyle/>
            <a:p>
              <a:r>
                <a:rPr lang="en-US" altLang="zh-CN" sz="1200" dirty="0">
                  <a:solidFill>
                    <a:schemeClr val="bg1">
                      <a:lumMod val="50000"/>
                    </a:schemeClr>
                  </a:solidFill>
                  <a:latin typeface="+mj-lt"/>
                  <a:ea typeface="Arial Unicode MS" panose="020B0604020202020204" pitchFamily="34" charset="-122"/>
                  <a:cs typeface="Arial Unicode MS" panose="020B0604020202020204" pitchFamily="34" charset="-122"/>
                </a:rPr>
                <a:t>POWER POINT</a:t>
              </a:r>
              <a:endParaRPr lang="zh-CN" altLang="en-US" sz="1200" dirty="0">
                <a:solidFill>
                  <a:schemeClr val="bg1">
                    <a:lumMod val="50000"/>
                  </a:schemeClr>
                </a:solidFill>
                <a:latin typeface="+mj-lt"/>
                <a:ea typeface="Arial Unicode MS" panose="020B0604020202020204" pitchFamily="34" charset="-122"/>
                <a:cs typeface="Arial Unicode MS" panose="020B0604020202020204" pitchFamily="34" charset="-122"/>
              </a:endParaRPr>
            </a:p>
          </p:txBody>
        </p:sp>
      </p:grpSp>
      <p:pic>
        <p:nvPicPr>
          <p:cNvPr id="7" name="图片 6" descr="C:\Users\chen\Desktop\logo.pnglogo"/>
          <p:cNvPicPr>
            <a:picLocks noChangeAspect="1"/>
          </p:cNvPicPr>
          <p:nvPr>
            <p:custDataLst>
              <p:tags r:id="rId1"/>
            </p:custDataLst>
          </p:nvPr>
        </p:nvPicPr>
        <p:blipFill>
          <a:blip r:embed="rId2"/>
          <a:srcRect/>
          <a:stretch>
            <a:fillRect/>
          </a:stretch>
        </p:blipFill>
        <p:spPr>
          <a:xfrm>
            <a:off x="116205" y="297815"/>
            <a:ext cx="1761490" cy="1164590"/>
          </a:xfrm>
          <a:prstGeom prst="rect">
            <a:avLst/>
          </a:prstGeom>
          <a:noFill/>
          <a:ln>
            <a:noFill/>
          </a:ln>
        </p:spPr>
      </p:pic>
      <p:sp>
        <p:nvSpPr>
          <p:cNvPr id="5" name="文本框 4"/>
          <p:cNvSpPr txBox="1"/>
          <p:nvPr/>
        </p:nvSpPr>
        <p:spPr>
          <a:xfrm>
            <a:off x="2044700" y="600710"/>
            <a:ext cx="2540000" cy="368300"/>
          </a:xfrm>
          <a:prstGeom prst="rect">
            <a:avLst/>
          </a:prstGeom>
          <a:noFill/>
        </p:spPr>
        <p:txBody>
          <a:bodyPr wrap="square" rtlCol="0" anchor="t">
            <a:spAutoFit/>
          </a:bodyPr>
          <a:p>
            <a:r>
              <a:rPr lang="zh-CN" altLang="en-US" b="1"/>
              <a:t>Experimental Setup</a:t>
            </a:r>
            <a:endParaRPr lang="zh-CN" altLang="en-US" b="1"/>
          </a:p>
        </p:txBody>
      </p:sp>
      <p:sp>
        <p:nvSpPr>
          <p:cNvPr id="6" name="文本框 5"/>
          <p:cNvSpPr txBox="1"/>
          <p:nvPr/>
        </p:nvSpPr>
        <p:spPr>
          <a:xfrm>
            <a:off x="1877695" y="1123315"/>
            <a:ext cx="2540000" cy="368300"/>
          </a:xfrm>
          <a:prstGeom prst="rect">
            <a:avLst/>
          </a:prstGeom>
          <a:noFill/>
        </p:spPr>
        <p:txBody>
          <a:bodyPr wrap="square" rtlCol="0" anchor="t">
            <a:spAutoFit/>
          </a:bodyPr>
          <a:p>
            <a:r>
              <a:rPr lang="zh-CN" altLang="en-US">
                <a:solidFill>
                  <a:srgbClr val="FF0000"/>
                </a:solidFill>
              </a:rPr>
              <a:t>VoTr-SSD</a:t>
            </a:r>
            <a:endParaRPr lang="zh-CN" altLang="en-US">
              <a:solidFill>
                <a:srgbClr val="FF0000"/>
              </a:solidFill>
            </a:endParaRPr>
          </a:p>
        </p:txBody>
      </p:sp>
      <p:sp>
        <p:nvSpPr>
          <p:cNvPr id="9" name="文本框 8"/>
          <p:cNvSpPr txBox="1"/>
          <p:nvPr/>
        </p:nvSpPr>
        <p:spPr>
          <a:xfrm>
            <a:off x="1877695" y="1954530"/>
            <a:ext cx="4097020" cy="645160"/>
          </a:xfrm>
          <a:prstGeom prst="rect">
            <a:avLst/>
          </a:prstGeom>
          <a:noFill/>
        </p:spPr>
        <p:txBody>
          <a:bodyPr wrap="square" rtlCol="0" anchor="t">
            <a:spAutoFit/>
          </a:bodyPr>
          <a:p>
            <a:r>
              <a:rPr lang="zh-CN" altLang="en-US"/>
              <a:t>framework</a:t>
            </a:r>
            <a:r>
              <a:rPr lang="en-US" altLang="zh-CN"/>
              <a:t>:	SECOND [33]</a:t>
            </a:r>
            <a:endParaRPr lang="en-US" altLang="zh-CN"/>
          </a:p>
          <a:p>
            <a:endParaRPr lang="en-US" altLang="zh-CN"/>
          </a:p>
        </p:txBody>
      </p:sp>
      <p:sp>
        <p:nvSpPr>
          <p:cNvPr id="16" name="文本框 15"/>
          <p:cNvSpPr txBox="1"/>
          <p:nvPr/>
        </p:nvSpPr>
        <p:spPr>
          <a:xfrm>
            <a:off x="7340600" y="1123315"/>
            <a:ext cx="2540000" cy="368300"/>
          </a:xfrm>
          <a:prstGeom prst="rect">
            <a:avLst/>
          </a:prstGeom>
          <a:noFill/>
        </p:spPr>
        <p:txBody>
          <a:bodyPr wrap="square" rtlCol="0" anchor="t">
            <a:spAutoFit/>
          </a:bodyPr>
          <a:p>
            <a:r>
              <a:rPr lang="zh-CN" altLang="en-US">
                <a:solidFill>
                  <a:srgbClr val="FF0000"/>
                </a:solidFill>
              </a:rPr>
              <a:t>VoTr-TSD</a:t>
            </a:r>
            <a:endParaRPr lang="zh-CN" altLang="en-US">
              <a:solidFill>
                <a:srgbClr val="FF0000"/>
              </a:solidFill>
            </a:endParaRPr>
          </a:p>
        </p:txBody>
      </p:sp>
      <p:pic>
        <p:nvPicPr>
          <p:cNvPr id="3" name="图片 2"/>
          <p:cNvPicPr>
            <a:picLocks noChangeAspect="1"/>
          </p:cNvPicPr>
          <p:nvPr/>
        </p:nvPicPr>
        <p:blipFill>
          <a:blip r:embed="rId3"/>
          <a:stretch>
            <a:fillRect/>
          </a:stretch>
        </p:blipFill>
        <p:spPr>
          <a:xfrm>
            <a:off x="1877695" y="1527810"/>
            <a:ext cx="3876675" cy="285750"/>
          </a:xfrm>
          <a:prstGeom prst="rect">
            <a:avLst/>
          </a:prstGeom>
        </p:spPr>
      </p:pic>
      <p:pic>
        <p:nvPicPr>
          <p:cNvPr id="4" name="图片 3"/>
          <p:cNvPicPr>
            <a:picLocks noChangeAspect="1"/>
          </p:cNvPicPr>
          <p:nvPr/>
        </p:nvPicPr>
        <p:blipFill>
          <a:blip r:embed="rId4"/>
          <a:stretch>
            <a:fillRect/>
          </a:stretch>
        </p:blipFill>
        <p:spPr>
          <a:xfrm>
            <a:off x="6718300" y="1533525"/>
            <a:ext cx="3867150" cy="247650"/>
          </a:xfrm>
          <a:prstGeom prst="rect">
            <a:avLst/>
          </a:prstGeom>
        </p:spPr>
      </p:pic>
      <p:sp>
        <p:nvSpPr>
          <p:cNvPr id="11" name="文本框 10"/>
          <p:cNvSpPr txBox="1"/>
          <p:nvPr/>
        </p:nvSpPr>
        <p:spPr>
          <a:xfrm>
            <a:off x="1877060" y="2990215"/>
            <a:ext cx="3877310" cy="922020"/>
          </a:xfrm>
          <a:prstGeom prst="rect">
            <a:avLst/>
          </a:prstGeom>
          <a:noFill/>
        </p:spPr>
        <p:txBody>
          <a:bodyPr wrap="square" rtlCol="0" anchor="t">
            <a:spAutoFit/>
          </a:bodyPr>
          <a:p>
            <a:r>
              <a:rPr lang="zh-CN" altLang="en-US"/>
              <a:t> Voxel</a:t>
            </a:r>
            <a:r>
              <a:rPr lang="en-US" altLang="zh-CN"/>
              <a:t> </a:t>
            </a:r>
            <a:r>
              <a:rPr lang="zh-CN" altLang="en-US"/>
              <a:t>Transformer</a:t>
            </a:r>
            <a:endParaRPr lang="zh-CN" altLang="en-US"/>
          </a:p>
          <a:p>
            <a:r>
              <a:rPr lang="zh-CN" altLang="en-US"/>
              <a:t> </a:t>
            </a:r>
            <a:r>
              <a:rPr lang="en-US" altLang="zh-CN"/>
              <a:t>           --&gt;</a:t>
            </a:r>
            <a:endParaRPr lang="en-US" altLang="zh-CN"/>
          </a:p>
          <a:p>
            <a:r>
              <a:rPr lang="en-US" altLang="zh-CN"/>
              <a:t>3D sparse convolutional backbone</a:t>
            </a:r>
            <a:endParaRPr lang="en-US" altLang="zh-CN"/>
          </a:p>
        </p:txBody>
      </p:sp>
      <p:sp>
        <p:nvSpPr>
          <p:cNvPr id="19" name="文本框 18"/>
          <p:cNvSpPr txBox="1"/>
          <p:nvPr/>
        </p:nvSpPr>
        <p:spPr>
          <a:xfrm>
            <a:off x="6866890" y="1954530"/>
            <a:ext cx="4097020" cy="368300"/>
          </a:xfrm>
          <a:prstGeom prst="rect">
            <a:avLst/>
          </a:prstGeom>
          <a:noFill/>
        </p:spPr>
        <p:txBody>
          <a:bodyPr wrap="square" rtlCol="0" anchor="t">
            <a:spAutoFit/>
          </a:bodyPr>
          <a:p>
            <a:r>
              <a:rPr lang="zh-CN" altLang="en-US"/>
              <a:t>framework</a:t>
            </a:r>
            <a:r>
              <a:rPr lang="en-US" altLang="zh-CN"/>
              <a:t>:	PV-RCNN [25]</a:t>
            </a:r>
            <a:endParaRPr lang="en-US" altLang="zh-CN"/>
          </a:p>
        </p:txBody>
      </p:sp>
      <p:sp>
        <p:nvSpPr>
          <p:cNvPr id="20" name="文本框 19"/>
          <p:cNvSpPr txBox="1"/>
          <p:nvPr/>
        </p:nvSpPr>
        <p:spPr>
          <a:xfrm>
            <a:off x="6676390" y="2475230"/>
            <a:ext cx="4672965" cy="1753235"/>
          </a:xfrm>
          <a:prstGeom prst="rect">
            <a:avLst/>
          </a:prstGeom>
          <a:noFill/>
        </p:spPr>
        <p:txBody>
          <a:bodyPr wrap="square" rtlCol="0" anchor="t">
            <a:spAutoFit/>
          </a:bodyPr>
          <a:p>
            <a:r>
              <a:rPr lang="zh-CN" altLang="en-US"/>
              <a:t>on the first stage of PV-RCNN</a:t>
            </a:r>
            <a:r>
              <a:rPr lang="en-US" altLang="zh-CN"/>
              <a:t>:</a:t>
            </a:r>
            <a:endParaRPr lang="en-US" altLang="zh-CN"/>
          </a:p>
          <a:p>
            <a:endParaRPr lang="en-US" altLang="zh-CN"/>
          </a:p>
          <a:p>
            <a:r>
              <a:rPr lang="zh-CN" altLang="en-US">
                <a:sym typeface="+mn-ea"/>
              </a:rPr>
              <a:t> Voxel</a:t>
            </a:r>
            <a:r>
              <a:rPr lang="en-US" altLang="zh-CN">
                <a:sym typeface="+mn-ea"/>
              </a:rPr>
              <a:t> </a:t>
            </a:r>
            <a:r>
              <a:rPr lang="zh-CN" altLang="en-US">
                <a:sym typeface="+mn-ea"/>
              </a:rPr>
              <a:t>Transformer</a:t>
            </a:r>
            <a:endParaRPr lang="zh-CN" altLang="en-US"/>
          </a:p>
          <a:p>
            <a:r>
              <a:rPr lang="zh-CN" altLang="en-US">
                <a:sym typeface="+mn-ea"/>
              </a:rPr>
              <a:t> </a:t>
            </a:r>
            <a:r>
              <a:rPr lang="en-US" altLang="zh-CN">
                <a:sym typeface="+mn-ea"/>
              </a:rPr>
              <a:t>           --&gt;</a:t>
            </a:r>
            <a:endParaRPr lang="en-US" altLang="zh-CN"/>
          </a:p>
          <a:p>
            <a:r>
              <a:rPr lang="en-US" altLang="zh-CN">
                <a:sym typeface="+mn-ea"/>
              </a:rPr>
              <a:t>3D sparse convolutional backbone</a:t>
            </a:r>
            <a:endParaRPr lang="en-US" altLang="zh-CN"/>
          </a:p>
          <a:p>
            <a:endParaRPr lang="en-US" altLang="zh-CN"/>
          </a:p>
        </p:txBody>
      </p:sp>
      <p:sp>
        <p:nvSpPr>
          <p:cNvPr id="21" name="文本框 20"/>
          <p:cNvSpPr txBox="1"/>
          <p:nvPr/>
        </p:nvSpPr>
        <p:spPr>
          <a:xfrm>
            <a:off x="1877695" y="4302760"/>
            <a:ext cx="5460365" cy="368300"/>
          </a:xfrm>
          <a:prstGeom prst="rect">
            <a:avLst/>
          </a:prstGeom>
          <a:noFill/>
        </p:spPr>
        <p:txBody>
          <a:bodyPr wrap="none" rtlCol="0" anchor="t">
            <a:spAutoFit/>
          </a:bodyPr>
          <a:p>
            <a:pPr algn="l"/>
            <a:r>
              <a:rPr lang="en-US" altLang="zh-CN">
                <a:sym typeface="+mn-ea"/>
              </a:rPr>
              <a:t>Loss function </a:t>
            </a:r>
            <a:r>
              <a:rPr lang="zh-CN" altLang="en-US">
                <a:sym typeface="+mn-ea"/>
              </a:rPr>
              <a:t>要分别看</a:t>
            </a:r>
            <a:r>
              <a:rPr lang="en-US" altLang="zh-CN">
                <a:sym typeface="+mn-ea"/>
              </a:rPr>
              <a:t>SECOND [33] PV-RCNN [25]</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32676" y="1377698"/>
            <a:ext cx="1128220" cy="1683970"/>
            <a:chOff x="8537689" y="2340869"/>
            <a:chExt cx="1128220" cy="1683970"/>
          </a:xfrm>
        </p:grpSpPr>
        <p:sp>
          <p:nvSpPr>
            <p:cNvPr id="2" name="文本框 1"/>
            <p:cNvSpPr txBox="1"/>
            <p:nvPr/>
          </p:nvSpPr>
          <p:spPr>
            <a:xfrm>
              <a:off x="8537689" y="3563174"/>
              <a:ext cx="1128220" cy="461665"/>
            </a:xfrm>
            <a:prstGeom prst="rect">
              <a:avLst/>
            </a:prstGeom>
            <a:noFill/>
          </p:spPr>
          <p:txBody>
            <a:bodyPr wrap="square" rtlCol="0">
              <a:spAutoFit/>
            </a:bodyPr>
            <a:lstStyle/>
            <a:p>
              <a:pPr algn="dist"/>
              <a:r>
                <a:rPr lang="en-US" altLang="zh-CN" sz="2400" dirty="0">
                  <a:solidFill>
                    <a:srgbClr val="3563A8"/>
                  </a:solidFill>
                </a:rPr>
                <a:t>PART</a:t>
              </a:r>
              <a:endParaRPr lang="zh-CN" altLang="en-US" sz="2400" dirty="0">
                <a:solidFill>
                  <a:srgbClr val="3563A8"/>
                </a:solidFill>
              </a:endParaRPr>
            </a:p>
          </p:txBody>
        </p:sp>
        <p:sp>
          <p:nvSpPr>
            <p:cNvPr id="8" name="矩形 7"/>
            <p:cNvSpPr/>
            <p:nvPr/>
          </p:nvSpPr>
          <p:spPr>
            <a:xfrm>
              <a:off x="8598879" y="2340869"/>
              <a:ext cx="1005840" cy="1185729"/>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t>03</a:t>
              </a:r>
              <a:endParaRPr lang="zh-CN" altLang="en-US" sz="4800" dirty="0"/>
            </a:p>
          </p:txBody>
        </p:sp>
      </p:grpSp>
      <p:grpSp>
        <p:nvGrpSpPr>
          <p:cNvPr id="12" name="组合 11"/>
          <p:cNvGrpSpPr/>
          <p:nvPr/>
        </p:nvGrpSpPr>
        <p:grpSpPr>
          <a:xfrm>
            <a:off x="116474" y="147812"/>
            <a:ext cx="2769158" cy="320040"/>
            <a:chOff x="116474" y="147812"/>
            <a:chExt cx="2769158" cy="320040"/>
          </a:xfrm>
        </p:grpSpPr>
        <p:cxnSp>
          <p:nvCxnSpPr>
            <p:cNvPr id="13" name="直接连接符 12"/>
            <p:cNvCxnSpPr/>
            <p:nvPr/>
          </p:nvCxnSpPr>
          <p:spPr>
            <a:xfrm>
              <a:off x="1611727" y="147812"/>
              <a:ext cx="0" cy="320040"/>
            </a:xfrm>
            <a:prstGeom prst="line">
              <a:avLst/>
            </a:prstGeom>
            <a:ln>
              <a:solidFill>
                <a:srgbClr val="3563A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16474" y="169333"/>
              <a:ext cx="1501758" cy="276999"/>
            </a:xfrm>
            <a:prstGeom prst="rect">
              <a:avLst/>
            </a:prstGeom>
            <a:noFill/>
          </p:spPr>
          <p:txBody>
            <a:bodyPr wrap="none" rtlCol="0">
              <a:spAutoFit/>
            </a:bodyPr>
            <a:lstStyle/>
            <a:p>
              <a:r>
                <a:rPr lang="en-US" altLang="zh-CN" sz="1200" dirty="0">
                  <a:solidFill>
                    <a:srgbClr val="3563A8"/>
                  </a:solidFill>
                  <a:latin typeface="+mj-lt"/>
                  <a:ea typeface="Arial Unicode MS" panose="020B0604020202020204" pitchFamily="34" charset="-122"/>
                  <a:cs typeface="Arial Unicode MS" panose="020B0604020202020204" pitchFamily="34" charset="-122"/>
                </a:rPr>
                <a:t>COMPANY  NAME</a:t>
              </a:r>
              <a:endParaRPr lang="zh-CN" altLang="en-US" sz="1200" dirty="0">
                <a:solidFill>
                  <a:srgbClr val="3563A8"/>
                </a:solidFill>
                <a:latin typeface="+mj-lt"/>
                <a:ea typeface="Arial Unicode MS" panose="020B0604020202020204" pitchFamily="34" charset="-122"/>
                <a:cs typeface="Arial Unicode MS" panose="020B0604020202020204" pitchFamily="34" charset="-122"/>
              </a:endParaRPr>
            </a:p>
          </p:txBody>
        </p:sp>
        <p:sp>
          <p:nvSpPr>
            <p:cNvPr id="15" name="文本框 14"/>
            <p:cNvSpPr txBox="1"/>
            <p:nvPr/>
          </p:nvSpPr>
          <p:spPr>
            <a:xfrm>
              <a:off x="1636572" y="169333"/>
              <a:ext cx="1249060" cy="276999"/>
            </a:xfrm>
            <a:prstGeom prst="rect">
              <a:avLst/>
            </a:prstGeom>
            <a:noFill/>
          </p:spPr>
          <p:txBody>
            <a:bodyPr wrap="none" rtlCol="0">
              <a:spAutoFit/>
            </a:bodyPr>
            <a:lstStyle/>
            <a:p>
              <a:r>
                <a:rPr lang="en-US" altLang="zh-CN" sz="1200" dirty="0">
                  <a:solidFill>
                    <a:schemeClr val="bg1">
                      <a:lumMod val="50000"/>
                    </a:schemeClr>
                  </a:solidFill>
                  <a:latin typeface="+mj-lt"/>
                  <a:ea typeface="Arial Unicode MS" panose="020B0604020202020204" pitchFamily="34" charset="-122"/>
                  <a:cs typeface="Arial Unicode MS" panose="020B0604020202020204" pitchFamily="34" charset="-122"/>
                </a:rPr>
                <a:t>POWER POINT</a:t>
              </a:r>
              <a:endParaRPr lang="zh-CN" altLang="en-US" sz="1200" dirty="0">
                <a:solidFill>
                  <a:schemeClr val="bg1">
                    <a:lumMod val="50000"/>
                  </a:schemeClr>
                </a:solidFill>
                <a:latin typeface="+mj-lt"/>
                <a:ea typeface="Arial Unicode MS" panose="020B0604020202020204" pitchFamily="34" charset="-122"/>
                <a:cs typeface="Arial Unicode MS" panose="020B0604020202020204" pitchFamily="34" charset="-122"/>
              </a:endParaRPr>
            </a:p>
          </p:txBody>
        </p:sp>
      </p:grpSp>
      <p:pic>
        <p:nvPicPr>
          <p:cNvPr id="7" name="图片 6" descr="C:\Users\chen\Desktop\logo.pnglogo"/>
          <p:cNvPicPr>
            <a:picLocks noChangeAspect="1"/>
          </p:cNvPicPr>
          <p:nvPr>
            <p:custDataLst>
              <p:tags r:id="rId1"/>
            </p:custDataLst>
          </p:nvPr>
        </p:nvPicPr>
        <p:blipFill>
          <a:blip r:embed="rId2"/>
          <a:srcRect/>
          <a:stretch>
            <a:fillRect/>
          </a:stretch>
        </p:blipFill>
        <p:spPr>
          <a:xfrm>
            <a:off x="116205" y="297815"/>
            <a:ext cx="1761490" cy="1164590"/>
          </a:xfrm>
          <a:prstGeom prst="rect">
            <a:avLst/>
          </a:prstGeom>
          <a:noFill/>
          <a:ln>
            <a:noFill/>
          </a:ln>
        </p:spPr>
      </p:pic>
      <p:sp>
        <p:nvSpPr>
          <p:cNvPr id="5" name="文本框 4"/>
          <p:cNvSpPr txBox="1"/>
          <p:nvPr/>
        </p:nvSpPr>
        <p:spPr>
          <a:xfrm>
            <a:off x="2044700" y="600710"/>
            <a:ext cx="2540000" cy="368300"/>
          </a:xfrm>
          <a:prstGeom prst="rect">
            <a:avLst/>
          </a:prstGeom>
          <a:noFill/>
        </p:spPr>
        <p:txBody>
          <a:bodyPr wrap="square" rtlCol="0" anchor="t">
            <a:spAutoFit/>
          </a:bodyPr>
          <a:p>
            <a:r>
              <a:rPr lang="zh-CN" altLang="en-US" b="1"/>
              <a:t>Experimental Setup</a:t>
            </a:r>
            <a:endParaRPr lang="zh-CN" altLang="en-US" b="1"/>
          </a:p>
        </p:txBody>
      </p:sp>
      <p:sp>
        <p:nvSpPr>
          <p:cNvPr id="6" name="文本框 5"/>
          <p:cNvSpPr txBox="1"/>
          <p:nvPr/>
        </p:nvSpPr>
        <p:spPr>
          <a:xfrm>
            <a:off x="1877695" y="1123315"/>
            <a:ext cx="9302750" cy="368300"/>
          </a:xfrm>
          <a:prstGeom prst="rect">
            <a:avLst/>
          </a:prstGeom>
          <a:noFill/>
        </p:spPr>
        <p:txBody>
          <a:bodyPr wrap="square" rtlCol="0" anchor="t">
            <a:spAutoFit/>
          </a:bodyPr>
          <a:p>
            <a:r>
              <a:rPr lang="zh-CN" altLang="en-US">
                <a:solidFill>
                  <a:srgbClr val="FF0000"/>
                </a:solidFill>
              </a:rPr>
              <a:t>Implementation Details</a:t>
            </a:r>
            <a:r>
              <a:rPr lang="en-US" altLang="zh-CN">
                <a:solidFill>
                  <a:srgbClr val="FF0000"/>
                </a:solidFill>
              </a:rPr>
              <a:t>  &amp;&amp; Training and Inference Details.</a:t>
            </a:r>
            <a:endParaRPr lang="en-US" altLang="zh-CN">
              <a:solidFill>
                <a:srgbClr val="FF0000"/>
              </a:solidFill>
            </a:endParaRPr>
          </a:p>
        </p:txBody>
      </p:sp>
      <p:sp>
        <p:nvSpPr>
          <p:cNvPr id="9" name="文本框 8"/>
          <p:cNvSpPr txBox="1"/>
          <p:nvPr/>
        </p:nvSpPr>
        <p:spPr>
          <a:xfrm>
            <a:off x="1877695" y="1645920"/>
            <a:ext cx="9925685" cy="3138170"/>
          </a:xfrm>
          <a:prstGeom prst="rect">
            <a:avLst/>
          </a:prstGeom>
          <a:noFill/>
        </p:spPr>
        <p:txBody>
          <a:bodyPr wrap="square" rtlCol="0" anchor="t">
            <a:spAutoFit/>
          </a:bodyPr>
          <a:p>
            <a:pPr marL="285750" indent="-285750">
              <a:buFont typeface="Arial" panose="020B0604020202020204" pitchFamily="34" charset="0"/>
              <a:buChar char="•"/>
            </a:pPr>
            <a:r>
              <a:t>non-empty voxel coordinates</a:t>
            </a:r>
            <a:r>
              <a:rPr lang="en-US"/>
              <a:t>  --&gt; linear projection layer --&gt; 16-channel initial features</a:t>
            </a:r>
            <a:endParaRPr lang="en-US"/>
          </a:p>
          <a:p>
            <a:endParaRPr lang="en-US"/>
          </a:p>
          <a:p>
            <a:pPr marL="285750" indent="-285750">
              <a:buFont typeface="Arial" panose="020B0604020202020204" pitchFamily="34" charset="0"/>
              <a:buChar char="•"/>
            </a:pPr>
            <a:r>
              <a:rPr lang="en-US"/>
              <a:t> the initial features are fed into VoTr for voxel feature extraction</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 Then channels of voxel features are lifted up to 64</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 number of total attending voxels is set to 48</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 number of heads is set to 4</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 The GPU hash table size Nhash is set to 400k.</a:t>
            </a:r>
            <a:endParaRPr lang="en-US"/>
          </a:p>
        </p:txBody>
      </p:sp>
      <p:sp>
        <p:nvSpPr>
          <p:cNvPr id="17" name="文本框 16"/>
          <p:cNvSpPr txBox="1"/>
          <p:nvPr/>
        </p:nvSpPr>
        <p:spPr>
          <a:xfrm>
            <a:off x="3206750" y="4784090"/>
            <a:ext cx="6387465" cy="3692525"/>
          </a:xfrm>
          <a:prstGeom prst="rect">
            <a:avLst/>
          </a:prstGeom>
          <a:noFill/>
        </p:spPr>
        <p:txBody>
          <a:bodyPr wrap="square" rtlCol="0" anchor="t">
            <a:spAutoFit/>
          </a:bodyPr>
          <a:p>
            <a:r>
              <a:rPr lang="en-US" altLang="zh-CN"/>
              <a:t>			</a:t>
            </a:r>
            <a:r>
              <a:rPr lang="zh-CN" altLang="en-US"/>
              <a:t>VoTr-SSD </a:t>
            </a:r>
            <a:r>
              <a:rPr lang="en-US" altLang="zh-CN"/>
              <a:t>	</a:t>
            </a:r>
            <a:r>
              <a:rPr lang="zh-CN" altLang="en-US"/>
              <a:t>VoTr-TSD</a:t>
            </a:r>
            <a:endParaRPr lang="zh-CN" altLang="en-US"/>
          </a:p>
          <a:p>
            <a:r>
              <a:rPr lang="zh-CN" altLang="en-US"/>
              <a:t>KITTI</a:t>
            </a:r>
            <a:r>
              <a:rPr lang="en-US" altLang="zh-CN"/>
              <a:t>	 batch size	32		16</a:t>
            </a:r>
            <a:endParaRPr lang="en-US" altLang="zh-CN"/>
          </a:p>
          <a:p>
            <a:r>
              <a:rPr lang="en-US" altLang="zh-CN"/>
              <a:t>	learning rate	0.01		0.01</a:t>
            </a:r>
            <a:endParaRPr lang="en-US" altLang="zh-CN"/>
          </a:p>
          <a:p>
            <a:r>
              <a:rPr lang="en-US" altLang="zh-CN"/>
              <a:t>	epoch		80		80</a:t>
            </a:r>
            <a:endParaRPr lang="en-US" altLang="zh-CN"/>
          </a:p>
          <a:p>
            <a:r>
              <a:rPr lang="en-US" altLang="zh-CN"/>
              <a:t>	GPU		8*V100		8*V100</a:t>
            </a:r>
            <a:endParaRPr lang="en-US" altLang="zh-CN"/>
          </a:p>
          <a:p>
            <a:endParaRPr lang="en-US" altLang="zh-CN"/>
          </a:p>
          <a:p>
            <a:r>
              <a:rPr lang="en-US" altLang="zh-CN"/>
              <a:t>Waymo	</a:t>
            </a:r>
            <a:r>
              <a:rPr lang="en-US" altLang="zh-CN">
                <a:sym typeface="+mn-ea"/>
              </a:rPr>
              <a:t>batch size	16		16</a:t>
            </a:r>
            <a:endParaRPr lang="en-US" altLang="zh-CN">
              <a:sym typeface="+mn-ea"/>
            </a:endParaRPr>
          </a:p>
          <a:p>
            <a:r>
              <a:rPr lang="en-US" altLang="zh-CN">
                <a:sym typeface="+mn-ea"/>
              </a:rPr>
              <a:t>	learning rate	0.003		0.003</a:t>
            </a:r>
            <a:endParaRPr lang="en-US" altLang="zh-CN"/>
          </a:p>
          <a:p>
            <a:r>
              <a:rPr lang="en-US" altLang="zh-CN"/>
              <a:t>	</a:t>
            </a:r>
            <a:r>
              <a:rPr lang="en-US" altLang="zh-CN">
                <a:sym typeface="+mn-ea"/>
              </a:rPr>
              <a:t>epoch		60		80</a:t>
            </a:r>
            <a:endParaRPr lang="en-US" altLang="zh-CN"/>
          </a:p>
          <a:p>
            <a:r>
              <a:rPr lang="en-US" altLang="zh-CN">
                <a:sym typeface="+mn-ea"/>
              </a:rPr>
              <a:t>	GPU		8*V100		8*V100</a:t>
            </a:r>
            <a:endParaRPr lang="en-US" altLang="zh-CN">
              <a:sym typeface="+mn-ea"/>
            </a:endParaRPr>
          </a:p>
          <a:p>
            <a:endParaRPr lang="en-US" altLang="zh-CN">
              <a:sym typeface="+mn-ea"/>
            </a:endParaRPr>
          </a:p>
          <a:p>
            <a:r>
              <a:rPr lang="en-US" altLang="zh-CN"/>
              <a:t>learning rate decay           cosine annealing strategy</a:t>
            </a:r>
            <a:endParaRPr lang="en-US" altLang="zh-CN"/>
          </a:p>
          <a:p>
            <a:r>
              <a:rPr lang="en-US" altLang="zh-CN"/>
              <a:t>optimizer		ADAM</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04800" y="10160"/>
            <a:ext cx="5549265" cy="368300"/>
          </a:xfrm>
          <a:prstGeom prst="rect">
            <a:avLst/>
          </a:prstGeom>
          <a:noFill/>
        </p:spPr>
        <p:txBody>
          <a:bodyPr wrap="square" rtlCol="0" anchor="t">
            <a:spAutoFit/>
          </a:bodyPr>
          <a:p>
            <a:r>
              <a:rPr lang="zh-CN" altLang="en-US" b="1"/>
              <a:t>Comparisons on the Waymo Open Dataset</a:t>
            </a:r>
            <a:endParaRPr lang="zh-CN" altLang="en-US" b="1"/>
          </a:p>
        </p:txBody>
      </p:sp>
      <p:pic>
        <p:nvPicPr>
          <p:cNvPr id="3" name="图片 2"/>
          <p:cNvPicPr>
            <a:picLocks noChangeAspect="1"/>
          </p:cNvPicPr>
          <p:nvPr/>
        </p:nvPicPr>
        <p:blipFill>
          <a:blip r:embed="rId1"/>
          <a:stretch>
            <a:fillRect/>
          </a:stretch>
        </p:blipFill>
        <p:spPr>
          <a:xfrm>
            <a:off x="304800" y="378460"/>
            <a:ext cx="10801350" cy="4505325"/>
          </a:xfrm>
          <a:prstGeom prst="rect">
            <a:avLst/>
          </a:prstGeom>
        </p:spPr>
      </p:pic>
      <p:sp>
        <p:nvSpPr>
          <p:cNvPr id="4" name="文本框 3"/>
          <p:cNvSpPr txBox="1"/>
          <p:nvPr/>
        </p:nvSpPr>
        <p:spPr>
          <a:xfrm>
            <a:off x="501650" y="5014595"/>
            <a:ext cx="10604500" cy="1198880"/>
          </a:xfrm>
          <a:prstGeom prst="rect">
            <a:avLst/>
          </a:prstGeom>
          <a:noFill/>
        </p:spPr>
        <p:txBody>
          <a:bodyPr wrap="square" rtlCol="0" anchor="t">
            <a:spAutoFit/>
          </a:bodyPr>
          <a:p>
            <a:pPr marL="285750" indent="-285750">
              <a:buFont typeface="Arial" panose="020B0604020202020204" pitchFamily="34" charset="0"/>
              <a:buChar char="•"/>
            </a:pPr>
            <a:r>
              <a:rPr lang="zh-CN" altLang="en-US"/>
              <a:t>VoTr gives 1.05% and 3.26% LEVEL 1</a:t>
            </a:r>
            <a:r>
              <a:rPr lang="en-US" altLang="zh-CN"/>
              <a:t> </a:t>
            </a:r>
            <a:r>
              <a:rPr lang="zh-CN" altLang="en-US"/>
              <a:t>mAP improvements for SECOND [33] and PV-RCNN [25]</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 In the range of 30-50m and 50m-Inf, VoTr</a:t>
            </a:r>
            <a:r>
              <a:rPr lang="en-US" altLang="zh-CN"/>
              <a:t>-</a:t>
            </a:r>
            <a:r>
              <a:rPr lang="zh-CN" altLang="en-US"/>
              <a:t>SSD gives 1.42% and 1.72% improvements,</a:t>
            </a:r>
            <a:endParaRPr lang="zh-CN" altLang="en-US"/>
          </a:p>
          <a:p>
            <a:pPr lvl="8" indent="0">
              <a:buFont typeface="Arial" panose="020B0604020202020204" pitchFamily="34" charset="0"/>
              <a:buNone/>
            </a:pPr>
            <a:r>
              <a:rPr lang="en-US" altLang="zh-CN"/>
              <a:t>         VoTr-TSD gives 3.37% and 4.83% improvements</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95300" y="981710"/>
            <a:ext cx="5549265" cy="368300"/>
          </a:xfrm>
          <a:prstGeom prst="rect">
            <a:avLst/>
          </a:prstGeom>
          <a:noFill/>
        </p:spPr>
        <p:txBody>
          <a:bodyPr wrap="square" rtlCol="0" anchor="t">
            <a:spAutoFit/>
          </a:bodyPr>
          <a:p>
            <a:r>
              <a:rPr lang="zh-CN" altLang="en-US" b="1"/>
              <a:t>Comparisons on the KITTI Dataset</a:t>
            </a:r>
            <a:endParaRPr lang="zh-CN" altLang="en-US" b="1"/>
          </a:p>
        </p:txBody>
      </p:sp>
      <p:pic>
        <p:nvPicPr>
          <p:cNvPr id="6" name="图片 5"/>
          <p:cNvPicPr>
            <a:picLocks noChangeAspect="1"/>
          </p:cNvPicPr>
          <p:nvPr/>
        </p:nvPicPr>
        <p:blipFill>
          <a:blip r:embed="rId1"/>
          <a:stretch>
            <a:fillRect/>
          </a:stretch>
        </p:blipFill>
        <p:spPr>
          <a:xfrm>
            <a:off x="6972300" y="10160"/>
            <a:ext cx="5219700" cy="6496050"/>
          </a:xfrm>
          <a:prstGeom prst="rect">
            <a:avLst/>
          </a:prstGeom>
        </p:spPr>
      </p:pic>
      <p:sp>
        <p:nvSpPr>
          <p:cNvPr id="7" name="文本框 6"/>
          <p:cNvSpPr txBox="1"/>
          <p:nvPr/>
        </p:nvSpPr>
        <p:spPr>
          <a:xfrm>
            <a:off x="495300" y="1553210"/>
            <a:ext cx="5548630" cy="922020"/>
          </a:xfrm>
          <a:prstGeom prst="rect">
            <a:avLst/>
          </a:prstGeom>
          <a:noFill/>
        </p:spPr>
        <p:txBody>
          <a:bodyPr wrap="square" rtlCol="0" anchor="t">
            <a:spAutoFit/>
          </a:bodyPr>
          <a:p>
            <a:pPr marL="285750" indent="-285750">
              <a:buFont typeface="Arial" panose="020B0604020202020204" pitchFamily="34" charset="0"/>
              <a:buChar char="•"/>
            </a:pPr>
            <a:r>
              <a:rPr lang="zh-CN" altLang="en-US"/>
              <a:t>VoTr-SSD</a:t>
            </a:r>
            <a:r>
              <a:rPr lang="en-US" altLang="zh-CN"/>
              <a:t> </a:t>
            </a:r>
            <a:r>
              <a:rPr lang="zh-CN" altLang="en-US"/>
              <a:t>and VoTr-TSD brings 2.29% mAP and 0.66% mAP improvement on the moderate car class</a:t>
            </a:r>
            <a:endParaRPr lang="zh-CN" altLang="en-US"/>
          </a:p>
        </p:txBody>
      </p:sp>
      <p:sp>
        <p:nvSpPr>
          <p:cNvPr id="8" name="文本框 7"/>
          <p:cNvSpPr txBox="1"/>
          <p:nvPr/>
        </p:nvSpPr>
        <p:spPr>
          <a:xfrm>
            <a:off x="495300" y="2678430"/>
            <a:ext cx="5548630" cy="1198880"/>
          </a:xfrm>
          <a:prstGeom prst="rect">
            <a:avLst/>
          </a:prstGeom>
          <a:noFill/>
        </p:spPr>
        <p:txBody>
          <a:bodyPr wrap="square" rtlCol="0" anchor="t">
            <a:spAutoFit/>
          </a:bodyPr>
          <a:p>
            <a:pPr marL="285750" indent="-285750">
              <a:buFont typeface="Arial" panose="020B0604020202020204" pitchFamily="34" charset="0"/>
              <a:buChar char="•"/>
            </a:pPr>
            <a:r>
              <a:rPr lang="zh-CN" altLang="en-US"/>
              <a:t>For the hard car class, VoTr-TSD achieves 79.14% mAP,</a:t>
            </a:r>
            <a:r>
              <a:rPr lang="en-US" altLang="zh-CN"/>
              <a:t>  </a:t>
            </a:r>
            <a:r>
              <a:rPr lang="zh-CN" altLang="en-US"/>
              <a:t>indicates the long-range relationships between</a:t>
            </a:r>
            <a:r>
              <a:rPr lang="en-US" altLang="zh-CN"/>
              <a:t> </a:t>
            </a:r>
            <a:r>
              <a:rPr lang="zh-CN" altLang="en-US"/>
              <a:t>voxels captured by VoTr is significant for detecting 3D objects that only have a few points.</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6386195" y="257175"/>
            <a:ext cx="5286375" cy="1543050"/>
          </a:xfrm>
          <a:prstGeom prst="rect">
            <a:avLst/>
          </a:prstGeom>
        </p:spPr>
      </p:pic>
      <p:pic>
        <p:nvPicPr>
          <p:cNvPr id="3" name="图片 2"/>
          <p:cNvPicPr>
            <a:picLocks noChangeAspect="1"/>
          </p:cNvPicPr>
          <p:nvPr/>
        </p:nvPicPr>
        <p:blipFill>
          <a:blip r:embed="rId2"/>
          <a:stretch>
            <a:fillRect/>
          </a:stretch>
        </p:blipFill>
        <p:spPr>
          <a:xfrm>
            <a:off x="6424295" y="2475230"/>
            <a:ext cx="5248275" cy="1781175"/>
          </a:xfrm>
          <a:prstGeom prst="rect">
            <a:avLst/>
          </a:prstGeom>
        </p:spPr>
      </p:pic>
      <p:pic>
        <p:nvPicPr>
          <p:cNvPr id="4" name="图片 3"/>
          <p:cNvPicPr>
            <a:picLocks noChangeAspect="1"/>
          </p:cNvPicPr>
          <p:nvPr/>
        </p:nvPicPr>
        <p:blipFill>
          <a:blip r:embed="rId3"/>
          <a:stretch>
            <a:fillRect/>
          </a:stretch>
        </p:blipFill>
        <p:spPr>
          <a:xfrm>
            <a:off x="6471920" y="4733925"/>
            <a:ext cx="5200650" cy="1733550"/>
          </a:xfrm>
          <a:prstGeom prst="rect">
            <a:avLst/>
          </a:prstGeom>
        </p:spPr>
      </p:pic>
      <p:pic>
        <p:nvPicPr>
          <p:cNvPr id="9" name="图片 8"/>
          <p:cNvPicPr>
            <a:picLocks noChangeAspect="1"/>
          </p:cNvPicPr>
          <p:nvPr/>
        </p:nvPicPr>
        <p:blipFill>
          <a:blip r:embed="rId4"/>
          <a:stretch>
            <a:fillRect/>
          </a:stretch>
        </p:blipFill>
        <p:spPr>
          <a:xfrm>
            <a:off x="552450" y="509270"/>
            <a:ext cx="5257800" cy="1038225"/>
          </a:xfrm>
          <a:prstGeom prst="rect">
            <a:avLst/>
          </a:prstGeom>
        </p:spPr>
      </p:pic>
      <p:pic>
        <p:nvPicPr>
          <p:cNvPr id="10" name="图片 9"/>
          <p:cNvPicPr>
            <a:picLocks noChangeAspect="1"/>
          </p:cNvPicPr>
          <p:nvPr/>
        </p:nvPicPr>
        <p:blipFill>
          <a:blip r:embed="rId5"/>
          <a:stretch>
            <a:fillRect/>
          </a:stretch>
        </p:blipFill>
        <p:spPr>
          <a:xfrm>
            <a:off x="590550" y="2736850"/>
            <a:ext cx="5219700" cy="1257300"/>
          </a:xfrm>
          <a:prstGeom prst="rect">
            <a:avLst/>
          </a:prstGeom>
        </p:spPr>
      </p:pic>
      <p:pic>
        <p:nvPicPr>
          <p:cNvPr id="11" name="图片 10"/>
          <p:cNvPicPr>
            <a:picLocks noChangeAspect="1"/>
          </p:cNvPicPr>
          <p:nvPr/>
        </p:nvPicPr>
        <p:blipFill>
          <a:blip r:embed="rId6"/>
          <a:stretch>
            <a:fillRect/>
          </a:stretch>
        </p:blipFill>
        <p:spPr>
          <a:xfrm>
            <a:off x="804545" y="4977130"/>
            <a:ext cx="5400675" cy="1247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6743700" y="180975"/>
            <a:ext cx="5257800" cy="2076450"/>
          </a:xfrm>
          <a:prstGeom prst="rect">
            <a:avLst/>
          </a:prstGeom>
        </p:spPr>
      </p:pic>
      <p:pic>
        <p:nvPicPr>
          <p:cNvPr id="6" name="图片 5"/>
          <p:cNvPicPr>
            <a:picLocks noChangeAspect="1"/>
          </p:cNvPicPr>
          <p:nvPr/>
        </p:nvPicPr>
        <p:blipFill>
          <a:blip r:embed="rId2"/>
          <a:stretch>
            <a:fillRect/>
          </a:stretch>
        </p:blipFill>
        <p:spPr>
          <a:xfrm>
            <a:off x="6762750" y="2590800"/>
            <a:ext cx="5238750" cy="2133600"/>
          </a:xfrm>
          <a:prstGeom prst="rect">
            <a:avLst/>
          </a:prstGeom>
        </p:spPr>
      </p:pic>
      <p:pic>
        <p:nvPicPr>
          <p:cNvPr id="7" name="图片 6"/>
          <p:cNvPicPr>
            <a:picLocks noChangeAspect="1"/>
          </p:cNvPicPr>
          <p:nvPr/>
        </p:nvPicPr>
        <p:blipFill>
          <a:blip r:embed="rId3"/>
          <a:stretch>
            <a:fillRect/>
          </a:stretch>
        </p:blipFill>
        <p:spPr>
          <a:xfrm>
            <a:off x="6743700" y="4933950"/>
            <a:ext cx="5076825" cy="1676400"/>
          </a:xfrm>
          <a:prstGeom prst="rect">
            <a:avLst/>
          </a:prstGeom>
        </p:spPr>
      </p:pic>
      <p:pic>
        <p:nvPicPr>
          <p:cNvPr id="9" name="图片 8"/>
          <p:cNvPicPr>
            <a:picLocks noChangeAspect="1"/>
          </p:cNvPicPr>
          <p:nvPr/>
        </p:nvPicPr>
        <p:blipFill>
          <a:blip r:embed="rId4"/>
          <a:stretch>
            <a:fillRect/>
          </a:stretch>
        </p:blipFill>
        <p:spPr>
          <a:xfrm>
            <a:off x="556895" y="180975"/>
            <a:ext cx="5286375" cy="1524000"/>
          </a:xfrm>
          <a:prstGeom prst="rect">
            <a:avLst/>
          </a:prstGeom>
        </p:spPr>
      </p:pic>
      <p:pic>
        <p:nvPicPr>
          <p:cNvPr id="10" name="图片 9"/>
          <p:cNvPicPr>
            <a:picLocks noChangeAspect="1"/>
          </p:cNvPicPr>
          <p:nvPr/>
        </p:nvPicPr>
        <p:blipFill>
          <a:blip r:embed="rId5"/>
          <a:stretch>
            <a:fillRect/>
          </a:stretch>
        </p:blipFill>
        <p:spPr>
          <a:xfrm>
            <a:off x="604520" y="2676525"/>
            <a:ext cx="5238750" cy="1504950"/>
          </a:xfrm>
          <a:prstGeom prst="rect">
            <a:avLst/>
          </a:prstGeom>
        </p:spPr>
      </p:pic>
      <p:pic>
        <p:nvPicPr>
          <p:cNvPr id="11" name="图片 10"/>
          <p:cNvPicPr>
            <a:picLocks noChangeAspect="1"/>
          </p:cNvPicPr>
          <p:nvPr/>
        </p:nvPicPr>
        <p:blipFill>
          <a:blip r:embed="rId6"/>
          <a:stretch>
            <a:fillRect/>
          </a:stretch>
        </p:blipFill>
        <p:spPr>
          <a:xfrm>
            <a:off x="790575" y="5153025"/>
            <a:ext cx="5276850" cy="1038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187065" y="2017499"/>
            <a:ext cx="5817870" cy="1438407"/>
          </a:xfrm>
          <a:prstGeom prst="rect">
            <a:avLst/>
          </a:prstGeom>
          <a:noFill/>
        </p:spPr>
        <p:txBody>
          <a:bodyPr wrap="square" rtlCol="0">
            <a:spAutoFit/>
          </a:bodyPr>
          <a:lstStyle/>
          <a:p>
            <a:pPr algn="ctr">
              <a:lnSpc>
                <a:spcPct val="150000"/>
              </a:lnSpc>
            </a:pPr>
            <a:r>
              <a:rPr lang="en-US" altLang="zh-CN" sz="6600" dirty="0">
                <a:solidFill>
                  <a:srgbClr val="3563A8"/>
                </a:solidFill>
                <a:latin typeface="Microsoft JhengHei UI Light" panose="020B0304030504040204" pitchFamily="34" charset="-120"/>
                <a:ea typeface="Microsoft JhengHei UI" panose="020B0604030504040204" pitchFamily="34" charset="-120"/>
              </a:rPr>
              <a:t>THANK YOU</a:t>
            </a:r>
            <a:endParaRPr lang="zh-CN" altLang="en-US" sz="6600" dirty="0">
              <a:solidFill>
                <a:srgbClr val="3563A8"/>
              </a:solidFill>
              <a:latin typeface="Microsoft JhengHei UI Light" panose="020B0304030504040204" pitchFamily="34" charset="-120"/>
              <a:ea typeface="Microsoft JhengHei UI" panose="020B0604030504040204" pitchFamily="34" charset="-120"/>
            </a:endParaRPr>
          </a:p>
        </p:txBody>
      </p:sp>
      <p:grpSp>
        <p:nvGrpSpPr>
          <p:cNvPr id="10" name="组合 9"/>
          <p:cNvGrpSpPr/>
          <p:nvPr/>
        </p:nvGrpSpPr>
        <p:grpSpPr>
          <a:xfrm>
            <a:off x="3773424" y="3512116"/>
            <a:ext cx="4645152" cy="468849"/>
            <a:chOff x="3773424" y="3566980"/>
            <a:chExt cx="4645152" cy="468849"/>
          </a:xfrm>
        </p:grpSpPr>
        <p:sp>
          <p:nvSpPr>
            <p:cNvPr id="7" name="矩形 6"/>
            <p:cNvSpPr/>
            <p:nvPr/>
          </p:nvSpPr>
          <p:spPr>
            <a:xfrm>
              <a:off x="3773424" y="3566980"/>
              <a:ext cx="4645152" cy="468849"/>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773424" y="3632127"/>
              <a:ext cx="4645152" cy="337185"/>
            </a:xfrm>
            <a:prstGeom prst="rect">
              <a:avLst/>
            </a:prstGeom>
            <a:noFill/>
          </p:spPr>
          <p:txBody>
            <a:bodyPr wrap="square" rtlCol="0">
              <a:spAutoFit/>
            </a:bodyPr>
            <a:lstStyle/>
            <a:p>
              <a:pPr algn="ctr"/>
              <a:r>
                <a:rPr lang="zh-CN" altLang="en-US" sz="1600" dirty="0">
                  <a:solidFill>
                    <a:schemeClr val="bg1"/>
                  </a:solidFill>
                  <a:latin typeface="Microsoft JhengHei UI Light" panose="020B0304030504040204" pitchFamily="34" charset="-120"/>
                  <a:ea typeface="Microsoft JhengHei UI" panose="020B0604030504040204" pitchFamily="34" charset="-120"/>
                </a:rPr>
                <a:t>汇报人：</a:t>
              </a:r>
              <a:r>
                <a:rPr lang="zh-CN" altLang="en-US" sz="1600" dirty="0">
                  <a:solidFill>
                    <a:schemeClr val="bg1"/>
                  </a:solidFill>
                  <a:latin typeface="Microsoft JhengHei UI Light" panose="020B0304030504040204" pitchFamily="34" charset="-120"/>
                  <a:ea typeface="Microsoft JhengHei UI" panose="020B0604030504040204" pitchFamily="34" charset="-120"/>
                </a:rPr>
                <a:t>李柏坤            时间：</a:t>
              </a:r>
              <a:r>
                <a:rPr lang="en-US" altLang="zh-CN" sz="1600" dirty="0">
                  <a:solidFill>
                    <a:schemeClr val="bg1"/>
                  </a:solidFill>
                  <a:latin typeface="Microsoft JhengHei UI Light" panose="020B0304030504040204" pitchFamily="34" charset="-120"/>
                  <a:ea typeface="Microsoft JhengHei UI" panose="020B0604030504040204" pitchFamily="34" charset="-120"/>
                </a:rPr>
                <a:t>2022/3/10</a:t>
              </a:r>
              <a:endParaRPr lang="zh-CN" altLang="en-US" sz="1600" dirty="0">
                <a:solidFill>
                  <a:schemeClr val="bg1"/>
                </a:solidFill>
                <a:latin typeface="Microsoft JhengHei UI Light" panose="020B0304030504040204" pitchFamily="34" charset="-120"/>
                <a:ea typeface="Microsoft JhengHei UI" panose="020B0604030504040204" pitchFamily="34" charset="-120"/>
              </a:endParaRPr>
            </a:p>
          </p:txBody>
        </p:sp>
      </p:grpSp>
      <p:grpSp>
        <p:nvGrpSpPr>
          <p:cNvPr id="12" name="组合 11"/>
          <p:cNvGrpSpPr/>
          <p:nvPr/>
        </p:nvGrpSpPr>
        <p:grpSpPr>
          <a:xfrm>
            <a:off x="116474" y="147812"/>
            <a:ext cx="2769158" cy="320040"/>
            <a:chOff x="116474" y="147812"/>
            <a:chExt cx="2769158" cy="320040"/>
          </a:xfrm>
        </p:grpSpPr>
        <p:cxnSp>
          <p:nvCxnSpPr>
            <p:cNvPr id="13" name="直接连接符 12"/>
            <p:cNvCxnSpPr/>
            <p:nvPr/>
          </p:nvCxnSpPr>
          <p:spPr>
            <a:xfrm>
              <a:off x="1611727" y="147812"/>
              <a:ext cx="0" cy="320040"/>
            </a:xfrm>
            <a:prstGeom prst="line">
              <a:avLst/>
            </a:prstGeom>
            <a:ln>
              <a:solidFill>
                <a:srgbClr val="3563A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16474" y="169333"/>
              <a:ext cx="1501758" cy="276999"/>
            </a:xfrm>
            <a:prstGeom prst="rect">
              <a:avLst/>
            </a:prstGeom>
            <a:noFill/>
          </p:spPr>
          <p:txBody>
            <a:bodyPr wrap="none" rtlCol="0">
              <a:spAutoFit/>
            </a:bodyPr>
            <a:lstStyle/>
            <a:p>
              <a:r>
                <a:rPr lang="en-US" altLang="zh-CN" sz="1200" dirty="0">
                  <a:solidFill>
                    <a:srgbClr val="3563A8"/>
                  </a:solidFill>
                  <a:latin typeface="+mj-lt"/>
                  <a:ea typeface="Arial Unicode MS" panose="020B0604020202020204" pitchFamily="34" charset="-122"/>
                  <a:cs typeface="Arial Unicode MS" panose="020B0604020202020204" pitchFamily="34" charset="-122"/>
                </a:rPr>
                <a:t>COMPANY  NAME</a:t>
              </a:r>
              <a:endParaRPr lang="zh-CN" altLang="en-US" sz="1200" dirty="0">
                <a:solidFill>
                  <a:srgbClr val="3563A8"/>
                </a:solidFill>
                <a:latin typeface="+mj-lt"/>
                <a:ea typeface="Arial Unicode MS" panose="020B0604020202020204" pitchFamily="34" charset="-122"/>
                <a:cs typeface="Arial Unicode MS" panose="020B0604020202020204" pitchFamily="34" charset="-122"/>
              </a:endParaRPr>
            </a:p>
          </p:txBody>
        </p:sp>
        <p:sp>
          <p:nvSpPr>
            <p:cNvPr id="15" name="文本框 14"/>
            <p:cNvSpPr txBox="1"/>
            <p:nvPr/>
          </p:nvSpPr>
          <p:spPr>
            <a:xfrm>
              <a:off x="1636572" y="169333"/>
              <a:ext cx="1249060" cy="276999"/>
            </a:xfrm>
            <a:prstGeom prst="rect">
              <a:avLst/>
            </a:prstGeom>
            <a:noFill/>
          </p:spPr>
          <p:txBody>
            <a:bodyPr wrap="none" rtlCol="0">
              <a:spAutoFit/>
            </a:bodyPr>
            <a:lstStyle/>
            <a:p>
              <a:r>
                <a:rPr lang="en-US" altLang="zh-CN" sz="1200" dirty="0">
                  <a:solidFill>
                    <a:schemeClr val="bg1">
                      <a:lumMod val="50000"/>
                    </a:schemeClr>
                  </a:solidFill>
                  <a:latin typeface="+mj-lt"/>
                  <a:ea typeface="Arial Unicode MS" panose="020B0604020202020204" pitchFamily="34" charset="-122"/>
                  <a:cs typeface="Arial Unicode MS" panose="020B0604020202020204" pitchFamily="34" charset="-122"/>
                </a:rPr>
                <a:t>POWER POINT</a:t>
              </a:r>
              <a:endParaRPr lang="zh-CN" altLang="en-US" sz="1200" dirty="0">
                <a:solidFill>
                  <a:schemeClr val="bg1">
                    <a:lumMod val="50000"/>
                  </a:schemeClr>
                </a:solidFill>
                <a:latin typeface="+mj-lt"/>
                <a:ea typeface="Arial Unicode MS" panose="020B0604020202020204" pitchFamily="34" charset="-122"/>
                <a:cs typeface="Arial Unicode MS" panose="020B0604020202020204" pitchFamily="34" charset="-122"/>
              </a:endParaRPr>
            </a:p>
          </p:txBody>
        </p:sp>
      </p:grpSp>
      <p:pic>
        <p:nvPicPr>
          <p:cNvPr id="2" name="图片 1" descr="C:\Users\chen\Desktop\logo.pnglogo"/>
          <p:cNvPicPr>
            <a:picLocks noChangeAspect="1"/>
          </p:cNvPicPr>
          <p:nvPr/>
        </p:nvPicPr>
        <p:blipFill>
          <a:blip r:embed="rId1"/>
          <a:srcRect/>
          <a:stretch>
            <a:fillRect/>
          </a:stretch>
        </p:blipFill>
        <p:spPr>
          <a:xfrm>
            <a:off x="116205" y="273050"/>
            <a:ext cx="1761490" cy="116459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anim calcmode="lin" valueType="num">
                                      <p:cBhvr>
                                        <p:cTn id="12" dur="500" fill="hold"/>
                                        <p:tgtEl>
                                          <p:spTgt spid="10"/>
                                        </p:tgtEl>
                                        <p:attrNameLst>
                                          <p:attrName>ppt_x</p:attrName>
                                        </p:attrNameLst>
                                      </p:cBhvr>
                                      <p:tavLst>
                                        <p:tav tm="0">
                                          <p:val>
                                            <p:strVal val="#ppt_x"/>
                                          </p:val>
                                        </p:tav>
                                        <p:tav tm="100000">
                                          <p:val>
                                            <p:strVal val="#ppt_x"/>
                                          </p:val>
                                        </p:tav>
                                      </p:tavLst>
                                    </p:anim>
                                    <p:anim calcmode="lin" valueType="num">
                                      <p:cBhvr>
                                        <p:cTn id="13"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10995" y="2017395"/>
            <a:ext cx="9259570" cy="829945"/>
          </a:xfrm>
          <a:prstGeom prst="rect">
            <a:avLst/>
          </a:prstGeom>
          <a:noFill/>
        </p:spPr>
        <p:txBody>
          <a:bodyPr wrap="square" rtlCol="0">
            <a:spAutoFit/>
          </a:bodyPr>
          <a:lstStyle/>
          <a:p>
            <a:pPr algn="ctr"/>
            <a:r>
              <a:rPr sz="4800" dirty="0">
                <a:solidFill>
                  <a:srgbClr val="3563A8"/>
                </a:solidFill>
                <a:latin typeface="Microsoft JhengHei UI Light" panose="020B0304030504040204" pitchFamily="34" charset="-120"/>
                <a:ea typeface="Microsoft JhengHei UI" panose="020B0604030504040204" pitchFamily="34" charset="-120"/>
                <a:sym typeface="+mn-ea"/>
              </a:rPr>
              <a:t>Abstract</a:t>
            </a:r>
            <a:endParaRPr lang="zh-CN" altLang="en-US" sz="4800" dirty="0">
              <a:solidFill>
                <a:srgbClr val="3563A8"/>
              </a:solidFill>
              <a:latin typeface="Microsoft JhengHei UI Light" panose="020B0304030504040204" pitchFamily="34" charset="-120"/>
              <a:ea typeface="Microsoft JhengHei UI" panose="020B0604030504040204" pitchFamily="34" charset="-120"/>
              <a:sym typeface="+mn-ea"/>
            </a:endParaRPr>
          </a:p>
        </p:txBody>
      </p:sp>
      <p:grpSp>
        <p:nvGrpSpPr>
          <p:cNvPr id="12" name="组合 11"/>
          <p:cNvGrpSpPr/>
          <p:nvPr/>
        </p:nvGrpSpPr>
        <p:grpSpPr>
          <a:xfrm>
            <a:off x="116474" y="147812"/>
            <a:ext cx="2769158" cy="320040"/>
            <a:chOff x="116474" y="147812"/>
            <a:chExt cx="2769158" cy="320040"/>
          </a:xfrm>
        </p:grpSpPr>
        <p:cxnSp>
          <p:nvCxnSpPr>
            <p:cNvPr id="13" name="直接连接符 12"/>
            <p:cNvCxnSpPr/>
            <p:nvPr/>
          </p:nvCxnSpPr>
          <p:spPr>
            <a:xfrm>
              <a:off x="1611727" y="147812"/>
              <a:ext cx="0" cy="320040"/>
            </a:xfrm>
            <a:prstGeom prst="line">
              <a:avLst/>
            </a:prstGeom>
            <a:ln>
              <a:solidFill>
                <a:srgbClr val="3563A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16474" y="169333"/>
              <a:ext cx="1501758" cy="276999"/>
            </a:xfrm>
            <a:prstGeom prst="rect">
              <a:avLst/>
            </a:prstGeom>
            <a:noFill/>
          </p:spPr>
          <p:txBody>
            <a:bodyPr wrap="none" rtlCol="0">
              <a:spAutoFit/>
            </a:bodyPr>
            <a:lstStyle/>
            <a:p>
              <a:r>
                <a:rPr lang="en-US" altLang="zh-CN" sz="1200" dirty="0">
                  <a:solidFill>
                    <a:srgbClr val="3563A8"/>
                  </a:solidFill>
                  <a:latin typeface="+mj-lt"/>
                  <a:ea typeface="Arial Unicode MS" panose="020B0604020202020204" pitchFamily="34" charset="-122"/>
                  <a:cs typeface="Arial Unicode MS" panose="020B0604020202020204" pitchFamily="34" charset="-122"/>
                </a:rPr>
                <a:t>COMPANY  NAME</a:t>
              </a:r>
              <a:endParaRPr lang="zh-CN" altLang="en-US" sz="1200" dirty="0">
                <a:solidFill>
                  <a:srgbClr val="3563A8"/>
                </a:solidFill>
                <a:latin typeface="+mj-lt"/>
                <a:ea typeface="Arial Unicode MS" panose="020B0604020202020204" pitchFamily="34" charset="-122"/>
                <a:cs typeface="Arial Unicode MS" panose="020B0604020202020204" pitchFamily="34" charset="-122"/>
              </a:endParaRPr>
            </a:p>
          </p:txBody>
        </p:sp>
        <p:sp>
          <p:nvSpPr>
            <p:cNvPr id="15" name="文本框 14"/>
            <p:cNvSpPr txBox="1"/>
            <p:nvPr/>
          </p:nvSpPr>
          <p:spPr>
            <a:xfrm>
              <a:off x="1636572" y="169333"/>
              <a:ext cx="1249060" cy="276999"/>
            </a:xfrm>
            <a:prstGeom prst="rect">
              <a:avLst/>
            </a:prstGeom>
            <a:noFill/>
          </p:spPr>
          <p:txBody>
            <a:bodyPr wrap="none" rtlCol="0">
              <a:spAutoFit/>
            </a:bodyPr>
            <a:lstStyle/>
            <a:p>
              <a:r>
                <a:rPr lang="en-US" altLang="zh-CN" sz="1200" dirty="0">
                  <a:solidFill>
                    <a:schemeClr val="bg1">
                      <a:lumMod val="50000"/>
                    </a:schemeClr>
                  </a:solidFill>
                  <a:latin typeface="+mj-lt"/>
                  <a:ea typeface="Arial Unicode MS" panose="020B0604020202020204" pitchFamily="34" charset="-122"/>
                  <a:cs typeface="Arial Unicode MS" panose="020B0604020202020204" pitchFamily="34" charset="-122"/>
                </a:rPr>
                <a:t>POWER POINT</a:t>
              </a:r>
              <a:endParaRPr lang="zh-CN" altLang="en-US" sz="1200" dirty="0">
                <a:solidFill>
                  <a:schemeClr val="bg1">
                    <a:lumMod val="50000"/>
                  </a:schemeClr>
                </a:solidFill>
                <a:latin typeface="+mj-lt"/>
                <a:ea typeface="Arial Unicode MS" panose="020B0604020202020204" pitchFamily="34" charset="-122"/>
                <a:cs typeface="Arial Unicode MS" panose="020B0604020202020204" pitchFamily="34" charset="-122"/>
              </a:endParaRPr>
            </a:p>
          </p:txBody>
        </p:sp>
      </p:grpSp>
      <p:pic>
        <p:nvPicPr>
          <p:cNvPr id="2" name="图片 1" descr="C:\Users\chen\Desktop\logo.pnglogo"/>
          <p:cNvPicPr>
            <a:picLocks noChangeAspect="1"/>
          </p:cNvPicPr>
          <p:nvPr/>
        </p:nvPicPr>
        <p:blipFill>
          <a:blip r:embed="rId1"/>
          <a:srcRect/>
          <a:stretch>
            <a:fillRect/>
          </a:stretch>
        </p:blipFill>
        <p:spPr>
          <a:xfrm>
            <a:off x="116205" y="273050"/>
            <a:ext cx="1761490" cy="116459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635" y="915035"/>
            <a:ext cx="6626225" cy="521970"/>
          </a:xfrm>
          <a:prstGeom prst="rect">
            <a:avLst/>
          </a:prstGeom>
          <a:noFill/>
        </p:spPr>
        <p:txBody>
          <a:bodyPr wrap="square" rtlCol="0">
            <a:spAutoFit/>
          </a:bodyPr>
          <a:lstStyle/>
          <a:p>
            <a:pPr algn="l"/>
            <a:r>
              <a:rPr sz="2800" dirty="0">
                <a:solidFill>
                  <a:srgbClr val="3563A8"/>
                </a:solidFill>
                <a:latin typeface="Microsoft JhengHei UI Light" panose="020B0304030504040204" pitchFamily="34" charset="-120"/>
                <a:ea typeface="Microsoft JhengHei UI" panose="020B0604030504040204" pitchFamily="34" charset="-120"/>
                <a:sym typeface="+mn-ea"/>
              </a:rPr>
              <a:t>Abstract</a:t>
            </a:r>
            <a:endParaRPr lang="en-US" altLang="zh-CN" sz="2800" b="1" dirty="0">
              <a:solidFill>
                <a:srgbClr val="FF0000"/>
              </a:solidFill>
              <a:latin typeface="仿宋" panose="02010609060101010101" charset="-122"/>
              <a:ea typeface="仿宋" panose="02010609060101010101" charset="-122"/>
              <a:cs typeface="仿宋" panose="02010609060101010101" charset="-122"/>
            </a:endParaRPr>
          </a:p>
        </p:txBody>
      </p:sp>
      <p:cxnSp>
        <p:nvCxnSpPr>
          <p:cNvPr id="4" name="直接连接符 3"/>
          <p:cNvCxnSpPr/>
          <p:nvPr/>
        </p:nvCxnSpPr>
        <p:spPr>
          <a:xfrm>
            <a:off x="2134870" y="1507252"/>
            <a:ext cx="4978969" cy="0"/>
          </a:xfrm>
          <a:prstGeom prst="line">
            <a:avLst/>
          </a:prstGeom>
          <a:ln w="6350">
            <a:solidFill>
              <a:srgbClr val="3563A8"/>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432676" y="1377698"/>
            <a:ext cx="1128220" cy="1683970"/>
            <a:chOff x="8537689" y="2340869"/>
            <a:chExt cx="1128220" cy="1683970"/>
          </a:xfrm>
        </p:grpSpPr>
        <p:sp>
          <p:nvSpPr>
            <p:cNvPr id="2" name="文本框 1"/>
            <p:cNvSpPr txBox="1"/>
            <p:nvPr/>
          </p:nvSpPr>
          <p:spPr>
            <a:xfrm>
              <a:off x="8537689" y="3563174"/>
              <a:ext cx="1128220" cy="461665"/>
            </a:xfrm>
            <a:prstGeom prst="rect">
              <a:avLst/>
            </a:prstGeom>
            <a:noFill/>
          </p:spPr>
          <p:txBody>
            <a:bodyPr wrap="square" rtlCol="0">
              <a:spAutoFit/>
            </a:bodyPr>
            <a:lstStyle/>
            <a:p>
              <a:pPr algn="dist"/>
              <a:r>
                <a:rPr lang="en-US" altLang="zh-CN" sz="2400" dirty="0">
                  <a:solidFill>
                    <a:srgbClr val="3563A8"/>
                  </a:solidFill>
                </a:rPr>
                <a:t>PART</a:t>
              </a:r>
              <a:endParaRPr lang="zh-CN" altLang="en-US" sz="2400" dirty="0">
                <a:solidFill>
                  <a:srgbClr val="3563A8"/>
                </a:solidFill>
              </a:endParaRPr>
            </a:p>
          </p:txBody>
        </p:sp>
        <p:sp>
          <p:nvSpPr>
            <p:cNvPr id="8" name="矩形 7"/>
            <p:cNvSpPr/>
            <p:nvPr/>
          </p:nvSpPr>
          <p:spPr>
            <a:xfrm>
              <a:off x="8598879" y="2340869"/>
              <a:ext cx="1005840" cy="1185729"/>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t>01</a:t>
              </a:r>
              <a:endParaRPr lang="zh-CN" altLang="en-US" sz="4800" dirty="0"/>
            </a:p>
          </p:txBody>
        </p:sp>
      </p:grpSp>
      <p:grpSp>
        <p:nvGrpSpPr>
          <p:cNvPr id="12" name="组合 11"/>
          <p:cNvGrpSpPr/>
          <p:nvPr/>
        </p:nvGrpSpPr>
        <p:grpSpPr>
          <a:xfrm>
            <a:off x="116474" y="147812"/>
            <a:ext cx="2769158" cy="320040"/>
            <a:chOff x="116474" y="147812"/>
            <a:chExt cx="2769158" cy="320040"/>
          </a:xfrm>
        </p:grpSpPr>
        <p:cxnSp>
          <p:nvCxnSpPr>
            <p:cNvPr id="13" name="直接连接符 12"/>
            <p:cNvCxnSpPr/>
            <p:nvPr/>
          </p:nvCxnSpPr>
          <p:spPr>
            <a:xfrm>
              <a:off x="1611727" y="147812"/>
              <a:ext cx="0" cy="320040"/>
            </a:xfrm>
            <a:prstGeom prst="line">
              <a:avLst/>
            </a:prstGeom>
            <a:ln>
              <a:solidFill>
                <a:srgbClr val="3563A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16474" y="169333"/>
              <a:ext cx="1501758" cy="276999"/>
            </a:xfrm>
            <a:prstGeom prst="rect">
              <a:avLst/>
            </a:prstGeom>
            <a:noFill/>
          </p:spPr>
          <p:txBody>
            <a:bodyPr wrap="none" rtlCol="0">
              <a:spAutoFit/>
            </a:bodyPr>
            <a:lstStyle/>
            <a:p>
              <a:r>
                <a:rPr lang="en-US" altLang="zh-CN" sz="1200" dirty="0">
                  <a:solidFill>
                    <a:srgbClr val="3563A8"/>
                  </a:solidFill>
                  <a:latin typeface="+mj-lt"/>
                  <a:ea typeface="Arial Unicode MS" panose="020B0604020202020204" pitchFamily="34" charset="-122"/>
                  <a:cs typeface="Arial Unicode MS" panose="020B0604020202020204" pitchFamily="34" charset="-122"/>
                </a:rPr>
                <a:t>COMPANY  NAME</a:t>
              </a:r>
              <a:endParaRPr lang="zh-CN" altLang="en-US" sz="1200" dirty="0">
                <a:solidFill>
                  <a:srgbClr val="3563A8"/>
                </a:solidFill>
                <a:latin typeface="+mj-lt"/>
                <a:ea typeface="Arial Unicode MS" panose="020B0604020202020204" pitchFamily="34" charset="-122"/>
                <a:cs typeface="Arial Unicode MS" panose="020B0604020202020204" pitchFamily="34" charset="-122"/>
              </a:endParaRPr>
            </a:p>
          </p:txBody>
        </p:sp>
        <p:sp>
          <p:nvSpPr>
            <p:cNvPr id="15" name="文本框 14"/>
            <p:cNvSpPr txBox="1"/>
            <p:nvPr/>
          </p:nvSpPr>
          <p:spPr>
            <a:xfrm>
              <a:off x="1636572" y="169333"/>
              <a:ext cx="1249060" cy="276999"/>
            </a:xfrm>
            <a:prstGeom prst="rect">
              <a:avLst/>
            </a:prstGeom>
            <a:noFill/>
          </p:spPr>
          <p:txBody>
            <a:bodyPr wrap="none" rtlCol="0">
              <a:spAutoFit/>
            </a:bodyPr>
            <a:lstStyle/>
            <a:p>
              <a:r>
                <a:rPr lang="en-US" altLang="zh-CN" sz="1200" dirty="0">
                  <a:solidFill>
                    <a:schemeClr val="bg1">
                      <a:lumMod val="50000"/>
                    </a:schemeClr>
                  </a:solidFill>
                  <a:latin typeface="+mj-lt"/>
                  <a:ea typeface="Arial Unicode MS" panose="020B0604020202020204" pitchFamily="34" charset="-122"/>
                  <a:cs typeface="Arial Unicode MS" panose="020B0604020202020204" pitchFamily="34" charset="-122"/>
                </a:rPr>
                <a:t>POWER POINT</a:t>
              </a:r>
              <a:endParaRPr lang="zh-CN" altLang="en-US" sz="1200" dirty="0">
                <a:solidFill>
                  <a:schemeClr val="bg1">
                    <a:lumMod val="50000"/>
                  </a:schemeClr>
                </a:solidFill>
                <a:latin typeface="+mj-lt"/>
                <a:ea typeface="Arial Unicode MS" panose="020B0604020202020204" pitchFamily="34" charset="-122"/>
                <a:cs typeface="Arial Unicode MS" panose="020B0604020202020204" pitchFamily="34" charset="-122"/>
              </a:endParaRPr>
            </a:p>
          </p:txBody>
        </p:sp>
      </p:grpSp>
      <p:pic>
        <p:nvPicPr>
          <p:cNvPr id="7" name="图片 6" descr="C:\Users\chen\Desktop\logo.pnglogo"/>
          <p:cNvPicPr>
            <a:picLocks noChangeAspect="1"/>
          </p:cNvPicPr>
          <p:nvPr>
            <p:custDataLst>
              <p:tags r:id="rId1"/>
            </p:custDataLst>
          </p:nvPr>
        </p:nvPicPr>
        <p:blipFill>
          <a:blip r:embed="rId2"/>
          <a:srcRect/>
          <a:stretch>
            <a:fillRect/>
          </a:stretch>
        </p:blipFill>
        <p:spPr>
          <a:xfrm>
            <a:off x="116205" y="297815"/>
            <a:ext cx="1761490" cy="1164590"/>
          </a:xfrm>
          <a:prstGeom prst="rect">
            <a:avLst/>
          </a:prstGeom>
          <a:noFill/>
          <a:ln>
            <a:noFill/>
          </a:ln>
        </p:spPr>
      </p:pic>
      <p:sp>
        <p:nvSpPr>
          <p:cNvPr id="5" name="文本框 4"/>
          <p:cNvSpPr txBox="1"/>
          <p:nvPr/>
        </p:nvSpPr>
        <p:spPr>
          <a:xfrm>
            <a:off x="1771015" y="1677670"/>
            <a:ext cx="10564495" cy="3415030"/>
          </a:xfrm>
          <a:prstGeom prst="rect">
            <a:avLst/>
          </a:prstGeom>
          <a:noFill/>
        </p:spPr>
        <p:txBody>
          <a:bodyPr wrap="square" rtlCol="0" anchor="t">
            <a:spAutoFit/>
          </a:bodyPr>
          <a:p>
            <a:r>
              <a:t>VoxelNet</a:t>
            </a:r>
            <a:r>
              <a:rPr lang="en-US"/>
              <a:t>:  </a:t>
            </a:r>
            <a:r>
              <a:t>a generic </a:t>
            </a:r>
            <a:r>
              <a:rPr>
                <a:solidFill>
                  <a:srgbClr val="FF0000"/>
                </a:solidFill>
              </a:rPr>
              <a:t>3D detection</a:t>
            </a:r>
            <a:r>
              <a:t> network that</a:t>
            </a:r>
            <a:r>
              <a:rPr lang="en-US"/>
              <a:t> </a:t>
            </a:r>
            <a:r>
              <a:t>unifies </a:t>
            </a:r>
            <a:r>
              <a:rPr>
                <a:solidFill>
                  <a:srgbClr val="FF0000"/>
                </a:solidFill>
              </a:rPr>
              <a:t>feature extraction</a:t>
            </a:r>
            <a:r>
              <a:t> and </a:t>
            </a:r>
            <a:r>
              <a:rPr>
                <a:solidFill>
                  <a:srgbClr val="FF0000"/>
                </a:solidFill>
              </a:rPr>
              <a:t>bounding box prediction</a:t>
            </a:r>
            <a:r>
              <a:t> into</a:t>
            </a:r>
            <a:r>
              <a:rPr lang="en-US"/>
              <a:t> </a:t>
            </a:r>
            <a:r>
              <a:t>a </a:t>
            </a:r>
            <a:r>
              <a:rPr>
                <a:solidFill>
                  <a:srgbClr val="FF0000"/>
                </a:solidFill>
              </a:rPr>
              <a:t>single </a:t>
            </a:r>
            <a:r>
              <a:t>stage, </a:t>
            </a:r>
            <a:r>
              <a:rPr>
                <a:solidFill>
                  <a:srgbClr val="FF0000"/>
                </a:solidFill>
              </a:rPr>
              <a:t>end-to-end trainable</a:t>
            </a:r>
            <a:r>
              <a:t> deep network.</a:t>
            </a:r>
          </a:p>
          <a:p>
            <a:r>
              <a:rPr lang="en-US"/>
              <a:t>VoxelNet  3D</a:t>
            </a:r>
            <a:r>
              <a:rPr lang="zh-CN" altLang="en-US"/>
              <a:t>检测网络</a:t>
            </a:r>
            <a:r>
              <a:rPr lang="en-US" altLang="zh-CN"/>
              <a:t> </a:t>
            </a:r>
            <a:r>
              <a:rPr lang="zh-CN" altLang="en-US"/>
              <a:t>融合</a:t>
            </a:r>
            <a:r>
              <a:rPr lang="en-US" altLang="zh-CN"/>
              <a:t> </a:t>
            </a:r>
            <a:r>
              <a:rPr lang="zh-CN" altLang="en-US"/>
              <a:t>特征抽取</a:t>
            </a:r>
            <a:r>
              <a:rPr lang="en-US" altLang="zh-CN"/>
              <a:t>  Bbox</a:t>
            </a:r>
            <a:r>
              <a:rPr lang="zh-CN" altLang="en-US"/>
              <a:t>预测</a:t>
            </a:r>
            <a:r>
              <a:rPr lang="en-US" altLang="zh-CN"/>
              <a:t>  </a:t>
            </a:r>
            <a:r>
              <a:rPr lang="zh-CN" altLang="en-US"/>
              <a:t>单步</a:t>
            </a:r>
            <a:endParaRPr lang="zh-CN" altLang="en-US"/>
          </a:p>
          <a:p>
            <a:pPr marL="285750" indent="-285750">
              <a:buFont typeface="Arial" panose="020B0604020202020204" pitchFamily="34" charset="0"/>
              <a:buChar char="•"/>
            </a:pPr>
          </a:p>
          <a:p>
            <a:pPr marL="285750" indent="-285750">
              <a:buFont typeface="Arial" panose="020B0604020202020204" pitchFamily="34" charset="0"/>
              <a:buChar char="•"/>
            </a:pPr>
            <a:r>
              <a:t>divides a point cloud into equally spaced 3D</a:t>
            </a:r>
            <a:r>
              <a:rPr lang="en-US"/>
              <a:t> </a:t>
            </a:r>
            <a:r>
              <a:t>voxels</a:t>
            </a:r>
          </a:p>
          <a:p>
            <a:pPr indent="0">
              <a:buFont typeface="Arial" panose="020B0604020202020204" pitchFamily="34" charset="0"/>
              <a:buNone/>
            </a:pPr>
            <a:r>
              <a:rPr lang="en-US" altLang="zh-CN"/>
              <a:t>    </a:t>
            </a:r>
            <a:r>
              <a:rPr lang="zh-CN"/>
              <a:t>分割点云</a:t>
            </a:r>
            <a:r>
              <a:rPr lang="en-US" altLang="zh-CN"/>
              <a:t>  </a:t>
            </a:r>
            <a:r>
              <a:rPr lang="zh-CN" altLang="en-US"/>
              <a:t>空间均等</a:t>
            </a:r>
            <a:r>
              <a:rPr lang="en-US" altLang="zh-CN"/>
              <a:t>  3D voxel</a:t>
            </a:r>
            <a:endParaRPr lang="en-US" altLang="zh-CN"/>
          </a:p>
          <a:p>
            <a:pPr marL="285750" indent="-285750">
              <a:buFont typeface="Arial" panose="020B0604020202020204" pitchFamily="34" charset="0"/>
              <a:buChar char="•"/>
            </a:pPr>
          </a:p>
          <a:p>
            <a:pPr marL="285750" indent="-285750">
              <a:buFont typeface="Arial" panose="020B0604020202020204" pitchFamily="34" charset="0"/>
              <a:buChar char="•"/>
            </a:pPr>
            <a:r>
              <a:t>transforms voxel</a:t>
            </a:r>
            <a:r>
              <a:rPr lang="en-US"/>
              <a:t> </a:t>
            </a:r>
            <a:r>
              <a:t>into a unified feature representation</a:t>
            </a:r>
            <a:r>
              <a:rPr lang="en-US"/>
              <a:t> </a:t>
            </a:r>
            <a:r>
              <a:t>through  voxel feature encoding (VFE) layer</a:t>
            </a:r>
          </a:p>
          <a:p>
            <a:pPr indent="0">
              <a:buFont typeface="Arial" panose="020B0604020202020204" pitchFamily="34" charset="0"/>
              <a:buNone/>
            </a:pPr>
            <a:r>
              <a:rPr lang="en-US" altLang="zh-CN"/>
              <a:t>    </a:t>
            </a:r>
            <a:r>
              <a:rPr lang="zh-CN"/>
              <a:t>转换</a:t>
            </a:r>
            <a:r>
              <a:rPr lang="en-US" altLang="zh-CN"/>
              <a:t> voxel </a:t>
            </a:r>
            <a:r>
              <a:rPr lang="zh-CN" altLang="en-US"/>
              <a:t>成</a:t>
            </a:r>
            <a:r>
              <a:rPr lang="en-US" altLang="zh-CN"/>
              <a:t> </a:t>
            </a:r>
            <a:r>
              <a:rPr lang="zh-CN" altLang="en-US"/>
              <a:t>指定维度的特征</a:t>
            </a:r>
            <a:r>
              <a:rPr lang="en-US" altLang="zh-CN"/>
              <a:t>  </a:t>
            </a:r>
            <a:r>
              <a:rPr lang="zh-CN" altLang="en-US"/>
              <a:t>用的是</a:t>
            </a:r>
            <a:r>
              <a:rPr lang="en-US" altLang="zh-CN"/>
              <a:t>VFE</a:t>
            </a:r>
            <a:r>
              <a:rPr lang="zh-CN" altLang="en-US"/>
              <a:t>层</a:t>
            </a:r>
            <a:r>
              <a:rPr lang="en-US" altLang="zh-CN"/>
              <a:t>  </a:t>
            </a:r>
            <a:r>
              <a:rPr lang="zh-CN" altLang="en-US"/>
              <a:t>是本文引出的</a:t>
            </a:r>
            <a:endParaRPr lang="zh-CN"/>
          </a:p>
          <a:p>
            <a:pPr marL="285750" indent="-285750">
              <a:buFont typeface="Arial" panose="020B0604020202020204" pitchFamily="34" charset="0"/>
              <a:buChar char="•"/>
            </a:pPr>
            <a:endParaRPr lang="zh-CN"/>
          </a:p>
          <a:p>
            <a:pPr marL="285750" indent="-285750">
              <a:buFont typeface="Arial" panose="020B0604020202020204" pitchFamily="34" charset="0"/>
              <a:buChar char="•"/>
            </a:pPr>
            <a:r>
              <a:rPr lang="en-US" altLang="zh-CN"/>
              <a:t>then connected to a RPN to generate detections.</a:t>
            </a:r>
            <a:endParaRPr lang="en-US" altLang="zh-CN"/>
          </a:p>
          <a:p>
            <a:pPr indent="0">
              <a:buFont typeface="Arial" panose="020B0604020202020204" pitchFamily="34" charset="0"/>
              <a:buNone/>
            </a:pPr>
            <a:r>
              <a:rPr lang="en-US" altLang="zh-CN"/>
              <a:t>    </a:t>
            </a:r>
            <a:r>
              <a:rPr lang="zh-CN" altLang="en-US"/>
              <a:t>然后连接</a:t>
            </a:r>
            <a:r>
              <a:rPr lang="en-US" altLang="zh-CN"/>
              <a:t> Region Prosal Network </a:t>
            </a:r>
            <a:r>
              <a:rPr lang="zh-CN" altLang="en-US"/>
              <a:t>生成检测框</a:t>
            </a:r>
            <a:endParaRPr lang="en-US" altLang="zh-CN"/>
          </a:p>
        </p:txBody>
      </p:sp>
      <p:pic>
        <p:nvPicPr>
          <p:cNvPr id="11" name="图片 10"/>
          <p:cNvPicPr>
            <a:picLocks noChangeAspect="1"/>
          </p:cNvPicPr>
          <p:nvPr/>
        </p:nvPicPr>
        <p:blipFill>
          <a:blip r:embed="rId3"/>
          <a:stretch>
            <a:fillRect/>
          </a:stretch>
        </p:blipFill>
        <p:spPr>
          <a:xfrm>
            <a:off x="2640330" y="5103495"/>
            <a:ext cx="7658100" cy="38671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1000"/>
                            </p:stCondLst>
                            <p:childTnLst>
                              <p:par>
                                <p:cTn id="15" presetID="22" presetClass="entr" presetSubtype="2"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right)">
                                      <p:cBhvr>
                                        <p:cTn id="1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2635" y="915035"/>
            <a:ext cx="6626225" cy="521970"/>
          </a:xfrm>
          <a:prstGeom prst="rect">
            <a:avLst/>
          </a:prstGeom>
          <a:noFill/>
        </p:spPr>
        <p:txBody>
          <a:bodyPr wrap="square" rtlCol="0">
            <a:spAutoFit/>
          </a:bodyPr>
          <a:lstStyle/>
          <a:p>
            <a:pPr algn="l"/>
            <a:r>
              <a:rPr sz="2800" dirty="0">
                <a:solidFill>
                  <a:srgbClr val="3563A8"/>
                </a:solidFill>
                <a:latin typeface="Microsoft JhengHei UI Light" panose="020B0304030504040204" pitchFamily="34" charset="-120"/>
                <a:ea typeface="Microsoft JhengHei UI" panose="020B0604030504040204" pitchFamily="34" charset="-120"/>
                <a:sym typeface="+mn-ea"/>
              </a:rPr>
              <a:t>Abstract</a:t>
            </a:r>
            <a:endParaRPr lang="en-US" altLang="zh-CN" sz="2800" b="1" dirty="0">
              <a:solidFill>
                <a:srgbClr val="FF0000"/>
              </a:solidFill>
              <a:latin typeface="仿宋" panose="02010609060101010101" charset="-122"/>
              <a:ea typeface="仿宋" panose="02010609060101010101" charset="-122"/>
              <a:cs typeface="仿宋" panose="02010609060101010101" charset="-122"/>
            </a:endParaRPr>
          </a:p>
        </p:txBody>
      </p:sp>
      <p:cxnSp>
        <p:nvCxnSpPr>
          <p:cNvPr id="4" name="直接连接符 3"/>
          <p:cNvCxnSpPr/>
          <p:nvPr/>
        </p:nvCxnSpPr>
        <p:spPr>
          <a:xfrm>
            <a:off x="2134870" y="1507252"/>
            <a:ext cx="4978969" cy="0"/>
          </a:xfrm>
          <a:prstGeom prst="line">
            <a:avLst/>
          </a:prstGeom>
          <a:ln w="6350">
            <a:solidFill>
              <a:srgbClr val="3563A8"/>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432676" y="1377698"/>
            <a:ext cx="1128220" cy="1683970"/>
            <a:chOff x="8537689" y="2340869"/>
            <a:chExt cx="1128220" cy="1683970"/>
          </a:xfrm>
        </p:grpSpPr>
        <p:sp>
          <p:nvSpPr>
            <p:cNvPr id="2" name="文本框 1"/>
            <p:cNvSpPr txBox="1"/>
            <p:nvPr/>
          </p:nvSpPr>
          <p:spPr>
            <a:xfrm>
              <a:off x="8537689" y="3563174"/>
              <a:ext cx="1128220" cy="461665"/>
            </a:xfrm>
            <a:prstGeom prst="rect">
              <a:avLst/>
            </a:prstGeom>
            <a:noFill/>
          </p:spPr>
          <p:txBody>
            <a:bodyPr wrap="square" rtlCol="0">
              <a:spAutoFit/>
            </a:bodyPr>
            <a:lstStyle/>
            <a:p>
              <a:pPr algn="dist"/>
              <a:r>
                <a:rPr lang="en-US" altLang="zh-CN" sz="2400" dirty="0">
                  <a:solidFill>
                    <a:srgbClr val="3563A8"/>
                  </a:solidFill>
                </a:rPr>
                <a:t>PART</a:t>
              </a:r>
              <a:endParaRPr lang="zh-CN" altLang="en-US" sz="2400" dirty="0">
                <a:solidFill>
                  <a:srgbClr val="3563A8"/>
                </a:solidFill>
              </a:endParaRPr>
            </a:p>
          </p:txBody>
        </p:sp>
        <p:sp>
          <p:nvSpPr>
            <p:cNvPr id="8" name="矩形 7"/>
            <p:cNvSpPr/>
            <p:nvPr/>
          </p:nvSpPr>
          <p:spPr>
            <a:xfrm>
              <a:off x="8598879" y="2340869"/>
              <a:ext cx="1005840" cy="1185729"/>
            </a:xfrm>
            <a:prstGeom prst="rect">
              <a:avLst/>
            </a:prstGeom>
            <a:solidFill>
              <a:srgbClr val="35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t>01</a:t>
              </a:r>
              <a:endParaRPr lang="zh-CN" altLang="en-US" sz="4800" dirty="0"/>
            </a:p>
          </p:txBody>
        </p:sp>
      </p:grpSp>
      <p:grpSp>
        <p:nvGrpSpPr>
          <p:cNvPr id="12" name="组合 11"/>
          <p:cNvGrpSpPr/>
          <p:nvPr/>
        </p:nvGrpSpPr>
        <p:grpSpPr>
          <a:xfrm>
            <a:off x="116474" y="147812"/>
            <a:ext cx="2769158" cy="320040"/>
            <a:chOff x="116474" y="147812"/>
            <a:chExt cx="2769158" cy="320040"/>
          </a:xfrm>
        </p:grpSpPr>
        <p:cxnSp>
          <p:nvCxnSpPr>
            <p:cNvPr id="13" name="直接连接符 12"/>
            <p:cNvCxnSpPr/>
            <p:nvPr/>
          </p:nvCxnSpPr>
          <p:spPr>
            <a:xfrm>
              <a:off x="1611727" y="147812"/>
              <a:ext cx="0" cy="320040"/>
            </a:xfrm>
            <a:prstGeom prst="line">
              <a:avLst/>
            </a:prstGeom>
            <a:ln>
              <a:solidFill>
                <a:srgbClr val="3563A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16474" y="169333"/>
              <a:ext cx="1501758" cy="276999"/>
            </a:xfrm>
            <a:prstGeom prst="rect">
              <a:avLst/>
            </a:prstGeom>
            <a:noFill/>
          </p:spPr>
          <p:txBody>
            <a:bodyPr wrap="none" rtlCol="0">
              <a:spAutoFit/>
            </a:bodyPr>
            <a:lstStyle/>
            <a:p>
              <a:r>
                <a:rPr lang="en-US" altLang="zh-CN" sz="1200" dirty="0">
                  <a:solidFill>
                    <a:srgbClr val="3563A8"/>
                  </a:solidFill>
                  <a:latin typeface="+mj-lt"/>
                  <a:ea typeface="Arial Unicode MS" panose="020B0604020202020204" pitchFamily="34" charset="-122"/>
                  <a:cs typeface="Arial Unicode MS" panose="020B0604020202020204" pitchFamily="34" charset="-122"/>
                </a:rPr>
                <a:t>COMPANY  NAME</a:t>
              </a:r>
              <a:endParaRPr lang="zh-CN" altLang="en-US" sz="1200" dirty="0">
                <a:solidFill>
                  <a:srgbClr val="3563A8"/>
                </a:solidFill>
                <a:latin typeface="+mj-lt"/>
                <a:ea typeface="Arial Unicode MS" panose="020B0604020202020204" pitchFamily="34" charset="-122"/>
                <a:cs typeface="Arial Unicode MS" panose="020B0604020202020204" pitchFamily="34" charset="-122"/>
              </a:endParaRPr>
            </a:p>
          </p:txBody>
        </p:sp>
        <p:sp>
          <p:nvSpPr>
            <p:cNvPr id="15" name="文本框 14"/>
            <p:cNvSpPr txBox="1"/>
            <p:nvPr/>
          </p:nvSpPr>
          <p:spPr>
            <a:xfrm>
              <a:off x="1636572" y="169333"/>
              <a:ext cx="1249060" cy="276999"/>
            </a:xfrm>
            <a:prstGeom prst="rect">
              <a:avLst/>
            </a:prstGeom>
            <a:noFill/>
          </p:spPr>
          <p:txBody>
            <a:bodyPr wrap="none" rtlCol="0">
              <a:spAutoFit/>
            </a:bodyPr>
            <a:lstStyle/>
            <a:p>
              <a:r>
                <a:rPr lang="en-US" altLang="zh-CN" sz="1200" dirty="0">
                  <a:solidFill>
                    <a:schemeClr val="bg1">
                      <a:lumMod val="50000"/>
                    </a:schemeClr>
                  </a:solidFill>
                  <a:latin typeface="+mj-lt"/>
                  <a:ea typeface="Arial Unicode MS" panose="020B0604020202020204" pitchFamily="34" charset="-122"/>
                  <a:cs typeface="Arial Unicode MS" panose="020B0604020202020204" pitchFamily="34" charset="-122"/>
                </a:rPr>
                <a:t>POWER POINT</a:t>
              </a:r>
              <a:endParaRPr lang="zh-CN" altLang="en-US" sz="1200" dirty="0">
                <a:solidFill>
                  <a:schemeClr val="bg1">
                    <a:lumMod val="50000"/>
                  </a:schemeClr>
                </a:solidFill>
                <a:latin typeface="+mj-lt"/>
                <a:ea typeface="Arial Unicode MS" panose="020B0604020202020204" pitchFamily="34" charset="-122"/>
                <a:cs typeface="Arial Unicode MS" panose="020B0604020202020204" pitchFamily="34" charset="-122"/>
              </a:endParaRPr>
            </a:p>
          </p:txBody>
        </p:sp>
      </p:grpSp>
      <p:pic>
        <p:nvPicPr>
          <p:cNvPr id="7" name="图片 6" descr="C:\Users\chen\Desktop\logo.pnglogo"/>
          <p:cNvPicPr>
            <a:picLocks noChangeAspect="1"/>
          </p:cNvPicPr>
          <p:nvPr>
            <p:custDataLst>
              <p:tags r:id="rId1"/>
            </p:custDataLst>
          </p:nvPr>
        </p:nvPicPr>
        <p:blipFill>
          <a:blip r:embed="rId2"/>
          <a:srcRect/>
          <a:stretch>
            <a:fillRect/>
          </a:stretch>
        </p:blipFill>
        <p:spPr>
          <a:xfrm>
            <a:off x="116205" y="297815"/>
            <a:ext cx="1761490" cy="1164590"/>
          </a:xfrm>
          <a:prstGeom prst="rect">
            <a:avLst/>
          </a:prstGeom>
          <a:noFill/>
          <a:ln>
            <a:noFill/>
          </a:ln>
        </p:spPr>
      </p:pic>
      <p:sp>
        <p:nvSpPr>
          <p:cNvPr id="5" name="文本框 4"/>
          <p:cNvSpPr txBox="1"/>
          <p:nvPr/>
        </p:nvSpPr>
        <p:spPr>
          <a:xfrm>
            <a:off x="2032635" y="1732280"/>
            <a:ext cx="9559925" cy="2030095"/>
          </a:xfrm>
          <a:prstGeom prst="rect">
            <a:avLst/>
          </a:prstGeom>
          <a:noFill/>
        </p:spPr>
        <p:txBody>
          <a:bodyPr wrap="square" rtlCol="0" anchor="t">
            <a:spAutoFit/>
          </a:bodyPr>
          <a:p>
            <a:r>
              <a:rPr lang="en-US" altLang="zh-CN"/>
              <a:t>Point cloud </a:t>
            </a:r>
            <a:r>
              <a:rPr lang="zh-CN" altLang="en-US"/>
              <a:t>特点</a:t>
            </a:r>
            <a:r>
              <a:rPr lang="en-US" altLang="zh-CN"/>
              <a:t>:</a:t>
            </a:r>
            <a:endParaRPr lang="zh-CN" altLang="en-US"/>
          </a:p>
          <a:p>
            <a:pPr marL="285750" indent="-285750">
              <a:buFont typeface="Arial" panose="020B0604020202020204" pitchFamily="34" charset="0"/>
              <a:buChar char="•"/>
            </a:pPr>
            <a:r>
              <a:t>LiDAR provides depth information that can be used to accurately localize objects and</a:t>
            </a:r>
            <a:r>
              <a:rPr lang="en-US"/>
              <a:t> </a:t>
            </a:r>
            <a:r>
              <a:t>characterize their shapes</a:t>
            </a:r>
          </a:p>
          <a:p>
            <a:pPr marL="285750" indent="-285750">
              <a:buFont typeface="Arial" panose="020B0604020202020204" pitchFamily="34" charset="0"/>
              <a:buChar char="•"/>
            </a:pPr>
            <a:r>
              <a:rPr lang="zh-CN"/>
              <a:t>提供深度信息</a:t>
            </a:r>
            <a:r>
              <a:rPr lang="en-US" altLang="zh-CN"/>
              <a:t> </a:t>
            </a:r>
            <a:r>
              <a:rPr lang="zh-CN" altLang="en-US"/>
              <a:t>可用于</a:t>
            </a:r>
            <a:r>
              <a:rPr lang="en-US" altLang="zh-CN"/>
              <a:t> </a:t>
            </a:r>
            <a:r>
              <a:rPr lang="zh-CN" altLang="en-US"/>
              <a:t>物体</a:t>
            </a:r>
            <a:r>
              <a:rPr lang="zh-CN" altLang="en-US"/>
              <a:t>的准确定位并描述其形状</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LiDAR point clouds are sparse and have highly variable point density</a:t>
            </a:r>
            <a:endParaRPr lang="zh-CN" altLang="en-US"/>
          </a:p>
          <a:p>
            <a:pPr indent="0">
              <a:buFont typeface="Arial" panose="020B0604020202020204" pitchFamily="34" charset="0"/>
              <a:buNone/>
            </a:pPr>
            <a:r>
              <a:rPr lang="en-US" altLang="zh-CN"/>
              <a:t>    </a:t>
            </a:r>
            <a:r>
              <a:rPr lang="zh-CN" altLang="en-US"/>
              <a:t>点云</a:t>
            </a:r>
            <a:r>
              <a:rPr lang="en-US" altLang="zh-CN"/>
              <a:t> </a:t>
            </a:r>
            <a:r>
              <a:rPr lang="zh-CN" altLang="en-US"/>
              <a:t>是</a:t>
            </a:r>
            <a:r>
              <a:rPr lang="en-US" altLang="zh-CN"/>
              <a:t> </a:t>
            </a:r>
            <a:r>
              <a:rPr lang="zh-CN" altLang="en-US"/>
              <a:t>又稀疏又密集</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1000"/>
                            </p:stCondLst>
                            <p:childTnLst>
                              <p:par>
                                <p:cTn id="15" presetID="22" presetClass="entr" presetSubtype="2"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right)">
                                      <p:cBhvr>
                                        <p:cTn id="1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10995" y="2017395"/>
            <a:ext cx="9259570" cy="829945"/>
          </a:xfrm>
          <a:prstGeom prst="rect">
            <a:avLst/>
          </a:prstGeom>
          <a:noFill/>
        </p:spPr>
        <p:txBody>
          <a:bodyPr wrap="square" rtlCol="0">
            <a:spAutoFit/>
          </a:bodyPr>
          <a:lstStyle/>
          <a:p>
            <a:pPr lvl="0" algn="ctr">
              <a:buClrTx/>
              <a:buSzTx/>
              <a:buFontTx/>
            </a:pPr>
            <a:r>
              <a:rPr lang="en-US" altLang="zh-CN" sz="4800" dirty="0">
                <a:solidFill>
                  <a:srgbClr val="3563A8"/>
                </a:solidFill>
                <a:latin typeface="Microsoft JhengHei UI Light" panose="020B0304030504040204" pitchFamily="34" charset="-120"/>
                <a:ea typeface="Microsoft JhengHei UI" panose="020B0604030504040204" pitchFamily="34" charset="-120"/>
                <a:sym typeface="+mn-ea"/>
              </a:rPr>
              <a:t>VoxelNet</a:t>
            </a:r>
            <a:endParaRPr lang="en-US" altLang="zh-CN" sz="4800" dirty="0">
              <a:solidFill>
                <a:srgbClr val="3563A8"/>
              </a:solidFill>
              <a:latin typeface="Microsoft JhengHei UI Light" panose="020B0304030504040204" pitchFamily="34" charset="-120"/>
              <a:ea typeface="Microsoft JhengHei UI" panose="020B0604030504040204" pitchFamily="34" charset="-120"/>
              <a:sym typeface="+mn-ea"/>
            </a:endParaRPr>
          </a:p>
        </p:txBody>
      </p:sp>
      <p:grpSp>
        <p:nvGrpSpPr>
          <p:cNvPr id="12" name="组合 11"/>
          <p:cNvGrpSpPr/>
          <p:nvPr/>
        </p:nvGrpSpPr>
        <p:grpSpPr>
          <a:xfrm>
            <a:off x="116474" y="147812"/>
            <a:ext cx="2769158" cy="320040"/>
            <a:chOff x="116474" y="147812"/>
            <a:chExt cx="2769158" cy="320040"/>
          </a:xfrm>
        </p:grpSpPr>
        <p:cxnSp>
          <p:nvCxnSpPr>
            <p:cNvPr id="13" name="直接连接符 12"/>
            <p:cNvCxnSpPr/>
            <p:nvPr/>
          </p:nvCxnSpPr>
          <p:spPr>
            <a:xfrm>
              <a:off x="1611727" y="147812"/>
              <a:ext cx="0" cy="320040"/>
            </a:xfrm>
            <a:prstGeom prst="line">
              <a:avLst/>
            </a:prstGeom>
            <a:ln>
              <a:solidFill>
                <a:srgbClr val="3563A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16474" y="169333"/>
              <a:ext cx="1501758" cy="276999"/>
            </a:xfrm>
            <a:prstGeom prst="rect">
              <a:avLst/>
            </a:prstGeom>
            <a:noFill/>
          </p:spPr>
          <p:txBody>
            <a:bodyPr wrap="none" rtlCol="0">
              <a:spAutoFit/>
            </a:bodyPr>
            <a:lstStyle/>
            <a:p>
              <a:r>
                <a:rPr lang="en-US" altLang="zh-CN" sz="1200" dirty="0">
                  <a:solidFill>
                    <a:srgbClr val="3563A8"/>
                  </a:solidFill>
                  <a:latin typeface="+mj-lt"/>
                  <a:ea typeface="Arial Unicode MS" panose="020B0604020202020204" pitchFamily="34" charset="-122"/>
                  <a:cs typeface="Arial Unicode MS" panose="020B0604020202020204" pitchFamily="34" charset="-122"/>
                </a:rPr>
                <a:t>COMPANY  NAME</a:t>
              </a:r>
              <a:endParaRPr lang="zh-CN" altLang="en-US" sz="1200" dirty="0">
                <a:solidFill>
                  <a:srgbClr val="3563A8"/>
                </a:solidFill>
                <a:latin typeface="+mj-lt"/>
                <a:ea typeface="Arial Unicode MS" panose="020B0604020202020204" pitchFamily="34" charset="-122"/>
                <a:cs typeface="Arial Unicode MS" panose="020B0604020202020204" pitchFamily="34" charset="-122"/>
              </a:endParaRPr>
            </a:p>
          </p:txBody>
        </p:sp>
        <p:sp>
          <p:nvSpPr>
            <p:cNvPr id="15" name="文本框 14"/>
            <p:cNvSpPr txBox="1"/>
            <p:nvPr/>
          </p:nvSpPr>
          <p:spPr>
            <a:xfrm>
              <a:off x="1636572" y="169333"/>
              <a:ext cx="1249060" cy="276999"/>
            </a:xfrm>
            <a:prstGeom prst="rect">
              <a:avLst/>
            </a:prstGeom>
            <a:noFill/>
          </p:spPr>
          <p:txBody>
            <a:bodyPr wrap="none" rtlCol="0">
              <a:spAutoFit/>
            </a:bodyPr>
            <a:lstStyle/>
            <a:p>
              <a:r>
                <a:rPr lang="en-US" altLang="zh-CN" sz="1200" dirty="0">
                  <a:solidFill>
                    <a:schemeClr val="bg1">
                      <a:lumMod val="50000"/>
                    </a:schemeClr>
                  </a:solidFill>
                  <a:latin typeface="+mj-lt"/>
                  <a:ea typeface="Arial Unicode MS" panose="020B0604020202020204" pitchFamily="34" charset="-122"/>
                  <a:cs typeface="Arial Unicode MS" panose="020B0604020202020204" pitchFamily="34" charset="-122"/>
                </a:rPr>
                <a:t>POWER POINT</a:t>
              </a:r>
              <a:endParaRPr lang="zh-CN" altLang="en-US" sz="1200" dirty="0">
                <a:solidFill>
                  <a:schemeClr val="bg1">
                    <a:lumMod val="50000"/>
                  </a:schemeClr>
                </a:solidFill>
                <a:latin typeface="+mj-lt"/>
                <a:ea typeface="Arial Unicode MS" panose="020B0604020202020204" pitchFamily="34" charset="-122"/>
                <a:cs typeface="Arial Unicode MS" panose="020B0604020202020204" pitchFamily="34" charset="-122"/>
              </a:endParaRPr>
            </a:p>
          </p:txBody>
        </p:sp>
      </p:grpSp>
      <p:pic>
        <p:nvPicPr>
          <p:cNvPr id="2" name="图片 1" descr="C:\Users\chen\Desktop\logo.pnglogo"/>
          <p:cNvPicPr>
            <a:picLocks noChangeAspect="1"/>
          </p:cNvPicPr>
          <p:nvPr/>
        </p:nvPicPr>
        <p:blipFill>
          <a:blip r:embed="rId1"/>
          <a:srcRect/>
          <a:stretch>
            <a:fillRect/>
          </a:stretch>
        </p:blipFill>
        <p:spPr>
          <a:xfrm>
            <a:off x="116205" y="273050"/>
            <a:ext cx="1761490" cy="116459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custDataLst>
              <p:tags r:id="rId1"/>
            </p:custDataLst>
          </p:nvPr>
        </p:nvPicPr>
        <p:blipFill>
          <a:blip r:embed="rId2"/>
          <a:stretch>
            <a:fillRect/>
          </a:stretch>
        </p:blipFill>
        <p:spPr>
          <a:xfrm>
            <a:off x="2100580" y="2865120"/>
            <a:ext cx="7658100" cy="3867150"/>
          </a:xfrm>
          <a:prstGeom prst="rect">
            <a:avLst/>
          </a:prstGeom>
        </p:spPr>
      </p:pic>
      <p:sp>
        <p:nvSpPr>
          <p:cNvPr id="4" name="文本框 3"/>
          <p:cNvSpPr txBox="1"/>
          <p:nvPr/>
        </p:nvSpPr>
        <p:spPr>
          <a:xfrm>
            <a:off x="1985010" y="506730"/>
            <a:ext cx="7222490" cy="1476375"/>
          </a:xfrm>
          <a:prstGeom prst="rect">
            <a:avLst/>
          </a:prstGeom>
          <a:noFill/>
        </p:spPr>
        <p:txBody>
          <a:bodyPr wrap="square" rtlCol="0" anchor="t">
            <a:spAutoFit/>
          </a:bodyPr>
          <a:p>
            <a:r>
              <a:rPr lang="zh-CN" altLang="en-US"/>
              <a:t>VoxelNet </a:t>
            </a:r>
            <a:r>
              <a:rPr lang="zh-CN" altLang="en-US">
                <a:solidFill>
                  <a:srgbClr val="FF0000"/>
                </a:solidFill>
              </a:rPr>
              <a:t>Architecture</a:t>
            </a:r>
            <a:r>
              <a:rPr lang="en-US" altLang="zh-CN">
                <a:solidFill>
                  <a:srgbClr val="FF0000"/>
                </a:solidFill>
              </a:rPr>
              <a:t>:</a:t>
            </a:r>
            <a:endParaRPr lang="zh-CN" altLang="en-US"/>
          </a:p>
          <a:p>
            <a:r>
              <a:rPr lang="zh-CN" altLang="en-US"/>
              <a:t>The proposed VoxelNet consists of three functional</a:t>
            </a:r>
            <a:r>
              <a:rPr lang="en-US" altLang="zh-CN"/>
              <a:t> </a:t>
            </a:r>
            <a:r>
              <a:rPr lang="zh-CN" altLang="en-US"/>
              <a:t>blocks: </a:t>
            </a:r>
            <a:endParaRPr lang="zh-CN" altLang="en-US"/>
          </a:p>
          <a:p>
            <a:r>
              <a:rPr lang="zh-CN" altLang="en-US"/>
              <a:t>(1) Feature learning network, </a:t>
            </a:r>
            <a:endParaRPr lang="zh-CN" altLang="en-US"/>
          </a:p>
          <a:p>
            <a:r>
              <a:rPr lang="zh-CN" altLang="en-US"/>
              <a:t>(2) Convolutional</a:t>
            </a:r>
            <a:r>
              <a:rPr lang="en-US" altLang="zh-CN"/>
              <a:t> </a:t>
            </a:r>
            <a:r>
              <a:rPr lang="zh-CN" altLang="en-US"/>
              <a:t>middle layers</a:t>
            </a:r>
            <a:endParaRPr lang="zh-CN" altLang="en-US"/>
          </a:p>
          <a:p>
            <a:r>
              <a:rPr lang="zh-CN" altLang="en-US"/>
              <a:t>(3) Region proposal network</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3360" y="201930"/>
            <a:ext cx="7222490" cy="645160"/>
          </a:xfrm>
          <a:prstGeom prst="rect">
            <a:avLst/>
          </a:prstGeom>
          <a:noFill/>
        </p:spPr>
        <p:txBody>
          <a:bodyPr wrap="square" rtlCol="0" anchor="t">
            <a:spAutoFit/>
          </a:bodyPr>
          <a:p>
            <a:r>
              <a:rPr lang="zh-CN" altLang="en-US">
                <a:solidFill>
                  <a:srgbClr val="FF0000"/>
                </a:solidFill>
              </a:rPr>
              <a:t>Feature learning network, </a:t>
            </a:r>
            <a:endParaRPr lang="zh-CN" altLang="en-US">
              <a:solidFill>
                <a:srgbClr val="FF0000"/>
              </a:solidFill>
            </a:endParaRPr>
          </a:p>
          <a:p>
            <a:r>
              <a:rPr lang="zh-CN" altLang="en-US" b="1"/>
              <a:t>Voxel Partition</a:t>
            </a:r>
            <a:endParaRPr lang="zh-CN" altLang="en-US" b="1"/>
          </a:p>
        </p:txBody>
      </p:sp>
      <p:pic>
        <p:nvPicPr>
          <p:cNvPr id="2" name="图片 1"/>
          <p:cNvPicPr>
            <a:picLocks noChangeAspect="1"/>
          </p:cNvPicPr>
          <p:nvPr/>
        </p:nvPicPr>
        <p:blipFill>
          <a:blip r:embed="rId1"/>
          <a:stretch>
            <a:fillRect/>
          </a:stretch>
        </p:blipFill>
        <p:spPr>
          <a:xfrm>
            <a:off x="1790700" y="4362450"/>
            <a:ext cx="7620000" cy="2495550"/>
          </a:xfrm>
          <a:prstGeom prst="rect">
            <a:avLst/>
          </a:prstGeom>
        </p:spPr>
      </p:pic>
      <p:sp>
        <p:nvSpPr>
          <p:cNvPr id="3" name="文本框 2"/>
          <p:cNvSpPr txBox="1"/>
          <p:nvPr/>
        </p:nvSpPr>
        <p:spPr>
          <a:xfrm>
            <a:off x="330200" y="891540"/>
            <a:ext cx="10782935" cy="922020"/>
          </a:xfrm>
          <a:prstGeom prst="rect">
            <a:avLst/>
          </a:prstGeom>
          <a:noFill/>
        </p:spPr>
        <p:txBody>
          <a:bodyPr wrap="square" rtlCol="0" anchor="t">
            <a:spAutoFit/>
          </a:bodyPr>
          <a:p>
            <a:pPr marL="285750" indent="-285750">
              <a:buFont typeface="Arial" panose="020B0604020202020204" pitchFamily="34" charset="0"/>
              <a:buChar char="•"/>
            </a:pPr>
            <a:r>
              <a:rPr lang="zh-CN" altLang="en-US"/>
              <a:t> 3D space with range D, H, W along the Z, Y, X axes respectively</a:t>
            </a:r>
            <a:endParaRPr lang="zh-CN" altLang="en-US"/>
          </a:p>
          <a:p>
            <a:pPr marL="285750" indent="-285750">
              <a:buFont typeface="Arial" panose="020B0604020202020204" pitchFamily="34" charset="0"/>
              <a:buChar char="•"/>
            </a:pPr>
            <a:r>
              <a:rPr lang="zh-CN" altLang="en-US"/>
              <a:t> define</a:t>
            </a:r>
            <a:r>
              <a:rPr lang="en-US" altLang="zh-CN"/>
              <a:t> voxel size</a:t>
            </a:r>
            <a:endParaRPr lang="en-US" altLang="zh-CN"/>
          </a:p>
          <a:p>
            <a:pPr marL="285750" indent="-285750">
              <a:buFont typeface="Arial" panose="020B0604020202020204" pitchFamily="34" charset="0"/>
              <a:buChar char="•"/>
            </a:pPr>
            <a:r>
              <a:rPr lang="en-US" altLang="zh-CN"/>
              <a:t>3D voxel grid is of size</a:t>
            </a:r>
            <a:endParaRPr lang="en-US" altLang="zh-CN"/>
          </a:p>
        </p:txBody>
      </p:sp>
      <p:pic>
        <p:nvPicPr>
          <p:cNvPr id="5" name="图片 4"/>
          <p:cNvPicPr>
            <a:picLocks noChangeAspect="1"/>
          </p:cNvPicPr>
          <p:nvPr/>
        </p:nvPicPr>
        <p:blipFill>
          <a:blip r:embed="rId2"/>
          <a:stretch>
            <a:fillRect/>
          </a:stretch>
        </p:blipFill>
        <p:spPr>
          <a:xfrm>
            <a:off x="2547620" y="1371600"/>
            <a:ext cx="1343025" cy="219075"/>
          </a:xfrm>
          <a:prstGeom prst="rect">
            <a:avLst/>
          </a:prstGeom>
        </p:spPr>
      </p:pic>
      <p:pic>
        <p:nvPicPr>
          <p:cNvPr id="6" name="图片 5"/>
          <p:cNvPicPr>
            <a:picLocks noChangeAspect="1"/>
          </p:cNvPicPr>
          <p:nvPr/>
        </p:nvPicPr>
        <p:blipFill>
          <a:blip r:embed="rId3"/>
          <a:stretch>
            <a:fillRect/>
          </a:stretch>
        </p:blipFill>
        <p:spPr>
          <a:xfrm>
            <a:off x="3128645" y="1642110"/>
            <a:ext cx="2695575" cy="228600"/>
          </a:xfrm>
          <a:prstGeom prst="rect">
            <a:avLst/>
          </a:prstGeom>
        </p:spPr>
      </p:pic>
      <p:pic>
        <p:nvPicPr>
          <p:cNvPr id="7" name="图片 6"/>
          <p:cNvPicPr>
            <a:picLocks noChangeAspect="1"/>
          </p:cNvPicPr>
          <p:nvPr/>
        </p:nvPicPr>
        <p:blipFill>
          <a:blip r:embed="rId4"/>
          <a:stretch>
            <a:fillRect/>
          </a:stretch>
        </p:blipFill>
        <p:spPr>
          <a:xfrm>
            <a:off x="5824220" y="1661160"/>
            <a:ext cx="657225" cy="228600"/>
          </a:xfrm>
          <a:prstGeom prst="rect">
            <a:avLst/>
          </a:prstGeom>
        </p:spPr>
      </p:pic>
      <p:sp>
        <p:nvSpPr>
          <p:cNvPr id="8" name="文本框 7"/>
          <p:cNvSpPr txBox="1"/>
          <p:nvPr/>
        </p:nvSpPr>
        <p:spPr>
          <a:xfrm>
            <a:off x="330200" y="1858010"/>
            <a:ext cx="2540000" cy="368300"/>
          </a:xfrm>
          <a:prstGeom prst="rect">
            <a:avLst/>
          </a:prstGeom>
          <a:noFill/>
        </p:spPr>
        <p:txBody>
          <a:bodyPr wrap="square" rtlCol="0" anchor="t">
            <a:spAutoFit/>
          </a:bodyPr>
          <a:p>
            <a:r>
              <a:rPr lang="zh-CN" altLang="en-US" b="1"/>
              <a:t>Grouping</a:t>
            </a:r>
            <a:endParaRPr lang="zh-CN" altLang="en-US" b="1"/>
          </a:p>
        </p:txBody>
      </p:sp>
      <p:sp>
        <p:nvSpPr>
          <p:cNvPr id="9" name="文本框 8"/>
          <p:cNvSpPr txBox="1"/>
          <p:nvPr/>
        </p:nvSpPr>
        <p:spPr>
          <a:xfrm>
            <a:off x="330200" y="2270760"/>
            <a:ext cx="10782935" cy="645160"/>
          </a:xfrm>
          <a:prstGeom prst="rect">
            <a:avLst/>
          </a:prstGeom>
          <a:noFill/>
        </p:spPr>
        <p:txBody>
          <a:bodyPr wrap="square" rtlCol="0" anchor="t">
            <a:spAutoFit/>
          </a:bodyPr>
          <a:p>
            <a:pPr marL="285750" indent="-285750">
              <a:buFont typeface="Arial" panose="020B0604020202020204" pitchFamily="34" charset="0"/>
              <a:buChar char="•"/>
            </a:pPr>
            <a:r>
              <a:rPr lang="zh-CN" altLang="en-US"/>
              <a:t> after grouping, a voxel</a:t>
            </a:r>
            <a:r>
              <a:rPr lang="en-US" altLang="zh-CN"/>
              <a:t> </a:t>
            </a:r>
            <a:r>
              <a:rPr lang="zh-CN" altLang="en-US"/>
              <a:t>will contain a variable number of points.</a:t>
            </a:r>
            <a:endParaRPr lang="zh-CN" altLang="en-US"/>
          </a:p>
          <a:p>
            <a:pPr marL="285750" indent="-285750">
              <a:buFont typeface="Arial" panose="020B0604020202020204" pitchFamily="34" charset="0"/>
              <a:buChar char="•"/>
            </a:pPr>
            <a:r>
              <a:rPr lang="zh-CN" altLang="en-US"/>
              <a:t> Voxel-1 has significantly more</a:t>
            </a:r>
            <a:r>
              <a:rPr lang="en-US" altLang="zh-CN"/>
              <a:t> </a:t>
            </a:r>
            <a:r>
              <a:rPr lang="zh-CN" altLang="en-US"/>
              <a:t>points than Voxel-2 and Voxel-4, while Voxel-3 contains no</a:t>
            </a:r>
            <a:r>
              <a:rPr lang="en-US" altLang="zh-CN"/>
              <a:t> </a:t>
            </a:r>
            <a:r>
              <a:rPr lang="zh-CN" altLang="en-US"/>
              <a:t>point.</a:t>
            </a:r>
            <a:endParaRPr lang="zh-CN" altLang="en-US"/>
          </a:p>
        </p:txBody>
      </p:sp>
      <p:sp>
        <p:nvSpPr>
          <p:cNvPr id="10" name="文本框 9"/>
          <p:cNvSpPr txBox="1"/>
          <p:nvPr/>
        </p:nvSpPr>
        <p:spPr>
          <a:xfrm>
            <a:off x="330200" y="3072130"/>
            <a:ext cx="2540000" cy="368300"/>
          </a:xfrm>
          <a:prstGeom prst="rect">
            <a:avLst/>
          </a:prstGeom>
          <a:noFill/>
        </p:spPr>
        <p:txBody>
          <a:bodyPr wrap="square" rtlCol="0" anchor="t">
            <a:spAutoFit/>
          </a:bodyPr>
          <a:p>
            <a:r>
              <a:rPr lang="zh-CN" altLang="en-US" b="1"/>
              <a:t>Random Sampling</a:t>
            </a:r>
            <a:endParaRPr lang="zh-CN" altLang="en-US" b="1"/>
          </a:p>
        </p:txBody>
      </p:sp>
      <p:sp>
        <p:nvSpPr>
          <p:cNvPr id="12" name="文本框 11"/>
          <p:cNvSpPr txBox="1"/>
          <p:nvPr/>
        </p:nvSpPr>
        <p:spPr>
          <a:xfrm>
            <a:off x="330200" y="3452495"/>
            <a:ext cx="11862435" cy="922020"/>
          </a:xfrm>
          <a:prstGeom prst="rect">
            <a:avLst/>
          </a:prstGeom>
          <a:noFill/>
        </p:spPr>
        <p:txBody>
          <a:bodyPr wrap="square" rtlCol="0" anchor="t">
            <a:spAutoFit/>
          </a:bodyPr>
          <a:p>
            <a:pPr marL="285750" indent="-285750">
              <a:buFont typeface="Arial" panose="020B0604020202020204" pitchFamily="34" charset="0"/>
              <a:buChar char="•"/>
            </a:pPr>
            <a:r>
              <a:rPr lang="zh-CN" altLang="en-US"/>
              <a:t>Typically a high-definition LiDAR</a:t>
            </a:r>
            <a:r>
              <a:rPr lang="en-US" altLang="zh-CN"/>
              <a:t> </a:t>
            </a:r>
            <a:r>
              <a:rPr lang="zh-CN" altLang="en-US"/>
              <a:t>point cloud is composed of ∼100k points.</a:t>
            </a:r>
            <a:endParaRPr lang="zh-CN" altLang="en-US"/>
          </a:p>
          <a:p>
            <a:pPr marL="285750" indent="-285750">
              <a:buFont typeface="Arial" panose="020B0604020202020204" pitchFamily="34" charset="0"/>
              <a:buChar char="•"/>
            </a:pPr>
            <a:r>
              <a:rPr lang="zh-CN" altLang="en-US"/>
              <a:t>we randomly sample a fixed</a:t>
            </a:r>
            <a:r>
              <a:rPr lang="en-US" altLang="zh-CN"/>
              <a:t> </a:t>
            </a:r>
            <a:r>
              <a:rPr lang="zh-CN" altLang="en-US"/>
              <a:t>number, T</a:t>
            </a:r>
            <a:r>
              <a:rPr lang="en-US" altLang="zh-CN"/>
              <a:t>(</a:t>
            </a:r>
            <a:r>
              <a:rPr lang="zh-CN" altLang="en-US"/>
              <a:t>实验</a:t>
            </a:r>
            <a:r>
              <a:rPr lang="en-US" altLang="zh-CN"/>
              <a:t>=48)</a:t>
            </a:r>
            <a:endParaRPr lang="en-US" altLang="zh-CN"/>
          </a:p>
          <a:p>
            <a:pPr marL="285750" indent="-285750">
              <a:buFont typeface="Arial" panose="020B0604020202020204" pitchFamily="34" charset="0"/>
              <a:buChar char="•"/>
            </a:pPr>
            <a:r>
              <a:rPr lang="en-US" altLang="zh-CN"/>
              <a:t>two purposes</a:t>
            </a:r>
            <a:r>
              <a:rPr lang="zh-CN" altLang="en-US">
                <a:ea typeface="宋体" panose="02010600030101010101" pitchFamily="2" charset="-122"/>
              </a:rPr>
              <a:t>：</a:t>
            </a:r>
            <a:r>
              <a:rPr lang="en-US" altLang="zh-CN"/>
              <a:t>(1) computational savings (2)reduces the sampling bias, and adds more variation to training.</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1834,&quot;width&quot;:2774}"/>
</p:tagLst>
</file>

<file path=ppt/tags/tag10.xml><?xml version="1.0" encoding="utf-8"?>
<p:tagLst xmlns:p="http://schemas.openxmlformats.org/presentationml/2006/main">
  <p:tag name="KSO_WM_UNIT_PLACING_PICTURE_USER_VIEWPORT" val="{&quot;height&quot;:1834,&quot;width&quot;:2774}"/>
</p:tagLst>
</file>

<file path=ppt/tags/tag11.xml><?xml version="1.0" encoding="utf-8"?>
<p:tagLst xmlns:p="http://schemas.openxmlformats.org/presentationml/2006/main">
  <p:tag name="KSO_WM_UNIT_PLACING_PICTURE_USER_VIEWPORT" val="{&quot;height&quot;:1834,&quot;width&quot;:2774}"/>
</p:tagLst>
</file>

<file path=ppt/tags/tag12.xml><?xml version="1.0" encoding="utf-8"?>
<p:tagLst xmlns:p="http://schemas.openxmlformats.org/presentationml/2006/main">
  <p:tag name="KSO_WM_UNIT_PLACING_PICTURE_USER_VIEWPORT" val="{&quot;height&quot;:1834,&quot;width&quot;:2774}"/>
</p:tagLst>
</file>

<file path=ppt/tags/tag13.xml><?xml version="1.0" encoding="utf-8"?>
<p:tagLst xmlns:p="http://schemas.openxmlformats.org/presentationml/2006/main">
  <p:tag name="KSO_WM_UNIT_PLACING_PICTURE_USER_VIEWPORT" val="{&quot;height&quot;:1834,&quot;width&quot;:2774}"/>
</p:tagLst>
</file>

<file path=ppt/tags/tag14.xml><?xml version="1.0" encoding="utf-8"?>
<p:tagLst xmlns:p="http://schemas.openxmlformats.org/presentationml/2006/main">
  <p:tag name="KSO_WM_UNIT_PLACING_PICTURE_USER_VIEWPORT" val="{&quot;height&quot;:1834,&quot;width&quot;:2774}"/>
</p:tagLst>
</file>

<file path=ppt/tags/tag15.xml><?xml version="1.0" encoding="utf-8"?>
<p:tagLst xmlns:p="http://schemas.openxmlformats.org/presentationml/2006/main">
  <p:tag name="KSO_WM_UNIT_PLACING_PICTURE_USER_VIEWPORT" val="{&quot;height&quot;:1834,&quot;width&quot;:2774}"/>
</p:tagLst>
</file>

<file path=ppt/tags/tag16.xml><?xml version="1.0" encoding="utf-8"?>
<p:tagLst xmlns:p="http://schemas.openxmlformats.org/presentationml/2006/main">
  <p:tag name="KSO_WM_UNIT_PLACING_PICTURE_USER_VIEWPORT" val="{&quot;height&quot;:1834,&quot;width&quot;:2774}"/>
</p:tagLst>
</file>

<file path=ppt/tags/tag17.xml><?xml version="1.0" encoding="utf-8"?>
<p:tagLst xmlns:p="http://schemas.openxmlformats.org/presentationml/2006/main">
  <p:tag name="KSO_WM_UNIT_PLACING_PICTURE_USER_VIEWPORT" val="{&quot;height&quot;:1834,&quot;width&quot;:2774}"/>
</p:tagLst>
</file>

<file path=ppt/tags/tag18.xml><?xml version="1.0" encoding="utf-8"?>
<p:tagLst xmlns:p="http://schemas.openxmlformats.org/presentationml/2006/main">
  <p:tag name="KSO_WM_UNIT_PLACING_PICTURE_USER_VIEWPORT" val="{&quot;height&quot;:1834,&quot;width&quot;:2774}"/>
</p:tagLst>
</file>

<file path=ppt/tags/tag2.xml><?xml version="1.0" encoding="utf-8"?>
<p:tagLst xmlns:p="http://schemas.openxmlformats.org/presentationml/2006/main">
  <p:tag name="KSO_WM_UNIT_PLACING_PICTURE_USER_VIEWPORT" val="{&quot;height&quot;:1834,&quot;width&quot;:2774}"/>
</p:tagLst>
</file>

<file path=ppt/tags/tag3.xml><?xml version="1.0" encoding="utf-8"?>
<p:tagLst xmlns:p="http://schemas.openxmlformats.org/presentationml/2006/main">
  <p:tag name="KSO_WM_UNIT_PLACING_PICTURE_USER_VIEWPORT" val="{&quot;height&quot;:6090,&quot;width&quot;:12060}"/>
</p:tagLst>
</file>

<file path=ppt/tags/tag4.xml><?xml version="1.0" encoding="utf-8"?>
<p:tagLst xmlns:p="http://schemas.openxmlformats.org/presentationml/2006/main">
  <p:tag name="KSO_WM_UNIT_PLACING_PICTURE_USER_VIEWPORT" val="{&quot;height&quot;:1834,&quot;width&quot;:2774}"/>
</p:tagLst>
</file>

<file path=ppt/tags/tag5.xml><?xml version="1.0" encoding="utf-8"?>
<p:tagLst xmlns:p="http://schemas.openxmlformats.org/presentationml/2006/main">
  <p:tag name="KSO_WM_UNIT_PLACING_PICTURE_USER_VIEWPORT" val="{&quot;height&quot;:1834,&quot;width&quot;:2774}"/>
</p:tagLst>
</file>

<file path=ppt/tags/tag6.xml><?xml version="1.0" encoding="utf-8"?>
<p:tagLst xmlns:p="http://schemas.openxmlformats.org/presentationml/2006/main">
  <p:tag name="KSO_WM_UNIT_PLACING_PICTURE_USER_VIEWPORT" val="{&quot;height&quot;:1834,&quot;width&quot;:2774}"/>
</p:tagLst>
</file>

<file path=ppt/tags/tag7.xml><?xml version="1.0" encoding="utf-8"?>
<p:tagLst xmlns:p="http://schemas.openxmlformats.org/presentationml/2006/main">
  <p:tag name="KSO_WM_UNIT_PLACING_PICTURE_USER_VIEWPORT" val="{&quot;height&quot;:1834,&quot;width&quot;:2774}"/>
</p:tagLst>
</file>

<file path=ppt/tags/tag8.xml><?xml version="1.0" encoding="utf-8"?>
<p:tagLst xmlns:p="http://schemas.openxmlformats.org/presentationml/2006/main">
  <p:tag name="KSO_WM_UNIT_PLACING_PICTURE_USER_VIEWPORT" val="{&quot;height&quot;:1834,&quot;width&quot;:2774}"/>
</p:tagLst>
</file>

<file path=ppt/tags/tag9.xml><?xml version="1.0" encoding="utf-8"?>
<p:tagLst xmlns:p="http://schemas.openxmlformats.org/presentationml/2006/main">
  <p:tag name="KSO_WM_UNIT_PLACING_PICTURE_USER_VIEWPORT" val="{&quot;height&quot;:6945,&quot;width&quot;:13005}"/>
</p:tagLst>
</file>

<file path=ppt/theme/theme1.xml><?xml version="1.0" encoding="utf-8"?>
<a:theme xmlns:a="http://schemas.openxmlformats.org/drawingml/2006/main" name="1_Office 主题">
  <a:themeElements>
    <a:clrScheme name="Office">
      <a:dk1>
        <a:srgbClr val="000000"/>
      </a:dk1>
      <a:lt1>
        <a:srgbClr val="FFFFFF"/>
      </a:lt1>
      <a:dk2>
        <a:srgbClr val="768395"/>
      </a:dk2>
      <a:lt2>
        <a:srgbClr val="F0F0F0"/>
      </a:lt2>
      <a:accent1>
        <a:srgbClr val="003378"/>
      </a:accent1>
      <a:accent2>
        <a:srgbClr val="01518A"/>
      </a:accent2>
      <a:accent3>
        <a:srgbClr val="0184CB"/>
      </a:accent3>
      <a:accent4>
        <a:srgbClr val="00A0E6"/>
      </a:accent4>
      <a:accent5>
        <a:srgbClr val="015CB3"/>
      </a:accent5>
      <a:accent6>
        <a:srgbClr val="01386A"/>
      </a:accent6>
      <a:hlink>
        <a:srgbClr val="4472C4"/>
      </a:hlink>
      <a:folHlink>
        <a:srgbClr val="BFBFBF"/>
      </a:folHlink>
    </a:clrScheme>
    <a:fontScheme name="自定义 3">
      <a:majorFont>
        <a:latin typeface="Microsoft JhengHei UI"/>
        <a:ea typeface="Microsoft JhengHei UI"/>
        <a:cs typeface=""/>
      </a:majorFont>
      <a:minorFont>
        <a:latin typeface="Microsoft JhengHei UI Light"/>
        <a:ea typeface="Microsoft JhengHei UI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003378"/>
    </a:accent1>
    <a:accent2>
      <a:srgbClr val="01518A"/>
    </a:accent2>
    <a:accent3>
      <a:srgbClr val="0184CB"/>
    </a:accent3>
    <a:accent4>
      <a:srgbClr val="00A0E6"/>
    </a:accent4>
    <a:accent5>
      <a:srgbClr val="015CB3"/>
    </a:accent5>
    <a:accent6>
      <a:srgbClr val="01386A"/>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003378"/>
    </a:accent1>
    <a:accent2>
      <a:srgbClr val="01518A"/>
    </a:accent2>
    <a:accent3>
      <a:srgbClr val="0184CB"/>
    </a:accent3>
    <a:accent4>
      <a:srgbClr val="00A0E6"/>
    </a:accent4>
    <a:accent5>
      <a:srgbClr val="015CB3"/>
    </a:accent5>
    <a:accent6>
      <a:srgbClr val="01386A"/>
    </a:accent6>
    <a:hlink>
      <a:srgbClr val="4472C4"/>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68395"/>
    </a:dk2>
    <a:lt2>
      <a:srgbClr val="F0F0F0"/>
    </a:lt2>
    <a:accent1>
      <a:srgbClr val="003378"/>
    </a:accent1>
    <a:accent2>
      <a:srgbClr val="01518A"/>
    </a:accent2>
    <a:accent3>
      <a:srgbClr val="0184CB"/>
    </a:accent3>
    <a:accent4>
      <a:srgbClr val="00A0E6"/>
    </a:accent4>
    <a:accent5>
      <a:srgbClr val="015CB3"/>
    </a:accent5>
    <a:accent6>
      <a:srgbClr val="01386A"/>
    </a:accent6>
    <a:hlink>
      <a:srgbClr val="4472C4"/>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68395"/>
    </a:dk2>
    <a:lt2>
      <a:srgbClr val="F0F0F0"/>
    </a:lt2>
    <a:accent1>
      <a:srgbClr val="003378"/>
    </a:accent1>
    <a:accent2>
      <a:srgbClr val="01518A"/>
    </a:accent2>
    <a:accent3>
      <a:srgbClr val="0184CB"/>
    </a:accent3>
    <a:accent4>
      <a:srgbClr val="00A0E6"/>
    </a:accent4>
    <a:accent5>
      <a:srgbClr val="015CB3"/>
    </a:accent5>
    <a:accent6>
      <a:srgbClr val="01386A"/>
    </a:accent6>
    <a:hlink>
      <a:srgbClr val="4472C4"/>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68395"/>
    </a:dk2>
    <a:lt2>
      <a:srgbClr val="F0F0F0"/>
    </a:lt2>
    <a:accent1>
      <a:srgbClr val="003378"/>
    </a:accent1>
    <a:accent2>
      <a:srgbClr val="01518A"/>
    </a:accent2>
    <a:accent3>
      <a:srgbClr val="0184CB"/>
    </a:accent3>
    <a:accent4>
      <a:srgbClr val="00A0E6"/>
    </a:accent4>
    <a:accent5>
      <a:srgbClr val="015CB3"/>
    </a:accent5>
    <a:accent6>
      <a:srgbClr val="01386A"/>
    </a:accent6>
    <a:hlink>
      <a:srgbClr val="4472C4"/>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68395"/>
    </a:dk2>
    <a:lt2>
      <a:srgbClr val="F0F0F0"/>
    </a:lt2>
    <a:accent1>
      <a:srgbClr val="003378"/>
    </a:accent1>
    <a:accent2>
      <a:srgbClr val="01518A"/>
    </a:accent2>
    <a:accent3>
      <a:srgbClr val="0184CB"/>
    </a:accent3>
    <a:accent4>
      <a:srgbClr val="00A0E6"/>
    </a:accent4>
    <a:accent5>
      <a:srgbClr val="015CB3"/>
    </a:accent5>
    <a:accent6>
      <a:srgbClr val="01386A"/>
    </a:accent6>
    <a:hlink>
      <a:srgbClr val="4472C4"/>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68395"/>
    </a:dk2>
    <a:lt2>
      <a:srgbClr val="F0F0F0"/>
    </a:lt2>
    <a:accent1>
      <a:srgbClr val="003378"/>
    </a:accent1>
    <a:accent2>
      <a:srgbClr val="01518A"/>
    </a:accent2>
    <a:accent3>
      <a:srgbClr val="0184CB"/>
    </a:accent3>
    <a:accent4>
      <a:srgbClr val="00A0E6"/>
    </a:accent4>
    <a:accent5>
      <a:srgbClr val="015CB3"/>
    </a:accent5>
    <a:accent6>
      <a:srgbClr val="01386A"/>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13490</Words>
  <Application>WPS 演示</Application>
  <PresentationFormat>宽屏</PresentationFormat>
  <Paragraphs>611</Paragraphs>
  <Slides>39</Slides>
  <Notes>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39</vt:i4>
      </vt:variant>
    </vt:vector>
  </HeadingPairs>
  <TitlesOfParts>
    <vt:vector size="52" baseType="lpstr">
      <vt:lpstr>Arial</vt:lpstr>
      <vt:lpstr>宋体</vt:lpstr>
      <vt:lpstr>Wingdings</vt:lpstr>
      <vt:lpstr>Microsoft JhengHei Light</vt:lpstr>
      <vt:lpstr>Microsoft JhengHei UI Light</vt:lpstr>
      <vt:lpstr>Microsoft JhengHei UI</vt:lpstr>
      <vt:lpstr>Arial Unicode MS</vt:lpstr>
      <vt:lpstr>仿宋</vt:lpstr>
      <vt:lpstr>微软雅黑</vt:lpstr>
      <vt:lpstr>Arial Unicode MS</vt:lpstr>
      <vt:lpstr>等线</vt:lpstr>
      <vt:lpstr>Calibri</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chens</dc:creator>
  <cp:lastModifiedBy>BK</cp:lastModifiedBy>
  <cp:revision>615</cp:revision>
  <dcterms:created xsi:type="dcterms:W3CDTF">2021-11-18T03:56:00Z</dcterms:created>
  <dcterms:modified xsi:type="dcterms:W3CDTF">2022-03-29T08:05:08Z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KSOTemplateUUID">
    <vt:lpwstr>v1.0_mb_JME32TrFY4M8sh4lZsDvFQ==</vt:lpwstr>
  </property>
  <property fmtid="{D5CDD505-2E9C-101B-9397-08002B2CF9AE}" pid="4" name="ICV">
    <vt:lpwstr>823A8F73AF2441CDBA4C9469E335D2F3</vt:lpwstr>
  </property>
</Properties>
</file>