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3"/>
    <p:sldId id="258" r:id="rId4"/>
    <p:sldId id="661" r:id="rId5"/>
    <p:sldId id="297" r:id="rId6"/>
    <p:sldId id="662" r:id="rId7"/>
    <p:sldId id="663" r:id="rId8"/>
    <p:sldId id="664" r:id="rId9"/>
    <p:sldId id="670" r:id="rId10"/>
    <p:sldId id="665" r:id="rId11"/>
    <p:sldId id="671" r:id="rId12"/>
    <p:sldId id="667" r:id="rId13"/>
    <p:sldId id="666" r:id="rId14"/>
    <p:sldId id="668" r:id="rId15"/>
    <p:sldId id="669" r:id="rId16"/>
    <p:sldId id="672" r:id="rId17"/>
    <p:sldId id="673" r:id="rId18"/>
    <p:sldId id="674" r:id="rId19"/>
    <p:sldId id="675" r:id="rId20"/>
    <p:sldId id="55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3563A8"/>
    <a:srgbClr val="E7E6E6"/>
    <a:srgbClr val="FFF2CC"/>
    <a:srgbClr val="2E93D6"/>
    <a:srgbClr val="7030A0"/>
    <a:srgbClr val="5CBFEA"/>
    <a:srgbClr val="D6DCE5"/>
    <a:srgbClr val="0184CB"/>
    <a:srgbClr val="0070C1"/>
    <a:srgbClr val="015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15" autoAdjust="0"/>
  </p:normalViewPr>
  <p:slideViewPr>
    <p:cSldViewPr snapToGrid="0">
      <p:cViewPr varScale="1">
        <p:scale>
          <a:sx n="64" d="100"/>
          <a:sy n="64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185C-A69D-4982-BCC8-0794776405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5B5B5-6AFC-4DE0-AC18-FA9EEDE821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14" b="11916"/>
          <a:stretch>
            <a:fillRect/>
          </a:stretch>
        </p:blipFill>
        <p:spPr>
          <a:xfrm>
            <a:off x="0" y="2419349"/>
            <a:ext cx="12192000" cy="4438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144" b="19144"/>
          <a:stretch>
            <a:fillRect/>
          </a:stretch>
        </p:blipFill>
        <p:spPr>
          <a:xfrm>
            <a:off x="0" y="2038350"/>
            <a:ext cx="12192000" cy="4229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719"/>
          <a:stretch>
            <a:fillRect/>
          </a:stretch>
        </p:blipFill>
        <p:spPr>
          <a:xfrm>
            <a:off x="742950" y="5039"/>
            <a:ext cx="466725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98" y="2519"/>
            <a:ext cx="12221497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92011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232696"/>
            <a:ext cx="12192000" cy="2625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75607" y="1947407"/>
            <a:ext cx="2976000" cy="29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0272000" y="4938000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3711" y="12813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621021"/>
            <a:ext cx="12192000" cy="3236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6909" y="1690757"/>
            <a:ext cx="2592288" cy="4810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456524" y="1700510"/>
            <a:ext cx="2592288" cy="3207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36139" y="1700509"/>
            <a:ext cx="2592288" cy="2061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815753" y="1700510"/>
            <a:ext cx="2592288" cy="4800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56524" y="4977719"/>
            <a:ext cx="2592000" cy="15236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6136139" y="3817041"/>
            <a:ext cx="2592000" cy="268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tags" Target="../tags/tag7.xml"/><Relationship Id="rId2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004709" y="4105604"/>
            <a:ext cx="6466114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556315" y="4028297"/>
            <a:ext cx="5817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       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时间：</a:t>
            </a: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2022/3/10</a:t>
            </a:r>
            <a:endParaRPr lang="zh-CN" altLang="en-US" sz="1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903730" y="2967990"/>
            <a:ext cx="83851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3563A8"/>
                </a:solidFill>
              </a:rPr>
              <a:t>TimeSformer</a:t>
            </a:r>
            <a:r>
              <a:rPr lang="zh-CN" altLang="en-US" b="1">
                <a:solidFill>
                  <a:srgbClr val="3563A8"/>
                </a:solidFill>
                <a:ea typeface="宋体" panose="02010600030101010101" pitchFamily="2" charset="-122"/>
              </a:rPr>
              <a:t>：Is Space-Time Attention All You Need for Video Understanding?</a:t>
            </a:r>
            <a:endParaRPr lang="zh-CN" altLang="en-US" b="1">
              <a:solidFill>
                <a:srgbClr val="3563A8"/>
              </a:solidFill>
              <a:ea typeface="宋体" panose="02010600030101010101" pitchFamily="2" charset="-122"/>
            </a:endParaRPr>
          </a:p>
          <a:p>
            <a:pPr algn="l"/>
            <a:endParaRPr lang="zh-CN" altLang="en-US" b="1">
              <a:solidFill>
                <a:srgbClr val="3563A8"/>
              </a:solidFill>
              <a:ea typeface="宋体" panose="02010600030101010101" pitchFamily="2" charset="-122"/>
            </a:endParaRPr>
          </a:p>
          <a:p>
            <a:pPr algn="ctr"/>
            <a:r>
              <a:rPr lang="en-US" altLang="zh-CN" b="1">
                <a:solidFill>
                  <a:srgbClr val="3563A8"/>
                </a:solidFill>
                <a:ea typeface="宋体" panose="02010600030101010101" pitchFamily="2" charset="-122"/>
              </a:rPr>
              <a:t>*Facebook </a:t>
            </a:r>
            <a:r>
              <a:rPr lang="en-US" altLang="zh-CN" b="1">
                <a:solidFill>
                  <a:srgbClr val="3563A8"/>
                </a:solidFill>
                <a:ea typeface="宋体" panose="02010600030101010101" pitchFamily="2" charset="-122"/>
              </a:rPr>
              <a:t>AI</a:t>
            </a:r>
            <a:endParaRPr lang="en-US" altLang="zh-CN" b="1">
              <a:solidFill>
                <a:srgbClr val="3563A8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94505" y="2443480"/>
            <a:ext cx="6327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Experiments</a:t>
            </a:r>
            <a:endParaRPr lang="zh-CN" altLang="en-US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Experiments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143125"/>
            <a:ext cx="3357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自注意力机制的分析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29305" y="3308985"/>
            <a:ext cx="4848225" cy="15811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19020" y="2587625"/>
            <a:ext cx="78828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 K400 和 SSv2 数据集上研究了所提的五个自注意力策略，表中汇报的是视频级别的分类准确率。其中分开的时空注意力效果最好。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70735" y="4966335"/>
            <a:ext cx="89998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从表中可以看出，对于 K400 数据集，仅使用空间信息已经能够分类比较好了，这些前面的研究者也发现了，但是，对于 SSv2 数据集来说，仅仅使用空间信息的效果非常差。这说明了对时间建模的重要性。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Experiments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143125"/>
            <a:ext cx="3713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图像大小和视频长度的影响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1877695" y="5659120"/>
            <a:ext cx="93637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当每一个图像块的大小不变时，图像越大，图像块的个数越多。同时，帧数越多，输入注意力机制的数据也越多。作者也研究了这些对于最终性能的影响，结果是随着输入信息更加丰富，带来的效果提升是非常明显的。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40" y="2831465"/>
            <a:ext cx="6267450" cy="240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Experiments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143125"/>
            <a:ext cx="3713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预训练和数据集规模的重要性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1877695" y="5659120"/>
            <a:ext cx="93637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为了研究数据集的规模的影响，使用了两个数据集，实验中，分四组，分别使用25%，50%，75%和100%的数据。结果是 TimeSformer 当数据比较少的时候表现不太好，数据多的时候表现好。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180" y="2626995"/>
            <a:ext cx="6772275" cy="270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Experiments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143125"/>
            <a:ext cx="3713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与 </a:t>
            </a:r>
            <a:r>
              <a:rPr lang="en-US" altLang="zh-CN" b="1"/>
              <a:t>CNN </a:t>
            </a:r>
            <a:r>
              <a:rPr lang="zh-CN" altLang="en-US" b="1"/>
              <a:t>SOTA 比较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1877695" y="3061970"/>
            <a:ext cx="79425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TimeSformer ：输入 8*224*224，8为帧数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TimeSformer-HR：空间清晰度比较高，输入为 16*448*448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TimeSformer-L：时间范围比较广，输入为 96*224*224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13280" y="619125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Experiments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215515" y="1211342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215515" y="1384300"/>
            <a:ext cx="7267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在 K400 数据集上视频分类的结果，达到了SOTA。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95" y="1925320"/>
            <a:ext cx="5610225" cy="4838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145" y="3249295"/>
            <a:ext cx="4724400" cy="85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Experiments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143125"/>
            <a:ext cx="8262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/>
              <a:t>K600数据集上的结果，达到了 SOTA。</a:t>
            </a:r>
            <a:endParaRPr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95" y="2831465"/>
            <a:ext cx="6377305" cy="2433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Experiments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143125"/>
            <a:ext cx="82626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/>
              <a:t>SSv2和Diving48上的结果，SSv2并没有达到最好的结果，作者提到说所提方法采用了完全不同的结构，对于这么有挑战性的数据集来说已经是比较好的了，有进一步发展的空间。</a:t>
            </a:r>
            <a:endParaRPr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980" y="3237865"/>
            <a:ext cx="6172200" cy="2676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Experiments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143125"/>
            <a:ext cx="82626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/>
              <a:t>视频中的长期建模</a:t>
            </a:r>
            <a:endParaRPr b="1"/>
          </a:p>
        </p:txBody>
      </p:sp>
      <p:sp>
        <p:nvSpPr>
          <p:cNvPr id="6" name="文本框 5"/>
          <p:cNvSpPr txBox="1"/>
          <p:nvPr/>
        </p:nvSpPr>
        <p:spPr>
          <a:xfrm>
            <a:off x="2319655" y="2601595"/>
            <a:ext cx="70542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作者还验证了所提模型相比于 CNN 来说，对于长期视频建模的优势。这一步使用了 HowTo100M 数据集。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44930" y="5776595"/>
            <a:ext cx="99136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其中，# Input Frames 代表输入模型的帧数，Single Clip Coverage 代表输入的一段视频覆盖了多久的视频，# Test Clips 代表预测阶段，需要将输入视频裁剪几段才能输入进网络。可以看到，当TimeSformer 输入96帧时，能够有效利用视频中长期依赖的信息，达到了最好的效果。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555" y="3260725"/>
            <a:ext cx="567690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7065" y="2017499"/>
            <a:ext cx="5817870" cy="143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THANK YOU</a:t>
            </a:r>
            <a:endParaRPr lang="zh-CN" altLang="en-US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3424" y="3512116"/>
            <a:ext cx="4645152" cy="468849"/>
            <a:chOff x="3773424" y="3566980"/>
            <a:chExt cx="4645152" cy="468849"/>
          </a:xfrm>
        </p:grpSpPr>
        <p:sp>
          <p:nvSpPr>
            <p:cNvPr id="7" name="矩形 6"/>
            <p:cNvSpPr/>
            <p:nvPr/>
          </p:nvSpPr>
          <p:spPr>
            <a:xfrm>
              <a:off x="3773424" y="3566980"/>
              <a:ext cx="4645152" cy="46884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773424" y="3632127"/>
              <a:ext cx="464515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汇报人：</a:t>
              </a:r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李柏坤            时间：</a:t>
              </a:r>
              <a:r>
                <a:rPr lang="en-US" altLang="zh-CN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2022/3/10</a:t>
              </a:r>
              <a:endPara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784344" y="2232660"/>
            <a:ext cx="4154786" cy="666750"/>
            <a:chOff x="6305550" y="2343150"/>
            <a:chExt cx="4154786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Abstract</a:t>
              </a:r>
              <a:endParaRPr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784344" y="3197860"/>
            <a:ext cx="4154786" cy="666750"/>
            <a:chOff x="6305550" y="2343150"/>
            <a:chExt cx="4154786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The TimeSformer Model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784344" y="4163060"/>
            <a:ext cx="4154786" cy="666750"/>
            <a:chOff x="6305550" y="2343150"/>
            <a:chExt cx="4154786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Experiments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4784344" y="5008880"/>
            <a:ext cx="4154786" cy="666750"/>
            <a:chOff x="6305550" y="2343150"/>
            <a:chExt cx="4154786" cy="666750"/>
          </a:xfrm>
        </p:grpSpPr>
        <p:grpSp>
          <p:nvGrpSpPr>
            <p:cNvPr id="8" name="组合 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13" name="流程图: 决策 1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18352" y="2491859"/>
                <a:ext cx="4419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Conclusion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3284220" y="1231265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None/>
            </a:pPr>
            <a:r>
              <a:rPr lang="en-US" altLang="zh-CN" sz="3200" b="1">
                <a:solidFill>
                  <a:srgbClr val="3563A8"/>
                </a:solidFill>
                <a:sym typeface="+mn-ea"/>
              </a:rPr>
              <a:t>TimeSformer</a:t>
            </a:r>
            <a:endParaRPr lang="zh-CN" altLang="en-US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Abstract</a:t>
            </a:r>
            <a:endParaRPr lang="zh-CN" altLang="en-US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Abstract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195195"/>
            <a:ext cx="95599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TimeSformer 的</a:t>
            </a:r>
            <a:r>
              <a:rPr lang="zh-CN" altLang="en-US"/>
              <a:t>特点：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结构完全基于 Transformer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相比于现代的 3D 卷积神经网络，TimeSformer训练要快3倍，推理的时间为它的十分之一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Kinetics-400，Kinetics-600、Something-Something-v2 、Diving-48 和 HowTo100M 数据集达到了 SOTA 的结果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TimeSformer 的可扩展性，使其可以在</a:t>
            </a:r>
            <a:r>
              <a:rPr lang="zh-CN" altLang="en-US">
                <a:sym typeface="+mn-ea"/>
              </a:rPr>
              <a:t>数分钟</a:t>
            </a:r>
            <a:r>
              <a:rPr lang="zh-CN" altLang="en-US"/>
              <a:t>的视频片段上训练更大的模型，当前的 3D CNN 最多只能够处理几秒钟的片段。它为将来的 AI 系统理解更复杂的人类行为铺好了路。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Abstract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195195"/>
            <a:ext cx="955992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CNN</a:t>
            </a:r>
            <a:r>
              <a:rPr lang="zh-CN" altLang="en-US"/>
              <a:t>的</a:t>
            </a:r>
            <a:r>
              <a:rPr lang="zh-CN" altLang="en-US"/>
              <a:t>缺陷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卷积有很强的归纳偏见，虽然对于一些比较小的训练集来说，这毫无疑问是有效的，但是当我们有了非常充足的数据集时，这些会限制模型的表达能力。与 CNN 相比，Transformer 的归纳偏见更少，这使得他们能够表达的范围更广，从而更加适用于非常大的数据集。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卷积核是专门设计用来捕捉局部的时空信息，它们不能够对感受野之外的依赖性进行建模。虽然将卷积进行堆叠，加深网络会扩大感受野，但是这些策略通过聚集很</a:t>
            </a:r>
            <a:r>
              <a:rPr lang="zh-CN" altLang="en-US">
                <a:solidFill>
                  <a:srgbClr val="FF0000"/>
                </a:solidFill>
              </a:rPr>
              <a:t>短范围</a:t>
            </a:r>
            <a:r>
              <a:rPr lang="zh-CN" altLang="en-US"/>
              <a:t>内的信息的方式，仍然会</a:t>
            </a:r>
            <a:r>
              <a:rPr lang="zh-CN" altLang="en-US">
                <a:solidFill>
                  <a:srgbClr val="FF0000"/>
                </a:solidFill>
              </a:rPr>
              <a:t>限制长期依赖的建模</a:t>
            </a:r>
            <a:r>
              <a:rPr lang="zh-CN" altLang="en-US"/>
              <a:t>。与之相反，自注意力机制通过直接比较在所有时空位置上的特征，可以被用来捕捉局部和全局的</a:t>
            </a:r>
            <a:r>
              <a:rPr lang="zh-CN" altLang="en-US">
                <a:solidFill>
                  <a:srgbClr val="FF0000"/>
                </a:solidFill>
              </a:rPr>
              <a:t>长范围</a:t>
            </a:r>
            <a:r>
              <a:rPr lang="zh-CN" altLang="en-US"/>
              <a:t>内的依赖。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当应用于高清的长视频时，训练深度 CNN 网络非常耗费计算资源。目前有研究发现，在静止图像的领域中，Transformer 训练和推导要比 CNN 更快。使得能够使用相同的计算资源来训练拟合能力更强的网络。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Abstract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195195"/>
            <a:ext cx="955992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CNN</a:t>
            </a:r>
            <a:r>
              <a:rPr lang="zh-CN" altLang="en-US"/>
              <a:t>的</a:t>
            </a:r>
            <a:r>
              <a:rPr lang="zh-CN" altLang="en-US"/>
              <a:t>缺陷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卷积有很强的归纳偏见，虽然对于一些比较小的训练集来说，这毫无疑问是有效的，但是当我们有了非常充足的数据集时，这些会限制模型的表达能力。与 CNN 相比，Transformer 的归纳偏见更少，这使得他们能够表达的范围更广，从而更加适用于非常大的数据集。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卷积核是专门设计用来捕捉局部的时空信息，它们不能够对感受野之外的依赖性进行建模。虽然将卷积进行堆叠，加深网络会扩大感受野，但是这些策略通过聚集很</a:t>
            </a:r>
            <a:r>
              <a:rPr lang="zh-CN" altLang="en-US">
                <a:solidFill>
                  <a:srgbClr val="FF0000"/>
                </a:solidFill>
              </a:rPr>
              <a:t>短范围</a:t>
            </a:r>
            <a:r>
              <a:rPr lang="zh-CN" altLang="en-US"/>
              <a:t>内的信息的方式，仍然会</a:t>
            </a:r>
            <a:r>
              <a:rPr lang="zh-CN" altLang="en-US">
                <a:solidFill>
                  <a:srgbClr val="FF0000"/>
                </a:solidFill>
              </a:rPr>
              <a:t>限制长期依赖的建模</a:t>
            </a:r>
            <a:r>
              <a:rPr lang="zh-CN" altLang="en-US"/>
              <a:t>。与之相反，自注意力机制通过直接比较在所有时空位置上的特征，可以被用来捕捉局部和全局的</a:t>
            </a:r>
            <a:r>
              <a:rPr lang="zh-CN" altLang="en-US">
                <a:solidFill>
                  <a:srgbClr val="FF0000"/>
                </a:solidFill>
              </a:rPr>
              <a:t>长范围</a:t>
            </a:r>
            <a:r>
              <a:rPr lang="zh-CN" altLang="en-US"/>
              <a:t>内的依赖。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当应用于高清的长视频时，训练深度 CNN 网络非常耗费计算资源。目前有研究发现，在静止图像的领域中，Transformer 训练和推导要比 CNN 更快。使得能够使用相同的计算资源来训练拟合能力更强的网络。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Abstract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75460" y="2195195"/>
            <a:ext cx="955992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TimeSformer </a:t>
            </a:r>
            <a:r>
              <a:rPr lang="zh-CN" altLang="en-US"/>
              <a:t>的</a:t>
            </a:r>
            <a:r>
              <a:rPr lang="zh-CN" altLang="en-US"/>
              <a:t>优势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TimeSformer 基于 Transformer 中的自注意力机制，使得它能够捕捉到整段视频中的时空依赖性。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NLP </a:t>
            </a:r>
            <a:r>
              <a:rPr lang="zh-CN" altLang="en-US"/>
              <a:t>中是通过将每个词与句子中的所有词进行比较，来推断每个词的含义，这种方法叫做自注意力机制。该模型通过将每个图像块的语义与视频中的其它图像块进行比较，来获取每个图像块的语义，从而可以同时捕获到邻近的图像块之间的局部依赖关系，以及远距离图像块的全局依赖性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TimeSformer 通过两个方式缓解资源</a:t>
            </a:r>
            <a:r>
              <a:rPr lang="zh-CN" altLang="en-US"/>
              <a:t>消耗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将视频拆解为不相交的图像块序列的子集；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分开的时空注意力机制（divided space-time attention）</a:t>
            </a:r>
            <a:r>
              <a:rPr lang="en-US" altLang="zh-CN" b="1"/>
              <a:t>----</a:t>
            </a:r>
            <a:r>
              <a:rPr lang="en-US" altLang="zh-CN"/>
              <a:t>在时间 attention 中，每个图像块仅和其余帧在</a:t>
            </a:r>
            <a:r>
              <a:rPr lang="zh-CN" altLang="en-US">
                <a:solidFill>
                  <a:srgbClr val="FF0000"/>
                </a:solidFill>
              </a:rPr>
              <a:t>相同</a:t>
            </a:r>
            <a:r>
              <a:rPr lang="en-US" altLang="zh-CN">
                <a:solidFill>
                  <a:srgbClr val="FF0000"/>
                </a:solidFill>
              </a:rPr>
              <a:t>位置</a:t>
            </a:r>
            <a:r>
              <a:rPr lang="en-US" altLang="zh-CN"/>
              <a:t>提取出的图像块进行 attention。在空间 attention 中，这个图像块仅和</a:t>
            </a:r>
            <a:r>
              <a:rPr lang="en-US" altLang="zh-CN">
                <a:solidFill>
                  <a:srgbClr val="FF0000"/>
                </a:solidFill>
              </a:rPr>
              <a:t>同一帧</a:t>
            </a:r>
            <a:r>
              <a:rPr lang="en-US" altLang="zh-CN"/>
              <a:t>的提取出的图像块进行 attention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The TimeSformer Model</a:t>
            </a:r>
            <a:endParaRPr lang="zh-CN" altLang="en-US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The TimeSformer Model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" y="-405130"/>
            <a:ext cx="10782300" cy="887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7.xml><?xml version="1.0" encoding="utf-8"?>
<p:tagLst xmlns:p="http://schemas.openxmlformats.org/presentationml/2006/main">
  <p:tag name="KSO_WM_UNIT_PLACING_PICTURE_USER_VIEWPORT" val="{&quot;height&quot;:2490,&quot;width&quot;:7635}"/>
</p:tagLst>
</file>

<file path=ppt/tags/tag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9.xml><?xml version="1.0" encoding="utf-8"?>
<p:tagLst xmlns:p="http://schemas.openxmlformats.org/presentationml/2006/main">
  <p:tag name="KSO_WM_UNIT_PLACING_PICTURE_USER_VIEWPORT" val="{&quot;height&quot;:1834,&quot;width&quot;:2774}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自定义 3">
      <a:majorFont>
        <a:latin typeface="Microsoft JhengHei UI"/>
        <a:ea typeface="Microsoft JhengHei UI"/>
        <a:cs typeface=""/>
      </a:majorFont>
      <a:minorFont>
        <a:latin typeface="Microsoft JhengHei UI Light"/>
        <a:ea typeface="Microsoft Jheng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3166</Words>
  <Application>WPS 演示</Application>
  <PresentationFormat>宽屏</PresentationFormat>
  <Paragraphs>256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Microsoft JhengHei UI Light</vt:lpstr>
      <vt:lpstr>Microsoft JhengHei UI</vt:lpstr>
      <vt:lpstr>Microsoft JhengHei Light</vt:lpstr>
      <vt:lpstr>仿宋</vt:lpstr>
      <vt:lpstr>微软雅黑</vt:lpstr>
      <vt:lpstr>Arial Unicode MS</vt:lpstr>
      <vt:lpstr>等线</vt:lpstr>
      <vt:lpstr>Arial Unicode MS</vt:lpstr>
      <vt:lpstr>Calibri</vt:lpstr>
      <vt:lpstr>Arial Black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</dc:creator>
  <cp:lastModifiedBy>BK</cp:lastModifiedBy>
  <cp:revision>368</cp:revision>
  <dcterms:created xsi:type="dcterms:W3CDTF">2021-11-18T03:56:00Z</dcterms:created>
  <dcterms:modified xsi:type="dcterms:W3CDTF">2022-03-10T09:43:22Z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v1.0_mb_JME32TrFY4M8sh4lZsDvFQ==</vt:lpwstr>
  </property>
  <property fmtid="{D5CDD505-2E9C-101B-9397-08002B2CF9AE}" pid="4" name="ICV">
    <vt:lpwstr>823A8F73AF2441CDBA4C9469E335D2F3</vt:lpwstr>
  </property>
</Properties>
</file>