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9"/>
  </p:notesMasterIdLst>
  <p:sldIdLst>
    <p:sldId id="257" r:id="rId3"/>
    <p:sldId id="258" r:id="rId4"/>
    <p:sldId id="577" r:id="rId5"/>
    <p:sldId id="578" r:id="rId6"/>
    <p:sldId id="582" r:id="rId7"/>
    <p:sldId id="590" r:id="rId8"/>
    <p:sldId id="591" r:id="rId9"/>
    <p:sldId id="592" r:id="rId10"/>
    <p:sldId id="593" r:id="rId11"/>
    <p:sldId id="589" r:id="rId12"/>
    <p:sldId id="585" r:id="rId13"/>
    <p:sldId id="572" r:id="rId14"/>
    <p:sldId id="297" r:id="rId15"/>
    <p:sldId id="490" r:id="rId16"/>
    <p:sldId id="491" r:id="rId17"/>
    <p:sldId id="492" r:id="rId18"/>
    <p:sldId id="493" r:id="rId19"/>
    <p:sldId id="573" r:id="rId20"/>
    <p:sldId id="494" r:id="rId21"/>
    <p:sldId id="495" r:id="rId22"/>
    <p:sldId id="574" r:id="rId23"/>
    <p:sldId id="496" r:id="rId24"/>
    <p:sldId id="497" r:id="rId25"/>
    <p:sldId id="498" r:id="rId26"/>
    <p:sldId id="575" r:id="rId27"/>
    <p:sldId id="500" r:id="rId28"/>
    <p:sldId id="501" r:id="rId29"/>
    <p:sldId id="508" r:id="rId30"/>
    <p:sldId id="586" r:id="rId31"/>
    <p:sldId id="511" r:id="rId32"/>
    <p:sldId id="512" r:id="rId33"/>
    <p:sldId id="513" r:id="rId34"/>
    <p:sldId id="516" r:id="rId35"/>
    <p:sldId id="515" r:id="rId36"/>
    <p:sldId id="517" r:id="rId37"/>
    <p:sldId id="518" r:id="rId38"/>
    <p:sldId id="519" r:id="rId39"/>
    <p:sldId id="524" r:id="rId40"/>
    <p:sldId id="525" r:id="rId41"/>
    <p:sldId id="526" r:id="rId42"/>
    <p:sldId id="529" r:id="rId43"/>
    <p:sldId id="528" r:id="rId44"/>
    <p:sldId id="530" r:id="rId45"/>
    <p:sldId id="531" r:id="rId46"/>
    <p:sldId id="532" r:id="rId47"/>
    <p:sldId id="587" r:id="rId48"/>
    <p:sldId id="581" r:id="rId49"/>
    <p:sldId id="536" r:id="rId50"/>
    <p:sldId id="535" r:id="rId51"/>
    <p:sldId id="580" r:id="rId52"/>
    <p:sldId id="539" r:id="rId53"/>
    <p:sldId id="540" r:id="rId54"/>
    <p:sldId id="541" r:id="rId55"/>
    <p:sldId id="542" r:id="rId56"/>
    <p:sldId id="543" r:id="rId57"/>
    <p:sldId id="545" r:id="rId58"/>
    <p:sldId id="546" r:id="rId59"/>
    <p:sldId id="547" r:id="rId60"/>
    <p:sldId id="548" r:id="rId61"/>
    <p:sldId id="549" r:id="rId62"/>
    <p:sldId id="550" r:id="rId63"/>
    <p:sldId id="533" r:id="rId64"/>
    <p:sldId id="551" r:id="rId65"/>
    <p:sldId id="588" r:id="rId66"/>
    <p:sldId id="583" r:id="rId67"/>
    <p:sldId id="555" r:id="rId68"/>
    <p:sldId id="556" r:id="rId69"/>
    <p:sldId id="557" r:id="rId70"/>
    <p:sldId id="558" r:id="rId71"/>
    <p:sldId id="559" r:id="rId72"/>
    <p:sldId id="560" r:id="rId73"/>
    <p:sldId id="561" r:id="rId74"/>
    <p:sldId id="563" r:id="rId75"/>
    <p:sldId id="564" r:id="rId76"/>
    <p:sldId id="570" r:id="rId77"/>
    <p:sldId id="552" r:id="rId7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E7E6E6"/>
    <a:srgbClr val="FFF2CC"/>
    <a:srgbClr val="2E93D6"/>
    <a:srgbClr val="7030A0"/>
    <a:srgbClr val="5CBFEA"/>
    <a:srgbClr val="D6DCE5"/>
    <a:srgbClr val="0184CB"/>
    <a:srgbClr val="0070C1"/>
    <a:srgbClr val="01518A"/>
    <a:srgbClr val="00A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515" autoAdjust="0"/>
  </p:normalViewPr>
  <p:slideViewPr>
    <p:cSldViewPr snapToGrid="0">
      <p:cViewPr varScale="1">
        <p:scale>
          <a:sx n="64" d="100"/>
          <a:sy n="64" d="100"/>
        </p:scale>
        <p:origin x="3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notesMaster" Target="notesMasters/notesMaster1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4185C-A69D-4982-BCC8-0794776405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5B5B5-6AFC-4DE0-AC18-FA9EEDE821E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14" b="11916"/>
          <a:stretch>
            <a:fillRect/>
          </a:stretch>
        </p:blipFill>
        <p:spPr>
          <a:xfrm>
            <a:off x="0" y="2419349"/>
            <a:ext cx="12192000" cy="44386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9144" b="19144"/>
          <a:stretch>
            <a:fillRect/>
          </a:stretch>
        </p:blipFill>
        <p:spPr>
          <a:xfrm>
            <a:off x="0" y="2038350"/>
            <a:ext cx="12192000" cy="4229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1719"/>
          <a:stretch>
            <a:fillRect/>
          </a:stretch>
        </p:blipFill>
        <p:spPr>
          <a:xfrm>
            <a:off x="742950" y="5039"/>
            <a:ext cx="466725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98" y="2519"/>
            <a:ext cx="12221497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5999989" cy="41010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232696"/>
            <a:ext cx="12192000" cy="26253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275607" y="1947407"/>
            <a:ext cx="2976000" cy="297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10272000" y="4938000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323711" y="12813"/>
            <a:ext cx="1920000" cy="19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3621021"/>
            <a:ext cx="12192000" cy="3236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排版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519"/>
            <a:ext cx="12192000" cy="6852961"/>
          </a:xfrm>
          <a:prstGeom prst="rect">
            <a:avLst/>
          </a:prstGeom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76909" y="1690757"/>
            <a:ext cx="2592288" cy="48105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456524" y="1700510"/>
            <a:ext cx="2592288" cy="3207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36139" y="1700509"/>
            <a:ext cx="2592288" cy="2061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8815753" y="1700510"/>
            <a:ext cx="2592288" cy="480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56524" y="4977719"/>
            <a:ext cx="2592000" cy="15236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6136139" y="3817041"/>
            <a:ext cx="2592000" cy="268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/>
            <a:endParaRPr lang="ko-KR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10.png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5.png"/><Relationship Id="rId3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tags" Target="../tags/tag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tags" Target="../tags/tag12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tags" Target="../tags/tag14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tags" Target="../tags/tag1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10.png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3.png"/><Relationship Id="rId2" Type="http://schemas.openxmlformats.org/officeDocument/2006/relationships/image" Target="../media/image10.png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tags" Target="../tags/tag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10.png"/><Relationship Id="rId1" Type="http://schemas.openxmlformats.org/officeDocument/2006/relationships/tags" Target="../tags/tag20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tags" Target="../tags/tag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73.png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tags" Target="../tags/tag2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78.png"/><Relationship Id="rId2" Type="http://schemas.openxmlformats.org/officeDocument/2006/relationships/image" Target="../media/image10.png"/><Relationship Id="rId1" Type="http://schemas.openxmlformats.org/officeDocument/2006/relationships/tags" Target="../tags/tag24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10.png"/><Relationship Id="rId1" Type="http://schemas.openxmlformats.org/officeDocument/2006/relationships/tags" Target="../tags/tag2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tags" Target="../tags/tag26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88.png"/><Relationship Id="rId7" Type="http://schemas.openxmlformats.org/officeDocument/2006/relationships/image" Target="../media/image87.png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20.png"/><Relationship Id="rId3" Type="http://schemas.openxmlformats.org/officeDocument/2006/relationships/image" Target="../media/image84.png"/><Relationship Id="rId2" Type="http://schemas.openxmlformats.org/officeDocument/2006/relationships/image" Target="../media/image10.png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tags" Target="../tags/tag28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image" Target="../media/image49.png"/><Relationship Id="rId7" Type="http://schemas.openxmlformats.org/officeDocument/2006/relationships/image" Target="../media/image48.png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52.png"/><Relationship Id="rId10" Type="http://schemas.openxmlformats.org/officeDocument/2006/relationships/image" Target="../media/image51.png"/><Relationship Id="rId1" Type="http://schemas.openxmlformats.org/officeDocument/2006/relationships/tags" Target="../tags/tag29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90.png"/><Relationship Id="rId6" Type="http://schemas.openxmlformats.org/officeDocument/2006/relationships/image" Target="../media/image84.png"/><Relationship Id="rId5" Type="http://schemas.openxmlformats.org/officeDocument/2006/relationships/image" Target="../media/image20.png"/><Relationship Id="rId4" Type="http://schemas.openxmlformats.org/officeDocument/2006/relationships/image" Target="../media/image89.png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94.png"/><Relationship Id="rId7" Type="http://schemas.openxmlformats.org/officeDocument/2006/relationships/image" Target="../media/image93.png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3" Type="http://schemas.openxmlformats.org/officeDocument/2006/relationships/image" Target="../media/image44.png"/><Relationship Id="rId2" Type="http://schemas.openxmlformats.org/officeDocument/2006/relationships/image" Target="../media/image10.png"/><Relationship Id="rId1" Type="http://schemas.openxmlformats.org/officeDocument/2006/relationships/tags" Target="../tags/tag3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01.png"/><Relationship Id="rId1" Type="http://schemas.openxmlformats.org/officeDocument/2006/relationships/tags" Target="../tags/tag32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png"/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01.png"/><Relationship Id="rId1" Type="http://schemas.openxmlformats.org/officeDocument/2006/relationships/tags" Target="../tags/tag33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png"/><Relationship Id="rId8" Type="http://schemas.openxmlformats.org/officeDocument/2006/relationships/image" Target="../media/image104.png"/><Relationship Id="rId7" Type="http://schemas.openxmlformats.org/officeDocument/2006/relationships/image" Target="../media/image103.png"/><Relationship Id="rId6" Type="http://schemas.openxmlformats.org/officeDocument/2006/relationships/image" Target="../media/image102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10.png"/><Relationship Id="rId7" Type="http://schemas.openxmlformats.org/officeDocument/2006/relationships/image" Target="../media/image109.png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.png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4.png"/><Relationship Id="rId8" Type="http://schemas.openxmlformats.org/officeDocument/2006/relationships/image" Target="../media/image113.png"/><Relationship Id="rId7" Type="http://schemas.openxmlformats.org/officeDocument/2006/relationships/image" Target="../media/image112.png"/><Relationship Id="rId6" Type="http://schemas.openxmlformats.org/officeDocument/2006/relationships/image" Target="../media/image111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Relationship Id="rId3" Type="http://schemas.openxmlformats.org/officeDocument/2006/relationships/image" Target="../media/image105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6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png"/><Relationship Id="rId8" Type="http://schemas.openxmlformats.org/officeDocument/2006/relationships/image" Target="../media/image119.png"/><Relationship Id="rId7" Type="http://schemas.openxmlformats.org/officeDocument/2006/relationships/image" Target="../media/image118.png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3" Type="http://schemas.openxmlformats.org/officeDocument/2006/relationships/image" Target="../media/image111.pn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3.xml"/><Relationship Id="rId1" Type="http://schemas.openxmlformats.org/officeDocument/2006/relationships/tags" Target="../tags/tag3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17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9.xml"/><Relationship Id="rId1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20.xml"/><Relationship Id="rId1" Type="http://schemas.openxmlformats.org/officeDocument/2006/relationships/image" Target="../media/image10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1.png"/><Relationship Id="rId2" Type="http://schemas.openxmlformats.org/officeDocument/2006/relationships/image" Target="../media/image10.png"/><Relationship Id="rId1" Type="http://schemas.openxmlformats.org/officeDocument/2006/relationships/tags" Target="../tags/tag38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26.png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0.png"/><Relationship Id="rId1" Type="http://schemas.openxmlformats.org/officeDocument/2006/relationships/tags" Target="../tags/tag39.xml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3" Type="http://schemas.openxmlformats.org/officeDocument/2006/relationships/image" Target="../media/image127.png"/><Relationship Id="rId2" Type="http://schemas.openxmlformats.org/officeDocument/2006/relationships/image" Target="../media/image10.png"/><Relationship Id="rId1" Type="http://schemas.openxmlformats.org/officeDocument/2006/relationships/tags" Target="../tags/tag40.xml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1.png"/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21.xml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25.png"/><Relationship Id="rId3" Type="http://schemas.openxmlformats.org/officeDocument/2006/relationships/image" Target="../media/image123.png"/><Relationship Id="rId2" Type="http://schemas.openxmlformats.org/officeDocument/2006/relationships/image" Target="../media/image10.png"/><Relationship Id="rId1" Type="http://schemas.openxmlformats.org/officeDocument/2006/relationships/tags" Target="../tags/tag4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37.png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3" Type="http://schemas.openxmlformats.org/officeDocument/2006/relationships/image" Target="../media/image132.png"/><Relationship Id="rId2" Type="http://schemas.openxmlformats.org/officeDocument/2006/relationships/image" Target="../media/image10.png"/><Relationship Id="rId1" Type="http://schemas.openxmlformats.org/officeDocument/2006/relationships/tags" Target="../tags/tag43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2.png"/><Relationship Id="rId6" Type="http://schemas.openxmlformats.org/officeDocument/2006/relationships/image" Target="../media/image141.png"/><Relationship Id="rId5" Type="http://schemas.openxmlformats.org/officeDocument/2006/relationships/image" Target="../media/image140.png"/><Relationship Id="rId4" Type="http://schemas.openxmlformats.org/officeDocument/2006/relationships/image" Target="../media/image139.png"/><Relationship Id="rId3" Type="http://schemas.openxmlformats.org/officeDocument/2006/relationships/image" Target="../media/image138.png"/><Relationship Id="rId2" Type="http://schemas.openxmlformats.org/officeDocument/2006/relationships/image" Target="../media/image10.png"/><Relationship Id="rId1" Type="http://schemas.openxmlformats.org/officeDocument/2006/relationships/tags" Target="../tags/tag44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146.png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Relationship Id="rId3" Type="http://schemas.openxmlformats.org/officeDocument/2006/relationships/image" Target="../media/image132.png"/><Relationship Id="rId2" Type="http://schemas.openxmlformats.org/officeDocument/2006/relationships/image" Target="../media/image10.png"/><Relationship Id="rId1" Type="http://schemas.openxmlformats.org/officeDocument/2006/relationships/tags" Target="../tags/tag45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47.png"/><Relationship Id="rId2" Type="http://schemas.openxmlformats.org/officeDocument/2006/relationships/image" Target="../media/image10.png"/><Relationship Id="rId1" Type="http://schemas.openxmlformats.org/officeDocument/2006/relationships/tags" Target="../tags/tag4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hemeOverride" Target="../theme/themeOverride2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7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六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41494" y="2588260"/>
            <a:ext cx="6196330" cy="666750"/>
            <a:chOff x="6305550" y="2343150"/>
            <a:chExt cx="619633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54165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Deterministic Policy Gradient (DPG)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41494" y="3664068"/>
            <a:ext cx="4154786" cy="1014730"/>
            <a:chOff x="6305550" y="2215633"/>
            <a:chExt cx="4154786" cy="101473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215633"/>
              <a:ext cx="3375234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Stochastic Policy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         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Deterministic Policy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41494" y="4994910"/>
            <a:ext cx="6196330" cy="666750"/>
            <a:chOff x="6305550" y="2343150"/>
            <a:chExt cx="6196330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54165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Stochastic Policy for Continuous Control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70" y="1522730"/>
            <a:ext cx="4638675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开始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Terminologies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术语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(state)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(action)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90600" y="3776980"/>
            <a:ext cx="3705225" cy="24669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650" y="3757930"/>
            <a:ext cx="3810000" cy="2486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90600" y="3061970"/>
            <a:ext cx="3705225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state 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这一帧画面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3925" y="3061970"/>
            <a:ext cx="521462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Action 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∈{left, right, up}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8369300" y="5951855"/>
            <a:ext cx="426085" cy="1955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529320" y="6254115"/>
            <a:ext cx="870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智能体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</a:t>
            </a:r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</a:t>
            </a:r>
            <a:endParaRPr lang="zh-CN" altLang="en-US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442200" y="207772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policy π</a:t>
            </a:r>
            <a:endParaRPr lang="en-US" altLang="zh-CN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870" y="3669030"/>
            <a:ext cx="3705225" cy="2505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75460" y="2233930"/>
            <a:ext cx="33204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观测到</a:t>
            </a:r>
            <a:r>
              <a:rPr lang="zh-CN" altLang="en-US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en-US" altLang="zh-CN" sz="2800" b="1" dirty="0">
                <a:solidFill>
                  <a:srgbClr val="00B05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s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之后，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做出决策来控制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agent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2245" y="3061970"/>
            <a:ext cx="4601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Policy 函数: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            是在给定</a:t>
            </a:r>
            <a:r>
              <a:rPr lang="zh-CN" altLang="en-US" b="1">
                <a:solidFill>
                  <a:srgbClr val="00B050"/>
                </a:solidFill>
              </a:rPr>
              <a:t>状态s</a:t>
            </a:r>
            <a:r>
              <a:rPr lang="zh-CN" altLang="en-US" b="1"/>
              <a:t>的条件下做出</a:t>
            </a:r>
            <a:r>
              <a:rPr lang="zh-CN" altLang="en-US" b="1">
                <a:solidFill>
                  <a:srgbClr val="FF0000"/>
                </a:solidFill>
              </a:rPr>
              <a:t>动作a</a:t>
            </a:r>
            <a:r>
              <a:rPr lang="zh-CN" altLang="en-US" b="1"/>
              <a:t>的概率.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例如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S=s</a:t>
            </a:r>
            <a:r>
              <a:rPr lang="zh-CN" altLang="en-US" b="1"/>
              <a:t>后</a:t>
            </a:r>
            <a:r>
              <a:rPr lang="en-US" altLang="zh-CN" b="1"/>
              <a:t>, </a:t>
            </a:r>
            <a:r>
              <a:rPr lang="zh-CN" altLang="en-US" b="1"/>
              <a:t>策略</a:t>
            </a:r>
            <a:r>
              <a:rPr lang="en-US" altLang="zh-CN" b="1">
                <a:solidFill>
                  <a:srgbClr val="7030A0"/>
                </a:solidFill>
              </a:rPr>
              <a:t>policy</a:t>
            </a:r>
            <a:r>
              <a:rPr lang="zh-CN" altLang="en-US" b="1">
                <a:solidFill>
                  <a:srgbClr val="7030A0"/>
                </a:solidFill>
              </a:rPr>
              <a:t>函数</a:t>
            </a:r>
            <a:r>
              <a:rPr lang="zh-CN" altLang="en-US" b="1"/>
              <a:t>根据概率随机抽样</a:t>
            </a:r>
            <a:r>
              <a:rPr lang="en-US" altLang="zh-CN" b="1"/>
              <a:t>, </a:t>
            </a:r>
            <a:r>
              <a:rPr lang="zh-CN" altLang="en-US" b="1"/>
              <a:t>进而控制</a:t>
            </a:r>
            <a:r>
              <a:rPr lang="en-US" altLang="zh-CN" b="1"/>
              <a:t>agent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655" y="3002915"/>
            <a:ext cx="2971800" cy="4857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1020" y="3617595"/>
            <a:ext cx="781050" cy="295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2070" y="4450080"/>
            <a:ext cx="1590675" cy="866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</a:t>
            </a:r>
            <a:r>
              <a:rPr lang="zh-CN" altLang="en-US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7442200" y="207772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reward  R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75460" y="2233930"/>
            <a:ext cx="390588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rgbClr val="0070C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的定义对强化学习的训练非常重要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方式却见仁见智了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32245" y="3061970"/>
            <a:ext cx="46012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收集一个金币: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en-US" altLang="zh-CN" b="1">
                <a:solidFill>
                  <a:srgbClr val="0070C1"/>
                </a:solidFill>
              </a:rPr>
              <a:t>R = +1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赢得游戏</a:t>
            </a:r>
            <a:r>
              <a:rPr lang="en-US" altLang="zh-CN" b="1">
                <a:solidFill>
                  <a:schemeClr val="tx1"/>
                </a:solidFill>
              </a:rPr>
              <a:t>:	</a:t>
            </a:r>
            <a:r>
              <a:rPr lang="en-US" altLang="zh-CN" b="1">
                <a:solidFill>
                  <a:srgbClr val="0070C1"/>
                </a:solidFill>
              </a:rPr>
              <a:t>R = +10000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碰到怪物</a:t>
            </a:r>
            <a:r>
              <a:rPr lang="en-US" altLang="zh-CN" b="1">
                <a:solidFill>
                  <a:schemeClr val="tx1"/>
                </a:solidFill>
              </a:rPr>
              <a:t>	</a:t>
            </a:r>
            <a:r>
              <a:rPr lang="en-US" altLang="zh-CN" b="1">
                <a:solidFill>
                  <a:srgbClr val="0070C1"/>
                </a:solidFill>
              </a:rPr>
              <a:t>R = -10000</a:t>
            </a:r>
            <a:endParaRPr lang="en-US" altLang="zh-CN" b="1">
              <a:solidFill>
                <a:srgbClr val="0070C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Nothing happens	</a:t>
            </a:r>
            <a:r>
              <a:rPr lang="en-US" altLang="zh-CN" b="1">
                <a:solidFill>
                  <a:srgbClr val="0070C1"/>
                </a:solidFill>
              </a:rPr>
              <a:t>R = 0</a:t>
            </a:r>
            <a:endParaRPr lang="en-US" altLang="zh-CN" b="1">
              <a:solidFill>
                <a:srgbClr val="0070C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3881120"/>
            <a:ext cx="3743325" cy="2486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术语：状态转移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transition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6714490" y="2077720"/>
            <a:ext cx="391795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 transition</a:t>
            </a:r>
            <a:endParaRPr lang="en-US" altLang="zh-CN" sz="2800" b="1" dirty="0">
              <a:solidFill>
                <a:srgbClr val="0070C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3061970"/>
            <a:ext cx="4563745" cy="3027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96050" y="2955290"/>
            <a:ext cx="110045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00B050"/>
                </a:solidFill>
              </a:rPr>
              <a:t>old state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289415" y="2955290"/>
            <a:ext cx="134302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ctr"/>
            <a:r>
              <a:rPr lang="en-US" altLang="zh-CN" b="1">
                <a:solidFill>
                  <a:srgbClr val="00B050"/>
                </a:solidFill>
              </a:rPr>
              <a:t>new </a:t>
            </a:r>
            <a:r>
              <a:rPr lang="zh-CN" altLang="en-US" b="1">
                <a:solidFill>
                  <a:srgbClr val="00B050"/>
                </a:solidFill>
              </a:rPr>
              <a:t>state</a:t>
            </a:r>
            <a:endParaRPr lang="zh-CN" altLang="en-US" b="1">
              <a:solidFill>
                <a:srgbClr val="00B050"/>
              </a:solidFill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657465" y="3108325"/>
            <a:ext cx="1599565" cy="88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034020" y="2707005"/>
            <a:ext cx="8172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action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88430" y="3494405"/>
            <a:ext cx="390779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例如</a:t>
            </a:r>
            <a:r>
              <a:rPr lang="en-US" altLang="zh-CN"/>
              <a:t>:</a:t>
            </a:r>
            <a:r>
              <a:rPr lang="zh-CN" altLang="en-US"/>
              <a:t>执行“up”动作去到新状态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状态转移也是随机</a:t>
            </a:r>
            <a:r>
              <a:rPr lang="zh-CN" altLang="en-US"/>
              <a:t>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随机性的来源是环境</a:t>
            </a:r>
            <a:r>
              <a:rPr lang="en-US" altLang="zh-CN"/>
              <a:t>environment,</a:t>
            </a:r>
            <a:r>
              <a:rPr lang="zh-CN" altLang="en-US"/>
              <a:t>也就是游戏程序</a:t>
            </a:r>
            <a:r>
              <a:rPr lang="en-US" altLang="zh-CN"/>
              <a:t>.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状态转移函数用</a:t>
            </a:r>
            <a:r>
              <a:rPr lang="en-US" altLang="zh-CN"/>
              <a:t>p</a:t>
            </a:r>
            <a:r>
              <a:rPr lang="zh-CN" altLang="en-US"/>
              <a:t>来表示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595" y="5937885"/>
            <a:ext cx="3857625" cy="40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Agent-Environment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交互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20" y="2831465"/>
            <a:ext cx="7235190" cy="274891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006975" y="2104390"/>
            <a:ext cx="3190240" cy="52197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800" b="1" dirty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policy π</a:t>
            </a:r>
            <a:endParaRPr lang="en-US" altLang="zh-CN" sz="2800" b="1" dirty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5440" y="3335020"/>
            <a:ext cx="1003300" cy="4584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259965" y="3460115"/>
            <a:ext cx="41275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①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两个随机性的来源</a:t>
            </a:r>
            <a:endParaRPr lang="zh-CN" altLang="en-US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两个随机性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的来源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339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一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3626485"/>
            <a:ext cx="4154170" cy="19494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962015" y="2831465"/>
            <a:ext cx="4361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给定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</a:t>
            </a:r>
            <a:r>
              <a:rPr lang="en-US" altLang="zh-CN" b="1"/>
              <a:t>, 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例如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910" y="3408680"/>
            <a:ext cx="2647950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Terminologies</a:t>
              </a:r>
              <a:r>
                <a:rPr lang="zh-CN" altLang="en-US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术语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两个随机性的来源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回报Return 和 奖励Reward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784344" y="500888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价值函数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基础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概念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两个随机性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的来源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02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39598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.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转移的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37555" y="3187065"/>
            <a:ext cx="43611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状态转移是随机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Environment(</a:t>
            </a:r>
            <a:r>
              <a:rPr lang="zh-CN" altLang="en-US" b="1"/>
              <a:t>游戏程序</a:t>
            </a:r>
            <a:r>
              <a:rPr lang="en-US" altLang="zh-CN" b="1"/>
              <a:t>)</a:t>
            </a:r>
            <a:r>
              <a:rPr lang="zh-CN" altLang="en-US" b="1"/>
              <a:t>通过状态转移函数来随机抽样进而生成新的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S`</a:t>
            </a:r>
            <a:endParaRPr lang="en-US" altLang="zh-CN" b="1">
              <a:solidFill>
                <a:srgbClr val="00B05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80" y="3061970"/>
            <a:ext cx="2295525" cy="19526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5014595"/>
            <a:ext cx="1266825" cy="266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8350" y="4559300"/>
            <a:ext cx="158115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回报Return 和 奖励Reward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855470" y="2724150"/>
            <a:ext cx="492379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回报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0" y="3163570"/>
            <a:ext cx="3810000" cy="3619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855470" y="3596640"/>
            <a:ext cx="492379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问题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时间点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t,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和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同等重要吗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545" y="3642995"/>
            <a:ext cx="257175" cy="2476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535" y="3641090"/>
            <a:ext cx="495300" cy="2857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72690" y="4102100"/>
            <a:ext cx="697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不</a:t>
            </a:r>
            <a:endParaRPr lang="zh-CN" altLang="en-US" b="1"/>
          </a:p>
        </p:txBody>
      </p:sp>
      <p:sp>
        <p:nvSpPr>
          <p:cNvPr id="23" name="文本框 22"/>
          <p:cNvSpPr txBox="1"/>
          <p:nvPr/>
        </p:nvSpPr>
        <p:spPr>
          <a:xfrm>
            <a:off x="1855470" y="4607560"/>
            <a:ext cx="4923790" cy="64516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未来的奖励是没有当前奖励重要的</a:t>
            </a:r>
            <a:endParaRPr lang="zh-CN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Rt+1 </a:t>
            </a:r>
            <a:r>
              <a:rPr lang="en-US" altLang="zh-CN" b="1"/>
              <a:t> </a:t>
            </a:r>
            <a:r>
              <a:rPr lang="zh-CN" altLang="en-US" b="1"/>
              <a:t>的权重应该要比</a:t>
            </a:r>
            <a:r>
              <a:rPr lang="en-US" altLang="zh-CN" b="1"/>
              <a:t>   </a:t>
            </a:r>
            <a:r>
              <a:rPr lang="en-US" altLang="zh-CN" b="1">
                <a:solidFill>
                  <a:srgbClr val="0184CB"/>
                </a:solidFill>
              </a:rPr>
              <a:t>Rt</a:t>
            </a:r>
            <a:r>
              <a:rPr lang="en-US" altLang="zh-CN" b="1"/>
              <a:t>  </a:t>
            </a:r>
            <a:r>
              <a:rPr lang="zh-CN" altLang="en-US" b="1"/>
              <a:t>的</a:t>
            </a:r>
            <a:r>
              <a:rPr lang="zh-CN" altLang="en-US" b="1"/>
              <a:t>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和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奖励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Reward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131060"/>
            <a:ext cx="5205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折扣回报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Discounted Return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5470" y="2724150"/>
            <a:ext cx="492379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回报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70" y="3163570"/>
            <a:ext cx="3810000" cy="3619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7695" y="3494405"/>
            <a:ext cx="726884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Discounted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Return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即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未来累计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折扣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奖励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reward)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195830" y="4036060"/>
            <a:ext cx="5826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rgbClr val="FF0000"/>
                </a:solidFill>
              </a:rPr>
              <a:t>γ</a:t>
            </a:r>
            <a:r>
              <a:rPr lang="en-US" altLang="zh-CN" b="1"/>
              <a:t> :  </a:t>
            </a:r>
            <a:r>
              <a:rPr lang="zh-CN" altLang="en-US" b="1"/>
              <a:t>折扣因子</a:t>
            </a:r>
            <a:r>
              <a:rPr lang="en-US" altLang="zh-CN" b="1"/>
              <a:t> </a:t>
            </a:r>
            <a:r>
              <a:rPr lang="zh-CN" altLang="en-US" b="1"/>
              <a:t>discoun</a:t>
            </a:r>
            <a:r>
              <a:rPr lang="en-US" altLang="zh-CN" b="1"/>
              <a:t>t </a:t>
            </a:r>
            <a:r>
              <a:rPr lang="zh-CN" altLang="en-US" b="1"/>
              <a:t>factor</a:t>
            </a:r>
            <a:r>
              <a:rPr lang="en-US" altLang="zh-CN" b="1"/>
              <a:t>(</a:t>
            </a:r>
            <a:r>
              <a:rPr lang="zh-CN" altLang="en-US" b="1"/>
              <a:t>需要调参的超参数</a:t>
            </a:r>
            <a:r>
              <a:rPr lang="en-US" altLang="zh-CN" b="1"/>
              <a:t>)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4577715"/>
            <a:ext cx="4676775" cy="447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03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764155"/>
            <a:ext cx="504825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5460" y="3131820"/>
            <a:ext cx="675449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       rewards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所以回报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Ut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3200400"/>
            <a:ext cx="923925" cy="247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75460" y="3759835"/>
            <a:ext cx="762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奖励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是依赖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Si</a:t>
            </a:r>
            <a:r>
              <a:rPr lang="en-US" altLang="zh-CN" b="1"/>
              <a:t>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Si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无论</a:t>
            </a:r>
            <a:r>
              <a:rPr lang="en-US" altLang="zh-CN" b="1">
                <a:solidFill>
                  <a:srgbClr val="00B050"/>
                </a:solidFill>
              </a:rPr>
              <a:t> Si </a:t>
            </a:r>
            <a:r>
              <a:rPr lang="zh-CN" altLang="en-US" b="1"/>
              <a:t>或者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 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都会导致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最终导致回报</a:t>
            </a:r>
            <a:r>
              <a:rPr lang="en-US" altLang="zh-CN" b="1"/>
              <a:t>Return</a:t>
            </a:r>
            <a:r>
              <a:rPr lang="zh-CN" altLang="en-US" b="1"/>
              <a:t>也是随机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05" y="4333240"/>
            <a:ext cx="2428875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0" y="4884420"/>
            <a:ext cx="16954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价值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函数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831465"/>
            <a:ext cx="2352675" cy="3429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789430" y="3334385"/>
            <a:ext cx="344487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05" y="3351530"/>
            <a:ext cx="771525" cy="2857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3371850"/>
            <a:ext cx="990600" cy="2857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89430" y="4035425"/>
            <a:ext cx="788733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做期望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得到的状态价值函数只依赖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50" y="4088765"/>
            <a:ext cx="1066800" cy="2476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8275" y="4062730"/>
            <a:ext cx="257175" cy="3143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4066540"/>
            <a:ext cx="257175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430" y="4736465"/>
            <a:ext cx="4752975" cy="800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22440" y="4750435"/>
            <a:ext cx="17932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动作是离散的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动作是连续的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75460" y="5723255"/>
            <a:ext cx="8237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状态价值函数的作用是</a:t>
            </a:r>
            <a:r>
              <a:rPr lang="en-US" altLang="zh-CN" b="1">
                <a:sym typeface="+mn-ea"/>
              </a:rPr>
              <a:t>: </a:t>
            </a:r>
            <a:r>
              <a:rPr lang="zh-CN" altLang="en-US" b="1">
                <a:sym typeface="+mn-ea"/>
              </a:rPr>
              <a:t>在</a:t>
            </a:r>
            <a:r>
              <a:rPr lang="zh-CN" altLang="en-US" b="1">
                <a:sym typeface="+mn-ea"/>
              </a:rPr>
              <a:t>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评价</a:t>
            </a:r>
            <a:r>
              <a:rPr lang="zh-CN" altLang="en-US" b="1">
                <a:sym typeface="+mn-ea"/>
              </a:rPr>
              <a:t>智能体状态处于</a:t>
            </a:r>
            <a:r>
              <a:rPr lang="en-US" altLang="zh-CN" b="1">
                <a:sym typeface="+mn-ea"/>
              </a:rPr>
              <a:t> s 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95" y="6278245"/>
            <a:ext cx="1219200" cy="4000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91510" y="6278245"/>
            <a:ext cx="5673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对状态价值函数关于</a:t>
            </a:r>
            <a:r>
              <a:rPr lang="en-US" altLang="zh-CN" b="1"/>
              <a:t> S </a:t>
            </a:r>
            <a:r>
              <a:rPr lang="zh-CN" altLang="en-US" b="1"/>
              <a:t>做期望</a:t>
            </a:r>
            <a:r>
              <a:rPr lang="en-US" altLang="zh-CN" b="1"/>
              <a:t>, </a:t>
            </a:r>
            <a:r>
              <a:rPr lang="zh-CN" altLang="en-US" b="1"/>
              <a:t>可以评价策略</a:t>
            </a:r>
            <a:r>
              <a:rPr lang="en-US" altLang="zh-CN" b="1"/>
              <a:t> π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基于价值的强化学习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5929630" cy="666750"/>
            <a:chOff x="6305550" y="2343150"/>
            <a:chExt cx="592963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51498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Deep Q-Netwprk(DQN)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6167755" cy="666750"/>
            <a:chOff x="6305550" y="2343150"/>
            <a:chExt cx="6167755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330" y="2491740"/>
              <a:ext cx="5387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Temporal Difference (TD) Learning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6426835" cy="666750"/>
            <a:chOff x="6305550" y="2343150"/>
            <a:chExt cx="6426835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564705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TD Learning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怎么应用到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DQN?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价值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5929630" cy="666750"/>
            <a:chOff x="6305550" y="2343150"/>
            <a:chExt cx="592963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51498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Deep Q-Netwprk(DQN)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6167755" cy="666750"/>
            <a:chOff x="6305550" y="2343150"/>
            <a:chExt cx="6167755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330" y="2491740"/>
              <a:ext cx="538797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Temporal Difference (TD) Learning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6426835" cy="666750"/>
            <a:chOff x="6305550" y="2343150"/>
            <a:chExt cx="6426835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564705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TD Learning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怎么应用到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 DQN?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价值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回报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Return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随机性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764155"/>
            <a:ext cx="504825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775460" y="3131820"/>
            <a:ext cx="675449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        rewards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都是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所以回报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Ut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是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150" y="3200400"/>
            <a:ext cx="923925" cy="24765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775460" y="3759835"/>
            <a:ext cx="762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奖励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是依赖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Si</a:t>
            </a:r>
            <a:r>
              <a:rPr lang="en-US" altLang="zh-CN" b="1"/>
              <a:t>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Si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动作</a:t>
            </a:r>
            <a:r>
              <a:rPr lang="en-US" altLang="zh-CN" b="1"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Ai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无论</a:t>
            </a:r>
            <a:r>
              <a:rPr lang="en-US" altLang="zh-CN" b="1">
                <a:solidFill>
                  <a:srgbClr val="00B050"/>
                </a:solidFill>
              </a:rPr>
              <a:t> Si </a:t>
            </a:r>
            <a:r>
              <a:rPr lang="zh-CN" altLang="en-US" b="1"/>
              <a:t>或者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Ai </a:t>
            </a:r>
            <a:r>
              <a:rPr lang="zh-CN" altLang="en-US" b="1"/>
              <a:t>是随机的</a:t>
            </a:r>
            <a:r>
              <a:rPr lang="en-US" altLang="zh-CN" b="1"/>
              <a:t>, </a:t>
            </a:r>
            <a:r>
              <a:rPr lang="zh-CN" altLang="en-US" b="1"/>
              <a:t>都会导致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184CB"/>
                </a:solidFill>
              </a:rPr>
              <a:t>Ri</a:t>
            </a:r>
            <a:r>
              <a:rPr lang="en-US" altLang="zh-CN" b="1"/>
              <a:t> </a:t>
            </a:r>
            <a:r>
              <a:rPr lang="zh-CN" altLang="en-US" b="1"/>
              <a:t>是随机</a:t>
            </a:r>
            <a:r>
              <a:rPr lang="zh-CN" altLang="en-US" b="1"/>
              <a:t>的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最终导致回报</a:t>
            </a:r>
            <a:r>
              <a:rPr lang="en-US" altLang="zh-CN" b="1"/>
              <a:t>Return</a:t>
            </a:r>
            <a:r>
              <a:rPr lang="zh-CN" altLang="en-US" b="1"/>
              <a:t>也是随机</a:t>
            </a:r>
            <a:r>
              <a:rPr lang="zh-CN" altLang="en-US" b="1"/>
              <a:t>的</a:t>
            </a:r>
            <a:endParaRPr lang="zh-CN" altLang="en-US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05" y="4333240"/>
            <a:ext cx="2428875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2250" y="4884420"/>
            <a:ext cx="169545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最佳动作价值函数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Optimal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99590" y="2204085"/>
            <a:ext cx="436245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Optimal A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ction-Value Function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180" y="1479550"/>
            <a:ext cx="990600" cy="3238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260" y="2725420"/>
            <a:ext cx="3295650" cy="428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699260" y="3228340"/>
            <a:ext cx="63125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               </a:t>
            </a:r>
            <a:r>
              <a:rPr lang="zh-CN" altLang="en-US" b="1"/>
              <a:t>无论选择使用哪一个策略</a:t>
            </a:r>
            <a:r>
              <a:rPr lang="en-US" altLang="zh-CN" b="1"/>
              <a:t> π , </a:t>
            </a:r>
            <a:r>
              <a:rPr lang="zh-CN" altLang="en-US" b="1"/>
              <a:t>在状态</a:t>
            </a:r>
            <a:r>
              <a:rPr lang="en-US" altLang="zh-CN" b="1"/>
              <a:t>    </a:t>
            </a:r>
            <a:r>
              <a:rPr lang="zh-CN" altLang="en-US" b="1"/>
              <a:t>下</a:t>
            </a:r>
            <a:r>
              <a:rPr lang="en-US" altLang="zh-CN" b="1"/>
              <a:t>,</a:t>
            </a:r>
            <a:r>
              <a:rPr lang="zh-CN" altLang="en-US" b="1"/>
              <a:t>采取动作</a:t>
            </a:r>
            <a:endParaRPr lang="zh-CN" altLang="en-US" b="1"/>
          </a:p>
          <a:p>
            <a:r>
              <a:rPr lang="zh-CN" altLang="en-US" b="1"/>
              <a:t>其结果都不会</a:t>
            </a:r>
            <a:r>
              <a:rPr lang="zh-CN" altLang="en-US" b="1"/>
              <a:t>好于</a:t>
            </a:r>
            <a:endParaRPr lang="zh-CN" altLang="en-US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245" y="3268345"/>
            <a:ext cx="171450" cy="25717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995" y="3255010"/>
            <a:ext cx="285750" cy="31432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5540" y="3535045"/>
            <a:ext cx="828675" cy="295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5625" y="3243580"/>
            <a:ext cx="907415" cy="290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614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Deep Q-Netwprk(DQN)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Approximate the Q 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99590" y="2204085"/>
            <a:ext cx="663829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目标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赢得游戏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(≈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最大化总的奖励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9590" y="2807970"/>
            <a:ext cx="663765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问题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如果我们知道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什么是最佳的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呢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?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870" y="2825115"/>
            <a:ext cx="914400" cy="3333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843405" y="341185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显然</a:t>
            </a:r>
            <a:r>
              <a:rPr lang="en-US" altLang="zh-CN" b="1"/>
              <a:t>, </a:t>
            </a:r>
            <a:r>
              <a:rPr lang="zh-CN" altLang="en-US" b="1"/>
              <a:t>最</a:t>
            </a:r>
            <a:r>
              <a:rPr lang="zh-CN" altLang="en-US" b="1">
                <a:sym typeface="+mn-ea"/>
              </a:rPr>
              <a:t>佳的动</a:t>
            </a:r>
            <a:r>
              <a:rPr lang="zh-CN" altLang="en-US" b="1"/>
              <a:t>作是</a:t>
            </a:r>
            <a:endParaRPr lang="zh-CN" altLang="en-US" b="1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60" y="3425825"/>
            <a:ext cx="2409825" cy="4667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240270" y="3308985"/>
            <a:ext cx="327279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Q*</a:t>
            </a:r>
            <a:r>
              <a:rPr lang="zh-CN" altLang="en-US" b="1">
                <a:sym typeface="+mn-ea"/>
              </a:rPr>
              <a:t>可以评价</a:t>
            </a:r>
            <a:r>
              <a:rPr lang="en-US" altLang="zh-CN" b="1">
                <a:sym typeface="+mn-ea"/>
              </a:rPr>
              <a:t> agent </a:t>
            </a:r>
            <a:r>
              <a:rPr lang="zh-CN" altLang="en-US" b="1">
                <a:sym typeface="+mn-ea"/>
              </a:rPr>
              <a:t>在状态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 s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下</a:t>
            </a:r>
            <a:endParaRPr lang="zh-CN" altLang="en-US" b="1">
              <a:sym typeface="+mn-ea"/>
            </a:endParaRPr>
          </a:p>
          <a:p>
            <a:r>
              <a:rPr lang="zh-CN" altLang="en-US" b="1">
                <a:sym typeface="+mn-ea"/>
              </a:rPr>
              <a:t>执行动作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a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75460" y="4086860"/>
            <a:ext cx="663765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挑战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我们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并不知道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580" y="4084320"/>
            <a:ext cx="914400" cy="33337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50390" y="4670425"/>
            <a:ext cx="46907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方案</a:t>
            </a:r>
            <a:r>
              <a:rPr lang="en-US" altLang="zh-CN" b="1"/>
              <a:t>:  Deep Q </a:t>
            </a:r>
            <a:r>
              <a:rPr lang="en-US" altLang="zh-CN" b="1"/>
              <a:t>Network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使用神经网络去</a:t>
            </a:r>
            <a:r>
              <a:rPr lang="en-US" altLang="zh-CN" b="1"/>
              <a:t>                    </a:t>
            </a:r>
            <a:r>
              <a:rPr lang="zh-CN" altLang="en-US" b="1"/>
              <a:t>近似</a:t>
            </a:r>
            <a:endParaRPr lang="zh-CN" altLang="en-US" b="1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8665" y="5224780"/>
            <a:ext cx="904875" cy="33337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140" y="5221605"/>
            <a:ext cx="114300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Deep Q Network (DQN)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1775460" y="2169160"/>
            <a:ext cx="9913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Input shape: size of the screenshot.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Output shape: dimension of action space.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185" y="3269615"/>
            <a:ext cx="8239125" cy="20002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877695" y="5417185"/>
            <a:ext cx="8796020" cy="64516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问题</a:t>
            </a:r>
            <a:r>
              <a:rPr lang="en-US" altLang="zh-CN" b="1"/>
              <a:t>:  </a:t>
            </a:r>
            <a:r>
              <a:rPr lang="zh-CN" altLang="en-US" b="1"/>
              <a:t>基于预测</a:t>
            </a:r>
            <a:r>
              <a:rPr lang="en-US" altLang="zh-CN" b="1"/>
              <a:t>,  </a:t>
            </a:r>
            <a:r>
              <a:rPr lang="zh-CN" altLang="en-US" b="1"/>
              <a:t>应该执行哪个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 </a:t>
            </a:r>
            <a:r>
              <a:rPr lang="en-US" altLang="zh-CN" b="1"/>
              <a:t>?</a:t>
            </a:r>
            <a:endParaRPr lang="en-US" altLang="zh-CN" b="1"/>
          </a:p>
          <a:p>
            <a:r>
              <a:rPr lang="zh-CN" altLang="en-US" b="1"/>
              <a:t>答案</a:t>
            </a:r>
            <a:r>
              <a:rPr lang="en-US" altLang="zh-CN" b="1"/>
              <a:t>:  “</a:t>
            </a:r>
            <a:r>
              <a:rPr lang="en-US" altLang="zh-CN" b="1">
                <a:solidFill>
                  <a:srgbClr val="FF0000"/>
                </a:solidFill>
              </a:rPr>
              <a:t>up</a:t>
            </a:r>
            <a:r>
              <a:rPr lang="en-US" altLang="zh-CN" b="1"/>
              <a:t>”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应用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DQN</a:t>
            </a:r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玩游戏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95" y="2478405"/>
            <a:ext cx="7860030" cy="2910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Temporal Difference (TD) Learning</a:t>
            </a:r>
            <a:endParaRPr lang="en-US" altLang="zh-CN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35032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我想开车从</a:t>
            </a:r>
            <a:r>
              <a:rPr lang="en-US" altLang="zh-CN" b="1"/>
              <a:t>NYC</a:t>
            </a:r>
            <a:r>
              <a:rPr lang="zh-CN" altLang="en-US" b="1"/>
              <a:t>到亚特兰大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</a:t>
            </a:r>
            <a:r>
              <a:rPr lang="en-US" altLang="zh-CN" b="1"/>
              <a:t>Q(w)</a:t>
            </a:r>
            <a:r>
              <a:rPr lang="zh-CN" altLang="en-US" b="1"/>
              <a:t>预估耗时为</a:t>
            </a:r>
            <a:r>
              <a:rPr lang="en-US" altLang="zh-CN" b="1"/>
              <a:t>1000</a:t>
            </a:r>
            <a:r>
              <a:rPr lang="zh-CN" altLang="en-US" b="1"/>
              <a:t>分钟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75460" y="3061970"/>
            <a:ext cx="524192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Question</a:t>
            </a:r>
            <a:r>
              <a:rPr lang="en-US" altLang="zh-CN" b="1"/>
              <a:t>: </a:t>
            </a:r>
            <a:r>
              <a:rPr lang="zh-CN" altLang="en-US" b="1"/>
              <a:t>我们要怎么更新模型呢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3645535"/>
            <a:ext cx="61658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用模型做一次预测</a:t>
            </a:r>
            <a:r>
              <a:rPr lang="en-US" altLang="zh-CN" b="1"/>
              <a:t>: q = Q(w), e.g.,q = 1000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完成一次旅途并获得</a:t>
            </a:r>
            <a:r>
              <a:rPr lang="en-US" altLang="zh-CN" b="1">
                <a:sym typeface="+mn-ea"/>
              </a:rPr>
              <a:t> target y, e.g., </a:t>
            </a:r>
            <a:r>
              <a:rPr lang="en-US" altLang="zh-CN" b="1">
                <a:sym typeface="+mn-ea"/>
              </a:rPr>
              <a:t>y = 860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ym typeface="+mn-ea"/>
              </a:rPr>
              <a:t>Loss: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梯度</a:t>
            </a:r>
            <a:r>
              <a:rPr lang="en-US" altLang="zh-CN" b="1">
                <a:sym typeface="+mn-ea"/>
              </a:rPr>
              <a:t>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梯度下降法</a:t>
            </a:r>
            <a:r>
              <a:rPr lang="en-US" altLang="zh-CN" b="1">
                <a:sym typeface="+mn-ea"/>
              </a:rPr>
              <a:t>:  </a:t>
            </a:r>
            <a:endParaRPr lang="en-US" altLang="zh-CN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ym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440" y="4519930"/>
            <a:ext cx="1343025" cy="3048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615" y="4995545"/>
            <a:ext cx="2647950" cy="3905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070" y="2114550"/>
            <a:ext cx="1737360" cy="2997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5220" y="5556885"/>
            <a:ext cx="2266950" cy="33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l"/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35032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我想开车从</a:t>
            </a: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</a:t>
            </a:r>
            <a:r>
              <a:rPr lang="en-US" altLang="zh-CN" b="1"/>
              <a:t>Q(w)</a:t>
            </a:r>
            <a:r>
              <a:rPr lang="zh-CN" altLang="en-US" b="1"/>
              <a:t>预估耗时为</a:t>
            </a:r>
            <a:r>
              <a:rPr lang="en-US" altLang="zh-CN" b="1"/>
              <a:t>1000</a:t>
            </a:r>
            <a:r>
              <a:rPr lang="zh-CN" altLang="en-US" b="1"/>
              <a:t>分钟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75460" y="3061970"/>
            <a:ext cx="5241925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Question</a:t>
            </a:r>
            <a:r>
              <a:rPr lang="en-US" altLang="zh-CN" b="1"/>
              <a:t>: </a:t>
            </a:r>
            <a:r>
              <a:rPr lang="zh-CN" altLang="en-US" b="1"/>
              <a:t>我们要怎么更新模型呢</a:t>
            </a:r>
            <a:r>
              <a:rPr lang="en-US" altLang="zh-CN" b="1"/>
              <a:t>?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1877695" y="3645535"/>
            <a:ext cx="61658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</a:rPr>
              <a:t>完成旅途之前</a:t>
            </a:r>
            <a:r>
              <a:rPr lang="en-US" altLang="zh-CN" b="1"/>
              <a:t>, </a:t>
            </a:r>
            <a:r>
              <a:rPr lang="zh-CN" altLang="en-US" b="1"/>
              <a:t>我们有办法更新模型吗</a:t>
            </a:r>
            <a:r>
              <a:rPr lang="en-US" altLang="zh-CN" b="1"/>
              <a:t>?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当到达</a:t>
            </a:r>
            <a:r>
              <a:rPr lang="en-US" altLang="zh-CN" b="1"/>
              <a:t>DC</a:t>
            </a:r>
            <a:r>
              <a:rPr lang="zh-CN" altLang="en-US" b="1"/>
              <a:t>的时候</a:t>
            </a:r>
            <a:r>
              <a:rPr lang="en-US" altLang="zh-CN" b="1"/>
              <a:t>, </a:t>
            </a:r>
            <a:r>
              <a:rPr lang="zh-CN" altLang="en-US" b="1"/>
              <a:t>我们可以得到更好的参数</a:t>
            </a:r>
            <a:r>
              <a:rPr lang="en-US" altLang="zh-CN" b="1"/>
              <a:t> w </a:t>
            </a:r>
            <a:r>
              <a:rPr lang="zh-CN" altLang="en-US" b="1"/>
              <a:t>吗</a:t>
            </a:r>
            <a:r>
              <a:rPr lang="en-US" altLang="zh-CN" b="1"/>
              <a:t>?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模型预测</a:t>
            </a:r>
            <a:r>
              <a:rPr lang="en-US" altLang="zh-CN" b="1"/>
              <a:t>:</a:t>
            </a:r>
            <a:endParaRPr lang="en-US" altLang="zh-CN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r>
              <a:rPr lang="en-US" altLang="zh-CN" b="1"/>
              <a:t>: 	</a:t>
            </a:r>
            <a:r>
              <a:rPr lang="en-US" altLang="zh-CN" b="1">
                <a:solidFill>
                  <a:srgbClr val="FF0000"/>
                </a:solidFill>
              </a:rPr>
              <a:t>1000min  (</a:t>
            </a:r>
            <a:r>
              <a:rPr lang="zh-CN" altLang="en-US" b="1">
                <a:solidFill>
                  <a:srgbClr val="FF0000"/>
                </a:solidFill>
              </a:rPr>
              <a:t>估计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到达</a:t>
            </a:r>
            <a:r>
              <a:rPr lang="en-US" altLang="zh-CN" b="1"/>
              <a:t>DC, </a:t>
            </a:r>
            <a:r>
              <a:rPr lang="zh-CN" altLang="en-US" b="1"/>
              <a:t>真实</a:t>
            </a:r>
            <a:r>
              <a:rPr lang="zh-CN" altLang="en-US" b="1"/>
              <a:t>耗时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NYC </a:t>
            </a:r>
            <a:r>
              <a:rPr lang="zh-CN" altLang="en-US" b="1"/>
              <a:t>到</a:t>
            </a:r>
            <a:r>
              <a:rPr lang="en-US" altLang="zh-CN" b="1"/>
              <a:t> DC :  	</a:t>
            </a:r>
            <a:r>
              <a:rPr lang="en-US" altLang="zh-CN" b="1">
                <a:solidFill>
                  <a:srgbClr val="2E93D6"/>
                </a:solidFill>
              </a:rPr>
              <a:t>300min (</a:t>
            </a:r>
            <a:r>
              <a:rPr lang="zh-CN" altLang="en-US" b="1">
                <a:solidFill>
                  <a:srgbClr val="2E93D6"/>
                </a:solidFill>
              </a:rPr>
              <a:t>真实</a:t>
            </a:r>
            <a:r>
              <a:rPr lang="en-US" altLang="zh-CN" b="1">
                <a:solidFill>
                  <a:srgbClr val="2E93D6"/>
                </a:solidFill>
              </a:rPr>
              <a:t>)</a:t>
            </a:r>
            <a:endParaRPr lang="zh-CN" altLang="en-US" b="1">
              <a:solidFill>
                <a:srgbClr val="2E93D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模型重新</a:t>
            </a:r>
            <a:r>
              <a:rPr lang="zh-CN" altLang="en-US" b="1"/>
              <a:t>预测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b="1"/>
              <a:t>DC </a:t>
            </a:r>
            <a:r>
              <a:rPr lang="zh-CN" altLang="en-US" b="1"/>
              <a:t>到</a:t>
            </a:r>
            <a:r>
              <a:rPr lang="en-US" altLang="zh-CN" b="1"/>
              <a:t> </a:t>
            </a:r>
            <a:r>
              <a:rPr lang="zh-CN" altLang="en-US" b="1"/>
              <a:t>亚特兰大</a:t>
            </a:r>
            <a:r>
              <a:rPr lang="en-US" altLang="zh-CN" b="1"/>
              <a:t>	</a:t>
            </a:r>
            <a:r>
              <a:rPr lang="en-US" altLang="zh-CN" b="1">
                <a:solidFill>
                  <a:srgbClr val="FF0000"/>
                </a:solidFill>
              </a:rPr>
              <a:t>600min (</a:t>
            </a:r>
            <a:r>
              <a:rPr lang="zh-CN" altLang="en-US" b="1">
                <a:solidFill>
                  <a:srgbClr val="FF0000"/>
                </a:solidFill>
              </a:rPr>
              <a:t>估计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925" y="2043430"/>
            <a:ext cx="1485900" cy="2771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function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value function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gradient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策略学习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</a:t>
            </a:r>
            <a:endParaRPr lang="zh-CN" alt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1877695" y="2231390"/>
            <a:ext cx="6222365" cy="39693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模型估计</a:t>
            </a:r>
            <a:r>
              <a:rPr lang="en-US" altLang="zh-CN" b="1"/>
              <a:t>: Q(w) = </a:t>
            </a:r>
            <a:r>
              <a:rPr lang="en-US" altLang="zh-CN" b="1">
                <a:solidFill>
                  <a:srgbClr val="FF0000"/>
                </a:solidFill>
              </a:rPr>
              <a:t>1000 </a:t>
            </a:r>
            <a:r>
              <a:rPr lang="en-US" altLang="zh-CN" b="1"/>
              <a:t>min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更新估计</a:t>
            </a:r>
            <a:r>
              <a:rPr lang="en-US" altLang="zh-CN" b="1"/>
              <a:t>: </a:t>
            </a:r>
            <a:r>
              <a:rPr lang="en-US" altLang="zh-CN" b="1">
                <a:solidFill>
                  <a:srgbClr val="2E93D6"/>
                </a:solidFill>
              </a:rPr>
              <a:t>300 </a:t>
            </a:r>
            <a:r>
              <a:rPr lang="en-US" altLang="zh-CN" b="1"/>
              <a:t>+ </a:t>
            </a:r>
            <a:r>
              <a:rPr lang="en-US" altLang="zh-CN" b="1">
                <a:solidFill>
                  <a:srgbClr val="FF0000"/>
                </a:solidFill>
              </a:rPr>
              <a:t>600 </a:t>
            </a:r>
            <a:r>
              <a:rPr lang="en-US" altLang="zh-CN" b="1"/>
              <a:t>= </a:t>
            </a:r>
            <a:r>
              <a:rPr lang="en-US" altLang="zh-CN" b="1">
                <a:solidFill>
                  <a:srgbClr val="7030A0"/>
                </a:solidFill>
              </a:rPr>
              <a:t>900 </a:t>
            </a:r>
            <a:r>
              <a:rPr lang="en-US" altLang="zh-CN" b="1"/>
              <a:t>min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TD target </a:t>
            </a:r>
            <a:r>
              <a:rPr lang="en-US" altLang="zh-CN" b="1">
                <a:solidFill>
                  <a:srgbClr val="7030A0"/>
                </a:solidFill>
              </a:rPr>
              <a:t>y = 900 min </a:t>
            </a:r>
            <a:r>
              <a:rPr lang="zh-CN" altLang="en-US" b="1">
                <a:solidFill>
                  <a:schemeClr val="tx1"/>
                </a:solidFill>
              </a:rPr>
              <a:t>是比刚开始的估计</a:t>
            </a:r>
            <a:r>
              <a:rPr lang="en-US" altLang="zh-CN" b="1">
                <a:solidFill>
                  <a:schemeClr val="tx1"/>
                </a:solidFill>
              </a:rPr>
              <a:t>1000min</a:t>
            </a:r>
            <a:r>
              <a:rPr lang="zh-CN" altLang="en-US" b="1">
                <a:solidFill>
                  <a:schemeClr val="tx1"/>
                </a:solidFill>
              </a:rPr>
              <a:t>更可靠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Loss 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梯度</a:t>
            </a:r>
            <a:r>
              <a:rPr lang="en-US" altLang="zh-CN" b="1">
                <a:solidFill>
                  <a:schemeClr val="tx1"/>
                </a:solidFill>
              </a:rPr>
              <a:t>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梯度下降法</a:t>
            </a:r>
            <a:r>
              <a:rPr lang="en-US" altLang="zh-CN" b="1">
                <a:solidFill>
                  <a:schemeClr val="tx1"/>
                </a:solidFill>
              </a:rPr>
              <a:t>: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925" y="2043430"/>
            <a:ext cx="1485900" cy="27717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450" y="2800350"/>
            <a:ext cx="676275" cy="4572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7675" y="3910965"/>
            <a:ext cx="1628775" cy="7429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810" y="4954905"/>
            <a:ext cx="2333625" cy="7524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7440" y="5795010"/>
            <a:ext cx="2305050" cy="371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DQN?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035050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DQN?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16272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2049145" y="1892935"/>
            <a:ext cx="415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在上一个例子</a:t>
            </a:r>
            <a:r>
              <a:rPr lang="en-US" altLang="zh-CN" b="1"/>
              <a:t>, </a:t>
            </a:r>
            <a:r>
              <a:rPr lang="zh-CN" altLang="en-US" b="1"/>
              <a:t>我们</a:t>
            </a:r>
            <a:r>
              <a:rPr lang="zh-CN" altLang="en-US" b="1">
                <a:sym typeface="+mn-ea"/>
              </a:rPr>
              <a:t>获</a:t>
            </a:r>
            <a:r>
              <a:rPr lang="zh-CN" altLang="en-US" b="1"/>
              <a:t>得了一个等式</a:t>
            </a:r>
            <a:r>
              <a:rPr lang="en-US" altLang="zh-CN" b="1"/>
              <a:t>: </a:t>
            </a:r>
            <a:endParaRPr lang="en-US" altLang="zh-CN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680" y="2256790"/>
            <a:ext cx="3238500" cy="6953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283960" y="2987675"/>
            <a:ext cx="1558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模型预估时间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005455" y="2993390"/>
            <a:ext cx="15582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模型预估时间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32680" y="3000375"/>
            <a:ext cx="10998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2E93D6"/>
                </a:solidFill>
              </a:rPr>
              <a:t>真实时间</a:t>
            </a:r>
            <a:endParaRPr lang="zh-CN" altLang="en-US" b="1">
              <a:solidFill>
                <a:srgbClr val="2E93D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56130" y="3442970"/>
            <a:ext cx="41548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推广到深度强化学习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3395" y="4404995"/>
            <a:ext cx="5000625" cy="9620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971165" y="3941445"/>
            <a:ext cx="550735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折扣回报</a:t>
            </a:r>
            <a:r>
              <a:rPr lang="en-US" altLang="zh-CN" b="1"/>
              <a:t>:</a:t>
            </a:r>
            <a:endParaRPr lang="en-US" altLang="zh-CN" b="1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2775" y="5427980"/>
            <a:ext cx="3521710" cy="58547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9025" y="6074410"/>
            <a:ext cx="5838825" cy="390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463675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TD Learning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怎么应用到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DQN?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205589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35" y="2350135"/>
            <a:ext cx="7661910" cy="356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46910" y="1463675"/>
            <a:ext cx="9913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shiyong TD Learning  </a:t>
            </a:r>
            <a:r>
              <a:rPr lang="zh-CN" altLang="en-US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来训练</a:t>
            </a:r>
            <a:r>
              <a:rPr lang="en-US" altLang="zh-CN" sz="2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DQN</a:t>
            </a:r>
            <a:endParaRPr lang="en-US" altLang="zh-CN" sz="2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049145" y="2055892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2049145" y="2444750"/>
            <a:ext cx="25400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Prediction</a:t>
            </a:r>
            <a:r>
              <a:rPr lang="en-US" altLang="zh-CN" b="1"/>
              <a:t>: 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TD </a:t>
            </a:r>
            <a:r>
              <a:rPr lang="en-US" altLang="zh-CN" b="1"/>
              <a:t>target: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Loss:</a:t>
            </a: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梯度下降法</a:t>
            </a:r>
            <a:r>
              <a:rPr lang="en-US" altLang="zh-CN" b="1"/>
              <a:t>:  </a:t>
            </a:r>
            <a:endParaRPr lang="en-US" altLang="zh-CN" b="1"/>
          </a:p>
          <a:p>
            <a:pPr lvl="3" indent="0">
              <a:buFont typeface="Arial" panose="020B0604020202020204" pitchFamily="34" charset="0"/>
              <a:buNone/>
            </a:pPr>
            <a:endParaRPr lang="en-US" altLang="zh-CN" b="1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295" y="2499995"/>
            <a:ext cx="1095375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670" y="3437890"/>
            <a:ext cx="2705100" cy="6953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785" y="4407535"/>
            <a:ext cx="2219325" cy="323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9840" y="4919980"/>
            <a:ext cx="2286000" cy="342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74925" y="2650490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基于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策略的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25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function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value function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gradient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</a:t>
            </a: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策略学习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</a:t>
            </a: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function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olicy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775460" y="2233930"/>
            <a:ext cx="8481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Funcion 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是一个概率密度函数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6575" y="2736850"/>
            <a:ext cx="4601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Policy 函数: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            是在给定</a:t>
            </a:r>
            <a:r>
              <a:rPr lang="zh-CN" altLang="en-US" b="1">
                <a:solidFill>
                  <a:srgbClr val="00B050"/>
                </a:solidFill>
              </a:rPr>
              <a:t>状态s</a:t>
            </a:r>
            <a:r>
              <a:rPr lang="zh-CN" altLang="en-US" b="1"/>
              <a:t>的条件下做出</a:t>
            </a:r>
            <a:r>
              <a:rPr lang="zh-CN" altLang="en-US" b="1">
                <a:solidFill>
                  <a:srgbClr val="FF0000"/>
                </a:solidFill>
              </a:rPr>
              <a:t>动作a</a:t>
            </a:r>
            <a:r>
              <a:rPr lang="zh-CN" altLang="en-US" b="1"/>
              <a:t>的概率.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例如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r>
              <a:rPr lang="en-US" altLang="zh-CN" b="1">
                <a:solidFill>
                  <a:srgbClr val="00B050"/>
                </a:solidFill>
              </a:rPr>
              <a:t>S=s</a:t>
            </a:r>
            <a:r>
              <a:rPr lang="zh-CN" altLang="en-US" b="1"/>
              <a:t>后</a:t>
            </a:r>
            <a:r>
              <a:rPr lang="en-US" altLang="zh-CN" b="1"/>
              <a:t>, </a:t>
            </a:r>
            <a:r>
              <a:rPr lang="zh-CN" altLang="en-US" b="1"/>
              <a:t>策略</a:t>
            </a:r>
            <a:r>
              <a:rPr lang="en-US" altLang="zh-CN" b="1">
                <a:solidFill>
                  <a:srgbClr val="7030A0"/>
                </a:solidFill>
              </a:rPr>
              <a:t>policy</a:t>
            </a:r>
            <a:r>
              <a:rPr lang="zh-CN" altLang="en-US" b="1">
                <a:solidFill>
                  <a:srgbClr val="7030A0"/>
                </a:solidFill>
              </a:rPr>
              <a:t>函数</a:t>
            </a:r>
            <a:r>
              <a:rPr lang="zh-CN" altLang="en-US" b="1"/>
              <a:t>根据概率随机抽样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动作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r>
              <a:rPr lang="en-US" altLang="zh-CN" b="1"/>
              <a:t>, </a:t>
            </a:r>
            <a:r>
              <a:rPr lang="zh-CN" altLang="en-US" b="1"/>
              <a:t>进而控制</a:t>
            </a:r>
            <a:r>
              <a:rPr lang="en-US" altLang="zh-CN" b="1"/>
              <a:t>agent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85" y="2677795"/>
            <a:ext cx="2971800" cy="4857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5350" y="3292475"/>
            <a:ext cx="781050" cy="2952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6400" y="4124960"/>
            <a:ext cx="1590675" cy="866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350" y="1459230"/>
            <a:ext cx="929640" cy="3721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7015" y="2244725"/>
            <a:ext cx="929640" cy="3721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策略网络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P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olicy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Network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775460" y="2422525"/>
            <a:ext cx="8481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>
            <a:sp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 Network: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使用一个神经网络去近似策略函数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415" y="1476375"/>
            <a:ext cx="1163955" cy="36131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225" y="2491105"/>
            <a:ext cx="781050" cy="29527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665" y="2940685"/>
            <a:ext cx="781050" cy="2952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495" y="2903855"/>
            <a:ext cx="1049655" cy="32575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826260" y="2894965"/>
            <a:ext cx="6126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network 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去近似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function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     :  </a:t>
            </a:r>
            <a:r>
              <a:rPr lang="zh-CN" altLang="en-US" b="1"/>
              <a:t>是神经网络可训练的</a:t>
            </a:r>
            <a:r>
              <a:rPr lang="zh-CN" altLang="en-US" b="1"/>
              <a:t>参数</a:t>
            </a:r>
            <a:endParaRPr lang="zh-CN" altLang="en-US" b="1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3785" y="3500120"/>
            <a:ext cx="255905" cy="30734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285" y="4591685"/>
            <a:ext cx="6807200" cy="178816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30" y="3908425"/>
            <a:ext cx="3010535" cy="49593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5080" y="4015740"/>
            <a:ext cx="2547620" cy="3016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760970" y="395986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是全部动作</a:t>
            </a:r>
            <a:r>
              <a:rPr lang="zh-CN" altLang="en-US"/>
              <a:t>集合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一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Network (actor) 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Value network	(critic)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Train the Neural Networks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Actor-Critic Methods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value </a:t>
            </a:r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function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3170" y="3576955"/>
            <a:ext cx="46450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        时间：</a:t>
            </a:r>
            <a:r>
              <a:rPr lang="en-US" altLang="zh-CN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chemeClr val="bg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动作价值函数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Action-Value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 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Discounted Return(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时刻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t)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775" y="1467485"/>
            <a:ext cx="1057275" cy="381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735" y="2797175"/>
            <a:ext cx="5067300" cy="361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799590" y="3918585"/>
            <a:ext cx="66020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Action-Value Function,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在策略为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3405" y="4429125"/>
            <a:ext cx="3981450" cy="32385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16735" y="3185160"/>
            <a:ext cx="101092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/>
              <a:t>Ut </a:t>
            </a:r>
            <a:r>
              <a:rPr lang="zh-CN" altLang="en-US" b="1"/>
              <a:t>是一个随机变量</a:t>
            </a:r>
            <a:r>
              <a:rPr lang="en-US" altLang="zh-CN" b="1"/>
              <a:t>, </a:t>
            </a:r>
            <a:r>
              <a:rPr lang="zh-CN" altLang="en-US" b="1"/>
              <a:t>在</a:t>
            </a:r>
            <a:r>
              <a:rPr lang="en-US" altLang="zh-CN" b="1"/>
              <a:t> t </a:t>
            </a:r>
            <a:r>
              <a:rPr lang="zh-CN" altLang="en-US" b="1"/>
              <a:t>时刻是不知道具体的值的</a:t>
            </a:r>
            <a:r>
              <a:rPr lang="en-US" altLang="zh-CN" b="1"/>
              <a:t>, </a:t>
            </a:r>
            <a:r>
              <a:rPr lang="zh-CN" altLang="en-US" b="1"/>
              <a:t>依赖</a:t>
            </a:r>
            <a:r>
              <a:rPr lang="en-US" altLang="zh-CN" b="1"/>
              <a:t> t </a:t>
            </a:r>
            <a:r>
              <a:rPr lang="zh-CN" altLang="en-US" b="1"/>
              <a:t>时刻之后的所有</a:t>
            </a:r>
            <a:r>
              <a:rPr lang="en-US" altLang="zh-CN" b="1"/>
              <a:t> Rt, Rt+1,... </a:t>
            </a:r>
            <a:r>
              <a:rPr lang="zh-CN" altLang="en-US" b="1"/>
              <a:t>也即依赖</a:t>
            </a:r>
            <a:r>
              <a:rPr lang="zh-CN" altLang="en-US" b="1">
                <a:solidFill>
                  <a:srgbClr val="00B050"/>
                </a:solidFill>
              </a:rPr>
              <a:t>状态</a:t>
            </a:r>
            <a:endParaRPr lang="zh-CN" altLang="en-US" b="1"/>
          </a:p>
          <a:p>
            <a:r>
              <a:rPr lang="zh-CN" altLang="en-US" b="1"/>
              <a:t>和</a:t>
            </a:r>
            <a:r>
              <a:rPr lang="zh-CN" altLang="en-US" b="1">
                <a:solidFill>
                  <a:srgbClr val="FF0000"/>
                </a:solidFill>
              </a:rPr>
              <a:t>动作</a:t>
            </a:r>
            <a:r>
              <a:rPr lang="en-US" altLang="zh-CN" b="1"/>
              <a:t> :                                                 </a:t>
            </a:r>
            <a:r>
              <a:rPr lang="zh-CN" altLang="en-US" b="1"/>
              <a:t>那么如何评估</a:t>
            </a:r>
            <a:r>
              <a:rPr lang="en-US" altLang="zh-CN" b="1"/>
              <a:t> Ut </a:t>
            </a:r>
            <a:r>
              <a:rPr lang="zh-CN" altLang="en-US" b="1"/>
              <a:t>呢</a:t>
            </a:r>
            <a:r>
              <a:rPr lang="en-US" altLang="zh-CN" b="1"/>
              <a:t>?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810" y="3494405"/>
            <a:ext cx="3105150" cy="2857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rcRect l="23456" b="-24444"/>
          <a:stretch>
            <a:fillRect/>
          </a:stretch>
        </p:blipFill>
        <p:spPr>
          <a:xfrm>
            <a:off x="5358130" y="5010785"/>
            <a:ext cx="2376805" cy="3556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43405" y="4952365"/>
            <a:ext cx="918210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b="1"/>
              <a:t>对</a:t>
            </a:r>
            <a:r>
              <a:rPr lang="en-US" altLang="zh-CN" b="1"/>
              <a:t> Ut </a:t>
            </a:r>
            <a:r>
              <a:rPr lang="zh-CN" altLang="en-US" b="1"/>
              <a:t>的期望把</a:t>
            </a:r>
            <a:r>
              <a:rPr lang="en-US" altLang="zh-CN" b="1"/>
              <a:t> t+1 </a:t>
            </a:r>
            <a:r>
              <a:rPr lang="zh-CN" altLang="en-US" b="1"/>
              <a:t>时刻及往后的</a:t>
            </a:r>
            <a:r>
              <a:rPr lang="en-US" altLang="zh-CN" b="1"/>
              <a:t>                                       </a:t>
            </a:r>
            <a:r>
              <a:rPr lang="zh-CN" altLang="en-US" b="1"/>
              <a:t>都去掉了</a:t>
            </a:r>
            <a:endParaRPr lang="zh-CN" altLang="en-US" b="1"/>
          </a:p>
          <a:p>
            <a:pPr algn="l"/>
            <a:r>
              <a:rPr lang="zh-CN" altLang="en-US" b="1"/>
              <a:t>得到一个实数</a:t>
            </a:r>
            <a:r>
              <a:rPr lang="en-US" altLang="zh-CN" b="1"/>
              <a:t>, </a:t>
            </a:r>
            <a:r>
              <a:rPr lang="zh-CN" altLang="en-US" b="1"/>
              <a:t>即</a:t>
            </a:r>
            <a:r>
              <a:rPr lang="en-US" altLang="zh-CN" b="1"/>
              <a:t>Ut</a:t>
            </a:r>
            <a:r>
              <a:rPr lang="zh-CN" altLang="en-US" b="1"/>
              <a:t>的期望值</a:t>
            </a:r>
            <a:endParaRPr lang="zh-CN" altLang="en-US" b="1"/>
          </a:p>
          <a:p>
            <a:pPr algn="l"/>
            <a:endParaRPr lang="zh-CN" altLang="en-US" b="1"/>
          </a:p>
          <a:p>
            <a:pPr algn="l"/>
            <a:r>
              <a:rPr lang="zh-CN" altLang="en-US" b="1"/>
              <a:t>动作价值函数的作用是</a:t>
            </a:r>
            <a:r>
              <a:rPr lang="en-US" altLang="zh-CN" b="1"/>
              <a:t>: </a:t>
            </a:r>
            <a:r>
              <a:rPr lang="zh-CN" altLang="en-US" b="1"/>
              <a:t>在策略为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/>
              <a:t>智能体观察到状态为</a:t>
            </a:r>
            <a:r>
              <a:rPr lang="en-US" altLang="zh-CN" b="1"/>
              <a:t> s , </a:t>
            </a:r>
            <a:r>
              <a:rPr lang="zh-CN" altLang="en-US" b="1"/>
              <a:t>执行动作</a:t>
            </a:r>
            <a:r>
              <a:rPr lang="en-US" altLang="zh-CN" b="1"/>
              <a:t> a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460" y="2831465"/>
            <a:ext cx="2352675" cy="3429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789430" y="3334385"/>
            <a:ext cx="344487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305" y="3351530"/>
            <a:ext cx="771525" cy="2857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6750" y="3371850"/>
            <a:ext cx="990600" cy="28575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789430" y="4035425"/>
            <a:ext cx="7887335" cy="368300"/>
          </a:xfrm>
          <a:prstGeom prst="rect">
            <a:avLst/>
          </a:prstGeom>
          <a:solidFill>
            <a:srgbClr val="D6DCE5"/>
          </a:solidFill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做期望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得到的状态价值函数只依赖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 ,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1150" y="4088765"/>
            <a:ext cx="1066800" cy="2476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8275" y="4062730"/>
            <a:ext cx="257175" cy="3143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50" y="4066540"/>
            <a:ext cx="257175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430" y="4736465"/>
            <a:ext cx="4752975" cy="800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6822440" y="4750435"/>
            <a:ext cx="17932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动作是离散的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(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动作是连续的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)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75460" y="5723255"/>
            <a:ext cx="82372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状态价值函数的作用是</a:t>
            </a:r>
            <a:r>
              <a:rPr lang="en-US" altLang="zh-CN" b="1">
                <a:sym typeface="+mn-ea"/>
              </a:rPr>
              <a:t>: </a:t>
            </a:r>
            <a:r>
              <a:rPr lang="zh-CN" altLang="en-US" b="1">
                <a:sym typeface="+mn-ea"/>
              </a:rPr>
              <a:t>在</a:t>
            </a:r>
            <a:r>
              <a:rPr lang="zh-CN" altLang="en-US" b="1">
                <a:sym typeface="+mn-ea"/>
              </a:rPr>
              <a:t>策略为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π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的情况下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,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评价</a:t>
            </a:r>
            <a:r>
              <a:rPr lang="zh-CN" altLang="en-US" b="1">
                <a:sym typeface="+mn-ea"/>
              </a:rPr>
              <a:t>智能体状态处于</a:t>
            </a:r>
            <a:r>
              <a:rPr lang="en-US" altLang="zh-CN" b="1">
                <a:sym typeface="+mn-ea"/>
              </a:rPr>
              <a:t> s  </a:t>
            </a:r>
            <a:r>
              <a:rPr lang="zh-CN" altLang="en-US" b="1">
                <a:sym typeface="+mn-ea"/>
              </a:rPr>
              <a:t>的</a:t>
            </a:r>
            <a:r>
              <a:rPr lang="zh-CN" altLang="en-US" b="1">
                <a:sym typeface="+mn-ea"/>
              </a:rPr>
              <a:t>好坏</a:t>
            </a:r>
            <a:endParaRPr lang="zh-CN" altLang="en-US" b="1">
              <a:sym typeface="+mn-ea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7695" y="6278245"/>
            <a:ext cx="1219200" cy="400050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191510" y="6278245"/>
            <a:ext cx="56737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对状态价值函数关于</a:t>
            </a:r>
            <a:r>
              <a:rPr lang="en-US" altLang="zh-CN" b="1"/>
              <a:t> S </a:t>
            </a:r>
            <a:r>
              <a:rPr lang="zh-CN" altLang="en-US" b="1"/>
              <a:t>做期望</a:t>
            </a:r>
            <a:r>
              <a:rPr lang="en-US" altLang="zh-CN" b="1"/>
              <a:t>, </a:t>
            </a:r>
            <a:r>
              <a:rPr lang="zh-CN" altLang="en-US" b="1"/>
              <a:t>可以评价策略</a:t>
            </a:r>
            <a:r>
              <a:rPr lang="en-US" altLang="zh-CN" b="1"/>
              <a:t> π </a:t>
            </a:r>
            <a:r>
              <a:rPr lang="zh-CN" altLang="en-US" b="1"/>
              <a:t>的</a:t>
            </a:r>
            <a:r>
              <a:rPr lang="zh-CN" altLang="en-US" b="1"/>
              <a:t>好坏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1775460" y="22313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定义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695" y="2737485"/>
            <a:ext cx="5715635" cy="3194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43405" y="3181985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近似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State-Value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funct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ion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665" y="3643630"/>
            <a:ext cx="781050" cy="2952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495" y="3606800"/>
            <a:ext cx="1049655" cy="32575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26260" y="3597910"/>
            <a:ext cx="61264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network           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去近似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policy function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用</a:t>
            </a:r>
            <a:r>
              <a:rPr lang="en-US" altLang="zh-CN" b="1"/>
              <a:t> state-value network </a:t>
            </a:r>
            <a:r>
              <a:rPr lang="zh-CN" altLang="en-US" b="1"/>
              <a:t>来近似</a:t>
            </a:r>
            <a:r>
              <a:rPr lang="en-US" altLang="zh-CN" b="1"/>
              <a:t> </a:t>
            </a:r>
            <a:r>
              <a:rPr lang="en-US" altLang="zh-CN" b="1"/>
              <a:t>state-value </a:t>
            </a:r>
            <a:r>
              <a:rPr lang="en-US" altLang="zh-CN" b="1"/>
              <a:t>function </a:t>
            </a:r>
            <a:endParaRPr lang="en-US" altLang="zh-CN" b="1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605" y="4203700"/>
            <a:ext cx="652145" cy="28956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460" y="4693285"/>
            <a:ext cx="3737610" cy="323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状态价值函数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State-Value </a:t>
            </a:r>
            <a:r>
              <a:rPr lang="en-US" altLang="zh-CN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Function</a:t>
            </a:r>
            <a:endParaRPr lang="en-US" altLang="zh-CN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650" y="1515110"/>
            <a:ext cx="752475" cy="333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7695" y="231521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05" y="2894330"/>
            <a:ext cx="3737610" cy="32321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847850" y="3411220"/>
            <a:ext cx="7978140" cy="36830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策略学习</a:t>
            </a:r>
            <a:r>
              <a:rPr lang="en-US" altLang="zh-CN" b="1"/>
              <a:t> </a:t>
            </a:r>
            <a:r>
              <a:rPr lang="zh-CN" altLang="en-US" b="1"/>
              <a:t>Policy-based learning:</a:t>
            </a:r>
            <a:r>
              <a:rPr lang="en-US" altLang="zh-CN" b="1"/>
              <a:t>   </a:t>
            </a:r>
            <a:r>
              <a:rPr lang="zh-CN" altLang="en-US" b="1"/>
              <a:t>学习参数</a:t>
            </a:r>
            <a:r>
              <a:rPr lang="en-US" altLang="zh-CN" b="1"/>
              <a:t>    </a:t>
            </a:r>
            <a:r>
              <a:rPr lang="zh-CN" altLang="en-US" b="1"/>
              <a:t>来最大化</a:t>
            </a:r>
            <a:endParaRPr lang="zh-CN" altLang="en-US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9375" y="3464560"/>
            <a:ext cx="1868170" cy="2635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605" y="3438525"/>
            <a:ext cx="186690" cy="24955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32305" y="3973195"/>
            <a:ext cx="713867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怎么更新参数</a:t>
            </a:r>
            <a:r>
              <a:rPr lang="en-US" altLang="zh-CN" b="1"/>
              <a:t>      </a:t>
            </a:r>
            <a:r>
              <a:rPr lang="en-US" altLang="zh-CN" b="1">
                <a:solidFill>
                  <a:srgbClr val="FF0000"/>
                </a:solidFill>
              </a:rPr>
              <a:t>Policy gradient ascent !  </a:t>
            </a:r>
            <a:r>
              <a:rPr lang="zh-CN" altLang="en-US" b="1">
                <a:solidFill>
                  <a:srgbClr val="FF0000"/>
                </a:solidFill>
              </a:rPr>
              <a:t>策略梯度上升</a:t>
            </a:r>
            <a:r>
              <a:rPr lang="en-US" altLang="zh-CN" b="1">
                <a:solidFill>
                  <a:srgbClr val="FF0000"/>
                </a:solidFill>
              </a:rPr>
              <a:t> ! </a:t>
            </a:r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2495" y="3990340"/>
            <a:ext cx="295275" cy="27876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80565" y="4524375"/>
            <a:ext cx="178054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观察到状态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</a:rPr>
              <a:t>更新策略</a:t>
            </a:r>
            <a:r>
              <a:rPr lang="en-US" altLang="zh-CN" b="1">
                <a:solidFill>
                  <a:schemeClr val="tx1"/>
                </a:solidFill>
              </a:rPr>
              <a:t>: 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335" y="4774565"/>
            <a:ext cx="2365375" cy="1312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495" y="3316605"/>
            <a:ext cx="3400425" cy="546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55" y="3969385"/>
            <a:ext cx="2181225" cy="514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210" y="3996055"/>
            <a:ext cx="1093470" cy="3409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3730" y="3987800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导数运算</a:t>
            </a:r>
            <a:r>
              <a:rPr lang="en-US" altLang="zh-CN"/>
              <a:t> </a:t>
            </a:r>
            <a:r>
              <a:rPr lang="zh-CN" altLang="en-US"/>
              <a:t>推进</a:t>
            </a:r>
            <a:r>
              <a:rPr lang="en-US" altLang="zh-CN"/>
              <a:t> </a:t>
            </a:r>
            <a:r>
              <a:rPr lang="zh-CN" altLang="en-US"/>
              <a:t>连加</a:t>
            </a:r>
            <a:r>
              <a:rPr lang="en-US" altLang="zh-CN"/>
              <a:t> </a:t>
            </a:r>
            <a:r>
              <a:rPr lang="zh-CN" altLang="en-US"/>
              <a:t>里面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585" y="4594860"/>
            <a:ext cx="2333625" cy="4476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62775" y="4685665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假设</a:t>
            </a:r>
            <a:r>
              <a:rPr lang="en-US" altLang="zh-CN"/>
              <a:t> Qπ </a:t>
            </a:r>
            <a:r>
              <a:rPr lang="zh-CN" altLang="en-US"/>
              <a:t>不依赖</a:t>
            </a:r>
            <a:r>
              <a:rPr lang="en-US" altLang="zh-CN"/>
              <a:t> θ 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75" y="4654550"/>
            <a:ext cx="1093470" cy="3409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885" y="5870575"/>
            <a:ext cx="3276600" cy="5048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9495" y="3316605"/>
            <a:ext cx="3400425" cy="5467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355" y="3969385"/>
            <a:ext cx="2181225" cy="514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4210" y="3996055"/>
            <a:ext cx="1093470" cy="34099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983730" y="3987800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将</a:t>
            </a:r>
            <a:r>
              <a:rPr lang="en-US" altLang="zh-CN"/>
              <a:t> </a:t>
            </a:r>
            <a:r>
              <a:rPr lang="zh-CN" altLang="en-US"/>
              <a:t>导数运算</a:t>
            </a:r>
            <a:r>
              <a:rPr lang="en-US" altLang="zh-CN"/>
              <a:t> </a:t>
            </a:r>
            <a:r>
              <a:rPr lang="zh-CN" altLang="en-US"/>
              <a:t>推进</a:t>
            </a:r>
            <a:r>
              <a:rPr lang="en-US" altLang="zh-CN"/>
              <a:t> </a:t>
            </a:r>
            <a:r>
              <a:rPr lang="zh-CN" altLang="en-US"/>
              <a:t>连加</a:t>
            </a:r>
            <a:r>
              <a:rPr lang="en-US" altLang="zh-CN"/>
              <a:t> </a:t>
            </a:r>
            <a:r>
              <a:rPr lang="zh-CN" altLang="en-US"/>
              <a:t>里面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10585" y="4594860"/>
            <a:ext cx="2333625" cy="4476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962775" y="4685665"/>
            <a:ext cx="348170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/>
              <a:t>假设</a:t>
            </a:r>
            <a:r>
              <a:rPr lang="en-US" altLang="zh-CN"/>
              <a:t> Qπ </a:t>
            </a:r>
            <a:r>
              <a:rPr lang="zh-CN" altLang="en-US"/>
              <a:t>不依赖</a:t>
            </a:r>
            <a:r>
              <a:rPr lang="en-US" altLang="zh-CN"/>
              <a:t> θ 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9775" y="4654550"/>
            <a:ext cx="1093470" cy="34099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8885" y="5870575"/>
            <a:ext cx="3276600" cy="50482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6142355" y="5938520"/>
            <a:ext cx="88138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1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2254885" y="1697990"/>
            <a:ext cx="380428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State-Value network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495" y="2277110"/>
            <a:ext cx="3737610" cy="323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9495" y="277431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580" y="2845435"/>
            <a:ext cx="756920" cy="2571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55" y="2811780"/>
            <a:ext cx="160020" cy="28956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8190" y="3953510"/>
            <a:ext cx="3867150" cy="4191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0470" y="3347720"/>
            <a:ext cx="3333750" cy="4667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765" y="4528820"/>
            <a:ext cx="3638550" cy="49530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 flipV="1">
            <a:off x="3606800" y="4334510"/>
            <a:ext cx="160020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352925" y="4298950"/>
            <a:ext cx="320040" cy="142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309495" y="5310505"/>
            <a:ext cx="2891155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最终得到</a:t>
            </a:r>
            <a:r>
              <a:rPr lang="en-US" altLang="zh-CN" b="1"/>
              <a:t> Policy gradient : </a:t>
            </a:r>
            <a:endParaRPr lang="en-US" altLang="zh-CN" b="1"/>
          </a:p>
        </p:txBody>
      </p:sp>
      <p:sp>
        <p:nvSpPr>
          <p:cNvPr id="36" name="文本框 35"/>
          <p:cNvSpPr txBox="1"/>
          <p:nvPr/>
        </p:nvSpPr>
        <p:spPr>
          <a:xfrm>
            <a:off x="6948170" y="5955665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64740" y="5808980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309495" y="6379845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计算</a:t>
            </a:r>
            <a:r>
              <a:rPr lang="en-US" altLang="zh-CN"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 Policy Gradient</a:t>
            </a:r>
            <a:endParaRPr lang="en-US" altLang="zh-CN"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6736080" y="1637030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490345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97405" y="2061210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2152650" y="2698115"/>
            <a:ext cx="593788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根据</a:t>
            </a:r>
            <a:r>
              <a:rPr lang="en-US" altLang="zh-CN" b="1">
                <a:sym typeface="+mn-ea"/>
              </a:rPr>
              <a:t>                ,  </a:t>
            </a:r>
            <a:r>
              <a:rPr lang="zh-CN" altLang="en-US" b="1">
                <a:sym typeface="+mn-ea"/>
              </a:rPr>
              <a:t>随机抽样动作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r>
              <a:rPr lang="en-US" altLang="zh-CN" b="1"/>
              <a:t>2.</a:t>
            </a:r>
            <a:r>
              <a:rPr lang="zh-CN" altLang="en-US" b="1"/>
              <a:t>计算</a:t>
            </a:r>
            <a:r>
              <a:rPr lang="en-US" altLang="zh-CN" b="1"/>
              <a:t>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3.</a:t>
            </a:r>
            <a:r>
              <a:rPr lang="zh-CN" altLang="en-US" b="1"/>
              <a:t>把</a:t>
            </a:r>
            <a:r>
              <a:rPr lang="en-US" altLang="zh-CN" b="1"/>
              <a:t>             </a:t>
            </a:r>
            <a:r>
              <a:rPr lang="zh-CN" altLang="en-US" b="1"/>
              <a:t>作为策略梯度得</a:t>
            </a:r>
            <a:r>
              <a:rPr lang="zh-CN" altLang="en-US" b="1"/>
              <a:t>近似值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35" y="2743835"/>
            <a:ext cx="981075" cy="2762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2714625"/>
            <a:ext cx="259715" cy="34607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410" y="3173730"/>
            <a:ext cx="3162300" cy="4000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0345" y="3837305"/>
            <a:ext cx="695325" cy="2857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0115" y="3733800"/>
            <a:ext cx="7620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二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071999" y="225171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sarsa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071999" y="321691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Q-learning</a:t>
              </a:r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071999" y="418211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Sarsa 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versus </a:t>
              </a:r>
              <a:r>
                <a:rPr lang="en-US" altLang="zh-CN" sz="2000" dirty="0">
                  <a:solidFill>
                    <a:srgbClr val="FF0000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Q-Learning</a:t>
              </a:r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935" y="1305560"/>
            <a:ext cx="459105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Algorithm</a:t>
            </a:r>
            <a:endParaRPr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文本框 35"/>
          <p:cNvSpPr txBox="1"/>
          <p:nvPr/>
        </p:nvSpPr>
        <p:spPr>
          <a:xfrm>
            <a:off x="6736080" y="1637030"/>
            <a:ext cx="92075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en-US" altLang="zh-CN" b="1"/>
              <a:t>Form 2</a:t>
            </a:r>
            <a:endParaRPr lang="en-US" altLang="zh-CN" b="1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1490345"/>
            <a:ext cx="4419600" cy="54292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2097405" y="2061210"/>
            <a:ext cx="7412990" cy="36830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t">
            <a:spAutoFit/>
          </a:bodyPr>
          <a:p>
            <a:r>
              <a:rPr lang="zh-CN" altLang="en-US" b="1"/>
              <a:t>策略梯度非常难求</a:t>
            </a:r>
            <a:r>
              <a:rPr lang="en-US" altLang="zh-CN" b="1"/>
              <a:t>, </a:t>
            </a:r>
            <a:r>
              <a:rPr lang="zh-CN" altLang="en-US" b="1"/>
              <a:t>写成期望形式是因为可以使用蒙特卡洛方式进行</a:t>
            </a:r>
            <a:r>
              <a:rPr lang="zh-CN" altLang="en-US" b="1"/>
              <a:t>近似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2152650" y="2646680"/>
            <a:ext cx="59378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1.</a:t>
            </a:r>
            <a:r>
              <a:rPr lang="zh-CN" altLang="en-US" b="1">
                <a:sym typeface="+mn-ea"/>
              </a:rPr>
              <a:t>观察到状态</a:t>
            </a:r>
            <a:r>
              <a:rPr lang="en-US" altLang="zh-CN" b="1">
                <a:solidFill>
                  <a:srgbClr val="00B050"/>
                </a:solidFill>
                <a:sym typeface="+mn-ea"/>
              </a:rPr>
              <a:t> St</a:t>
            </a:r>
            <a:endParaRPr lang="en-US" altLang="zh-CN" b="1">
              <a:solidFill>
                <a:srgbClr val="00B050"/>
              </a:solidFill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2.</a:t>
            </a:r>
            <a:r>
              <a:rPr lang="zh-CN" altLang="en-US" b="1">
                <a:sym typeface="+mn-ea"/>
              </a:rPr>
              <a:t>根据</a:t>
            </a:r>
            <a:r>
              <a:rPr lang="en-US" altLang="zh-CN" b="1">
                <a:sym typeface="+mn-ea"/>
              </a:rPr>
              <a:t>                ,  </a:t>
            </a:r>
            <a:r>
              <a:rPr lang="zh-CN" altLang="en-US" b="1">
                <a:sym typeface="+mn-ea"/>
              </a:rPr>
              <a:t>随机抽样动作</a:t>
            </a:r>
            <a:endParaRPr lang="zh-CN" altLang="en-US" b="1">
              <a:sym typeface="+mn-ea"/>
            </a:endParaRPr>
          </a:p>
          <a:p>
            <a:endParaRPr lang="zh-CN" altLang="en-US"/>
          </a:p>
          <a:p>
            <a:r>
              <a:rPr lang="en-US" altLang="zh-CN" b="1"/>
              <a:t>3.</a:t>
            </a:r>
            <a:r>
              <a:rPr lang="zh-CN" altLang="en-US" b="1"/>
              <a:t>计算</a:t>
            </a:r>
            <a:r>
              <a:rPr lang="en-US" altLang="zh-CN" b="1"/>
              <a:t>                           </a:t>
            </a:r>
            <a:r>
              <a:rPr lang="en-US" altLang="zh-CN" b="1">
                <a:solidFill>
                  <a:srgbClr val="FF0000"/>
                </a:solidFill>
              </a:rPr>
              <a:t>(  </a:t>
            </a:r>
            <a:r>
              <a:rPr lang="zh-CN" altLang="en-US" b="1">
                <a:solidFill>
                  <a:srgbClr val="FF0000"/>
                </a:solidFill>
              </a:rPr>
              <a:t>怎么算</a:t>
            </a:r>
            <a:r>
              <a:rPr lang="en-US" altLang="zh-CN" b="1">
                <a:solidFill>
                  <a:srgbClr val="FF0000"/>
                </a:solidFill>
              </a:rPr>
              <a:t>??  )  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 b="1"/>
          </a:p>
          <a:p>
            <a:r>
              <a:rPr lang="en-US" altLang="zh-CN" b="1"/>
              <a:t>4.</a:t>
            </a:r>
            <a:r>
              <a:rPr lang="zh-CN" altLang="en-US" b="1"/>
              <a:t>求导</a:t>
            </a:r>
            <a:r>
              <a:rPr lang="en-US" altLang="zh-CN" b="1"/>
              <a:t> policy </a:t>
            </a:r>
            <a:r>
              <a:rPr lang="en-US" altLang="zh-CN" b="1"/>
              <a:t>network: 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5.(MC) </a:t>
            </a:r>
            <a:r>
              <a:rPr lang="zh-CN" altLang="en-US" b="1"/>
              <a:t>近似策略梯度</a:t>
            </a:r>
            <a:r>
              <a:rPr lang="en-US" altLang="zh-CN" b="1"/>
              <a:t>:  </a:t>
            </a:r>
            <a:endParaRPr lang="en-US" altLang="zh-CN" b="1"/>
          </a:p>
          <a:p>
            <a:endParaRPr lang="en-US" altLang="zh-CN" b="1"/>
          </a:p>
          <a:p>
            <a:r>
              <a:rPr lang="en-US" altLang="zh-CN" b="1"/>
              <a:t>6. </a:t>
            </a:r>
            <a:r>
              <a:rPr lang="zh-CN" altLang="en-US" b="1"/>
              <a:t>更新</a:t>
            </a:r>
            <a:r>
              <a:rPr lang="en-US" altLang="zh-CN" b="1"/>
              <a:t> policy </a:t>
            </a:r>
            <a:r>
              <a:rPr lang="en-US" altLang="zh-CN" b="1"/>
              <a:t>network:  </a:t>
            </a:r>
            <a:endParaRPr lang="en-US" altLang="zh-CN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35" y="3258185"/>
            <a:ext cx="981075" cy="27622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650" y="3228975"/>
            <a:ext cx="259715" cy="34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1810" y="3794760"/>
            <a:ext cx="150495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0" y="4248150"/>
            <a:ext cx="2571750" cy="428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965" y="4873625"/>
            <a:ext cx="2085975" cy="31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3135" y="5435600"/>
            <a:ext cx="256222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52650" y="760730"/>
            <a:ext cx="6626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Algorithm</a:t>
            </a:r>
            <a:endParaRPr sz="2800" b="1" dirty="0">
              <a:solidFill>
                <a:schemeClr val="tx1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254885" y="135294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04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2254885" y="1597025"/>
            <a:ext cx="413131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ym typeface="+mn-ea"/>
              </a:rPr>
              <a:t>3.</a:t>
            </a:r>
            <a:r>
              <a:rPr lang="zh-CN" altLang="en-US" b="1">
                <a:sym typeface="+mn-ea"/>
              </a:rPr>
              <a:t>计算</a:t>
            </a:r>
            <a:r>
              <a:rPr lang="en-US" altLang="zh-CN" b="1">
                <a:sym typeface="+mn-ea"/>
              </a:rPr>
              <a:t>             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  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怎么算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??  )  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631315"/>
            <a:ext cx="1504950" cy="29527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254885" y="2111375"/>
            <a:ext cx="449453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Option 1:</a:t>
            </a:r>
            <a:r>
              <a:rPr lang="en-US" altLang="zh-CN" b="1"/>
              <a:t>   </a:t>
            </a:r>
            <a:r>
              <a:rPr lang="zh-CN" altLang="en-US" b="1"/>
              <a:t>REINFORCE.</a:t>
            </a:r>
            <a:endParaRPr lang="zh-CN" altLang="en-US" b="1"/>
          </a:p>
        </p:txBody>
      </p:sp>
      <p:sp>
        <p:nvSpPr>
          <p:cNvPr id="22" name="文本框 21"/>
          <p:cNvSpPr txBox="1"/>
          <p:nvPr/>
        </p:nvSpPr>
        <p:spPr>
          <a:xfrm>
            <a:off x="2254885" y="2664460"/>
            <a:ext cx="86715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玩一把游戏</a:t>
            </a:r>
            <a:r>
              <a:rPr lang="en-US" altLang="zh-CN" b="1"/>
              <a:t>, </a:t>
            </a:r>
            <a:r>
              <a:rPr lang="zh-CN" altLang="en-US" b="1"/>
              <a:t>结束后可以生成游戏轨迹</a:t>
            </a:r>
            <a:r>
              <a:rPr lang="en-US" altLang="zh-CN" b="1"/>
              <a:t> </a:t>
            </a:r>
            <a:r>
              <a:rPr lang="zh-CN" altLang="en-US" b="1"/>
              <a:t>trajectory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根据这次游戏轨迹</a:t>
            </a:r>
            <a:r>
              <a:rPr lang="en-US" altLang="zh-CN" b="1"/>
              <a:t>, </a:t>
            </a:r>
            <a:r>
              <a:rPr lang="zh-CN" altLang="en-US" b="1"/>
              <a:t>计算折扣回报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因为</a:t>
            </a:r>
            <a:r>
              <a:rPr lang="en-US" altLang="zh-CN" b="1"/>
              <a:t>                              </a:t>
            </a:r>
            <a:r>
              <a:rPr lang="zh-CN" altLang="en-US" b="1"/>
              <a:t>我们可以用</a:t>
            </a:r>
            <a:r>
              <a:rPr lang="en-US" altLang="zh-CN" b="1"/>
              <a:t>    </a:t>
            </a:r>
            <a:r>
              <a:rPr lang="zh-CN" altLang="en-US" b="1"/>
              <a:t>来近似</a:t>
            </a:r>
            <a:r>
              <a:rPr lang="en-US" altLang="zh-CN" b="1"/>
              <a:t>                         </a:t>
            </a:r>
            <a:r>
              <a:rPr lang="zh-CN" altLang="en-US" b="1"/>
              <a:t>同样是</a:t>
            </a:r>
            <a:r>
              <a:rPr lang="en-US" altLang="zh-CN" b="1"/>
              <a:t>MC </a:t>
            </a:r>
            <a:endParaRPr lang="en-US" altLang="zh-CN" b="1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3067050"/>
            <a:ext cx="3629025" cy="31432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570" y="3488055"/>
            <a:ext cx="1695450" cy="32385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7855" y="4076065"/>
            <a:ext cx="1895475" cy="2857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060" y="4066540"/>
            <a:ext cx="1038225" cy="29527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600" y="4117340"/>
            <a:ext cx="228600" cy="20002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54885" y="4521835"/>
            <a:ext cx="449453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Option </a:t>
            </a:r>
            <a:r>
              <a:rPr lang="en-US" altLang="zh-CN" b="1"/>
              <a:t>2</a:t>
            </a:r>
            <a:r>
              <a:rPr lang="zh-CN" altLang="en-US" b="1"/>
              <a:t>:</a:t>
            </a:r>
            <a:r>
              <a:rPr lang="en-US" altLang="zh-CN" b="1"/>
              <a:t>   </a:t>
            </a:r>
            <a:r>
              <a:rPr lang="zh-CN" altLang="en-US" b="1"/>
              <a:t>使用神经网络</a:t>
            </a:r>
            <a:r>
              <a:rPr lang="zh-CN" altLang="en-US" b="1"/>
              <a:t>来近似</a:t>
            </a:r>
            <a:endParaRPr lang="zh-CN" altLang="en-US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090" y="4538980"/>
            <a:ext cx="295275" cy="29527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44725" y="5106035"/>
            <a:ext cx="8671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这就是</a:t>
            </a:r>
            <a:r>
              <a:rPr lang="en-US" altLang="zh-CN" b="1"/>
              <a:t> actor-critic </a:t>
            </a:r>
            <a:r>
              <a:rPr lang="zh-CN" altLang="en-US" b="1"/>
              <a:t>方法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86255" y="2686050"/>
            <a:ext cx="8886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强化学习基础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-Actor-Critic Methods</a:t>
            </a:r>
            <a:endParaRPr lang="en-US" altLang="zh-CN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996454" y="3400754"/>
            <a:ext cx="6466114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62080" y="3400917"/>
            <a:ext cx="5817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       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汇报人：</a:t>
            </a:r>
            <a:r>
              <a:rPr lang="zh-CN" altLang="en-US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李柏坤    时间：</a:t>
            </a:r>
            <a:r>
              <a:rPr lang="en-US" altLang="zh-CN" sz="1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2022/1/16</a:t>
            </a:r>
            <a:endParaRPr lang="zh-CN" altLang="en-US" sz="1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784344" y="223266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Policy Network (actor) 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84344" y="319786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Value network	(critic)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784344" y="416306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Train the Neural Networks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文本框 43"/>
          <p:cNvSpPr txBox="1"/>
          <p:nvPr/>
        </p:nvSpPr>
        <p:spPr>
          <a:xfrm>
            <a:off x="3284220" y="1231265"/>
            <a:ext cx="7429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None/>
            </a:pPr>
            <a:r>
              <a:rPr lang="zh-CN" altLang="en-US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强化学习</a:t>
            </a:r>
            <a:r>
              <a:rPr lang="en-US" altLang="zh-CN" sz="3200" b="1" cap="all" dirty="0">
                <a:solidFill>
                  <a:schemeClr val="accent1"/>
                </a:solidFill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Actor-Critic Methods</a:t>
            </a:r>
            <a:endParaRPr lang="zh-CN" altLang="en-US" sz="3200" b="1" cap="all" dirty="0">
              <a:solidFill>
                <a:schemeClr val="accent1"/>
              </a:solidFill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Policy Network (actor) and Value network	(critic)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155" y="1791335"/>
            <a:ext cx="7703185" cy="3275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N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etwork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(actor)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and Value network	(critic)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Definition:状态价值函数</a:t>
            </a:r>
            <a:r>
              <a:rPr lang="en-US" altLang="zh-CN" b="1"/>
              <a:t> S</a:t>
            </a:r>
            <a:r>
              <a:rPr lang="zh-CN" altLang="en-US" b="1"/>
              <a:t>tate-value</a:t>
            </a:r>
            <a:r>
              <a:rPr lang="en-US" altLang="zh-CN" b="1"/>
              <a:t> </a:t>
            </a:r>
            <a:r>
              <a:rPr lang="zh-CN" altLang="en-US" b="1"/>
              <a:t>function.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2686050"/>
            <a:ext cx="5893435" cy="37338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b="1"/>
              <a:t>Policy</a:t>
            </a:r>
            <a:r>
              <a:rPr lang="en-US" b="1"/>
              <a:t> </a:t>
            </a:r>
            <a:r>
              <a:rPr b="1"/>
              <a:t>network</a:t>
            </a:r>
            <a:r>
              <a:rPr lang="en-US" b="1"/>
              <a:t> </a:t>
            </a:r>
            <a:r>
              <a:rPr b="1"/>
              <a:t>(actor):</a:t>
            </a:r>
            <a:endParaRPr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225" y="3622675"/>
            <a:ext cx="852805" cy="28448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455" y="3573145"/>
            <a:ext cx="756285" cy="30289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971040" y="3569335"/>
            <a:ext cx="333121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用神经网络</a:t>
            </a:r>
            <a:r>
              <a:rPr lang="en-US" altLang="zh-CN" b="1"/>
              <a:t>               </a:t>
            </a:r>
            <a:r>
              <a:rPr lang="zh-CN" altLang="en-US" b="1"/>
              <a:t>去</a:t>
            </a:r>
            <a:r>
              <a:rPr lang="zh-CN" altLang="en-US" b="1"/>
              <a:t>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θ: </a:t>
            </a:r>
            <a:r>
              <a:rPr lang="zh-CN" altLang="en-US" b="1"/>
              <a:t>可训练的神经网络</a:t>
            </a:r>
            <a:r>
              <a:rPr lang="zh-CN" altLang="en-US" b="1"/>
              <a:t>参数</a:t>
            </a:r>
            <a:endParaRPr lang="zh-CN" altLang="en-US" b="1"/>
          </a:p>
        </p:txBody>
      </p:sp>
      <p:sp>
        <p:nvSpPr>
          <p:cNvPr id="25" name="文本框 24"/>
          <p:cNvSpPr txBox="1"/>
          <p:nvPr/>
        </p:nvSpPr>
        <p:spPr>
          <a:xfrm>
            <a:off x="1978025" y="438721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b="1"/>
              <a:t>Value</a:t>
            </a:r>
            <a:r>
              <a:rPr lang="en-US" b="1"/>
              <a:t> </a:t>
            </a:r>
            <a:r>
              <a:rPr b="1"/>
              <a:t>network</a:t>
            </a:r>
            <a:r>
              <a:rPr lang="en-US" b="1"/>
              <a:t> </a:t>
            </a:r>
            <a:r>
              <a:rPr b="1"/>
              <a:t>(critic):</a:t>
            </a:r>
            <a:endParaRPr b="1"/>
          </a:p>
        </p:txBody>
      </p:sp>
      <p:sp>
        <p:nvSpPr>
          <p:cNvPr id="28" name="文本框 27"/>
          <p:cNvSpPr txBox="1"/>
          <p:nvPr/>
        </p:nvSpPr>
        <p:spPr>
          <a:xfrm>
            <a:off x="1978025" y="4879340"/>
            <a:ext cx="346837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用神经网络</a:t>
            </a:r>
            <a:r>
              <a:rPr lang="en-US" altLang="zh-CN" b="1"/>
              <a:t>                 </a:t>
            </a:r>
            <a:r>
              <a:rPr lang="zh-CN" altLang="en-US" b="1"/>
              <a:t>去</a:t>
            </a:r>
            <a:r>
              <a:rPr lang="zh-CN" altLang="en-US" b="1"/>
              <a:t>近似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θ: </a:t>
            </a:r>
            <a:r>
              <a:rPr lang="zh-CN" altLang="en-US" b="1"/>
              <a:t>可训练的神经网络</a:t>
            </a:r>
            <a:r>
              <a:rPr lang="zh-CN" altLang="en-US" b="1"/>
              <a:t>参数</a:t>
            </a:r>
            <a:endParaRPr lang="zh-CN" altLang="en-US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1720" y="4893945"/>
            <a:ext cx="979170" cy="2952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4911090"/>
            <a:ext cx="823595" cy="266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Policy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N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etwork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(actor)</a:t>
            </a:r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740" y="1464945"/>
            <a:ext cx="1244600" cy="3708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110" y="3886835"/>
            <a:ext cx="7268845" cy="165608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877695" y="2213610"/>
            <a:ext cx="4439285" cy="1476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输入</a:t>
            </a:r>
            <a:r>
              <a:rPr lang="en-US" altLang="zh-CN" b="1"/>
              <a:t>: </a:t>
            </a: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state 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输出</a:t>
            </a:r>
            <a:r>
              <a:rPr lang="en-US" altLang="zh-CN" b="1"/>
              <a:t>: </a:t>
            </a:r>
            <a:r>
              <a:rPr lang="zh-CN" altLang="en-US" b="1"/>
              <a:t>全部动作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actions </a:t>
            </a:r>
            <a:r>
              <a:rPr lang="zh-CN" altLang="en-US" b="1">
                <a:solidFill>
                  <a:schemeClr val="tx1"/>
                </a:solidFill>
              </a:rPr>
              <a:t>的概率密度分布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840" y="3299460"/>
            <a:ext cx="2208530" cy="474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Value network	(critic) </a:t>
            </a:r>
            <a:endParaRPr lang="en-US"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文本框 27"/>
          <p:cNvSpPr txBox="1"/>
          <p:nvPr/>
        </p:nvSpPr>
        <p:spPr>
          <a:xfrm>
            <a:off x="1877695" y="2213610"/>
            <a:ext cx="55206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输入</a:t>
            </a:r>
            <a:r>
              <a:rPr lang="en-US" altLang="zh-CN" b="1"/>
              <a:t>: </a:t>
            </a:r>
            <a:r>
              <a:rPr lang="zh-CN" altLang="en-US" b="1"/>
              <a:t>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state s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输出</a:t>
            </a:r>
            <a:r>
              <a:rPr lang="en-US" altLang="zh-CN" b="1"/>
              <a:t>:  </a:t>
            </a:r>
            <a:r>
              <a:rPr lang="zh-CN" altLang="en-US" b="1"/>
              <a:t>在状态</a:t>
            </a:r>
            <a:r>
              <a:rPr lang="en-US" altLang="zh-CN" b="1">
                <a:solidFill>
                  <a:srgbClr val="00B050"/>
                </a:solidFill>
              </a:rPr>
              <a:t> state s</a:t>
            </a:r>
            <a:r>
              <a:rPr lang="en-US" altLang="zh-CN" b="1"/>
              <a:t> </a:t>
            </a:r>
            <a:r>
              <a:rPr lang="zh-CN" altLang="en-US" b="1"/>
              <a:t>下</a:t>
            </a:r>
            <a:r>
              <a:rPr lang="en-US" altLang="zh-CN" b="1"/>
              <a:t>, </a:t>
            </a:r>
            <a:r>
              <a:rPr lang="zh-CN" altLang="en-US" b="1"/>
              <a:t>执行动作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action a</a:t>
            </a:r>
            <a:r>
              <a:rPr lang="en-US" altLang="zh-CN" b="1"/>
              <a:t> </a:t>
            </a:r>
            <a:r>
              <a:rPr lang="zh-CN" altLang="en-US" b="1"/>
              <a:t>的</a:t>
            </a:r>
            <a:r>
              <a:rPr lang="zh-CN" altLang="en-US" b="1"/>
              <a:t>得分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130" y="1416050"/>
            <a:ext cx="1363345" cy="4457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955" y="3494405"/>
            <a:ext cx="7324090" cy="26041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三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51654" y="1164590"/>
            <a:ext cx="4950460" cy="666750"/>
            <a:chOff x="6305550" y="2343150"/>
            <a:chExt cx="4950460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330" y="2491740"/>
              <a:ext cx="417068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Revisiting DQN and TD Learning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51654" y="212979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Experience Replay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51654" y="3094990"/>
            <a:ext cx="5247005" cy="666750"/>
            <a:chOff x="6305550" y="2343150"/>
            <a:chExt cx="5247005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330" y="2491740"/>
              <a:ext cx="446722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Prioritized Experience Replay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51654" y="3940810"/>
            <a:ext cx="4154786" cy="666750"/>
            <a:chOff x="6305550" y="2343150"/>
            <a:chExt cx="4154786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Target Network  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51654" y="490601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Double DQN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51654" y="5871210"/>
            <a:ext cx="4154786" cy="666750"/>
            <a:chOff x="6305550" y="2343150"/>
            <a:chExt cx="4154786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Dueling Network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960" y="471170"/>
            <a:ext cx="382905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610995" y="2017395"/>
            <a:ext cx="9259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rPr>
              <a:t>Train the Neural Networks</a:t>
            </a:r>
            <a:endParaRPr lang="en-US" altLang="zh-CN" sz="48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 the networks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b="1"/>
              <a:t>训练</a:t>
            </a:r>
            <a:r>
              <a:rPr lang="en-US" altLang="zh-CN" b="1"/>
              <a:t>:  </a:t>
            </a:r>
            <a:r>
              <a:rPr lang="zh-CN" altLang="en-US" b="1"/>
              <a:t>更新参数</a:t>
            </a:r>
            <a:r>
              <a:rPr lang="en-US" altLang="zh-CN" b="1"/>
              <a:t> θ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/>
              <a:t>w </a:t>
            </a:r>
            <a:endParaRPr lang="en-US" altLang="zh-CN" b="1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290" y="3605530"/>
            <a:ext cx="852805" cy="28448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775460" y="3549015"/>
            <a:ext cx="96735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/>
              <a:t>更新策略网络</a:t>
            </a:r>
            <a:r>
              <a:rPr lang="en-US" altLang="zh-CN" b="1"/>
              <a:t> policy network               </a:t>
            </a:r>
            <a:r>
              <a:rPr lang="zh-CN" altLang="en-US" b="1"/>
              <a:t>来增加状态价值网络</a:t>
            </a:r>
            <a:r>
              <a:rPr lang="en-US" altLang="zh-CN" b="1"/>
              <a:t> value network              </a:t>
            </a:r>
            <a:r>
              <a:rPr lang="zh-CN" altLang="en-US" b="1"/>
              <a:t>的</a:t>
            </a:r>
            <a:r>
              <a:rPr lang="zh-CN" altLang="en-US" b="1"/>
              <a:t>结果</a:t>
            </a:r>
            <a:endParaRPr lang="zh-CN" altLang="en-US" b="1"/>
          </a:p>
          <a:p>
            <a:pPr lvl="1" indent="0" algn="l">
              <a:buFont typeface="Arial" panose="020B0604020202020204" pitchFamily="34" charset="0"/>
              <a:buNone/>
            </a:pPr>
            <a:r>
              <a:rPr lang="en-US" altLang="zh-CN" b="1"/>
              <a:t>Actor </a:t>
            </a:r>
            <a:r>
              <a:rPr lang="zh-CN" altLang="en-US" b="1"/>
              <a:t>会逐渐地表现得</a:t>
            </a:r>
            <a:r>
              <a:rPr lang="zh-CN" altLang="en-US" b="1"/>
              <a:t>更好</a:t>
            </a:r>
            <a:endParaRPr lang="zh-CN" altLang="en-US" b="1"/>
          </a:p>
          <a:p>
            <a:pPr lvl="1" indent="0" algn="l">
              <a:buFont typeface="Arial" panose="020B0604020202020204" pitchFamily="34" charset="0"/>
              <a:buNone/>
            </a:pPr>
            <a:r>
              <a:rPr lang="zh-CN" altLang="en-US" b="1"/>
              <a:t>监督信息仅仅来自</a:t>
            </a:r>
            <a:r>
              <a:rPr lang="en-US" altLang="zh-CN" b="1"/>
              <a:t> </a:t>
            </a:r>
            <a:r>
              <a:rPr lang="en-US" altLang="zh-CN" b="1">
                <a:sym typeface="+mn-ea"/>
              </a:rPr>
              <a:t>value network (</a:t>
            </a:r>
            <a:r>
              <a:rPr lang="en-US" altLang="zh-CN" b="1">
                <a:sym typeface="+mn-ea"/>
              </a:rPr>
              <a:t>critic)</a:t>
            </a:r>
            <a:endParaRPr lang="en-US" altLang="zh-CN" b="1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795" y="4722495"/>
            <a:ext cx="979170" cy="29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575" y="3637915"/>
            <a:ext cx="836295" cy="2520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75460" y="4700905"/>
            <a:ext cx="56216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ym typeface="+mn-ea"/>
              </a:rPr>
              <a:t>更新</a:t>
            </a:r>
            <a:r>
              <a:rPr lang="en-US" altLang="zh-CN" b="1">
                <a:sym typeface="+mn-ea"/>
              </a:rPr>
              <a:t> value network                </a:t>
            </a:r>
            <a:r>
              <a:rPr lang="zh-CN" altLang="en-US" b="1">
                <a:sym typeface="+mn-ea"/>
              </a:rPr>
              <a:t>来更好地估计</a:t>
            </a:r>
            <a:r>
              <a:rPr lang="zh-CN" altLang="en-US" b="1">
                <a:sym typeface="+mn-ea"/>
              </a:rPr>
              <a:t>回报</a:t>
            </a:r>
            <a:endParaRPr lang="zh-CN" altLang="en-US" b="1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Critic </a:t>
            </a:r>
            <a:r>
              <a:rPr lang="zh-CN" altLang="en-US" b="1">
                <a:sym typeface="+mn-ea"/>
              </a:rPr>
              <a:t>估计的回报会越来</a:t>
            </a:r>
            <a:r>
              <a:rPr lang="zh-CN" altLang="en-US" b="1">
                <a:sym typeface="+mn-ea"/>
              </a:rPr>
              <a:t>越准确</a:t>
            </a:r>
            <a:endParaRPr lang="zh-CN" altLang="en-US" b="1"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b="1">
                <a:sym typeface="+mn-ea"/>
              </a:rPr>
              <a:t>监督信息仅仅来自环境奖励</a:t>
            </a:r>
            <a:r>
              <a:rPr lang="en-US" altLang="zh-CN" b="1">
                <a:sym typeface="+mn-ea"/>
              </a:rPr>
              <a:t>  Environment </a:t>
            </a:r>
            <a:r>
              <a:rPr lang="en-US" altLang="zh-CN" b="1">
                <a:sym typeface="+mn-ea"/>
              </a:rPr>
              <a:t>reward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Train the networks</a:t>
            </a:r>
            <a:endParaRPr sz="2800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1971040" y="3077210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b="1"/>
              <a:t>训练</a:t>
            </a:r>
            <a:r>
              <a:rPr lang="en-US" altLang="zh-CN" b="1"/>
              <a:t>:  </a:t>
            </a:r>
            <a:r>
              <a:rPr lang="zh-CN" altLang="en-US" b="1"/>
              <a:t>更新参数</a:t>
            </a:r>
            <a:r>
              <a:rPr lang="en-US" altLang="zh-CN" b="1"/>
              <a:t> θ </a:t>
            </a:r>
            <a:r>
              <a:rPr lang="zh-CN" altLang="en-US" b="1"/>
              <a:t>和</a:t>
            </a:r>
            <a:r>
              <a:rPr lang="en-US" altLang="zh-CN" b="1"/>
              <a:t> </a:t>
            </a:r>
            <a:r>
              <a:rPr lang="en-US" altLang="zh-CN" b="1"/>
              <a:t>w 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1775460" y="3549015"/>
            <a:ext cx="598995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/>
              <a:t>1.</a:t>
            </a:r>
            <a:r>
              <a:rPr lang="zh-CN" altLang="en-US" b="1"/>
              <a:t>观察到状态</a:t>
            </a:r>
            <a:r>
              <a:rPr lang="en-US" altLang="zh-CN" b="1"/>
              <a:t> </a:t>
            </a:r>
            <a:r>
              <a:rPr lang="en-US" altLang="zh-CN" b="1">
                <a:solidFill>
                  <a:srgbClr val="00B050"/>
                </a:solidFill>
              </a:rPr>
              <a:t>St</a:t>
            </a:r>
            <a:endParaRPr lang="en-US" altLang="zh-CN" b="1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rgbClr val="00B05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2.</a:t>
            </a:r>
            <a:r>
              <a:rPr lang="zh-CN" altLang="en-US" b="1">
                <a:solidFill>
                  <a:schemeClr val="tx1"/>
                </a:solidFill>
              </a:rPr>
              <a:t>根据</a:t>
            </a:r>
            <a:r>
              <a:rPr lang="en-US" altLang="zh-CN" b="1">
                <a:solidFill>
                  <a:schemeClr val="tx1"/>
                </a:solidFill>
              </a:rPr>
              <a:t>                    ,</a:t>
            </a:r>
            <a:r>
              <a:rPr lang="zh-CN" altLang="en-US" b="1">
                <a:solidFill>
                  <a:schemeClr val="tx1"/>
                </a:solidFill>
              </a:rPr>
              <a:t>随机抽样动作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3.</a:t>
            </a:r>
            <a:r>
              <a:rPr lang="zh-CN" altLang="en-US" b="1">
                <a:solidFill>
                  <a:schemeClr val="tx1"/>
                </a:solidFill>
              </a:rPr>
              <a:t>执行动作</a:t>
            </a:r>
            <a:r>
              <a:rPr lang="en-US" altLang="zh-CN" b="1">
                <a:solidFill>
                  <a:schemeClr val="tx1"/>
                </a:solidFill>
              </a:rPr>
              <a:t>     , </a:t>
            </a:r>
            <a:r>
              <a:rPr lang="zh-CN" altLang="en-US" b="1">
                <a:solidFill>
                  <a:schemeClr val="tx1"/>
                </a:solidFill>
              </a:rPr>
              <a:t>观察到新的状态</a:t>
            </a:r>
            <a:r>
              <a:rPr lang="en-US" altLang="zh-CN" b="1">
                <a:solidFill>
                  <a:schemeClr val="tx1"/>
                </a:solidFill>
              </a:rPr>
              <a:t>         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奖励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reward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4. 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TD learning </a:t>
            </a: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action-value network </a:t>
            </a:r>
            <a:r>
              <a:rPr lang="zh-CN" altLang="en-US" b="1">
                <a:solidFill>
                  <a:schemeClr val="tx1"/>
                </a:solidFill>
              </a:rPr>
              <a:t>参数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w</a:t>
            </a:r>
            <a:endParaRPr lang="en-US" altLang="zh-CN" b="1">
              <a:solidFill>
                <a:schemeClr val="tx1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5.</a:t>
            </a:r>
            <a:r>
              <a:rPr lang="zh-CN" altLang="en-US" b="1">
                <a:solidFill>
                  <a:schemeClr val="tx1"/>
                </a:solidFill>
              </a:rPr>
              <a:t>使用</a:t>
            </a:r>
            <a:r>
              <a:rPr lang="en-US" altLang="zh-CN" b="1">
                <a:solidFill>
                  <a:schemeClr val="tx1"/>
                </a:solidFill>
              </a:rPr>
              <a:t> policy gradient </a:t>
            </a:r>
            <a:r>
              <a:rPr lang="zh-CN" altLang="en-US" b="1">
                <a:solidFill>
                  <a:schemeClr val="tx1"/>
                </a:solidFill>
              </a:rPr>
              <a:t>更新</a:t>
            </a:r>
            <a:r>
              <a:rPr lang="en-US" altLang="zh-CN" b="1">
                <a:solidFill>
                  <a:schemeClr val="tx1"/>
                </a:solidFill>
              </a:rPr>
              <a:t> policy network </a:t>
            </a:r>
            <a:r>
              <a:rPr lang="zh-CN" altLang="en-US" b="1">
                <a:solidFill>
                  <a:schemeClr val="tx1"/>
                </a:solidFill>
              </a:rPr>
              <a:t>参数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θ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545" y="4101465"/>
            <a:ext cx="1269365" cy="3517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375" y="4107815"/>
            <a:ext cx="259715" cy="33210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060" y="4663440"/>
            <a:ext cx="259715" cy="33210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1795" y="4674235"/>
            <a:ext cx="438150" cy="27876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7620" y="4661535"/>
            <a:ext cx="387985" cy="35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用</a:t>
            </a:r>
            <a:r>
              <a:rPr lang="en-US" altLang="zh-CN" sz="2800" b="1">
                <a:sym typeface="+mn-ea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TD learning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更新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value network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q  </a:t>
            </a:r>
            <a:endParaRPr lang="en-US" altLang="zh-CN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文本框 23"/>
          <p:cNvSpPr txBox="1"/>
          <p:nvPr/>
        </p:nvSpPr>
        <p:spPr>
          <a:xfrm>
            <a:off x="1775460" y="2297430"/>
            <a:ext cx="2672080" cy="203009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1.</a:t>
            </a:r>
            <a:r>
              <a:rPr lang="zh-CN" altLang="en-US" b="1">
                <a:solidFill>
                  <a:schemeClr val="tx1"/>
                </a:solidFill>
              </a:rPr>
              <a:t>计算</a:t>
            </a:r>
            <a:r>
              <a:rPr lang="en-US" altLang="zh-CN" b="1">
                <a:solidFill>
                  <a:schemeClr val="tx1"/>
                </a:solidFill>
              </a:rPr>
              <a:t>                    </a:t>
            </a:r>
            <a:r>
              <a:rPr lang="zh-CN" altLang="en-US" b="1">
                <a:solidFill>
                  <a:schemeClr val="tx1"/>
                </a:solidFill>
              </a:rPr>
              <a:t>和</a:t>
            </a: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2.TD </a:t>
            </a:r>
            <a:r>
              <a:rPr lang="en-US" altLang="zh-CN" b="1">
                <a:solidFill>
                  <a:schemeClr val="tx1"/>
                </a:solidFill>
              </a:rPr>
              <a:t>target : 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3.TD </a:t>
            </a:r>
            <a:r>
              <a:rPr lang="en-US" altLang="zh-CN" b="1">
                <a:solidFill>
                  <a:schemeClr val="tx1"/>
                </a:solidFill>
              </a:rPr>
              <a:t>Loss : </a:t>
            </a: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4. </a:t>
            </a:r>
            <a:r>
              <a:rPr lang="zh-CN" altLang="en-US" b="1">
                <a:solidFill>
                  <a:schemeClr val="tx1"/>
                </a:solidFill>
              </a:rPr>
              <a:t>梯度下降</a:t>
            </a:r>
            <a:r>
              <a:rPr lang="en-US" altLang="zh-CN" b="1">
                <a:solidFill>
                  <a:schemeClr val="tx1"/>
                </a:solidFill>
              </a:rPr>
              <a:t> :  </a:t>
            </a:r>
            <a:endParaRPr lang="en-US" altLang="zh-CN" b="1">
              <a:solidFill>
                <a:schemeClr val="tx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312035"/>
            <a:ext cx="1255395" cy="33655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9300" y="2313305"/>
            <a:ext cx="1908810" cy="35242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2865755"/>
            <a:ext cx="3256280" cy="3155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8365" y="3398520"/>
            <a:ext cx="3284855" cy="41783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990" y="3884930"/>
            <a:ext cx="3440430" cy="52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>
                <a:sym typeface="+mn-ea"/>
              </a:rPr>
              <a:t>用 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policy gradient</a:t>
            </a:r>
            <a:r>
              <a:rPr lang="en-US" altLang="zh-CN" sz="2800" b="1">
                <a:sym typeface="+mn-ea"/>
              </a:rPr>
              <a:t> </a:t>
            </a:r>
            <a:r>
              <a:rPr lang="zh-CN" altLang="en-US" sz="2800" b="1">
                <a:sym typeface="+mn-ea"/>
              </a:rPr>
              <a:t>更新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 policy network 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π</a:t>
            </a:r>
            <a:endParaRPr lang="en-US" altLang="zh-CN" sz="28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877695" y="2204085"/>
            <a:ext cx="6449695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r>
              <a:rPr lang="zh-CN" altLang="en-US" b="1"/>
              <a:t>Definition:利用神经网络近似的状态价值</a:t>
            </a:r>
            <a:r>
              <a:rPr lang="zh-CN" altLang="en-US" b="1"/>
              <a:t>函数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2634615"/>
            <a:ext cx="3550285" cy="34163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29435" y="3014345"/>
            <a:ext cx="703834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Polivy gradient:        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关于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θ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的求导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095" y="3070860"/>
            <a:ext cx="1014730" cy="2603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380" y="3497580"/>
            <a:ext cx="5116195" cy="103314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829435" y="4545330"/>
            <a:ext cx="7713980" cy="368300"/>
          </a:xfrm>
          <a:prstGeom prst="rect">
            <a:avLst/>
          </a:prstGeom>
          <a:solidFill>
            <a:srgbClr val="E7E6E6"/>
          </a:solidFill>
        </p:spPr>
        <p:txBody>
          <a:bodyPr wrap="square" rtlCol="0" anchor="t">
            <a:spAutoFit/>
          </a:bodyPr>
          <a:p>
            <a:pPr algn="l"/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Algorithm: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用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策略梯度</a:t>
            </a:r>
            <a:r>
              <a:rPr lang="en-US" altLang="zh-CN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 stochastic policy gradient 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更新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网络</a:t>
            </a:r>
            <a:endParaRPr lang="zh-CN" altLang="en-US" b="1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58670" y="5052060"/>
            <a:ext cx="370459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随机抽样动作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 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Stochastic gradient 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ascent</a:t>
            </a:r>
            <a:r>
              <a:rPr lang="en-US" altLang="zh-CN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 </a:t>
            </a:r>
            <a:endParaRPr lang="en-US" altLang="zh-CN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6375" y="5069205"/>
            <a:ext cx="1751330" cy="3238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955" y="5655945"/>
            <a:ext cx="2525395" cy="291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775460" y="1377950"/>
            <a:ext cx="9309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2800" b="1">
                <a:sym typeface="+mn-ea"/>
              </a:rPr>
              <a:t>Summary of Algorithm</a:t>
            </a:r>
            <a:endParaRPr sz="2800" b="1"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877695" y="1970167"/>
            <a:ext cx="4978969" cy="0"/>
          </a:xfrm>
          <a:prstGeom prst="line">
            <a:avLst/>
          </a:prstGeom>
          <a:ln w="6350">
            <a:solidFill>
              <a:srgbClr val="3563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2676" y="1377698"/>
            <a:ext cx="1128220" cy="1683970"/>
            <a:chOff x="8537689" y="2340869"/>
            <a:chExt cx="1128220" cy="1683970"/>
          </a:xfrm>
        </p:grpSpPr>
        <p:sp>
          <p:nvSpPr>
            <p:cNvPr id="2" name="文本框 1"/>
            <p:cNvSpPr txBox="1"/>
            <p:nvPr/>
          </p:nvSpPr>
          <p:spPr>
            <a:xfrm>
              <a:off x="8537689" y="3563174"/>
              <a:ext cx="1128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2400" dirty="0">
                  <a:solidFill>
                    <a:srgbClr val="3563A8"/>
                  </a:solidFill>
                </a:rPr>
                <a:t>PART</a:t>
              </a:r>
              <a:endParaRPr lang="zh-CN" altLang="en-US" sz="2400" dirty="0">
                <a:solidFill>
                  <a:srgbClr val="3563A8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8598879" y="2340869"/>
              <a:ext cx="1005840" cy="118572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01</a:t>
              </a:r>
              <a:endParaRPr lang="zh-CN" altLang="en-US" sz="48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7" name="图片 6" descr="C:\Users\chen\Desktop\logo.png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116205" y="297815"/>
            <a:ext cx="1761490" cy="1164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460" y="2239645"/>
            <a:ext cx="8392160" cy="3693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187065" y="2017499"/>
            <a:ext cx="5817870" cy="1438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rPr>
              <a:t>THANK YOU</a:t>
            </a:r>
            <a:endParaRPr lang="zh-CN" altLang="en-US" sz="6600" dirty="0">
              <a:solidFill>
                <a:srgbClr val="3563A8"/>
              </a:solidFill>
              <a:latin typeface="Microsoft JhengHei UI Light" panose="020B03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773424" y="3512116"/>
            <a:ext cx="4645152" cy="468849"/>
            <a:chOff x="3773424" y="3566980"/>
            <a:chExt cx="4645152" cy="468849"/>
          </a:xfrm>
        </p:grpSpPr>
        <p:sp>
          <p:nvSpPr>
            <p:cNvPr id="7" name="矩形 6"/>
            <p:cNvSpPr/>
            <p:nvPr/>
          </p:nvSpPr>
          <p:spPr>
            <a:xfrm>
              <a:off x="3773424" y="3566980"/>
              <a:ext cx="4645152" cy="468849"/>
            </a:xfrm>
            <a:prstGeom prst="rect">
              <a:avLst/>
            </a:prstGeom>
            <a:solidFill>
              <a:srgbClr val="3563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3773424" y="3632127"/>
              <a:ext cx="4645152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汇报人：</a:t>
              </a:r>
              <a:r>
                <a:rPr lang="zh-CN" altLang="en-US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李柏坤            时间：</a:t>
              </a:r>
              <a:r>
                <a:rPr lang="en-US" altLang="zh-CN" sz="1600" dirty="0">
                  <a:solidFill>
                    <a:schemeClr val="bg1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</a:rPr>
                <a:t>2022/1/16</a:t>
              </a:r>
              <a:endParaRPr lang="zh-CN" altLang="en-US" sz="16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16474" y="147812"/>
            <a:ext cx="2769158" cy="320040"/>
            <a:chOff x="116474" y="147812"/>
            <a:chExt cx="2769158" cy="32004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611727" y="147812"/>
              <a:ext cx="0" cy="320040"/>
            </a:xfrm>
            <a:prstGeom prst="line">
              <a:avLst/>
            </a:prstGeom>
            <a:ln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6474" y="169333"/>
              <a:ext cx="15017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3563A8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COMPANY  NAME</a:t>
              </a:r>
              <a:endParaRPr lang="zh-CN" altLang="en-US" sz="1200" dirty="0">
                <a:solidFill>
                  <a:srgbClr val="3563A8"/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36572" y="169333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POWER POINT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pic>
        <p:nvPicPr>
          <p:cNvPr id="2" name="图片 1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6205" y="273050"/>
            <a:ext cx="1761490" cy="116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四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4822444" y="1392555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Baseline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822444" y="2357755"/>
            <a:ext cx="5764530" cy="666750"/>
            <a:chOff x="6305550" y="2343150"/>
            <a:chExt cx="5764530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330" y="2491740"/>
              <a:ext cx="49847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Monte Carlo Approximation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4822444" y="3322955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Choices of Baselines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4822444" y="4168775"/>
            <a:ext cx="5380990" cy="666750"/>
            <a:chOff x="6305550" y="2343150"/>
            <a:chExt cx="5380990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330" y="2491740"/>
              <a:ext cx="46012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Advantage Actor-Critic (A2C)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4822444" y="5133975"/>
            <a:ext cx="6666230" cy="666750"/>
            <a:chOff x="6305550" y="2343150"/>
            <a:chExt cx="6666230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330" y="2491740"/>
              <a:ext cx="588645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Advantage Actor-Critic (A2C)的数学推导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4822444" y="6099175"/>
            <a:ext cx="5314950" cy="666750"/>
            <a:chOff x="6305550" y="2343150"/>
            <a:chExt cx="5314950" cy="666750"/>
          </a:xfrm>
        </p:grpSpPr>
        <p:grpSp>
          <p:nvGrpSpPr>
            <p:cNvPr id="38" name="组合 3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9" name="流程图: 决策 3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06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1" name="文本框 40"/>
            <p:cNvSpPr txBox="1"/>
            <p:nvPr/>
          </p:nvSpPr>
          <p:spPr>
            <a:xfrm>
              <a:off x="7085330" y="2491740"/>
              <a:ext cx="453517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A2C with Multi-Step TD Target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920" y="121920"/>
            <a:ext cx="6867525" cy="1076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9825" y="679130"/>
            <a:ext cx="106902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+mn-ea"/>
              </a:rPr>
              <a:t>目录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algn="ctr"/>
            <a:r>
              <a:rPr lang="zh-CN" altLang="en-US" sz="6600" dirty="0">
                <a:solidFill>
                  <a:srgbClr val="3563A8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五</a:t>
            </a:r>
            <a:endParaRPr lang="zh-CN" altLang="en-US" sz="6600" dirty="0">
              <a:solidFill>
                <a:srgbClr val="3563A8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215054" y="876300"/>
            <a:ext cx="397033" cy="2378907"/>
            <a:chOff x="2215054" y="876300"/>
            <a:chExt cx="397033" cy="2378907"/>
          </a:xfrm>
        </p:grpSpPr>
        <p:sp>
          <p:nvSpPr>
            <p:cNvPr id="4" name="文本框 3"/>
            <p:cNvSpPr txBox="1"/>
            <p:nvPr/>
          </p:nvSpPr>
          <p:spPr>
            <a:xfrm>
              <a:off x="2242755" y="876300"/>
              <a:ext cx="369332" cy="23789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dist"/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CATALOGUE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>
              <a:off x="2215054" y="876300"/>
              <a:ext cx="0" cy="2378907"/>
            </a:xfrm>
            <a:prstGeom prst="line">
              <a:avLst/>
            </a:prstGeom>
            <a:ln w="6350">
              <a:solidFill>
                <a:srgbClr val="3563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5263134" y="1570990"/>
            <a:ext cx="4154786" cy="666750"/>
            <a:chOff x="6305550" y="2343150"/>
            <a:chExt cx="4154786" cy="666750"/>
          </a:xfrm>
        </p:grpSpPr>
        <p:grpSp>
          <p:nvGrpSpPr>
            <p:cNvPr id="11" name="组合 10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9" name="流程图: 决策 8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18352" y="2491859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01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Settings</a:t>
              </a:r>
              <a:r>
                <a:rPr lang="zh-CN" altLang="en-US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设定</a:t>
              </a:r>
              <a:endParaRPr lang="en-US" altLang="zh-CN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5263134" y="2536190"/>
            <a:ext cx="4154786" cy="666750"/>
            <a:chOff x="6305550" y="2343150"/>
            <a:chExt cx="4154786" cy="666750"/>
          </a:xfrm>
        </p:grpSpPr>
        <p:grpSp>
          <p:nvGrpSpPr>
            <p:cNvPr id="18" name="组合 1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1" name="流程图: 决策 20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02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Terminologies</a:t>
              </a:r>
              <a:r>
                <a:rPr lang="zh-CN" altLang="en-US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术语</a:t>
              </a:r>
              <a:endParaRPr sz="2000" dirty="0">
                <a:latin typeface="仿宋" panose="02010609060101010101" charset="-122"/>
                <a:ea typeface="仿宋" panose="02010609060101010101" charset="-122"/>
                <a:sym typeface="+mn-ea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263134" y="3501390"/>
            <a:ext cx="4154786" cy="666750"/>
            <a:chOff x="6305550" y="2343150"/>
            <a:chExt cx="4154786" cy="666750"/>
          </a:xfrm>
        </p:grpSpPr>
        <p:grpSp>
          <p:nvGrpSpPr>
            <p:cNvPr id="24" name="组合 23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27" name="流程图: 决策 26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418352" y="2491859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bg1"/>
                    </a:solidFill>
                  </a:rPr>
                  <a:t>03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Convergence</a:t>
              </a:r>
              <a:r>
                <a:rPr lang="zh-CN" altLang="en-US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收敛</a:t>
              </a:r>
              <a:endParaRPr sz="2000" dirty="0">
                <a:latin typeface="仿宋" panose="02010609060101010101" charset="-122"/>
                <a:ea typeface="仿宋" panose="02010609060101010101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 descr="C:\Users\chen\Desktop\logo.png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1125" y="0"/>
            <a:ext cx="1761490" cy="11645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组合 5"/>
          <p:cNvGrpSpPr/>
          <p:nvPr/>
        </p:nvGrpSpPr>
        <p:grpSpPr>
          <a:xfrm>
            <a:off x="5263134" y="4347210"/>
            <a:ext cx="4767580" cy="666750"/>
            <a:chOff x="6305550" y="2343150"/>
            <a:chExt cx="4767580" cy="666750"/>
          </a:xfrm>
        </p:grpSpPr>
        <p:grpSp>
          <p:nvGrpSpPr>
            <p:cNvPr id="8" name="组合 7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13" name="流程图: 决策 1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418352" y="2491859"/>
                <a:ext cx="44196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04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085330" y="2491740"/>
              <a:ext cx="398780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多智能体的中心化和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去中心化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5263134" y="5312410"/>
            <a:ext cx="4154786" cy="666750"/>
            <a:chOff x="6305550" y="2343150"/>
            <a:chExt cx="4154786" cy="666750"/>
          </a:xfrm>
        </p:grpSpPr>
        <p:grpSp>
          <p:nvGrpSpPr>
            <p:cNvPr id="32" name="组合 31"/>
            <p:cNvGrpSpPr/>
            <p:nvPr/>
          </p:nvGrpSpPr>
          <p:grpSpPr>
            <a:xfrm>
              <a:off x="6305550" y="2343150"/>
              <a:ext cx="666750" cy="666750"/>
              <a:chOff x="6305550" y="2343150"/>
              <a:chExt cx="666750" cy="666750"/>
            </a:xfrm>
          </p:grpSpPr>
          <p:sp>
            <p:nvSpPr>
              <p:cNvPr id="33" name="流程图: 决策 32"/>
              <p:cNvSpPr/>
              <p:nvPr/>
            </p:nvSpPr>
            <p:spPr>
              <a:xfrm>
                <a:off x="6305550" y="2343150"/>
                <a:ext cx="666750" cy="666750"/>
              </a:xfrm>
              <a:prstGeom prst="flowChartDecision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6418352" y="2491859"/>
                <a:ext cx="43815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 dirty="0">
                    <a:solidFill>
                      <a:schemeClr val="bg1"/>
                    </a:solidFill>
                  </a:rPr>
                  <a:t>05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7085102" y="2491858"/>
              <a:ext cx="337523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参数</a:t>
              </a:r>
              <a:r>
                <a:rPr lang="en-US" altLang="zh-CN" sz="2000" dirty="0">
                  <a:solidFill>
                    <a:srgbClr val="3563A8"/>
                  </a:solidFill>
                  <a:latin typeface="Microsoft JhengHei UI Light" panose="020B0304030504040204" pitchFamily="34" charset="-120"/>
                  <a:ea typeface="Microsoft JhengHei UI" panose="020B0604030504040204" pitchFamily="34" charset="-120"/>
                  <a:sym typeface="+mn-ea"/>
                </a:rPr>
                <a:t>共享</a:t>
              </a:r>
              <a:endParaRPr lang="en-US" altLang="zh-CN" sz="2000" dirty="0">
                <a:solidFill>
                  <a:srgbClr val="3563A8"/>
                </a:solidFill>
                <a:latin typeface="Microsoft JhengHei UI Light" panose="020B0304030504040204" pitchFamily="34" charset="-120"/>
                <a:ea typeface="Microsoft JhengHei UI" panose="020B0604030504040204" pitchFamily="34" charset="-120"/>
                <a:sym typeface="+mn-ea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048526" y="3009900"/>
              <a:ext cx="3375234" cy="0"/>
            </a:xfrm>
            <a:prstGeom prst="line">
              <a:avLst/>
            </a:prstGeom>
            <a:ln w="63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20" y="516890"/>
            <a:ext cx="6800850" cy="666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75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75" accel="50000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1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.xml><?xml version="1.0" encoding="utf-8"?>
<p:tagLst xmlns:p="http://schemas.openxmlformats.org/presentationml/2006/main">
  <p:tag name="KSO_WM_UNIT_PLACING_PICTURE_USER_VIEWPORT" val="{&quot;height&quot;:3885,&quot;width&quot;:5835}"/>
</p:tagLst>
</file>

<file path=ppt/tags/tag2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2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39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0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1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2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3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4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4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5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6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7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8.xml><?xml version="1.0" encoding="utf-8"?>
<p:tagLst xmlns:p="http://schemas.openxmlformats.org/presentationml/2006/main">
  <p:tag name="KSO_WM_UNIT_PLACING_PICTURE_USER_VIEWPORT" val="{&quot;height&quot;:1834,&quot;width&quot;:2774}"/>
</p:tagLst>
</file>

<file path=ppt/tags/tag9.xml><?xml version="1.0" encoding="utf-8"?>
<p:tagLst xmlns:p="http://schemas.openxmlformats.org/presentationml/2006/main">
  <p:tag name="KSO_WM_UNIT_PLACING_PICTURE_USER_VIEWPORT" val="{&quot;height&quot;:1834,&quot;width&quot;:2774}"/>
</p:tagLst>
</file>

<file path=ppt/theme/theme1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自定义 3">
      <a:majorFont>
        <a:latin typeface="Microsoft JhengHei UI"/>
        <a:ea typeface="Microsoft JhengHei UI"/>
        <a:cs typeface=""/>
      </a:majorFont>
      <a:minorFont>
        <a:latin typeface="Microsoft JhengHei UI Light"/>
        <a:ea typeface="Microsoft JhengHei UI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9788</Words>
  <Application>WPS 演示</Application>
  <PresentationFormat>宽屏</PresentationFormat>
  <Paragraphs>1265</Paragraphs>
  <Slides>76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</vt:lpstr>
      <vt:lpstr>宋体</vt:lpstr>
      <vt:lpstr>Wingdings</vt:lpstr>
      <vt:lpstr>Microsoft JhengHei UI Light</vt:lpstr>
      <vt:lpstr>Microsoft JhengHei UI</vt:lpstr>
      <vt:lpstr>Microsoft JhengHei Light</vt:lpstr>
      <vt:lpstr>仿宋</vt:lpstr>
      <vt:lpstr>微软雅黑</vt:lpstr>
      <vt:lpstr>Arial Unicode MS</vt:lpstr>
      <vt:lpstr>等线</vt:lpstr>
      <vt:lpstr>Arial Unicode MS</vt:lpstr>
      <vt:lpstr>Calibri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BK</cp:lastModifiedBy>
  <cp:revision>335</cp:revision>
  <dcterms:created xsi:type="dcterms:W3CDTF">2021-11-18T03:56:00Z</dcterms:created>
  <dcterms:modified xsi:type="dcterms:W3CDTF">2022-01-19T08:05:58Z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KSOTemplateUUID">
    <vt:lpwstr>v1.0_mb_JME32TrFY4M8sh4lZsDvFQ==</vt:lpwstr>
  </property>
  <property fmtid="{D5CDD505-2E9C-101B-9397-08002B2CF9AE}" pid="4" name="ICV">
    <vt:lpwstr>823A8F73AF2441CDBA4C9469E335D2F3</vt:lpwstr>
  </property>
</Properties>
</file>