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7" r:id="rId3"/>
    <p:sldId id="258" r:id="rId4"/>
    <p:sldId id="572" r:id="rId5"/>
    <p:sldId id="297" r:id="rId6"/>
    <p:sldId id="664" r:id="rId7"/>
    <p:sldId id="665" r:id="rId8"/>
    <p:sldId id="666" r:id="rId9"/>
    <p:sldId id="668" r:id="rId10"/>
    <p:sldId id="667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55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2CC"/>
    <a:srgbClr val="E7E6E6"/>
    <a:srgbClr val="2E93D6"/>
    <a:srgbClr val="7030A0"/>
    <a:srgbClr val="5CBFEA"/>
    <a:srgbClr val="D6DCE5"/>
    <a:srgbClr val="0184CB"/>
    <a:srgbClr val="0070C1"/>
    <a:srgbClr val="01518A"/>
    <a:srgbClr val="00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tags" Target="../tags/tag21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tags" Target="../tags/tag2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5.png"/><Relationship Id="rId2" Type="http://schemas.openxmlformats.org/officeDocument/2006/relationships/image" Target="../media/image10.png"/><Relationship Id="rId1" Type="http://schemas.openxmlformats.org/officeDocument/2006/relationships/tags" Target="../tags/tag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continuous</a:t>
            </a:r>
            <a:endParaRPr lang="en-US" altLang="zh-CN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Bootstrapping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83130"/>
            <a:ext cx="6010275" cy="30956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5" y="5491480"/>
            <a:ext cx="6019800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Using target networks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10" y="2249805"/>
            <a:ext cx="6562725" cy="281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Updating policy and value networks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478405"/>
            <a:ext cx="61722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Updating target networks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98700"/>
            <a:ext cx="5486400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Improvements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40585"/>
            <a:ext cx="2828925" cy="138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Stochastic Policy 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VS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Deterministic Policy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Stochastic Policy VS Deterministic Policy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90" y="2186305"/>
            <a:ext cx="7362825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Stochastic Policy for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Continuous Control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Network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Univariate Normal Distribution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419350"/>
            <a:ext cx="5457825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41494" y="2588260"/>
            <a:ext cx="6196330" cy="666750"/>
            <a:chOff x="6305550" y="2343150"/>
            <a:chExt cx="6196330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330" y="2491740"/>
              <a:ext cx="54165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Deterministic Policy Gradient (DPG)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41494" y="3664068"/>
            <a:ext cx="4154786" cy="1014730"/>
            <a:chOff x="6305550" y="2215633"/>
            <a:chExt cx="4154786" cy="101473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215633"/>
              <a:ext cx="3375234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Stochastic Policy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 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          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VS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Deterministic Policy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41494" y="4994910"/>
            <a:ext cx="6196330" cy="666750"/>
            <a:chOff x="6305550" y="2343150"/>
            <a:chExt cx="6196330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330" y="2491740"/>
              <a:ext cx="54165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Stochastic Policy for Continuous Control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0" y="1522730"/>
            <a:ext cx="4638675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Multivariate Normal Distribution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114550"/>
            <a:ext cx="6572250" cy="2628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4767580"/>
            <a:ext cx="6638925" cy="5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Approximation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76475"/>
            <a:ext cx="6353175" cy="2305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520" y="4543425"/>
            <a:ext cx="6105525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Continuous Control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312670"/>
            <a:ext cx="6029325" cy="294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Training Policy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b="29553"/>
          <a:stretch>
            <a:fillRect/>
          </a:stretch>
        </p:blipFill>
        <p:spPr>
          <a:xfrm>
            <a:off x="1877695" y="2292985"/>
            <a:ext cx="5991225" cy="1100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Training (1/2): Auxiliary Network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59330"/>
            <a:ext cx="5876925" cy="2943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Auxiliary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73605"/>
            <a:ext cx="6791325" cy="1314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330" y="2684145"/>
            <a:ext cx="2219325" cy="714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680" y="3676015"/>
            <a:ext cx="7067550" cy="2466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Auxiliary Network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173605"/>
            <a:ext cx="6791325" cy="1314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330" y="2684145"/>
            <a:ext cx="2219325" cy="714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695" y="3691255"/>
            <a:ext cx="7077075" cy="2819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Training (2/2): Policy Gradient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&amp; Value Functions </a:t>
            </a:r>
            <a:endParaRPr lang="en-US"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71395"/>
            <a:ext cx="6372225" cy="7905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695" y="3211195"/>
            <a:ext cx="6419850" cy="7905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695" y="4150995"/>
            <a:ext cx="6457950" cy="1209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Deterministic Policy Gradient (DPG)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Gradient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14245"/>
            <a:ext cx="6372225" cy="847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3199130"/>
            <a:ext cx="6477000" cy="1543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4195" y="4759325"/>
            <a:ext cx="6191250" cy="81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Monte Carlo Approximation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25" y="2209165"/>
            <a:ext cx="6467475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664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Approximations to Action-Value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91715"/>
            <a:ext cx="6410325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Continuous Action Sp</a:t>
            </a:r>
            <a:r>
              <a:rPr lang="en-US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ace</a:t>
            </a:r>
            <a:endParaRPr lang="en-US"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17420"/>
            <a:ext cx="7153275" cy="3333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Deterministic Actor-Critic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351405"/>
            <a:ext cx="7467600" cy="3590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Updating Value Network by TD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74570"/>
            <a:ext cx="6057900" cy="31146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15" y="5389245"/>
            <a:ext cx="5915025" cy="56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Updating Policy Network by DPG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239010"/>
            <a:ext cx="7486650" cy="3676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Updating Policy Network by DPG</a:t>
            </a:r>
            <a:endParaRPr sz="2800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70" y="2209800"/>
            <a:ext cx="7400925" cy="3505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625" y="3206115"/>
            <a:ext cx="3514725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Improvement: Using Target Networks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1834,&quot;width&quot;:2774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WPS 演示</Application>
  <PresentationFormat>宽屏</PresentationFormat>
  <Paragraphs>305</Paragraphs>
  <Slides>33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Microsoft JhengHei UI Light</vt:lpstr>
      <vt:lpstr>Microsoft JhengHei UI</vt:lpstr>
      <vt:lpstr>Microsoft JhengHei Light</vt:lpstr>
      <vt:lpstr>仿宋</vt:lpstr>
      <vt:lpstr>Arial Unicode MS</vt:lpstr>
      <vt:lpstr>微软雅黑</vt:lpstr>
      <vt:lpstr>Arial Unicode MS</vt:lpstr>
      <vt:lpstr>等线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477</cp:revision>
  <dcterms:created xsi:type="dcterms:W3CDTF">2021-11-18T03:56:00Z</dcterms:created>
  <dcterms:modified xsi:type="dcterms:W3CDTF">2022-01-19T01:56:50Z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