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7" r:id="rId3"/>
    <p:sldId id="258" r:id="rId4"/>
    <p:sldId id="297" r:id="rId5"/>
    <p:sldId id="628" r:id="rId6"/>
    <p:sldId id="629" r:id="rId7"/>
    <p:sldId id="66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676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552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2CC"/>
    <a:srgbClr val="E7E6E6"/>
    <a:srgbClr val="2E93D6"/>
    <a:srgbClr val="7030A0"/>
    <a:srgbClr val="5CBFEA"/>
    <a:srgbClr val="D6DCE5"/>
    <a:srgbClr val="0184CB"/>
    <a:srgbClr val="0070C1"/>
    <a:srgbClr val="01518A"/>
    <a:srgbClr val="00A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15" autoAdjust="0"/>
  </p:normalViewPr>
  <p:slideViewPr>
    <p:cSldViewPr snapToGrid="0">
      <p:cViewPr varScale="1">
        <p:scale>
          <a:sx n="64" d="100"/>
          <a:sy n="64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85C-A69D-4982-BCC8-0794776405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B5B5-6AFC-4DE0-AC18-FA9EEDE821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14" b="11916"/>
          <a:stretch>
            <a:fillRect/>
          </a:stretch>
        </p:blipFill>
        <p:spPr>
          <a:xfrm>
            <a:off x="0" y="2419349"/>
            <a:ext cx="12192000" cy="4438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44" b="19144"/>
          <a:stretch>
            <a:fillRect/>
          </a:stretch>
        </p:blipFill>
        <p:spPr>
          <a:xfrm>
            <a:off x="0" y="2038350"/>
            <a:ext cx="12192000" cy="4229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19"/>
          <a:stretch>
            <a:fillRect/>
          </a:stretch>
        </p:blipFill>
        <p:spPr>
          <a:xfrm>
            <a:off x="742950" y="5039"/>
            <a:ext cx="466725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8" y="2519"/>
            <a:ext cx="12221497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232696"/>
            <a:ext cx="12192000" cy="2625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75607" y="1947407"/>
            <a:ext cx="2976000" cy="29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0272000" y="4938000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3711" y="12813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621021"/>
            <a:ext cx="12192000" cy="3236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6909" y="1690757"/>
            <a:ext cx="2592288" cy="4810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456524" y="1700510"/>
            <a:ext cx="2592288" cy="3207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36139" y="1700509"/>
            <a:ext cx="2592288" cy="206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815753" y="1700510"/>
            <a:ext cx="2592288" cy="480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56524" y="4977719"/>
            <a:ext cx="2592000" cy="1523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6136139" y="3817041"/>
            <a:ext cx="2592000" cy="268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2.png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4.png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3.png"/><Relationship Id="rId2" Type="http://schemas.openxmlformats.org/officeDocument/2006/relationships/image" Target="../media/image10.png"/><Relationship Id="rId1" Type="http://schemas.openxmlformats.org/officeDocument/2006/relationships/tags" Target="../tags/tag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4.png"/><Relationship Id="rId2" Type="http://schemas.openxmlformats.org/officeDocument/2006/relationships/image" Target="../media/image10.png"/><Relationship Id="rId1" Type="http://schemas.openxmlformats.org/officeDocument/2006/relationships/tags" Target="../tags/tag24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5.png"/><Relationship Id="rId2" Type="http://schemas.openxmlformats.org/officeDocument/2006/relationships/image" Target="../media/image10.png"/><Relationship Id="rId1" Type="http://schemas.openxmlformats.org/officeDocument/2006/relationships/tags" Target="../tags/tag25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6.png"/><Relationship Id="rId2" Type="http://schemas.openxmlformats.org/officeDocument/2006/relationships/image" Target="../media/image10.png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35" y="2218690"/>
            <a:ext cx="74295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endParaRPr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algn="ctr">
              <a:buNone/>
            </a:pPr>
            <a:r>
              <a:rPr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Policy Gradient with Baseline</a:t>
            </a:r>
            <a:endParaRPr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6454" y="340075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62080" y="340091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Monte Carlo Approximation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45" y="2286000"/>
            <a:ext cx="6696075" cy="1609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990" y="4102735"/>
            <a:ext cx="5753100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Stochastic Policy Gradient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040890"/>
            <a:ext cx="6534150" cy="1095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140" y="3494405"/>
            <a:ext cx="4381500" cy="800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440" y="4482465"/>
            <a:ext cx="6143625" cy="15525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ym typeface="+mn-ea"/>
              </a:rPr>
              <a:t>Choices of Baselines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Choice 1: b=0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10" y="2317750"/>
            <a:ext cx="6705600" cy="3038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Choice 2: b is state-value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20595"/>
            <a:ext cx="6648450" cy="316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ym typeface="+mn-ea"/>
              </a:rPr>
              <a:t>Advantage Actor-Critic (A2C)</a:t>
            </a:r>
            <a:endParaRPr lang="zh-CN" altLang="en-US" sz="480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Actor and Critic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339975"/>
            <a:ext cx="5619750" cy="263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Actor and Critic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478405"/>
            <a:ext cx="7010400" cy="296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Training of A2C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96160"/>
            <a:ext cx="4610100" cy="3295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ym typeface="+mn-ea"/>
              </a:rPr>
              <a:t>Advantage Actor-Critic (A2C)</a:t>
            </a:r>
            <a:endParaRPr lang="zh-CN" altLang="en-US" sz="4800">
              <a:sym typeface="+mn-ea"/>
            </a:endParaRPr>
          </a:p>
          <a:p>
            <a:pPr algn="ctr"/>
            <a:r>
              <a:rPr lang="zh-CN" altLang="en-US" sz="4800">
                <a:sym typeface="+mn-ea"/>
              </a:rPr>
              <a:t>的数学</a:t>
            </a:r>
            <a:r>
              <a:rPr lang="zh-CN" altLang="en-US" sz="4800">
                <a:sym typeface="+mn-ea"/>
              </a:rPr>
              <a:t>推导</a:t>
            </a:r>
            <a:endParaRPr lang="zh-CN" altLang="en-US" sz="480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22444" y="1392555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Baseline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22444" y="2357755"/>
            <a:ext cx="5764530" cy="666750"/>
            <a:chOff x="6305550" y="2343150"/>
            <a:chExt cx="5764530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330" y="2491740"/>
              <a:ext cx="49847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Monte Carlo Approximation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822444" y="3322955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Choices of Baselines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4822444" y="4168775"/>
            <a:ext cx="5380990" cy="666750"/>
            <a:chOff x="6305550" y="2343150"/>
            <a:chExt cx="5380990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330" y="2491740"/>
              <a:ext cx="460121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Advantage Actor-Critic (A2C)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822444" y="5133975"/>
            <a:ext cx="6666230" cy="666750"/>
            <a:chOff x="6305550" y="2343150"/>
            <a:chExt cx="6666230" cy="666750"/>
          </a:xfrm>
        </p:grpSpPr>
        <p:grpSp>
          <p:nvGrpSpPr>
            <p:cNvPr id="32" name="组合 31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3" name="流程图: 决策 3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085330" y="2491740"/>
              <a:ext cx="58864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Advantage Actor-Critic (A2C)的数学推导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822444" y="6099175"/>
            <a:ext cx="5314950" cy="666750"/>
            <a:chOff x="6305550" y="2343150"/>
            <a:chExt cx="5314950" cy="666750"/>
          </a:xfrm>
        </p:grpSpPr>
        <p:grpSp>
          <p:nvGrpSpPr>
            <p:cNvPr id="38" name="组合 3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9" name="流程图: 决策 3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085330" y="2491740"/>
              <a:ext cx="453517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A2C with Multi-Step TD Target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20" y="121920"/>
            <a:ext cx="6867525" cy="1076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ym typeface="+mn-ea"/>
              </a:rPr>
              <a:t>Properties of Value Functions</a:t>
            </a:r>
            <a:endParaRPr lang="zh-CN" altLang="en-US" sz="480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 Functions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95" y="2262505"/>
            <a:ext cx="6546215" cy="3152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620" y="2746375"/>
            <a:ext cx="609600" cy="438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8220" y="2803525"/>
            <a:ext cx="657225" cy="3238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8935" y="2811780"/>
            <a:ext cx="238125" cy="304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7060" y="2917825"/>
            <a:ext cx="400050" cy="209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Property of Action-Value Function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0" y="3166110"/>
            <a:ext cx="6762750" cy="1924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885" y="5320665"/>
            <a:ext cx="6677025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2082800"/>
            <a:ext cx="1857375" cy="5429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325" y="2172970"/>
            <a:ext cx="676275" cy="361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065" y="2612390"/>
            <a:ext cx="3495675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Property of Action-Value Function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02815"/>
            <a:ext cx="6867525" cy="301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ym typeface="+mn-ea"/>
              </a:rPr>
              <a:t>Monte Carlo Approximations</a:t>
            </a:r>
            <a:endParaRPr lang="zh-CN" altLang="en-US" sz="480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Approximation to Action-Value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98065"/>
            <a:ext cx="6772275" cy="204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Approximation to State-Value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56790"/>
            <a:ext cx="6753225" cy="209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Approximations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319020"/>
            <a:ext cx="4867275" cy="221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ym typeface="+mn-ea"/>
              </a:rPr>
              <a:t>Updating Policy Network</a:t>
            </a:r>
            <a:endParaRPr lang="zh-CN" altLang="en-US" sz="480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 Gradient with Baseline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10" y="2329815"/>
            <a:ext cx="6619875" cy="1628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910" y="4130040"/>
            <a:ext cx="6581775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 Gradient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347595"/>
            <a:ext cx="7948295" cy="4059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296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 Approximation to State-Value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58060"/>
            <a:ext cx="6619875" cy="19145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590" y="4471670"/>
            <a:ext cx="5505450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296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Updating Policy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332990"/>
            <a:ext cx="6591300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ym typeface="+mn-ea"/>
              </a:rPr>
              <a:t>Updating Value Network</a:t>
            </a:r>
            <a:endParaRPr lang="zh-CN" altLang="en-US" sz="480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296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Derive TD Target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040890"/>
            <a:ext cx="6438900" cy="1600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40" y="3782060"/>
            <a:ext cx="6353175" cy="219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296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Updating Value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343785"/>
            <a:ext cx="6419850" cy="280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ym typeface="+mn-ea"/>
              </a:rPr>
              <a:t>A2C with Multi-Step TD Target</a:t>
            </a:r>
            <a:endParaRPr lang="zh-CN" altLang="en-US" sz="480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296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Advantage Actor-Critic (A2C)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51710"/>
            <a:ext cx="4867275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296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One-Step VS Multi-Step Target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324735"/>
            <a:ext cx="5810250" cy="2847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296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A2C with Multi-Step TD Target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357755"/>
            <a:ext cx="5381625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2022/1/16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Baseline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Baseline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040890"/>
            <a:ext cx="8126095" cy="18903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070" y="2745740"/>
            <a:ext cx="3370580" cy="6070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070" y="3494405"/>
            <a:ext cx="5674995" cy="17513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345" y="5370195"/>
            <a:ext cx="5307330" cy="1022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Baseline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10" y="2164080"/>
            <a:ext cx="7702550" cy="27197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710" y="4749165"/>
            <a:ext cx="2285365" cy="1420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 Gradient with Baseline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710" y="2040890"/>
            <a:ext cx="7567930" cy="3269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5310505"/>
            <a:ext cx="4686935" cy="66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 Gradient with Baseline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599690"/>
            <a:ext cx="9284335" cy="150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ym typeface="+mn-ea"/>
              </a:rPr>
              <a:t>Monte Carlo Approximation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9.xml><?xml version="1.0" encoding="utf-8"?>
<p:tagLst xmlns:p="http://schemas.openxmlformats.org/presentationml/2006/main">
  <p:tag name="KSO_WM_UNIT_PLACING_PICTURE_USER_VIEWPORT" val="{&quot;height&quot;:1834,&quot;width&quot;:2774}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3">
      <a:majorFont>
        <a:latin typeface="Microsoft JhengHei UI"/>
        <a:ea typeface="Microsoft JhengHei UI"/>
        <a:cs typeface=""/>
      </a:majorFont>
      <a:minorFont>
        <a:latin typeface="Microsoft JhengHei UI Light"/>
        <a:ea typeface="Microsoft Jheng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2147</Words>
  <Application>WPS 演示</Application>
  <PresentationFormat>宽屏</PresentationFormat>
  <Paragraphs>362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宋体</vt:lpstr>
      <vt:lpstr>Wingdings</vt:lpstr>
      <vt:lpstr>Microsoft JhengHei UI Light</vt:lpstr>
      <vt:lpstr>Microsoft JhengHei UI</vt:lpstr>
      <vt:lpstr>Microsoft JhengHei Light</vt:lpstr>
      <vt:lpstr>仿宋</vt:lpstr>
      <vt:lpstr>Arial Unicode MS</vt:lpstr>
      <vt:lpstr>微软雅黑</vt:lpstr>
      <vt:lpstr>Arial Unicode MS</vt:lpstr>
      <vt:lpstr>等线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BK</cp:lastModifiedBy>
  <cp:revision>462</cp:revision>
  <dcterms:created xsi:type="dcterms:W3CDTF">2021-11-18T03:56:00Z</dcterms:created>
  <dcterms:modified xsi:type="dcterms:W3CDTF">2022-01-20T05:47:23Z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TemplateUUID">
    <vt:lpwstr>v1.0_mb_JME32TrFY4M8sh4lZsDvFQ==</vt:lpwstr>
  </property>
  <property fmtid="{D5CDD505-2E9C-101B-9397-08002B2CF9AE}" pid="4" name="ICV">
    <vt:lpwstr>823A8F73AF2441CDBA4C9469E335D2F3</vt:lpwstr>
  </property>
</Properties>
</file>