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7" r:id="rId3"/>
    <p:sldId id="258" r:id="rId4"/>
    <p:sldId id="297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7" r:id="rId18"/>
    <p:sldId id="508" r:id="rId19"/>
    <p:sldId id="523" r:id="rId20"/>
    <p:sldId id="511" r:id="rId21"/>
    <p:sldId id="512" r:id="rId22"/>
    <p:sldId id="513" r:id="rId23"/>
    <p:sldId id="516" r:id="rId24"/>
    <p:sldId id="515" r:id="rId25"/>
    <p:sldId id="517" r:id="rId26"/>
    <p:sldId id="518" r:id="rId27"/>
    <p:sldId id="519" r:id="rId28"/>
    <p:sldId id="524" r:id="rId29"/>
    <p:sldId id="525" r:id="rId30"/>
    <p:sldId id="526" r:id="rId31"/>
    <p:sldId id="529" r:id="rId32"/>
    <p:sldId id="528" r:id="rId33"/>
    <p:sldId id="530" r:id="rId34"/>
    <p:sldId id="531" r:id="rId35"/>
    <p:sldId id="509" r:id="rId36"/>
    <p:sldId id="532" r:id="rId37"/>
    <p:sldId id="534" r:id="rId38"/>
    <p:sldId id="536" r:id="rId39"/>
    <p:sldId id="535" r:id="rId40"/>
    <p:sldId id="538" r:id="rId41"/>
    <p:sldId id="539" r:id="rId42"/>
    <p:sldId id="540" r:id="rId43"/>
    <p:sldId id="541" r:id="rId44"/>
    <p:sldId id="542" r:id="rId45"/>
    <p:sldId id="543" r:id="rId46"/>
    <p:sldId id="545" r:id="rId47"/>
    <p:sldId id="546" r:id="rId48"/>
    <p:sldId id="547" r:id="rId49"/>
    <p:sldId id="548" r:id="rId50"/>
    <p:sldId id="549" r:id="rId51"/>
    <p:sldId id="550" r:id="rId52"/>
    <p:sldId id="533" r:id="rId53"/>
    <p:sldId id="551" r:id="rId54"/>
    <p:sldId id="553" r:id="rId55"/>
    <p:sldId id="555" r:id="rId56"/>
    <p:sldId id="556" r:id="rId57"/>
    <p:sldId id="557" r:id="rId58"/>
    <p:sldId id="558" r:id="rId59"/>
    <p:sldId id="559" r:id="rId60"/>
    <p:sldId id="560" r:id="rId61"/>
    <p:sldId id="561" r:id="rId62"/>
    <p:sldId id="563" r:id="rId63"/>
    <p:sldId id="564" r:id="rId64"/>
    <p:sldId id="570" r:id="rId65"/>
    <p:sldId id="552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7E6E6"/>
    <a:srgbClr val="FFF2CC"/>
    <a:srgbClr val="2E93D6"/>
    <a:srgbClr val="7030A0"/>
    <a:srgbClr val="5CBFEA"/>
    <a:srgbClr val="D6DCE5"/>
    <a:srgbClr val="0184CB"/>
    <a:srgbClr val="0070C1"/>
    <a:srgbClr val="01518A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7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8.png"/><Relationship Id="rId2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3.png"/><Relationship Id="rId2" Type="http://schemas.openxmlformats.org/officeDocument/2006/relationships/image" Target="../media/image10.png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10.png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5.png"/><Relationship Id="rId3" Type="http://schemas.openxmlformats.org/officeDocument/2006/relationships/image" Target="../media/image78.png"/><Relationship Id="rId2" Type="http://schemas.openxmlformats.org/officeDocument/2006/relationships/image" Target="../media/image10.png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4.png"/><Relationship Id="rId6" Type="http://schemas.openxmlformats.org/officeDocument/2006/relationships/image" Target="../media/image78.png"/><Relationship Id="rId5" Type="http://schemas.openxmlformats.org/officeDocument/2006/relationships/image" Target="../media/image15.png"/><Relationship Id="rId4" Type="http://schemas.openxmlformats.org/officeDocument/2006/relationships/image" Target="../media/image83.png"/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4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95.png"/><Relationship Id="rId1" Type="http://schemas.openxmlformats.org/officeDocument/2006/relationships/tags" Target="../tags/tag34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4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95.png"/><Relationship Id="rId1" Type="http://schemas.openxmlformats.org/officeDocument/2006/relationships/tags" Target="../tags/tag35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4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04.png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10.png"/><Relationship Id="rId1" Type="http://schemas.openxmlformats.org/officeDocument/2006/relationships/tags" Target="../tags/tag37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13.png"/><Relationship Id="rId7" Type="http://schemas.openxmlformats.org/officeDocument/2006/relationships/image" Target="../media/image112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3" Type="http://schemas.openxmlformats.org/officeDocument/2006/relationships/image" Target="../media/image105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5.png"/><Relationship Id="rId2" Type="http://schemas.openxmlformats.org/officeDocument/2006/relationships/image" Target="../media/image10.png"/><Relationship Id="rId1" Type="http://schemas.openxmlformats.org/officeDocument/2006/relationships/tags" Target="../tags/tag4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0.png"/><Relationship Id="rId1" Type="http://schemas.openxmlformats.org/officeDocument/2006/relationships/tags" Target="../tags/tag41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0.png"/><Relationship Id="rId1" Type="http://schemas.openxmlformats.org/officeDocument/2006/relationships/tags" Target="../tags/tag4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0.png"/><Relationship Id="rId1" Type="http://schemas.openxmlformats.org/officeDocument/2006/relationships/tags" Target="../tags/tag4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19.png"/><Relationship Id="rId3" Type="http://schemas.openxmlformats.org/officeDocument/2006/relationships/image" Target="../media/image117.png"/><Relationship Id="rId2" Type="http://schemas.openxmlformats.org/officeDocument/2006/relationships/image" Target="../media/image10.png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6.png"/><Relationship Id="rId2" Type="http://schemas.openxmlformats.org/officeDocument/2006/relationships/image" Target="../media/image10.png"/><Relationship Id="rId1" Type="http://schemas.openxmlformats.org/officeDocument/2006/relationships/tags" Target="../tags/tag4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32.png"/><Relationship Id="rId2" Type="http://schemas.openxmlformats.org/officeDocument/2006/relationships/image" Target="../media/image10.png"/><Relationship Id="rId1" Type="http://schemas.openxmlformats.org/officeDocument/2006/relationships/tags" Target="../tags/tag4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0.png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26.png"/><Relationship Id="rId2" Type="http://schemas.openxmlformats.org/officeDocument/2006/relationships/image" Target="../media/image10.png"/><Relationship Id="rId1" Type="http://schemas.openxmlformats.org/officeDocument/2006/relationships/tags" Target="../tags/tag47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1.png"/><Relationship Id="rId2" Type="http://schemas.openxmlformats.org/officeDocument/2006/relationships/image" Target="../media/image10.png"/><Relationship Id="rId1" Type="http://schemas.openxmlformats.org/officeDocument/2006/relationships/tags" Target="../tags/tag4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强化学习基础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基础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概念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奖励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855470" y="2724150"/>
            <a:ext cx="492379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回报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未来累计奖励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reward)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0" y="3163570"/>
            <a:ext cx="3810000" cy="361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55470" y="3596640"/>
            <a:ext cx="4923790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问题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时间点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t,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同等重要吗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?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545" y="3642995"/>
            <a:ext cx="257175" cy="2476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35" y="3641090"/>
            <a:ext cx="495300" cy="2857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472690" y="4102100"/>
            <a:ext cx="697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不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1855470" y="4607560"/>
            <a:ext cx="4923790" cy="64516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未来的奖励是没有当前奖励重要的</a:t>
            </a:r>
            <a:endParaRPr lang="zh-CN" alt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Rt+1 </a:t>
            </a:r>
            <a:r>
              <a:rPr lang="en-US" altLang="zh-CN" b="1"/>
              <a:t> </a:t>
            </a:r>
            <a:r>
              <a:rPr lang="zh-CN" altLang="en-US" b="1"/>
              <a:t>的权重应该要比</a:t>
            </a:r>
            <a:r>
              <a:rPr lang="en-US" altLang="zh-CN" b="1"/>
              <a:t>   </a:t>
            </a:r>
            <a:r>
              <a:rPr lang="en-US" altLang="zh-CN" b="1">
                <a:solidFill>
                  <a:srgbClr val="0184CB"/>
                </a:solidFill>
              </a:rPr>
              <a:t>Rt</a:t>
            </a:r>
            <a:r>
              <a:rPr lang="en-US" altLang="zh-CN" b="1"/>
              <a:t>  </a:t>
            </a:r>
            <a:r>
              <a:rPr lang="zh-CN" altLang="en-US" b="1"/>
              <a:t>的</a:t>
            </a:r>
            <a:r>
              <a:rPr lang="zh-CN" altLang="en-US" b="1"/>
              <a:t>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奖励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31060"/>
            <a:ext cx="520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折扣回报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Discounted Return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5470" y="2724150"/>
            <a:ext cx="492379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回报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未来累计奖励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reward)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0" y="3163570"/>
            <a:ext cx="3810000" cy="361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7695" y="3494405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Discounted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未来累计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折扣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奖励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reward)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95830" y="4036060"/>
            <a:ext cx="5826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γ</a:t>
            </a:r>
            <a:r>
              <a:rPr lang="en-US" altLang="zh-CN" b="1"/>
              <a:t> :  </a:t>
            </a:r>
            <a:r>
              <a:rPr lang="zh-CN" altLang="en-US" b="1"/>
              <a:t>折扣因子</a:t>
            </a:r>
            <a:r>
              <a:rPr lang="en-US" altLang="zh-CN" b="1"/>
              <a:t> </a:t>
            </a:r>
            <a:r>
              <a:rPr lang="zh-CN" altLang="en-US" b="1"/>
              <a:t>discoun</a:t>
            </a:r>
            <a:r>
              <a:rPr lang="en-US" altLang="zh-CN" b="1"/>
              <a:t>t </a:t>
            </a:r>
            <a:r>
              <a:rPr lang="zh-CN" altLang="en-US" b="1"/>
              <a:t>factor</a:t>
            </a:r>
            <a:r>
              <a:rPr lang="en-US" altLang="zh-CN" b="1"/>
              <a:t>(</a:t>
            </a:r>
            <a:r>
              <a:rPr lang="zh-CN" altLang="en-US" b="1"/>
              <a:t>需要调参的超参数</a:t>
            </a:r>
            <a:r>
              <a:rPr lang="en-US" altLang="zh-CN" b="1"/>
              <a:t>)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4577715"/>
            <a:ext cx="4676775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随机性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764155"/>
            <a:ext cx="5048250" cy="3333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75460" y="3131820"/>
            <a:ext cx="675449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        rewards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都是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所以回报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Ut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50" y="3200400"/>
            <a:ext cx="923925" cy="2476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75460" y="3759835"/>
            <a:ext cx="762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奖励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Ri</a:t>
            </a:r>
            <a:r>
              <a:rPr lang="en-US" altLang="zh-CN" b="1"/>
              <a:t> </a:t>
            </a:r>
            <a:r>
              <a:rPr lang="zh-CN" altLang="en-US" b="1"/>
              <a:t>是依赖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Si</a:t>
            </a:r>
            <a:r>
              <a:rPr lang="en-US" altLang="zh-CN" b="1"/>
              <a:t> </a:t>
            </a:r>
            <a:r>
              <a:rPr lang="zh-CN" altLang="en-US" b="1"/>
              <a:t>和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Ai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Si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动作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Ai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无论</a:t>
            </a:r>
            <a:r>
              <a:rPr lang="en-US" altLang="zh-CN" b="1">
                <a:solidFill>
                  <a:srgbClr val="00B050"/>
                </a:solidFill>
              </a:rPr>
              <a:t> Si </a:t>
            </a:r>
            <a:r>
              <a:rPr lang="zh-CN" altLang="en-US" b="1"/>
              <a:t>或者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Ai </a:t>
            </a:r>
            <a:r>
              <a:rPr lang="zh-CN" altLang="en-US" b="1"/>
              <a:t>是随机的</a:t>
            </a:r>
            <a:r>
              <a:rPr lang="en-US" altLang="zh-CN" b="1"/>
              <a:t>, </a:t>
            </a:r>
            <a:r>
              <a:rPr lang="zh-CN" altLang="en-US" b="1"/>
              <a:t>都会导致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Ri</a:t>
            </a:r>
            <a:r>
              <a:rPr lang="en-US" altLang="zh-CN" b="1"/>
              <a:t>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最终导致回报</a:t>
            </a:r>
            <a:r>
              <a:rPr lang="en-US" altLang="zh-CN" b="1"/>
              <a:t>Return</a:t>
            </a:r>
            <a:r>
              <a:rPr lang="zh-CN" altLang="en-US" b="1"/>
              <a:t>也是随机</a:t>
            </a:r>
            <a:r>
              <a:rPr lang="zh-CN" altLang="en-US" b="1"/>
              <a:t>的</a:t>
            </a:r>
            <a:endParaRPr lang="zh-CN" altLang="en-US" b="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05" y="4333240"/>
            <a:ext cx="2428875" cy="295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50" y="4884420"/>
            <a:ext cx="1695450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价值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Action-Value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467485"/>
            <a:ext cx="1057275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35" y="2797175"/>
            <a:ext cx="5067300" cy="361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9590" y="3918585"/>
            <a:ext cx="66020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Action-Value Function,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在策略为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05" y="4429125"/>
            <a:ext cx="3981450" cy="323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16735" y="3185160"/>
            <a:ext cx="101092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/>
              <a:t>Ut </a:t>
            </a:r>
            <a:r>
              <a:rPr lang="zh-CN" altLang="en-US" b="1"/>
              <a:t>是一个随机变量</a:t>
            </a:r>
            <a:r>
              <a:rPr lang="en-US" altLang="zh-CN" b="1"/>
              <a:t>, </a:t>
            </a:r>
            <a:r>
              <a:rPr lang="zh-CN" altLang="en-US" b="1"/>
              <a:t>在</a:t>
            </a:r>
            <a:r>
              <a:rPr lang="en-US" altLang="zh-CN" b="1"/>
              <a:t> t </a:t>
            </a:r>
            <a:r>
              <a:rPr lang="zh-CN" altLang="en-US" b="1"/>
              <a:t>时刻是不知道具体的值的</a:t>
            </a:r>
            <a:r>
              <a:rPr lang="en-US" altLang="zh-CN" b="1"/>
              <a:t>, </a:t>
            </a:r>
            <a:r>
              <a:rPr lang="zh-CN" altLang="en-US" b="1"/>
              <a:t>依赖</a:t>
            </a:r>
            <a:r>
              <a:rPr lang="en-US" altLang="zh-CN" b="1"/>
              <a:t> t </a:t>
            </a:r>
            <a:r>
              <a:rPr lang="zh-CN" altLang="en-US" b="1"/>
              <a:t>时刻之后的所有</a:t>
            </a:r>
            <a:r>
              <a:rPr lang="en-US" altLang="zh-CN" b="1"/>
              <a:t> Rt, Rt+1,... </a:t>
            </a:r>
            <a:r>
              <a:rPr lang="zh-CN" altLang="en-US" b="1"/>
              <a:t>也即依赖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endParaRPr lang="zh-CN" altLang="en-US" b="1"/>
          </a:p>
          <a:p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/>
              <a:t> :                                                 </a:t>
            </a:r>
            <a:r>
              <a:rPr lang="zh-CN" altLang="en-US" b="1"/>
              <a:t>那么如何评估</a:t>
            </a:r>
            <a:r>
              <a:rPr lang="en-US" altLang="zh-CN" b="1"/>
              <a:t> Ut </a:t>
            </a:r>
            <a:r>
              <a:rPr lang="zh-CN" altLang="en-US" b="1"/>
              <a:t>呢</a:t>
            </a:r>
            <a:r>
              <a:rPr lang="en-US" altLang="zh-CN" b="1"/>
              <a:t>?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810" y="3494405"/>
            <a:ext cx="3105150" cy="28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 l="23456" b="-24444"/>
          <a:stretch>
            <a:fillRect/>
          </a:stretch>
        </p:blipFill>
        <p:spPr>
          <a:xfrm>
            <a:off x="5358130" y="5010785"/>
            <a:ext cx="2376805" cy="355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43405" y="4952365"/>
            <a:ext cx="91821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/>
              <a:t>对</a:t>
            </a:r>
            <a:r>
              <a:rPr lang="en-US" altLang="zh-CN" b="1"/>
              <a:t> Ut </a:t>
            </a:r>
            <a:r>
              <a:rPr lang="zh-CN" altLang="en-US" b="1"/>
              <a:t>的期望把</a:t>
            </a:r>
            <a:r>
              <a:rPr lang="en-US" altLang="zh-CN" b="1"/>
              <a:t> t+1 </a:t>
            </a:r>
            <a:r>
              <a:rPr lang="zh-CN" altLang="en-US" b="1"/>
              <a:t>时刻及往后的</a:t>
            </a:r>
            <a:r>
              <a:rPr lang="en-US" altLang="zh-CN" b="1"/>
              <a:t>                                       </a:t>
            </a:r>
            <a:r>
              <a:rPr lang="zh-CN" altLang="en-US" b="1"/>
              <a:t>都去掉了</a:t>
            </a:r>
            <a:endParaRPr lang="zh-CN" altLang="en-US" b="1"/>
          </a:p>
          <a:p>
            <a:pPr algn="l"/>
            <a:r>
              <a:rPr lang="zh-CN" altLang="en-US" b="1"/>
              <a:t>得到一个实数</a:t>
            </a:r>
            <a:r>
              <a:rPr lang="en-US" altLang="zh-CN" b="1"/>
              <a:t>, </a:t>
            </a:r>
            <a:r>
              <a:rPr lang="zh-CN" altLang="en-US" b="1"/>
              <a:t>即</a:t>
            </a:r>
            <a:r>
              <a:rPr lang="en-US" altLang="zh-CN" b="1"/>
              <a:t>Ut</a:t>
            </a:r>
            <a:r>
              <a:rPr lang="zh-CN" altLang="en-US" b="1"/>
              <a:t>的期望值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动作价值函数的作用是</a:t>
            </a:r>
            <a:r>
              <a:rPr lang="en-US" altLang="zh-CN" b="1"/>
              <a:t>: </a:t>
            </a:r>
            <a:r>
              <a:rPr lang="zh-CN" altLang="en-US" b="1"/>
              <a:t>在策略为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/>
              <a:t>智能体观察到状态为</a:t>
            </a:r>
            <a:r>
              <a:rPr lang="en-US" altLang="zh-CN" b="1"/>
              <a:t> s , </a:t>
            </a:r>
            <a:r>
              <a:rPr lang="zh-CN" altLang="en-US" b="1"/>
              <a:t>执行动作</a:t>
            </a:r>
            <a:r>
              <a:rPr lang="en-US" altLang="zh-CN" b="1"/>
              <a:t> a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State-Value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funct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ion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515110"/>
            <a:ext cx="7524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831465"/>
            <a:ext cx="2352675" cy="3429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789430" y="3334385"/>
            <a:ext cx="3444875" cy="368300"/>
          </a:xfrm>
          <a:prstGeom prst="rect">
            <a:avLst/>
          </a:prstGeom>
          <a:solidFill>
            <a:srgbClr val="D6DCE5"/>
          </a:solidFill>
        </p:spPr>
        <p:txBody>
          <a:bodyPr wrap="squar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305" y="3351530"/>
            <a:ext cx="771525" cy="2857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750" y="3371850"/>
            <a:ext cx="990600" cy="2857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789430" y="4035425"/>
            <a:ext cx="7887335" cy="368300"/>
          </a:xfrm>
          <a:prstGeom prst="rect">
            <a:avLst/>
          </a:prstGeom>
          <a:solidFill>
            <a:srgbClr val="D6DCE5"/>
          </a:solidFill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关于动作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做期望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得到的状态价值函数只依赖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50" y="4088765"/>
            <a:ext cx="1066800" cy="2476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8275" y="4062730"/>
            <a:ext cx="257175" cy="3143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7850" y="4066540"/>
            <a:ext cx="257175" cy="2952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9430" y="4736465"/>
            <a:ext cx="4752975" cy="800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822440" y="4750435"/>
            <a:ext cx="179324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动作是离散的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动作是连续的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75460" y="5723255"/>
            <a:ext cx="8237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状态价值函数的作用是</a:t>
            </a:r>
            <a:r>
              <a:rPr lang="en-US" altLang="zh-CN" b="1">
                <a:sym typeface="+mn-ea"/>
              </a:rPr>
              <a:t>: </a:t>
            </a:r>
            <a:r>
              <a:rPr lang="zh-CN" altLang="en-US" b="1">
                <a:sym typeface="+mn-ea"/>
              </a:rPr>
              <a:t>在</a:t>
            </a:r>
            <a:r>
              <a:rPr lang="zh-CN" altLang="en-US" b="1">
                <a:sym typeface="+mn-ea"/>
              </a:rPr>
              <a:t>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评价</a:t>
            </a:r>
            <a:r>
              <a:rPr lang="zh-CN" altLang="en-US" b="1">
                <a:sym typeface="+mn-ea"/>
              </a:rPr>
              <a:t>智能体状态处于</a:t>
            </a:r>
            <a:r>
              <a:rPr lang="en-US" altLang="zh-CN" b="1">
                <a:sym typeface="+mn-ea"/>
              </a:rPr>
              <a:t> s  </a:t>
            </a:r>
            <a:r>
              <a:rPr lang="zh-CN" altLang="en-US" b="1">
                <a:sym typeface="+mn-ea"/>
              </a:rPr>
              <a:t>的</a:t>
            </a:r>
            <a:r>
              <a:rPr lang="zh-CN" altLang="en-US" b="1">
                <a:sym typeface="+mn-ea"/>
              </a:rPr>
              <a:t>好坏</a:t>
            </a:r>
            <a:endParaRPr lang="zh-CN" altLang="en-US" b="1"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695" y="6278245"/>
            <a:ext cx="1219200" cy="40005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191510" y="6278245"/>
            <a:ext cx="5673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对状态价值函数关于</a:t>
            </a:r>
            <a:r>
              <a:rPr lang="en-US" altLang="zh-CN" b="1"/>
              <a:t> S </a:t>
            </a:r>
            <a:r>
              <a:rPr lang="zh-CN" altLang="en-US" b="1"/>
              <a:t>做期望</a:t>
            </a:r>
            <a:r>
              <a:rPr lang="en-US" altLang="zh-CN" b="1"/>
              <a:t>, </a:t>
            </a:r>
            <a:r>
              <a:rPr lang="zh-CN" altLang="en-US" b="1"/>
              <a:t>可以评价策略</a:t>
            </a:r>
            <a:r>
              <a:rPr lang="en-US" altLang="zh-CN" b="1"/>
              <a:t> π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强化学习基础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基于价值的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75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7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22444" y="43053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22444" y="139573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22444" y="236093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22444" y="320675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22444" y="417195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22444" y="5137150"/>
            <a:ext cx="4154786" cy="666750"/>
            <a:chOff x="6305550" y="2343150"/>
            <a:chExt cx="4154786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随机性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764155"/>
            <a:ext cx="5048250" cy="3333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75460" y="3131820"/>
            <a:ext cx="675449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        rewards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都是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所以回报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Ut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50" y="3200400"/>
            <a:ext cx="923925" cy="2476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75460" y="3759835"/>
            <a:ext cx="762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奖励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Ri</a:t>
            </a:r>
            <a:r>
              <a:rPr lang="en-US" altLang="zh-CN" b="1"/>
              <a:t> </a:t>
            </a:r>
            <a:r>
              <a:rPr lang="zh-CN" altLang="en-US" b="1"/>
              <a:t>是依赖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Si</a:t>
            </a:r>
            <a:r>
              <a:rPr lang="en-US" altLang="zh-CN" b="1"/>
              <a:t> </a:t>
            </a:r>
            <a:r>
              <a:rPr lang="zh-CN" altLang="en-US" b="1"/>
              <a:t>和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Ai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Si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动作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Ai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无论</a:t>
            </a:r>
            <a:r>
              <a:rPr lang="en-US" altLang="zh-CN" b="1">
                <a:solidFill>
                  <a:srgbClr val="00B050"/>
                </a:solidFill>
              </a:rPr>
              <a:t> Si </a:t>
            </a:r>
            <a:r>
              <a:rPr lang="zh-CN" altLang="en-US" b="1"/>
              <a:t>或者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Ai </a:t>
            </a:r>
            <a:r>
              <a:rPr lang="zh-CN" altLang="en-US" b="1"/>
              <a:t>是随机的</a:t>
            </a:r>
            <a:r>
              <a:rPr lang="en-US" altLang="zh-CN" b="1"/>
              <a:t>, </a:t>
            </a:r>
            <a:r>
              <a:rPr lang="zh-CN" altLang="en-US" b="1"/>
              <a:t>都会导致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Ri</a:t>
            </a:r>
            <a:r>
              <a:rPr lang="en-US" altLang="zh-CN" b="1"/>
              <a:t>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最终导致回报</a:t>
            </a:r>
            <a:r>
              <a:rPr lang="en-US" altLang="zh-CN" b="1"/>
              <a:t>Return</a:t>
            </a:r>
            <a:r>
              <a:rPr lang="zh-CN" altLang="en-US" b="1"/>
              <a:t>也是随机</a:t>
            </a:r>
            <a:r>
              <a:rPr lang="zh-CN" altLang="en-US" b="1"/>
              <a:t>的</a:t>
            </a:r>
            <a:endParaRPr lang="zh-CN" altLang="en-US" b="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05" y="4333240"/>
            <a:ext cx="2428875" cy="295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50" y="4884420"/>
            <a:ext cx="1695450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22444" y="43053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22444" y="139573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22444" y="236093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22444" y="320675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22444" y="417195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22444" y="5137150"/>
            <a:ext cx="4154786" cy="666750"/>
            <a:chOff x="6305550" y="2343150"/>
            <a:chExt cx="4154786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Action-Value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467485"/>
            <a:ext cx="1057275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35" y="2797175"/>
            <a:ext cx="5067300" cy="361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9590" y="3918585"/>
            <a:ext cx="66020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Action-Value Function,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在策略为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05" y="4429125"/>
            <a:ext cx="3981450" cy="323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16735" y="3185160"/>
            <a:ext cx="101092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/>
              <a:t>Ut </a:t>
            </a:r>
            <a:r>
              <a:rPr lang="zh-CN" altLang="en-US" b="1"/>
              <a:t>是一个随机变量</a:t>
            </a:r>
            <a:r>
              <a:rPr lang="en-US" altLang="zh-CN" b="1"/>
              <a:t>, </a:t>
            </a:r>
            <a:r>
              <a:rPr lang="zh-CN" altLang="en-US" b="1"/>
              <a:t>在</a:t>
            </a:r>
            <a:r>
              <a:rPr lang="en-US" altLang="zh-CN" b="1"/>
              <a:t> t </a:t>
            </a:r>
            <a:r>
              <a:rPr lang="zh-CN" altLang="en-US" b="1"/>
              <a:t>时刻是不知道具体的值的</a:t>
            </a:r>
            <a:r>
              <a:rPr lang="en-US" altLang="zh-CN" b="1"/>
              <a:t>, </a:t>
            </a:r>
            <a:r>
              <a:rPr lang="zh-CN" altLang="en-US" b="1"/>
              <a:t>依赖</a:t>
            </a:r>
            <a:r>
              <a:rPr lang="en-US" altLang="zh-CN" b="1"/>
              <a:t> t </a:t>
            </a:r>
            <a:r>
              <a:rPr lang="zh-CN" altLang="en-US" b="1"/>
              <a:t>时刻之后的所有</a:t>
            </a:r>
            <a:r>
              <a:rPr lang="en-US" altLang="zh-CN" b="1"/>
              <a:t> Rt, Rt+1,... </a:t>
            </a:r>
            <a:r>
              <a:rPr lang="zh-CN" altLang="en-US" b="1"/>
              <a:t>也即依赖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endParaRPr lang="zh-CN" altLang="en-US" b="1"/>
          </a:p>
          <a:p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/>
              <a:t> :                                                 </a:t>
            </a:r>
            <a:r>
              <a:rPr lang="zh-CN" altLang="en-US" b="1"/>
              <a:t>那么如何评估</a:t>
            </a:r>
            <a:r>
              <a:rPr lang="en-US" altLang="zh-CN" b="1"/>
              <a:t> Ut </a:t>
            </a:r>
            <a:r>
              <a:rPr lang="zh-CN" altLang="en-US" b="1"/>
              <a:t>呢</a:t>
            </a:r>
            <a:r>
              <a:rPr lang="en-US" altLang="zh-CN" b="1"/>
              <a:t>?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810" y="3494405"/>
            <a:ext cx="3105150" cy="28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 l="23456" b="-24444"/>
          <a:stretch>
            <a:fillRect/>
          </a:stretch>
        </p:blipFill>
        <p:spPr>
          <a:xfrm>
            <a:off x="5358130" y="5010785"/>
            <a:ext cx="2376805" cy="355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43405" y="4952365"/>
            <a:ext cx="91821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/>
              <a:t>对</a:t>
            </a:r>
            <a:r>
              <a:rPr lang="en-US" altLang="zh-CN" b="1"/>
              <a:t> Ut </a:t>
            </a:r>
            <a:r>
              <a:rPr lang="zh-CN" altLang="en-US" b="1"/>
              <a:t>的期望把</a:t>
            </a:r>
            <a:r>
              <a:rPr lang="en-US" altLang="zh-CN" b="1"/>
              <a:t> t+1 </a:t>
            </a:r>
            <a:r>
              <a:rPr lang="zh-CN" altLang="en-US" b="1"/>
              <a:t>时刻及往后的</a:t>
            </a:r>
            <a:r>
              <a:rPr lang="en-US" altLang="zh-CN" b="1"/>
              <a:t>                                       </a:t>
            </a:r>
            <a:r>
              <a:rPr lang="zh-CN" altLang="en-US" b="1"/>
              <a:t>都去掉了</a:t>
            </a:r>
            <a:endParaRPr lang="zh-CN" altLang="en-US" b="1"/>
          </a:p>
          <a:p>
            <a:pPr algn="l"/>
            <a:r>
              <a:rPr lang="zh-CN" altLang="en-US" b="1"/>
              <a:t>得到一个实数</a:t>
            </a:r>
            <a:r>
              <a:rPr lang="en-US" altLang="zh-CN" b="1"/>
              <a:t>, </a:t>
            </a:r>
            <a:r>
              <a:rPr lang="zh-CN" altLang="en-US" b="1"/>
              <a:t>即</a:t>
            </a:r>
            <a:r>
              <a:rPr lang="en-US" altLang="zh-CN" b="1"/>
              <a:t>Ut</a:t>
            </a:r>
            <a:r>
              <a:rPr lang="zh-CN" altLang="en-US" b="1"/>
              <a:t>的期望值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动作价值函数的作用是</a:t>
            </a:r>
            <a:r>
              <a:rPr lang="en-US" altLang="zh-CN" b="1"/>
              <a:t>: </a:t>
            </a:r>
            <a:r>
              <a:rPr lang="zh-CN" altLang="en-US" b="1"/>
              <a:t>在策略为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/>
              <a:t>智能体观察到状态为</a:t>
            </a:r>
            <a:r>
              <a:rPr lang="en-US" altLang="zh-CN" b="1"/>
              <a:t> s , </a:t>
            </a:r>
            <a:r>
              <a:rPr lang="zh-CN" altLang="en-US" b="1"/>
              <a:t>执行动作</a:t>
            </a:r>
            <a:r>
              <a:rPr lang="en-US" altLang="zh-CN" b="1"/>
              <a:t> a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最佳动作价值函数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Optimal Action-Value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799590" y="2204085"/>
            <a:ext cx="436245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Optimal A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ction-Value Function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180" y="1479550"/>
            <a:ext cx="990600" cy="323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60" y="2725420"/>
            <a:ext cx="3295650" cy="4286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699260" y="3228340"/>
            <a:ext cx="52838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无论选择使用哪一个策略</a:t>
            </a:r>
            <a:r>
              <a:rPr lang="en-US" altLang="zh-CN" b="1"/>
              <a:t> π , </a:t>
            </a:r>
            <a:r>
              <a:rPr lang="zh-CN" altLang="en-US" b="1"/>
              <a:t>在状态</a:t>
            </a:r>
            <a:r>
              <a:rPr lang="en-US" altLang="zh-CN" b="1"/>
              <a:t>    </a:t>
            </a:r>
            <a:r>
              <a:rPr lang="zh-CN" altLang="en-US" b="1"/>
              <a:t>下</a:t>
            </a:r>
            <a:r>
              <a:rPr lang="en-US" altLang="zh-CN" b="1"/>
              <a:t>,</a:t>
            </a:r>
            <a:r>
              <a:rPr lang="zh-CN" altLang="en-US" b="1"/>
              <a:t>采取动作</a:t>
            </a:r>
            <a:endParaRPr lang="zh-CN" altLang="en-US" b="1"/>
          </a:p>
          <a:p>
            <a:r>
              <a:rPr lang="zh-CN" altLang="en-US" b="1"/>
              <a:t>其结果都不会</a:t>
            </a:r>
            <a:r>
              <a:rPr lang="zh-CN" altLang="en-US" b="1"/>
              <a:t>好于</a:t>
            </a:r>
            <a:endParaRPr lang="zh-CN" altLang="en-US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115" y="3268345"/>
            <a:ext cx="171450" cy="2571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865" y="3255010"/>
            <a:ext cx="285750" cy="3143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540" y="3535045"/>
            <a:ext cx="828675" cy="29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Deep Q-Netwprk(DQN)</a:t>
            </a:r>
            <a:endParaRPr lang="en-US" altLang="zh-CN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3170" y="3576955"/>
            <a:ext cx="464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        时间：</a:t>
            </a:r>
            <a:r>
              <a:rPr lang="en-US" altLang="zh-CN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Approximate the Q 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799590" y="2204085"/>
            <a:ext cx="6638290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目标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赢得游戏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(≈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最大化总的奖励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9590" y="2807970"/>
            <a:ext cx="663765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问题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如果我们知道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,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什么是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最佳的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呢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?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70" y="2825115"/>
            <a:ext cx="914400" cy="333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3405" y="34118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显然</a:t>
            </a:r>
            <a:r>
              <a:rPr lang="en-US" altLang="zh-CN" b="1"/>
              <a:t>, </a:t>
            </a:r>
            <a:r>
              <a:rPr lang="zh-CN" altLang="en-US" b="1"/>
              <a:t>最</a:t>
            </a:r>
            <a:r>
              <a:rPr lang="zh-CN" altLang="en-US" b="1">
                <a:sym typeface="+mn-ea"/>
              </a:rPr>
              <a:t>佳的动</a:t>
            </a:r>
            <a:r>
              <a:rPr lang="zh-CN" altLang="en-US" b="1"/>
              <a:t>作是</a:t>
            </a:r>
            <a:endParaRPr lang="zh-CN" altLang="en-US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60" y="3425825"/>
            <a:ext cx="2409825" cy="4667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40270" y="3308985"/>
            <a:ext cx="32727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Q*</a:t>
            </a:r>
            <a:r>
              <a:rPr lang="zh-CN" altLang="en-US" b="1">
                <a:sym typeface="+mn-ea"/>
              </a:rPr>
              <a:t>可以评价</a:t>
            </a:r>
            <a:r>
              <a:rPr lang="en-US" altLang="zh-CN" b="1">
                <a:sym typeface="+mn-ea"/>
              </a:rPr>
              <a:t> agent </a:t>
            </a:r>
            <a:r>
              <a:rPr lang="zh-CN" altLang="en-US" b="1">
                <a:sym typeface="+mn-ea"/>
              </a:rPr>
              <a:t>在状态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 s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下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执行动作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a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的</a:t>
            </a:r>
            <a:r>
              <a:rPr lang="zh-CN" altLang="en-US" b="1">
                <a:sym typeface="+mn-ea"/>
              </a:rPr>
              <a:t>好坏</a:t>
            </a:r>
            <a:endParaRPr lang="zh-CN" altLang="en-US" b="1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75460" y="4086860"/>
            <a:ext cx="663765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挑战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我们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并不知道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80" y="4084320"/>
            <a:ext cx="914400" cy="3333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50390" y="4670425"/>
            <a:ext cx="4690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方案</a:t>
            </a:r>
            <a:r>
              <a:rPr lang="en-US" altLang="zh-CN" b="1"/>
              <a:t>:  Deep Q </a:t>
            </a:r>
            <a:r>
              <a:rPr lang="en-US" altLang="zh-CN" b="1"/>
              <a:t>Network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使用神经网络去</a:t>
            </a:r>
            <a:r>
              <a:rPr lang="en-US" altLang="zh-CN" b="1"/>
              <a:t>                    </a:t>
            </a:r>
            <a:r>
              <a:rPr lang="zh-CN" altLang="en-US" b="1"/>
              <a:t>近似</a:t>
            </a:r>
            <a:endParaRPr lang="zh-CN" altLang="en-US" b="1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665" y="5224780"/>
            <a:ext cx="904875" cy="3333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140" y="5221605"/>
            <a:ext cx="11430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Deep Q Network (DQN)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1775460" y="2169160"/>
            <a:ext cx="9913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 shape: size of the screenshot.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Output shape: dimension of action space.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85" y="3269615"/>
            <a:ext cx="8239125" cy="20002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877695" y="5417185"/>
            <a:ext cx="8796020" cy="64516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问题</a:t>
            </a:r>
            <a:r>
              <a:rPr lang="en-US" altLang="zh-CN" b="1"/>
              <a:t>:  </a:t>
            </a:r>
            <a:r>
              <a:rPr lang="zh-CN" altLang="en-US" b="1"/>
              <a:t>基于预测</a:t>
            </a:r>
            <a:r>
              <a:rPr lang="en-US" altLang="zh-CN" b="1"/>
              <a:t>,  </a:t>
            </a:r>
            <a:r>
              <a:rPr lang="zh-CN" altLang="en-US" b="1"/>
              <a:t>应该执行哪个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action </a:t>
            </a:r>
            <a:r>
              <a:rPr lang="en-US" altLang="zh-CN" b="1"/>
              <a:t>?</a:t>
            </a:r>
            <a:endParaRPr lang="en-US" altLang="zh-CN" b="1"/>
          </a:p>
          <a:p>
            <a:r>
              <a:rPr lang="zh-CN" altLang="en-US" b="1"/>
              <a:t>答案</a:t>
            </a:r>
            <a:r>
              <a:rPr lang="en-US" altLang="zh-CN" b="1"/>
              <a:t>:  “</a:t>
            </a:r>
            <a:r>
              <a:rPr lang="en-US" altLang="zh-CN" b="1">
                <a:solidFill>
                  <a:srgbClr val="FF0000"/>
                </a:solidFill>
              </a:rPr>
              <a:t>up</a:t>
            </a:r>
            <a:r>
              <a:rPr lang="en-US" altLang="zh-CN" b="1"/>
              <a:t>”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应用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DQN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玩游戏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478405"/>
            <a:ext cx="7860030" cy="291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Temporal Difference (TD) Learning</a:t>
            </a:r>
            <a:endParaRPr lang="en-US" altLang="zh-CN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35032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我想开车从</a:t>
            </a:r>
            <a:r>
              <a:rPr lang="en-US" altLang="zh-CN" b="1"/>
              <a:t>NYC</a:t>
            </a:r>
            <a:r>
              <a:rPr lang="zh-CN" altLang="en-US" b="1"/>
              <a:t>到亚特兰大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</a:t>
            </a:r>
            <a:r>
              <a:rPr lang="en-US" altLang="zh-CN" b="1"/>
              <a:t>Q(w)</a:t>
            </a:r>
            <a:r>
              <a:rPr lang="zh-CN" altLang="en-US" b="1"/>
              <a:t>预估耗时为</a:t>
            </a:r>
            <a:r>
              <a:rPr lang="en-US" altLang="zh-CN" b="1"/>
              <a:t>1000</a:t>
            </a:r>
            <a:r>
              <a:rPr lang="zh-CN" altLang="en-US" b="1"/>
              <a:t>分钟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775460" y="3061970"/>
            <a:ext cx="524192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Question</a:t>
            </a:r>
            <a:r>
              <a:rPr lang="en-US" altLang="zh-CN" b="1"/>
              <a:t>: </a:t>
            </a:r>
            <a:r>
              <a:rPr lang="zh-CN" altLang="en-US" b="1"/>
              <a:t>我们要怎么更新模型呢</a:t>
            </a:r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1877695" y="3645535"/>
            <a:ext cx="61658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用模型做一次预测</a:t>
            </a:r>
            <a:r>
              <a:rPr lang="en-US" altLang="zh-CN" b="1"/>
              <a:t>: q = Q(w), e.g.,q = 1000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完成一次旅途并获得</a:t>
            </a:r>
            <a:r>
              <a:rPr lang="en-US" altLang="zh-CN" b="1">
                <a:sym typeface="+mn-ea"/>
              </a:rPr>
              <a:t> target y, e.g., </a:t>
            </a:r>
            <a:r>
              <a:rPr lang="en-US" altLang="zh-CN" b="1">
                <a:sym typeface="+mn-ea"/>
              </a:rPr>
              <a:t>y = 860</a:t>
            </a: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Loss:  </a:t>
            </a: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梯度</a:t>
            </a:r>
            <a:r>
              <a:rPr lang="en-US" altLang="zh-CN" b="1">
                <a:sym typeface="+mn-ea"/>
              </a:rPr>
              <a:t>:  </a:t>
            </a: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梯度下降法</a:t>
            </a:r>
            <a:r>
              <a:rPr lang="en-US" altLang="zh-CN" b="1">
                <a:sym typeface="+mn-ea"/>
              </a:rPr>
              <a:t>:  </a:t>
            </a: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40" y="4519930"/>
            <a:ext cx="1343025" cy="304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615" y="4995545"/>
            <a:ext cx="2647950" cy="3905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070" y="2114550"/>
            <a:ext cx="1737360" cy="2997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220" y="5556885"/>
            <a:ext cx="226695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35032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我想开车从</a:t>
            </a:r>
            <a:r>
              <a:rPr lang="en-US" altLang="zh-CN" b="1"/>
              <a:t>NYC </a:t>
            </a:r>
            <a:r>
              <a:rPr lang="zh-CN" altLang="en-US" b="1"/>
              <a:t>到</a:t>
            </a:r>
            <a:r>
              <a:rPr lang="en-US" altLang="zh-CN" b="1"/>
              <a:t> </a:t>
            </a:r>
            <a:r>
              <a:rPr lang="zh-CN" altLang="en-US" b="1"/>
              <a:t>亚特兰大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</a:t>
            </a:r>
            <a:r>
              <a:rPr lang="en-US" altLang="zh-CN" b="1"/>
              <a:t>Q(w)</a:t>
            </a:r>
            <a:r>
              <a:rPr lang="zh-CN" altLang="en-US" b="1"/>
              <a:t>预估耗时为</a:t>
            </a:r>
            <a:r>
              <a:rPr lang="en-US" altLang="zh-CN" b="1"/>
              <a:t>1000</a:t>
            </a:r>
            <a:r>
              <a:rPr lang="zh-CN" altLang="en-US" b="1"/>
              <a:t>分钟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775460" y="3061970"/>
            <a:ext cx="524192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Question</a:t>
            </a:r>
            <a:r>
              <a:rPr lang="en-US" altLang="zh-CN" b="1"/>
              <a:t>: </a:t>
            </a:r>
            <a:r>
              <a:rPr lang="zh-CN" altLang="en-US" b="1"/>
              <a:t>我们要怎么更新模型呢</a:t>
            </a:r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1877695" y="3645535"/>
            <a:ext cx="61658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完成旅途之前</a:t>
            </a:r>
            <a:r>
              <a:rPr lang="en-US" altLang="zh-CN" b="1"/>
              <a:t>, </a:t>
            </a:r>
            <a:r>
              <a:rPr lang="zh-CN" altLang="en-US" b="1"/>
              <a:t>我们有办法更新模型吗</a:t>
            </a:r>
            <a:r>
              <a:rPr lang="en-US" altLang="zh-CN" b="1"/>
              <a:t>?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当到达</a:t>
            </a:r>
            <a:r>
              <a:rPr lang="en-US" altLang="zh-CN" b="1"/>
              <a:t>DC</a:t>
            </a:r>
            <a:r>
              <a:rPr lang="zh-CN" altLang="en-US" b="1"/>
              <a:t>的时候</a:t>
            </a:r>
            <a:r>
              <a:rPr lang="en-US" altLang="zh-CN" b="1"/>
              <a:t>, </a:t>
            </a:r>
            <a:r>
              <a:rPr lang="zh-CN" altLang="en-US" b="1"/>
              <a:t>我们可以得到更好的参数</a:t>
            </a:r>
            <a:r>
              <a:rPr lang="en-US" altLang="zh-CN" b="1"/>
              <a:t> w </a:t>
            </a:r>
            <a:r>
              <a:rPr lang="zh-CN" altLang="en-US" b="1"/>
              <a:t>吗</a:t>
            </a:r>
            <a:r>
              <a:rPr lang="en-US" altLang="zh-CN" b="1"/>
              <a:t>?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模型预测</a:t>
            </a:r>
            <a:r>
              <a:rPr lang="en-US" altLang="zh-CN" b="1"/>
              <a:t>:</a:t>
            </a:r>
            <a:endParaRPr lang="en-US" altLang="zh-CN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NYC </a:t>
            </a:r>
            <a:r>
              <a:rPr lang="zh-CN" altLang="en-US" b="1"/>
              <a:t>到</a:t>
            </a:r>
            <a:r>
              <a:rPr lang="en-US" altLang="zh-CN" b="1"/>
              <a:t> </a:t>
            </a:r>
            <a:r>
              <a:rPr lang="zh-CN" altLang="en-US" b="1"/>
              <a:t>亚特兰大</a:t>
            </a:r>
            <a:r>
              <a:rPr lang="en-US" altLang="zh-CN" b="1"/>
              <a:t>: 	</a:t>
            </a:r>
            <a:r>
              <a:rPr lang="en-US" altLang="zh-CN" b="1">
                <a:solidFill>
                  <a:srgbClr val="FF0000"/>
                </a:solidFill>
              </a:rPr>
              <a:t>1000min  (</a:t>
            </a:r>
            <a:r>
              <a:rPr lang="zh-CN" altLang="en-US" b="1">
                <a:solidFill>
                  <a:srgbClr val="FF0000"/>
                </a:solidFill>
              </a:rPr>
              <a:t>估计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到达</a:t>
            </a:r>
            <a:r>
              <a:rPr lang="en-US" altLang="zh-CN" b="1"/>
              <a:t>DC, </a:t>
            </a:r>
            <a:r>
              <a:rPr lang="zh-CN" altLang="en-US" b="1"/>
              <a:t>真实</a:t>
            </a:r>
            <a:r>
              <a:rPr lang="zh-CN" altLang="en-US" b="1"/>
              <a:t>耗时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NYC </a:t>
            </a:r>
            <a:r>
              <a:rPr lang="zh-CN" altLang="en-US" b="1"/>
              <a:t>到</a:t>
            </a:r>
            <a:r>
              <a:rPr lang="en-US" altLang="zh-CN" b="1"/>
              <a:t> DC :  	</a:t>
            </a:r>
            <a:r>
              <a:rPr lang="en-US" altLang="zh-CN" b="1">
                <a:solidFill>
                  <a:srgbClr val="2E93D6"/>
                </a:solidFill>
              </a:rPr>
              <a:t>300min (</a:t>
            </a:r>
            <a:r>
              <a:rPr lang="zh-CN" altLang="en-US" b="1">
                <a:solidFill>
                  <a:srgbClr val="2E93D6"/>
                </a:solidFill>
              </a:rPr>
              <a:t>真实</a:t>
            </a:r>
            <a:r>
              <a:rPr lang="en-US" altLang="zh-CN" b="1">
                <a:solidFill>
                  <a:srgbClr val="2E93D6"/>
                </a:solidFill>
              </a:rPr>
              <a:t>)</a:t>
            </a:r>
            <a:endParaRPr lang="zh-CN" altLang="en-US" b="1">
              <a:solidFill>
                <a:srgbClr val="2E93D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模型重新</a:t>
            </a:r>
            <a:r>
              <a:rPr lang="zh-CN" altLang="en-US" b="1"/>
              <a:t>预测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DC </a:t>
            </a:r>
            <a:r>
              <a:rPr lang="zh-CN" altLang="en-US" b="1"/>
              <a:t>到</a:t>
            </a:r>
            <a:r>
              <a:rPr lang="en-US" altLang="zh-CN" b="1"/>
              <a:t> </a:t>
            </a:r>
            <a:r>
              <a:rPr lang="zh-CN" altLang="en-US" b="1"/>
              <a:t>亚特兰大</a:t>
            </a:r>
            <a:r>
              <a:rPr lang="en-US" altLang="zh-CN" b="1"/>
              <a:t>	</a:t>
            </a:r>
            <a:r>
              <a:rPr lang="en-US" altLang="zh-CN" b="1">
                <a:solidFill>
                  <a:srgbClr val="FF0000"/>
                </a:solidFill>
              </a:rPr>
              <a:t>600min (</a:t>
            </a:r>
            <a:r>
              <a:rPr lang="zh-CN" altLang="en-US" b="1">
                <a:solidFill>
                  <a:srgbClr val="FF0000"/>
                </a:solidFill>
              </a:rPr>
              <a:t>估计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925" y="2043430"/>
            <a:ext cx="1485900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6222365" cy="39693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模型估计</a:t>
            </a:r>
            <a:r>
              <a:rPr lang="en-US" altLang="zh-CN" b="1"/>
              <a:t>: Q(w) = </a:t>
            </a:r>
            <a:r>
              <a:rPr lang="en-US" altLang="zh-CN" b="1">
                <a:solidFill>
                  <a:srgbClr val="FF0000"/>
                </a:solidFill>
              </a:rPr>
              <a:t>1000 </a:t>
            </a:r>
            <a:r>
              <a:rPr lang="en-US" altLang="zh-CN" b="1"/>
              <a:t>min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更新估计</a:t>
            </a:r>
            <a:r>
              <a:rPr lang="en-US" altLang="zh-CN" b="1"/>
              <a:t>: </a:t>
            </a:r>
            <a:r>
              <a:rPr lang="en-US" altLang="zh-CN" b="1">
                <a:solidFill>
                  <a:srgbClr val="2E93D6"/>
                </a:solidFill>
              </a:rPr>
              <a:t>300 </a:t>
            </a:r>
            <a:r>
              <a:rPr lang="en-US" altLang="zh-CN" b="1"/>
              <a:t>+ </a:t>
            </a:r>
            <a:r>
              <a:rPr lang="en-US" altLang="zh-CN" b="1">
                <a:solidFill>
                  <a:srgbClr val="FF0000"/>
                </a:solidFill>
              </a:rPr>
              <a:t>600 </a:t>
            </a:r>
            <a:r>
              <a:rPr lang="en-US" altLang="zh-CN" b="1"/>
              <a:t>= </a:t>
            </a:r>
            <a:r>
              <a:rPr lang="en-US" altLang="zh-CN" b="1">
                <a:solidFill>
                  <a:srgbClr val="7030A0"/>
                </a:solidFill>
              </a:rPr>
              <a:t>900 </a:t>
            </a:r>
            <a:r>
              <a:rPr lang="en-US" altLang="zh-CN" b="1"/>
              <a:t>min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TD target </a:t>
            </a:r>
            <a:r>
              <a:rPr lang="en-US" altLang="zh-CN" b="1">
                <a:solidFill>
                  <a:srgbClr val="7030A0"/>
                </a:solidFill>
              </a:rPr>
              <a:t>y = 900 min </a:t>
            </a:r>
            <a:r>
              <a:rPr lang="zh-CN" altLang="en-US" b="1">
                <a:solidFill>
                  <a:schemeClr val="tx1"/>
                </a:solidFill>
              </a:rPr>
              <a:t>是比刚开始的估计</a:t>
            </a:r>
            <a:r>
              <a:rPr lang="en-US" altLang="zh-CN" b="1">
                <a:solidFill>
                  <a:schemeClr val="tx1"/>
                </a:solidFill>
              </a:rPr>
              <a:t>1000min</a:t>
            </a:r>
            <a:r>
              <a:rPr lang="zh-CN" altLang="en-US" b="1">
                <a:solidFill>
                  <a:schemeClr val="tx1"/>
                </a:solidFill>
              </a:rPr>
              <a:t>更可靠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Loss : 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梯度</a:t>
            </a:r>
            <a:r>
              <a:rPr lang="en-US" altLang="zh-CN" b="1">
                <a:solidFill>
                  <a:schemeClr val="tx1"/>
                </a:solidFill>
              </a:rPr>
              <a:t>: 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梯度下降法</a:t>
            </a:r>
            <a:r>
              <a:rPr lang="en-US" altLang="zh-CN" b="1">
                <a:solidFill>
                  <a:schemeClr val="tx1"/>
                </a:solidFill>
              </a:rPr>
              <a:t>:  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925" y="2043430"/>
            <a:ext cx="1485900" cy="27717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0" y="2800350"/>
            <a:ext cx="676275" cy="457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675" y="3910965"/>
            <a:ext cx="1628775" cy="7429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810" y="4954905"/>
            <a:ext cx="2333625" cy="7524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440" y="5795010"/>
            <a:ext cx="230505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术语：</a:t>
            </a:r>
            <a:r>
              <a:rPr lang="zh-CN" altLang="en-US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(state)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(action)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0600" y="3776980"/>
            <a:ext cx="3705225" cy="2466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50" y="3757930"/>
            <a:ext cx="3810000" cy="2486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0600" y="3061970"/>
            <a:ext cx="3705225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state 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这一帧画面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3925" y="3061970"/>
            <a:ext cx="521462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Action 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∈{left, right, up}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369300" y="5951855"/>
            <a:ext cx="426085" cy="1955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529320" y="625411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智能体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  <p:bldP spid="1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 </a:t>
            </a:r>
            <a:r>
              <a:rPr lang="zh-CN" altLang="en-US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怎么应用到</a:t>
            </a: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DQN?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3170" y="3576955"/>
            <a:ext cx="464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        时间：</a:t>
            </a:r>
            <a:r>
              <a:rPr lang="en-US" altLang="zh-CN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6910" y="10350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 </a:t>
            </a:r>
            <a:r>
              <a:rPr lang="zh-CN" altLang="en-US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怎么应用到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DQN?</a:t>
            </a:r>
            <a:endParaRPr lang="en-US" altLang="zh-CN" sz="2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49145" y="16272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2049145" y="1892935"/>
            <a:ext cx="4154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在上一个例子</a:t>
            </a:r>
            <a:r>
              <a:rPr lang="en-US" altLang="zh-CN" b="1"/>
              <a:t>, </a:t>
            </a:r>
            <a:r>
              <a:rPr lang="zh-CN" altLang="en-US" b="1"/>
              <a:t>我们</a:t>
            </a:r>
            <a:r>
              <a:rPr lang="zh-CN" altLang="en-US" b="1">
                <a:sym typeface="+mn-ea"/>
              </a:rPr>
              <a:t>获</a:t>
            </a:r>
            <a:r>
              <a:rPr lang="zh-CN" altLang="en-US" b="1"/>
              <a:t>得了一个等式</a:t>
            </a:r>
            <a:r>
              <a:rPr lang="en-US" altLang="zh-CN" b="1"/>
              <a:t>: </a:t>
            </a:r>
            <a:endParaRPr lang="en-US" altLang="zh-CN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0" y="2256790"/>
            <a:ext cx="3238500" cy="6953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83960" y="2987675"/>
            <a:ext cx="15582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模型预估时间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05455" y="2993390"/>
            <a:ext cx="15582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模型预估时间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2680" y="300037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2E93D6"/>
                </a:solidFill>
              </a:rPr>
              <a:t>真实时间</a:t>
            </a:r>
            <a:endParaRPr lang="zh-CN" altLang="en-US" b="1">
              <a:solidFill>
                <a:srgbClr val="2E93D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56130" y="3442970"/>
            <a:ext cx="4154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推广到深度强化学习</a:t>
            </a:r>
            <a:r>
              <a:rPr lang="en-US" altLang="zh-CN" b="1"/>
              <a:t>:</a:t>
            </a:r>
            <a:endParaRPr lang="en-US" altLang="zh-CN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95" y="4404995"/>
            <a:ext cx="5000625" cy="9620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971165" y="3941445"/>
            <a:ext cx="550735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折扣回报</a:t>
            </a:r>
            <a:r>
              <a:rPr lang="en-US" altLang="zh-CN" b="1"/>
              <a:t>:</a:t>
            </a:r>
            <a:endParaRPr lang="en-US" altLang="zh-CN" b="1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775" y="5427980"/>
            <a:ext cx="3521710" cy="58547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025" y="6074410"/>
            <a:ext cx="5838825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6910" y="1463675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 </a:t>
            </a:r>
            <a:r>
              <a:rPr lang="zh-CN" altLang="en-US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怎么应用到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DQN?</a:t>
            </a:r>
            <a:endParaRPr lang="en-US" altLang="zh-CN" sz="2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49145" y="205589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35" y="2350135"/>
            <a:ext cx="7661910" cy="356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6910" y="1463675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shiyong TD Learning  </a:t>
            </a:r>
            <a:r>
              <a:rPr lang="zh-CN" altLang="en-US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来训练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DQN</a:t>
            </a:r>
            <a:endParaRPr lang="en-US" altLang="zh-CN" sz="2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49145" y="205589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049145" y="2444750"/>
            <a:ext cx="2540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Prediction</a:t>
            </a:r>
            <a:r>
              <a:rPr lang="en-US" altLang="zh-CN" b="1"/>
              <a:t>: 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TD </a:t>
            </a:r>
            <a:r>
              <a:rPr lang="en-US" altLang="zh-CN" b="1"/>
              <a:t>target: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Loss: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梯度下降法</a:t>
            </a:r>
            <a:r>
              <a:rPr lang="en-US" altLang="zh-CN" b="1"/>
              <a:t>:  </a:t>
            </a:r>
            <a:endParaRPr lang="en-US" altLang="zh-CN" b="1"/>
          </a:p>
          <a:p>
            <a:pPr lvl="3" indent="0">
              <a:buFont typeface="Arial" panose="020B0604020202020204" pitchFamily="34" charset="0"/>
              <a:buNone/>
            </a:pPr>
            <a:endParaRPr lang="en-US" altLang="zh-CN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295" y="2499995"/>
            <a:ext cx="1095375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70" y="3437890"/>
            <a:ext cx="2705100" cy="695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785" y="4407535"/>
            <a:ext cx="2219325" cy="323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840" y="4919980"/>
            <a:ext cx="2286000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强化学习基础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基于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策略的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75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7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22444" y="43053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22444" y="139573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22444" y="236093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22444" y="320675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22444" y="417195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22444" y="5137150"/>
            <a:ext cx="4154786" cy="666750"/>
            <a:chOff x="6305550" y="2343150"/>
            <a:chExt cx="4154786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策略函数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P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olicy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775460" y="2233930"/>
            <a:ext cx="8481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Funcion 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是一个概率密度函数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06575" y="2736850"/>
            <a:ext cx="46012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Policy 函数: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            是在给定</a:t>
            </a:r>
            <a:r>
              <a:rPr lang="zh-CN" altLang="en-US" b="1">
                <a:solidFill>
                  <a:srgbClr val="00B050"/>
                </a:solidFill>
              </a:rPr>
              <a:t>状态s</a:t>
            </a:r>
            <a:r>
              <a:rPr lang="zh-CN" altLang="en-US" b="1"/>
              <a:t>的条件下做出</a:t>
            </a:r>
            <a:r>
              <a:rPr lang="zh-CN" altLang="en-US" b="1">
                <a:solidFill>
                  <a:srgbClr val="FF0000"/>
                </a:solidFill>
              </a:rPr>
              <a:t>动作a</a:t>
            </a:r>
            <a:r>
              <a:rPr lang="zh-CN" altLang="en-US" b="1"/>
              <a:t>的概率.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例如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r>
              <a:rPr lang="en-US" altLang="zh-CN" b="1">
                <a:solidFill>
                  <a:srgbClr val="00B050"/>
                </a:solidFill>
              </a:rPr>
              <a:t>S=s</a:t>
            </a:r>
            <a:r>
              <a:rPr lang="zh-CN" altLang="en-US" b="1"/>
              <a:t>后</a:t>
            </a:r>
            <a:r>
              <a:rPr lang="en-US" altLang="zh-CN" b="1"/>
              <a:t>, </a:t>
            </a:r>
            <a:r>
              <a:rPr lang="zh-CN" altLang="en-US" b="1"/>
              <a:t>策略</a:t>
            </a:r>
            <a:r>
              <a:rPr lang="en-US" altLang="zh-CN" b="1">
                <a:solidFill>
                  <a:srgbClr val="7030A0"/>
                </a:solidFill>
              </a:rPr>
              <a:t>policy</a:t>
            </a:r>
            <a:r>
              <a:rPr lang="zh-CN" altLang="en-US" b="1">
                <a:solidFill>
                  <a:srgbClr val="7030A0"/>
                </a:solidFill>
              </a:rPr>
              <a:t>函数</a:t>
            </a:r>
            <a:r>
              <a:rPr lang="zh-CN" altLang="en-US" b="1"/>
              <a:t>根据概率随机抽样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动作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="1"/>
              <a:t>, </a:t>
            </a:r>
            <a:r>
              <a:rPr lang="zh-CN" altLang="en-US" b="1"/>
              <a:t>进而控制</a:t>
            </a:r>
            <a:r>
              <a:rPr lang="en-US" altLang="zh-CN" b="1"/>
              <a:t>agent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85" y="2677795"/>
            <a:ext cx="2971800" cy="4857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50" y="3292475"/>
            <a:ext cx="781050" cy="2952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400" y="4124960"/>
            <a:ext cx="1590675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350" y="1459230"/>
            <a:ext cx="929640" cy="372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015" y="2244725"/>
            <a:ext cx="929640" cy="37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策略网络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P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olicy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Network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775460" y="2422525"/>
            <a:ext cx="8481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Network: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使用一个神经网络去近似策略函数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15" y="1476375"/>
            <a:ext cx="1163955" cy="3613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225" y="2491105"/>
            <a:ext cx="781050" cy="2952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65" y="2940685"/>
            <a:ext cx="781050" cy="295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95" y="2903855"/>
            <a:ext cx="1049655" cy="32575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826260" y="2894965"/>
            <a:ext cx="6126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network 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去近似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function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/>
              <a:t>     :  </a:t>
            </a:r>
            <a:r>
              <a:rPr lang="zh-CN" altLang="en-US" b="1"/>
              <a:t>是神经网络可训练的</a:t>
            </a:r>
            <a:r>
              <a:rPr lang="zh-CN" altLang="en-US" b="1"/>
              <a:t>参数</a:t>
            </a:r>
            <a:endParaRPr lang="zh-CN" altLang="en-US" b="1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785" y="3500120"/>
            <a:ext cx="255905" cy="3073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285" y="4591685"/>
            <a:ext cx="6807200" cy="178816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130" y="3908425"/>
            <a:ext cx="3010535" cy="49593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5080" y="4015740"/>
            <a:ext cx="2547620" cy="3016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760970" y="39598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是全部动作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价值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术语：</a:t>
            </a:r>
            <a:r>
              <a:rPr lang="zh-CN" altLang="en-US" sz="28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策略</a:t>
            </a:r>
            <a:r>
              <a:rPr lang="en-US" altLang="zh-CN" sz="28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</a:t>
            </a:r>
            <a:endParaRPr lang="zh-CN" altLang="en-US" sz="2800" b="1" dirty="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7442200" y="2077720"/>
            <a:ext cx="319024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policy π</a:t>
            </a:r>
            <a:endParaRPr lang="en-US" altLang="zh-CN" sz="2800" b="1" dirty="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0" y="3669030"/>
            <a:ext cx="3705225" cy="2505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75460" y="2233930"/>
            <a:ext cx="33204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观测到</a:t>
            </a:r>
            <a:r>
              <a:rPr lang="zh-CN" altLang="en-US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之后，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做出决策来控制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32245" y="3061970"/>
            <a:ext cx="46012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Policy 函数: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            是在给定</a:t>
            </a:r>
            <a:r>
              <a:rPr lang="zh-CN" altLang="en-US" b="1">
                <a:solidFill>
                  <a:srgbClr val="00B050"/>
                </a:solidFill>
              </a:rPr>
              <a:t>状态s</a:t>
            </a:r>
            <a:r>
              <a:rPr lang="zh-CN" altLang="en-US" b="1"/>
              <a:t>的条件下做出</a:t>
            </a:r>
            <a:r>
              <a:rPr lang="zh-CN" altLang="en-US" b="1">
                <a:solidFill>
                  <a:srgbClr val="FF0000"/>
                </a:solidFill>
              </a:rPr>
              <a:t>动作a</a:t>
            </a:r>
            <a:r>
              <a:rPr lang="zh-CN" altLang="en-US" b="1"/>
              <a:t>的概率.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例如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r>
              <a:rPr lang="en-US" altLang="zh-CN" b="1">
                <a:solidFill>
                  <a:srgbClr val="00B050"/>
                </a:solidFill>
              </a:rPr>
              <a:t>S=s</a:t>
            </a:r>
            <a:r>
              <a:rPr lang="zh-CN" altLang="en-US" b="1"/>
              <a:t>后</a:t>
            </a:r>
            <a:r>
              <a:rPr lang="en-US" altLang="zh-CN" b="1"/>
              <a:t>, </a:t>
            </a:r>
            <a:r>
              <a:rPr lang="zh-CN" altLang="en-US" b="1"/>
              <a:t>策略</a:t>
            </a:r>
            <a:r>
              <a:rPr lang="en-US" altLang="zh-CN" b="1">
                <a:solidFill>
                  <a:srgbClr val="7030A0"/>
                </a:solidFill>
              </a:rPr>
              <a:t>policy</a:t>
            </a:r>
            <a:r>
              <a:rPr lang="zh-CN" altLang="en-US" b="1">
                <a:solidFill>
                  <a:srgbClr val="7030A0"/>
                </a:solidFill>
              </a:rPr>
              <a:t>函数</a:t>
            </a:r>
            <a:r>
              <a:rPr lang="zh-CN" altLang="en-US" b="1"/>
              <a:t>根据概率随机抽样</a:t>
            </a:r>
            <a:r>
              <a:rPr lang="en-US" altLang="zh-CN" b="1"/>
              <a:t>, </a:t>
            </a:r>
            <a:r>
              <a:rPr lang="zh-CN" altLang="en-US" b="1"/>
              <a:t>进而控制</a:t>
            </a:r>
            <a:r>
              <a:rPr lang="en-US" altLang="zh-CN" b="1"/>
              <a:t>agent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655" y="3002915"/>
            <a:ext cx="2971800" cy="4857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020" y="3617595"/>
            <a:ext cx="781050" cy="2952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070" y="4450080"/>
            <a:ext cx="159067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Action-Value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467485"/>
            <a:ext cx="1057275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35" y="2797175"/>
            <a:ext cx="5067300" cy="361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9590" y="3918585"/>
            <a:ext cx="66020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Action-Value Function,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在策略为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05" y="4429125"/>
            <a:ext cx="3981450" cy="323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16735" y="3185160"/>
            <a:ext cx="101092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/>
              <a:t>Ut </a:t>
            </a:r>
            <a:r>
              <a:rPr lang="zh-CN" altLang="en-US" b="1"/>
              <a:t>是一个随机变量</a:t>
            </a:r>
            <a:r>
              <a:rPr lang="en-US" altLang="zh-CN" b="1"/>
              <a:t>, </a:t>
            </a:r>
            <a:r>
              <a:rPr lang="zh-CN" altLang="en-US" b="1"/>
              <a:t>在</a:t>
            </a:r>
            <a:r>
              <a:rPr lang="en-US" altLang="zh-CN" b="1"/>
              <a:t> t </a:t>
            </a:r>
            <a:r>
              <a:rPr lang="zh-CN" altLang="en-US" b="1"/>
              <a:t>时刻是不知道具体的值的</a:t>
            </a:r>
            <a:r>
              <a:rPr lang="en-US" altLang="zh-CN" b="1"/>
              <a:t>, </a:t>
            </a:r>
            <a:r>
              <a:rPr lang="zh-CN" altLang="en-US" b="1"/>
              <a:t>依赖</a:t>
            </a:r>
            <a:r>
              <a:rPr lang="en-US" altLang="zh-CN" b="1"/>
              <a:t> t </a:t>
            </a:r>
            <a:r>
              <a:rPr lang="zh-CN" altLang="en-US" b="1"/>
              <a:t>时刻之后的所有</a:t>
            </a:r>
            <a:r>
              <a:rPr lang="en-US" altLang="zh-CN" b="1"/>
              <a:t> Rt, Rt+1,... </a:t>
            </a:r>
            <a:r>
              <a:rPr lang="zh-CN" altLang="en-US" b="1"/>
              <a:t>也即依赖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endParaRPr lang="zh-CN" altLang="en-US" b="1"/>
          </a:p>
          <a:p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/>
              <a:t> :                                                 </a:t>
            </a:r>
            <a:r>
              <a:rPr lang="zh-CN" altLang="en-US" b="1"/>
              <a:t>那么如何评估</a:t>
            </a:r>
            <a:r>
              <a:rPr lang="en-US" altLang="zh-CN" b="1"/>
              <a:t> Ut </a:t>
            </a:r>
            <a:r>
              <a:rPr lang="zh-CN" altLang="en-US" b="1"/>
              <a:t>呢</a:t>
            </a:r>
            <a:r>
              <a:rPr lang="en-US" altLang="zh-CN" b="1"/>
              <a:t>?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810" y="3494405"/>
            <a:ext cx="3105150" cy="28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 l="23456" b="-24444"/>
          <a:stretch>
            <a:fillRect/>
          </a:stretch>
        </p:blipFill>
        <p:spPr>
          <a:xfrm>
            <a:off x="5358130" y="5010785"/>
            <a:ext cx="2376805" cy="355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43405" y="4952365"/>
            <a:ext cx="91821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/>
              <a:t>对</a:t>
            </a:r>
            <a:r>
              <a:rPr lang="en-US" altLang="zh-CN" b="1"/>
              <a:t> Ut </a:t>
            </a:r>
            <a:r>
              <a:rPr lang="zh-CN" altLang="en-US" b="1"/>
              <a:t>的期望把</a:t>
            </a:r>
            <a:r>
              <a:rPr lang="en-US" altLang="zh-CN" b="1"/>
              <a:t> t+1 </a:t>
            </a:r>
            <a:r>
              <a:rPr lang="zh-CN" altLang="en-US" b="1"/>
              <a:t>时刻及往后的</a:t>
            </a:r>
            <a:r>
              <a:rPr lang="en-US" altLang="zh-CN" b="1"/>
              <a:t>                                       </a:t>
            </a:r>
            <a:r>
              <a:rPr lang="zh-CN" altLang="en-US" b="1"/>
              <a:t>都去掉了</a:t>
            </a:r>
            <a:endParaRPr lang="zh-CN" altLang="en-US" b="1"/>
          </a:p>
          <a:p>
            <a:pPr algn="l"/>
            <a:r>
              <a:rPr lang="zh-CN" altLang="en-US" b="1"/>
              <a:t>得到一个实数</a:t>
            </a:r>
            <a:r>
              <a:rPr lang="en-US" altLang="zh-CN" b="1"/>
              <a:t>, </a:t>
            </a:r>
            <a:r>
              <a:rPr lang="zh-CN" altLang="en-US" b="1"/>
              <a:t>即</a:t>
            </a:r>
            <a:r>
              <a:rPr lang="en-US" altLang="zh-CN" b="1"/>
              <a:t>Ut</a:t>
            </a:r>
            <a:r>
              <a:rPr lang="zh-CN" altLang="en-US" b="1"/>
              <a:t>的期望值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动作价值函数的作用是</a:t>
            </a:r>
            <a:r>
              <a:rPr lang="en-US" altLang="zh-CN" b="1"/>
              <a:t>: </a:t>
            </a:r>
            <a:r>
              <a:rPr lang="zh-CN" altLang="en-US" b="1"/>
              <a:t>在策略为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/>
              <a:t>智能体观察到状态为</a:t>
            </a:r>
            <a:r>
              <a:rPr lang="en-US" altLang="zh-CN" b="1"/>
              <a:t> s , </a:t>
            </a:r>
            <a:r>
              <a:rPr lang="zh-CN" altLang="en-US" b="1"/>
              <a:t>执行动作</a:t>
            </a:r>
            <a:r>
              <a:rPr lang="en-US" altLang="zh-CN" b="1"/>
              <a:t> a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State-Value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funct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ion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515110"/>
            <a:ext cx="7524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831465"/>
            <a:ext cx="2352675" cy="3429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789430" y="3334385"/>
            <a:ext cx="3444875" cy="368300"/>
          </a:xfrm>
          <a:prstGeom prst="rect">
            <a:avLst/>
          </a:prstGeom>
          <a:solidFill>
            <a:srgbClr val="D6DCE5"/>
          </a:solidFill>
        </p:spPr>
        <p:txBody>
          <a:bodyPr wrap="squar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305" y="3351530"/>
            <a:ext cx="771525" cy="2857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750" y="3371850"/>
            <a:ext cx="990600" cy="2857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789430" y="4035425"/>
            <a:ext cx="7887335" cy="368300"/>
          </a:xfrm>
          <a:prstGeom prst="rect">
            <a:avLst/>
          </a:prstGeom>
          <a:solidFill>
            <a:srgbClr val="D6DCE5"/>
          </a:solidFill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关于动作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做期望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得到的状态价值函数只依赖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50" y="4088765"/>
            <a:ext cx="1066800" cy="2476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8275" y="4062730"/>
            <a:ext cx="257175" cy="3143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7850" y="4066540"/>
            <a:ext cx="257175" cy="2952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9430" y="4736465"/>
            <a:ext cx="4752975" cy="800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822440" y="4750435"/>
            <a:ext cx="179324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动作是离散的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动作是连续的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75460" y="5723255"/>
            <a:ext cx="8237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状态价值函数的作用是</a:t>
            </a:r>
            <a:r>
              <a:rPr lang="en-US" altLang="zh-CN" b="1">
                <a:sym typeface="+mn-ea"/>
              </a:rPr>
              <a:t>: </a:t>
            </a:r>
            <a:r>
              <a:rPr lang="zh-CN" altLang="en-US" b="1">
                <a:sym typeface="+mn-ea"/>
              </a:rPr>
              <a:t>在</a:t>
            </a:r>
            <a:r>
              <a:rPr lang="zh-CN" altLang="en-US" b="1">
                <a:sym typeface="+mn-ea"/>
              </a:rPr>
              <a:t>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评价</a:t>
            </a:r>
            <a:r>
              <a:rPr lang="zh-CN" altLang="en-US" b="1">
                <a:sym typeface="+mn-ea"/>
              </a:rPr>
              <a:t>智能体状态处于</a:t>
            </a:r>
            <a:r>
              <a:rPr lang="en-US" altLang="zh-CN" b="1">
                <a:sym typeface="+mn-ea"/>
              </a:rPr>
              <a:t> s  </a:t>
            </a:r>
            <a:r>
              <a:rPr lang="zh-CN" altLang="en-US" b="1">
                <a:sym typeface="+mn-ea"/>
              </a:rPr>
              <a:t>的</a:t>
            </a:r>
            <a:r>
              <a:rPr lang="zh-CN" altLang="en-US" b="1">
                <a:sym typeface="+mn-ea"/>
              </a:rPr>
              <a:t>好坏</a:t>
            </a:r>
            <a:endParaRPr lang="zh-CN" altLang="en-US" b="1"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695" y="6278245"/>
            <a:ext cx="1219200" cy="40005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191510" y="6278245"/>
            <a:ext cx="5673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对状态价值函数关于</a:t>
            </a:r>
            <a:r>
              <a:rPr lang="en-US" altLang="zh-CN" b="1"/>
              <a:t> S </a:t>
            </a:r>
            <a:r>
              <a:rPr lang="zh-CN" altLang="en-US" b="1"/>
              <a:t>做期望</a:t>
            </a:r>
            <a:r>
              <a:rPr lang="en-US" altLang="zh-CN" b="1"/>
              <a:t>, </a:t>
            </a:r>
            <a:r>
              <a:rPr lang="zh-CN" altLang="en-US" b="1"/>
              <a:t>可以评价策略</a:t>
            </a:r>
            <a:r>
              <a:rPr lang="en-US" altLang="zh-CN" b="1"/>
              <a:t> π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State-Value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funct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ion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515110"/>
            <a:ext cx="752475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95" y="2737485"/>
            <a:ext cx="5715635" cy="319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3405" y="3181985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近似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State-Value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funct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ion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665" y="3643630"/>
            <a:ext cx="781050" cy="2952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495" y="3606800"/>
            <a:ext cx="1049655" cy="325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26260" y="3597910"/>
            <a:ext cx="6126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network 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去近似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function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用</a:t>
            </a:r>
            <a:r>
              <a:rPr lang="en-US" altLang="zh-CN" b="1"/>
              <a:t> state-value network </a:t>
            </a:r>
            <a:r>
              <a:rPr lang="zh-CN" altLang="en-US" b="1"/>
              <a:t>来近似</a:t>
            </a:r>
            <a:r>
              <a:rPr lang="en-US" altLang="zh-CN" b="1"/>
              <a:t> </a:t>
            </a:r>
            <a:r>
              <a:rPr lang="en-US" altLang="zh-CN" b="1"/>
              <a:t>state-value </a:t>
            </a:r>
            <a:r>
              <a:rPr lang="en-US" altLang="zh-CN" b="1"/>
              <a:t>function </a:t>
            </a:r>
            <a:endParaRPr lang="en-US" altLang="zh-CN" b="1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605" y="4203700"/>
            <a:ext cx="652145" cy="2895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460" y="4693285"/>
            <a:ext cx="3737610" cy="32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515110"/>
            <a:ext cx="752475" cy="333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7695" y="231521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State-Value network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305" y="2894330"/>
            <a:ext cx="3737610" cy="3232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847850" y="3411220"/>
            <a:ext cx="7978140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策略学习</a:t>
            </a:r>
            <a:r>
              <a:rPr lang="en-US" altLang="zh-CN" b="1"/>
              <a:t> </a:t>
            </a:r>
            <a:r>
              <a:rPr lang="zh-CN" altLang="en-US" b="1"/>
              <a:t>Policy-based learning:</a:t>
            </a:r>
            <a:r>
              <a:rPr lang="en-US" altLang="zh-CN" b="1"/>
              <a:t>   </a:t>
            </a:r>
            <a:r>
              <a:rPr lang="zh-CN" altLang="en-US" b="1"/>
              <a:t>学习参数</a:t>
            </a:r>
            <a:r>
              <a:rPr lang="en-US" altLang="zh-CN" b="1"/>
              <a:t>    </a:t>
            </a:r>
            <a:r>
              <a:rPr lang="zh-CN" altLang="en-US" b="1"/>
              <a:t>来最大化</a:t>
            </a:r>
            <a:endParaRPr lang="zh-CN" altLang="en-US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75" y="3464560"/>
            <a:ext cx="1868170" cy="263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605" y="3438525"/>
            <a:ext cx="186690" cy="2495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32305" y="3973195"/>
            <a:ext cx="713867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怎么更新参数</a:t>
            </a:r>
            <a:r>
              <a:rPr lang="en-US" altLang="zh-CN" b="1"/>
              <a:t>      </a:t>
            </a:r>
            <a:r>
              <a:rPr lang="en-US" altLang="zh-CN" b="1">
                <a:solidFill>
                  <a:srgbClr val="FF0000"/>
                </a:solidFill>
              </a:rPr>
              <a:t>Policy gradient ascent !  </a:t>
            </a:r>
            <a:r>
              <a:rPr lang="zh-CN" altLang="en-US" b="1">
                <a:solidFill>
                  <a:srgbClr val="FF0000"/>
                </a:solidFill>
              </a:rPr>
              <a:t>策略梯度上升</a:t>
            </a:r>
            <a:r>
              <a:rPr lang="en-US" altLang="zh-CN" b="1">
                <a:solidFill>
                  <a:srgbClr val="FF0000"/>
                </a:solidFill>
              </a:rPr>
              <a:t> ! 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495" y="3990340"/>
            <a:ext cx="295275" cy="2787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80565" y="4524375"/>
            <a:ext cx="178054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</a:t>
            </a:r>
            <a:endParaRPr lang="en-US" altLang="zh-CN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更新策略</a:t>
            </a:r>
            <a:r>
              <a:rPr lang="en-US" altLang="zh-CN" b="1">
                <a:solidFill>
                  <a:schemeClr val="tx1"/>
                </a:solidFill>
              </a:rPr>
              <a:t>:   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335" y="4774565"/>
            <a:ext cx="2365375" cy="131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Gradient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Gradient</a:t>
            </a:r>
            <a:endParaRPr lang="en-US" altLang="zh-CN"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54885" y="16979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State-Value network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2277110"/>
            <a:ext cx="3737610" cy="323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495" y="2774315"/>
            <a:ext cx="703834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Polivy gradient: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的求导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80" y="2845435"/>
            <a:ext cx="756920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5" y="2811780"/>
            <a:ext cx="160020" cy="2895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495" y="3316605"/>
            <a:ext cx="3400425" cy="546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355" y="3969385"/>
            <a:ext cx="2181225" cy="514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4210" y="3996055"/>
            <a:ext cx="1093470" cy="3409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83730" y="3987800"/>
            <a:ext cx="348170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zh-CN" altLang="en-US"/>
              <a:t>导数运算</a:t>
            </a:r>
            <a:r>
              <a:rPr lang="en-US" altLang="zh-CN"/>
              <a:t> </a:t>
            </a:r>
            <a:r>
              <a:rPr lang="zh-CN" altLang="en-US"/>
              <a:t>推进</a:t>
            </a:r>
            <a:r>
              <a:rPr lang="en-US" altLang="zh-CN"/>
              <a:t> </a:t>
            </a:r>
            <a:r>
              <a:rPr lang="zh-CN" altLang="en-US"/>
              <a:t>连加</a:t>
            </a:r>
            <a:r>
              <a:rPr lang="en-US" altLang="zh-CN"/>
              <a:t> </a:t>
            </a:r>
            <a:r>
              <a:rPr lang="zh-CN" altLang="en-US"/>
              <a:t>里面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585" y="4594860"/>
            <a:ext cx="2333625" cy="4476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962775" y="4685665"/>
            <a:ext cx="348170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/>
              <a:t>假设</a:t>
            </a:r>
            <a:r>
              <a:rPr lang="en-US" altLang="zh-CN"/>
              <a:t> Qπ </a:t>
            </a:r>
            <a:r>
              <a:rPr lang="zh-CN" altLang="en-US"/>
              <a:t>不依赖</a:t>
            </a:r>
            <a:r>
              <a:rPr lang="en-US" altLang="zh-CN"/>
              <a:t> θ 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75" y="4654550"/>
            <a:ext cx="1093470" cy="34099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885" y="5870575"/>
            <a:ext cx="3276600" cy="5048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309495" y="5310505"/>
            <a:ext cx="2891155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最终得到</a:t>
            </a:r>
            <a:r>
              <a:rPr lang="en-US" altLang="zh-CN" b="1"/>
              <a:t> Policy gradient : 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Gradient</a:t>
            </a:r>
            <a:endParaRPr lang="en-US" altLang="zh-CN"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54885" y="16979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State-Value network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2277110"/>
            <a:ext cx="3737610" cy="323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495" y="2774315"/>
            <a:ext cx="703834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Polivy gradient: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的求导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80" y="2845435"/>
            <a:ext cx="756920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5" y="2811780"/>
            <a:ext cx="160020" cy="2895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495" y="3316605"/>
            <a:ext cx="3400425" cy="546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355" y="3969385"/>
            <a:ext cx="2181225" cy="514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4210" y="3996055"/>
            <a:ext cx="1093470" cy="3409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83730" y="3987800"/>
            <a:ext cx="348170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zh-CN" altLang="en-US"/>
              <a:t>导数运算</a:t>
            </a:r>
            <a:r>
              <a:rPr lang="en-US" altLang="zh-CN"/>
              <a:t> </a:t>
            </a:r>
            <a:r>
              <a:rPr lang="zh-CN" altLang="en-US"/>
              <a:t>推进</a:t>
            </a:r>
            <a:r>
              <a:rPr lang="en-US" altLang="zh-CN"/>
              <a:t> </a:t>
            </a:r>
            <a:r>
              <a:rPr lang="zh-CN" altLang="en-US"/>
              <a:t>连加</a:t>
            </a:r>
            <a:r>
              <a:rPr lang="en-US" altLang="zh-CN"/>
              <a:t> </a:t>
            </a:r>
            <a:r>
              <a:rPr lang="zh-CN" altLang="en-US"/>
              <a:t>里面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585" y="4594860"/>
            <a:ext cx="2333625" cy="4476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962775" y="4685665"/>
            <a:ext cx="348170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/>
              <a:t>假设</a:t>
            </a:r>
            <a:r>
              <a:rPr lang="en-US" altLang="zh-CN"/>
              <a:t> Qπ </a:t>
            </a:r>
            <a:r>
              <a:rPr lang="zh-CN" altLang="en-US"/>
              <a:t>不依赖</a:t>
            </a:r>
            <a:r>
              <a:rPr lang="en-US" altLang="zh-CN"/>
              <a:t> θ 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75" y="4654550"/>
            <a:ext cx="1093470" cy="34099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885" y="5870575"/>
            <a:ext cx="3276600" cy="5048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309495" y="5310505"/>
            <a:ext cx="2891155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最终得到</a:t>
            </a:r>
            <a:r>
              <a:rPr lang="en-US" altLang="zh-CN" b="1"/>
              <a:t> Policy gradient : 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6142355" y="5938520"/>
            <a:ext cx="88138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en-US" altLang="zh-CN" b="1"/>
              <a:t>Form 1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Gradient</a:t>
            </a:r>
            <a:endParaRPr lang="en-US" altLang="zh-CN"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54885" y="16979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State-Value network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2277110"/>
            <a:ext cx="3737610" cy="323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495" y="2774315"/>
            <a:ext cx="703834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Polivy gradient: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的求导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80" y="2845435"/>
            <a:ext cx="756920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5" y="2811780"/>
            <a:ext cx="160020" cy="2895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190" y="3953510"/>
            <a:ext cx="3867150" cy="4191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470" y="3347720"/>
            <a:ext cx="3333750" cy="4667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765" y="4528820"/>
            <a:ext cx="3638550" cy="495300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V="1">
            <a:off x="3606800" y="4334510"/>
            <a:ext cx="160020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4352925" y="4298950"/>
            <a:ext cx="320040" cy="142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09495" y="5310505"/>
            <a:ext cx="2891155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最终得到</a:t>
            </a:r>
            <a:r>
              <a:rPr lang="en-US" altLang="zh-CN" b="1"/>
              <a:t> Policy gradient : </a:t>
            </a:r>
            <a:endParaRPr lang="en-US" altLang="zh-CN" b="1"/>
          </a:p>
        </p:txBody>
      </p:sp>
      <p:sp>
        <p:nvSpPr>
          <p:cNvPr id="36" name="文本框 35"/>
          <p:cNvSpPr txBox="1"/>
          <p:nvPr/>
        </p:nvSpPr>
        <p:spPr>
          <a:xfrm>
            <a:off x="6948170" y="5955665"/>
            <a:ext cx="92075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en-US" altLang="zh-CN" b="1"/>
              <a:t>Form 2</a:t>
            </a:r>
            <a:endParaRPr lang="en-US" altLang="zh-CN" b="1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4740" y="5808980"/>
            <a:ext cx="4419600" cy="5429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309495" y="6379845"/>
            <a:ext cx="741299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策略梯度非常难求</a:t>
            </a:r>
            <a:r>
              <a:rPr lang="en-US" altLang="zh-CN" b="1"/>
              <a:t>, </a:t>
            </a:r>
            <a:r>
              <a:rPr lang="zh-CN" altLang="en-US" b="1"/>
              <a:t>写成期望形式是因为可以使用蒙特卡洛方式进行</a:t>
            </a:r>
            <a:r>
              <a:rPr lang="zh-CN" altLang="en-US" b="1"/>
              <a:t>近似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计算</a:t>
            </a:r>
            <a:r>
              <a:rPr lang="en-US" altLang="zh-CN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Policy Gradient</a:t>
            </a:r>
            <a:endParaRPr lang="en-US" altLang="zh-CN"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文本框 35"/>
          <p:cNvSpPr txBox="1"/>
          <p:nvPr/>
        </p:nvSpPr>
        <p:spPr>
          <a:xfrm>
            <a:off x="6736080" y="1637030"/>
            <a:ext cx="92075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en-US" altLang="zh-CN" b="1"/>
              <a:t>Form 2</a:t>
            </a:r>
            <a:endParaRPr lang="en-US" altLang="zh-CN" b="1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490345"/>
            <a:ext cx="4419600" cy="5429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097405" y="2061210"/>
            <a:ext cx="741299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策略梯度非常难求</a:t>
            </a:r>
            <a:r>
              <a:rPr lang="en-US" altLang="zh-CN" b="1"/>
              <a:t>, </a:t>
            </a:r>
            <a:r>
              <a:rPr lang="zh-CN" altLang="en-US" b="1"/>
              <a:t>写成期望形式是因为可以使用蒙特卡洛方式进行</a:t>
            </a:r>
            <a:r>
              <a:rPr lang="zh-CN" altLang="en-US" b="1"/>
              <a:t>近似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2152650" y="2698115"/>
            <a:ext cx="5937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根据</a:t>
            </a:r>
            <a:r>
              <a:rPr lang="en-US" altLang="zh-CN" b="1">
                <a:sym typeface="+mn-ea"/>
              </a:rPr>
              <a:t>                ,  </a:t>
            </a:r>
            <a:r>
              <a:rPr lang="zh-CN" altLang="en-US" b="1">
                <a:sym typeface="+mn-ea"/>
              </a:rPr>
              <a:t>随机抽样动作</a:t>
            </a:r>
            <a:endParaRPr lang="zh-CN" altLang="en-US" b="1">
              <a:sym typeface="+mn-ea"/>
            </a:endParaRPr>
          </a:p>
          <a:p>
            <a:endParaRPr lang="zh-CN" altLang="en-US"/>
          </a:p>
          <a:p>
            <a:r>
              <a:rPr lang="en-US" altLang="zh-CN" b="1"/>
              <a:t>2.</a:t>
            </a:r>
            <a:r>
              <a:rPr lang="zh-CN" altLang="en-US" b="1"/>
              <a:t>计算</a:t>
            </a:r>
            <a:r>
              <a:rPr lang="en-US" altLang="zh-CN" b="1"/>
              <a:t> 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3.</a:t>
            </a:r>
            <a:r>
              <a:rPr lang="zh-CN" altLang="en-US" b="1"/>
              <a:t>把</a:t>
            </a:r>
            <a:r>
              <a:rPr lang="en-US" altLang="zh-CN" b="1"/>
              <a:t>             </a:t>
            </a:r>
            <a:r>
              <a:rPr lang="zh-CN" altLang="en-US" b="1"/>
              <a:t>作为策略梯度得</a:t>
            </a:r>
            <a:r>
              <a:rPr lang="zh-CN" altLang="en-US" b="1"/>
              <a:t>近似值</a:t>
            </a:r>
            <a:endParaRPr lang="zh-CN" altLang="en-US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35" y="2743835"/>
            <a:ext cx="981075" cy="2762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2714625"/>
            <a:ext cx="259715" cy="346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410" y="3173730"/>
            <a:ext cx="3162300" cy="4000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345" y="3837305"/>
            <a:ext cx="695325" cy="2857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115" y="3733800"/>
            <a:ext cx="7620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Algorithm</a:t>
            </a:r>
            <a:endParaRPr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文本框 35"/>
          <p:cNvSpPr txBox="1"/>
          <p:nvPr/>
        </p:nvSpPr>
        <p:spPr>
          <a:xfrm>
            <a:off x="6736080" y="1637030"/>
            <a:ext cx="92075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en-US" altLang="zh-CN" b="1"/>
              <a:t>Form 2</a:t>
            </a:r>
            <a:endParaRPr lang="en-US" altLang="zh-CN" b="1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490345"/>
            <a:ext cx="4419600" cy="5429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097405" y="2061210"/>
            <a:ext cx="741299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策略梯度非常难求</a:t>
            </a:r>
            <a:r>
              <a:rPr lang="en-US" altLang="zh-CN" b="1"/>
              <a:t>, </a:t>
            </a:r>
            <a:r>
              <a:rPr lang="zh-CN" altLang="en-US" b="1"/>
              <a:t>写成期望形式是因为可以使用蒙特卡洛方式进行</a:t>
            </a:r>
            <a:r>
              <a:rPr lang="zh-CN" altLang="en-US" b="1"/>
              <a:t>近似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2152650" y="2646680"/>
            <a:ext cx="593788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观察到状态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 St</a:t>
            </a:r>
            <a:endParaRPr lang="en-US" altLang="zh-CN" b="1">
              <a:solidFill>
                <a:srgbClr val="00B050"/>
              </a:solidFill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2.</a:t>
            </a:r>
            <a:r>
              <a:rPr lang="zh-CN" altLang="en-US" b="1">
                <a:sym typeface="+mn-ea"/>
              </a:rPr>
              <a:t>根据</a:t>
            </a:r>
            <a:r>
              <a:rPr lang="en-US" altLang="zh-CN" b="1">
                <a:sym typeface="+mn-ea"/>
              </a:rPr>
              <a:t>                ,  </a:t>
            </a:r>
            <a:r>
              <a:rPr lang="zh-CN" altLang="en-US" b="1">
                <a:sym typeface="+mn-ea"/>
              </a:rPr>
              <a:t>随机抽样动作</a:t>
            </a:r>
            <a:endParaRPr lang="zh-CN" altLang="en-US" b="1">
              <a:sym typeface="+mn-ea"/>
            </a:endParaRPr>
          </a:p>
          <a:p>
            <a:endParaRPr lang="zh-CN" altLang="en-US"/>
          </a:p>
          <a:p>
            <a:r>
              <a:rPr lang="en-US" altLang="zh-CN" b="1"/>
              <a:t>3.</a:t>
            </a:r>
            <a:r>
              <a:rPr lang="zh-CN" altLang="en-US" b="1"/>
              <a:t>计算</a:t>
            </a:r>
            <a:r>
              <a:rPr lang="en-US" altLang="zh-CN" b="1"/>
              <a:t>                           </a:t>
            </a:r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zh-CN" altLang="en-US" b="1">
                <a:solidFill>
                  <a:srgbClr val="FF0000"/>
                </a:solidFill>
              </a:rPr>
              <a:t>怎么算</a:t>
            </a:r>
            <a:r>
              <a:rPr lang="en-US" altLang="zh-CN" b="1">
                <a:solidFill>
                  <a:srgbClr val="FF0000"/>
                </a:solidFill>
              </a:rPr>
              <a:t>??  )  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/>
          </a:p>
          <a:p>
            <a:r>
              <a:rPr lang="en-US" altLang="zh-CN" b="1"/>
              <a:t>4.</a:t>
            </a:r>
            <a:r>
              <a:rPr lang="zh-CN" altLang="en-US" b="1"/>
              <a:t>求导</a:t>
            </a:r>
            <a:r>
              <a:rPr lang="en-US" altLang="zh-CN" b="1"/>
              <a:t> policy </a:t>
            </a:r>
            <a:r>
              <a:rPr lang="en-US" altLang="zh-CN" b="1"/>
              <a:t>network:  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5.(MC) </a:t>
            </a:r>
            <a:r>
              <a:rPr lang="zh-CN" altLang="en-US" b="1"/>
              <a:t>近似策略梯度</a:t>
            </a:r>
            <a:r>
              <a:rPr lang="en-US" altLang="zh-CN" b="1"/>
              <a:t>:  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6. </a:t>
            </a:r>
            <a:r>
              <a:rPr lang="zh-CN" altLang="en-US" b="1"/>
              <a:t>更新</a:t>
            </a:r>
            <a:r>
              <a:rPr lang="en-US" altLang="zh-CN" b="1"/>
              <a:t> policy </a:t>
            </a:r>
            <a:r>
              <a:rPr lang="en-US" altLang="zh-CN" b="1"/>
              <a:t>network:  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35" y="3258185"/>
            <a:ext cx="981075" cy="2762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3228975"/>
            <a:ext cx="259715" cy="34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810" y="3794760"/>
            <a:ext cx="1504950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4248150"/>
            <a:ext cx="2571750" cy="42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965" y="4873625"/>
            <a:ext cx="2085975" cy="31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3135" y="5435600"/>
            <a:ext cx="256222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术语：</a:t>
            </a:r>
            <a:r>
              <a:rPr lang="zh-CN" altLang="en-US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奖励</a:t>
            </a:r>
            <a:r>
              <a:rPr lang="en-US" altLang="zh-CN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lang="en-US" altLang="zh-CN" sz="2800" b="1" dirty="0">
              <a:solidFill>
                <a:srgbClr val="0070C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7442200" y="2077720"/>
            <a:ext cx="319024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reward  R</a:t>
            </a:r>
            <a:endParaRPr lang="en-US" altLang="zh-CN" sz="2800" b="1" dirty="0">
              <a:solidFill>
                <a:srgbClr val="0070C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75460" y="2233930"/>
            <a:ext cx="3905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奖励</a:t>
            </a:r>
            <a:r>
              <a:rPr lang="en-US" altLang="zh-CN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的定义对强化学习的训练非常重要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方式却见仁见智了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32245" y="3061970"/>
            <a:ext cx="46012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收集一个金币:</a:t>
            </a:r>
            <a:r>
              <a:rPr lang="en-US" altLang="zh-CN" b="1">
                <a:solidFill>
                  <a:schemeClr val="tx1"/>
                </a:solidFill>
              </a:rPr>
              <a:t>	</a:t>
            </a:r>
            <a:r>
              <a:rPr lang="en-US" altLang="zh-CN" b="1">
                <a:solidFill>
                  <a:srgbClr val="0070C1"/>
                </a:solidFill>
              </a:rPr>
              <a:t>R = +1</a:t>
            </a:r>
            <a:endParaRPr lang="en-US" altLang="zh-CN" b="1">
              <a:solidFill>
                <a:srgbClr val="0070C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赢得游戏</a:t>
            </a:r>
            <a:r>
              <a:rPr lang="en-US" altLang="zh-CN" b="1">
                <a:solidFill>
                  <a:schemeClr val="tx1"/>
                </a:solidFill>
              </a:rPr>
              <a:t>:	</a:t>
            </a:r>
            <a:r>
              <a:rPr lang="en-US" altLang="zh-CN" b="1">
                <a:solidFill>
                  <a:srgbClr val="0070C1"/>
                </a:solidFill>
              </a:rPr>
              <a:t>R = +10000</a:t>
            </a:r>
            <a:endParaRPr lang="en-US" altLang="zh-CN" b="1">
              <a:solidFill>
                <a:srgbClr val="0070C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碰到怪物</a:t>
            </a:r>
            <a:r>
              <a:rPr lang="en-US" altLang="zh-CN" b="1">
                <a:solidFill>
                  <a:schemeClr val="tx1"/>
                </a:solidFill>
              </a:rPr>
              <a:t>	</a:t>
            </a:r>
            <a:r>
              <a:rPr lang="en-US" altLang="zh-CN" b="1">
                <a:solidFill>
                  <a:srgbClr val="0070C1"/>
                </a:solidFill>
              </a:rPr>
              <a:t>R = -10000</a:t>
            </a:r>
            <a:endParaRPr lang="en-US" altLang="zh-CN" b="1">
              <a:solidFill>
                <a:srgbClr val="0070C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Nothing happens	</a:t>
            </a:r>
            <a:r>
              <a:rPr lang="en-US" altLang="zh-CN" b="1">
                <a:solidFill>
                  <a:srgbClr val="0070C1"/>
                </a:solidFill>
              </a:rPr>
              <a:t>R = 0</a:t>
            </a:r>
            <a:endParaRPr lang="en-US" altLang="zh-CN" b="1">
              <a:solidFill>
                <a:srgbClr val="0070C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3881120"/>
            <a:ext cx="3743325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Algorithm</a:t>
            </a:r>
            <a:endParaRPr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2254885" y="1597025"/>
            <a:ext cx="413131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3.</a:t>
            </a:r>
            <a:r>
              <a:rPr lang="zh-CN" altLang="en-US" b="1">
                <a:sym typeface="+mn-ea"/>
              </a:rPr>
              <a:t>计算</a:t>
            </a:r>
            <a:r>
              <a:rPr lang="en-US" altLang="zh-CN" b="1">
                <a:sym typeface="+mn-ea"/>
              </a:rPr>
              <a:t>                        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怎么算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??  )  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631315"/>
            <a:ext cx="1504950" cy="295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254885" y="2111375"/>
            <a:ext cx="449453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Option 1:</a:t>
            </a:r>
            <a:r>
              <a:rPr lang="en-US" altLang="zh-CN" b="1"/>
              <a:t>   </a:t>
            </a:r>
            <a:r>
              <a:rPr lang="zh-CN" altLang="en-US" b="1"/>
              <a:t>REINFORCE.</a:t>
            </a:r>
            <a:endParaRPr lang="zh-CN" altLang="en-US" b="1"/>
          </a:p>
        </p:txBody>
      </p:sp>
      <p:sp>
        <p:nvSpPr>
          <p:cNvPr id="22" name="文本框 21"/>
          <p:cNvSpPr txBox="1"/>
          <p:nvPr/>
        </p:nvSpPr>
        <p:spPr>
          <a:xfrm>
            <a:off x="2254885" y="2664460"/>
            <a:ext cx="86715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玩一把游戏</a:t>
            </a:r>
            <a:r>
              <a:rPr lang="en-US" altLang="zh-CN" b="1"/>
              <a:t>, </a:t>
            </a:r>
            <a:r>
              <a:rPr lang="zh-CN" altLang="en-US" b="1"/>
              <a:t>结束后可以生成游戏轨迹</a:t>
            </a:r>
            <a:r>
              <a:rPr lang="en-US" altLang="zh-CN" b="1"/>
              <a:t> </a:t>
            </a:r>
            <a:r>
              <a:rPr lang="zh-CN" altLang="en-US" b="1"/>
              <a:t>trajectory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根据这次游戏轨迹</a:t>
            </a:r>
            <a:r>
              <a:rPr lang="en-US" altLang="zh-CN" b="1"/>
              <a:t>, </a:t>
            </a:r>
            <a:r>
              <a:rPr lang="zh-CN" altLang="en-US" b="1"/>
              <a:t>计算折扣回报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因为</a:t>
            </a:r>
            <a:r>
              <a:rPr lang="en-US" altLang="zh-CN" b="1"/>
              <a:t>                              </a:t>
            </a:r>
            <a:r>
              <a:rPr lang="zh-CN" altLang="en-US" b="1"/>
              <a:t>我们可以用</a:t>
            </a:r>
            <a:r>
              <a:rPr lang="en-US" altLang="zh-CN" b="1"/>
              <a:t>    </a:t>
            </a:r>
            <a:r>
              <a:rPr lang="zh-CN" altLang="en-US" b="1"/>
              <a:t>来近似</a:t>
            </a:r>
            <a:r>
              <a:rPr lang="en-US" altLang="zh-CN" b="1"/>
              <a:t>                         </a:t>
            </a:r>
            <a:r>
              <a:rPr lang="zh-CN" altLang="en-US" b="1"/>
              <a:t>同样是</a:t>
            </a:r>
            <a:r>
              <a:rPr lang="en-US" altLang="zh-CN" b="1"/>
              <a:t>MC </a:t>
            </a:r>
            <a:endParaRPr lang="en-US" altLang="zh-CN" b="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3067050"/>
            <a:ext cx="3629025" cy="3143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70" y="3488055"/>
            <a:ext cx="1695450" cy="3238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855" y="4076065"/>
            <a:ext cx="1895475" cy="2857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060" y="4066540"/>
            <a:ext cx="1038225" cy="2952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4117340"/>
            <a:ext cx="228600" cy="2000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254885" y="4521835"/>
            <a:ext cx="449453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Option </a:t>
            </a:r>
            <a:r>
              <a:rPr lang="en-US" altLang="zh-CN" b="1"/>
              <a:t>2</a:t>
            </a:r>
            <a:r>
              <a:rPr lang="zh-CN" altLang="en-US" b="1"/>
              <a:t>:</a:t>
            </a:r>
            <a:r>
              <a:rPr lang="en-US" altLang="zh-CN" b="1"/>
              <a:t>   </a:t>
            </a:r>
            <a:r>
              <a:rPr lang="zh-CN" altLang="en-US" b="1"/>
              <a:t>使用神经网络</a:t>
            </a:r>
            <a:r>
              <a:rPr lang="zh-CN" altLang="en-US" b="1"/>
              <a:t>来近似</a:t>
            </a:r>
            <a:endParaRPr lang="zh-CN" altLang="en-US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090" y="4538980"/>
            <a:ext cx="295275" cy="2952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244725" y="5106035"/>
            <a:ext cx="867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这就是</a:t>
            </a:r>
            <a:r>
              <a:rPr lang="en-US" altLang="zh-CN" b="1"/>
              <a:t> actor-critic </a:t>
            </a:r>
            <a:r>
              <a:rPr lang="zh-CN" altLang="en-US" b="1"/>
              <a:t>方法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6255" y="2686050"/>
            <a:ext cx="8886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强化学习基础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-Actor-Critic Methods</a:t>
            </a:r>
            <a:endParaRPr lang="en-US" altLang="zh-CN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22444" y="43053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22444" y="139573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22444" y="236093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22444" y="320675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22444" y="417195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22444" y="5137150"/>
            <a:ext cx="4154786" cy="666750"/>
            <a:chOff x="6305550" y="2343150"/>
            <a:chExt cx="4154786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55" y="1791335"/>
            <a:ext cx="7703185" cy="3275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N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etwork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(actor)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 Value network	(critic) </a:t>
            </a:r>
            <a:endParaRPr 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20408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Definition:状态价值函数</a:t>
            </a:r>
            <a:r>
              <a:rPr lang="en-US" altLang="zh-CN" b="1"/>
              <a:t> S</a:t>
            </a:r>
            <a:r>
              <a:rPr lang="zh-CN" altLang="en-US" b="1"/>
              <a:t>tate-value</a:t>
            </a:r>
            <a:r>
              <a:rPr lang="en-US" altLang="zh-CN" b="1"/>
              <a:t> </a:t>
            </a:r>
            <a:r>
              <a:rPr lang="zh-CN" altLang="en-US" b="1"/>
              <a:t>function.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2686050"/>
            <a:ext cx="5893435" cy="3733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71040" y="3077210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b="1"/>
              <a:t>Policy</a:t>
            </a:r>
            <a:r>
              <a:rPr lang="en-US" b="1"/>
              <a:t> </a:t>
            </a:r>
            <a:r>
              <a:rPr b="1"/>
              <a:t>network</a:t>
            </a:r>
            <a:r>
              <a:rPr lang="en-US" b="1"/>
              <a:t> </a:t>
            </a:r>
            <a:r>
              <a:rPr b="1"/>
              <a:t>(actor):</a:t>
            </a:r>
            <a:endParaRPr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225" y="3622675"/>
            <a:ext cx="852805" cy="2844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455" y="3573145"/>
            <a:ext cx="756285" cy="3028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71040" y="3569335"/>
            <a:ext cx="33312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用神经网络</a:t>
            </a:r>
            <a:r>
              <a:rPr lang="en-US" altLang="zh-CN" b="1"/>
              <a:t>               </a:t>
            </a:r>
            <a:r>
              <a:rPr lang="zh-CN" altLang="en-US" b="1"/>
              <a:t>去</a:t>
            </a:r>
            <a:r>
              <a:rPr lang="zh-CN" altLang="en-US" b="1"/>
              <a:t>近似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θ: </a:t>
            </a:r>
            <a:r>
              <a:rPr lang="zh-CN" altLang="en-US" b="1"/>
              <a:t>可训练的神经网络</a:t>
            </a:r>
            <a:r>
              <a:rPr lang="zh-CN" altLang="en-US" b="1"/>
              <a:t>参数</a:t>
            </a:r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1978025" y="438721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b="1"/>
              <a:t>Value</a:t>
            </a:r>
            <a:r>
              <a:rPr lang="en-US" b="1"/>
              <a:t> </a:t>
            </a:r>
            <a:r>
              <a:rPr b="1"/>
              <a:t>network</a:t>
            </a:r>
            <a:r>
              <a:rPr lang="en-US" b="1"/>
              <a:t> </a:t>
            </a:r>
            <a:r>
              <a:rPr b="1"/>
              <a:t>(critic):</a:t>
            </a:r>
            <a:endParaRPr b="1"/>
          </a:p>
        </p:txBody>
      </p:sp>
      <p:sp>
        <p:nvSpPr>
          <p:cNvPr id="28" name="文本框 27"/>
          <p:cNvSpPr txBox="1"/>
          <p:nvPr/>
        </p:nvSpPr>
        <p:spPr>
          <a:xfrm>
            <a:off x="1978025" y="4879340"/>
            <a:ext cx="34683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用神经网络</a:t>
            </a:r>
            <a:r>
              <a:rPr lang="en-US" altLang="zh-CN" b="1"/>
              <a:t>                 </a:t>
            </a:r>
            <a:r>
              <a:rPr lang="zh-CN" altLang="en-US" b="1"/>
              <a:t>去</a:t>
            </a:r>
            <a:r>
              <a:rPr lang="zh-CN" altLang="en-US" b="1"/>
              <a:t>近似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θ: </a:t>
            </a:r>
            <a:r>
              <a:rPr lang="zh-CN" altLang="en-US" b="1"/>
              <a:t>可训练的神经网络</a:t>
            </a:r>
            <a:r>
              <a:rPr lang="zh-CN" altLang="en-US" b="1"/>
              <a:t>参数</a:t>
            </a:r>
            <a:endParaRPr lang="zh-CN" altLang="en-US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1720" y="4893945"/>
            <a:ext cx="979170" cy="2952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0" y="4911090"/>
            <a:ext cx="823595" cy="26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N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etwork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(actor)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endParaRPr 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40" y="1464945"/>
            <a:ext cx="1244600" cy="37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110" y="3886835"/>
            <a:ext cx="7268845" cy="16560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77695" y="2213610"/>
            <a:ext cx="4439285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输入</a:t>
            </a:r>
            <a:r>
              <a:rPr lang="en-US" altLang="zh-CN" b="1"/>
              <a:t>: </a:t>
            </a:r>
            <a:r>
              <a:rPr lang="zh-CN" altLang="en-US" b="1"/>
              <a:t>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state s</a:t>
            </a:r>
            <a:endParaRPr lang="en-US" altLang="zh-CN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输出</a:t>
            </a:r>
            <a:r>
              <a:rPr lang="en-US" altLang="zh-CN" b="1"/>
              <a:t>: </a:t>
            </a:r>
            <a:r>
              <a:rPr lang="zh-CN" altLang="en-US" b="1"/>
              <a:t>全部动作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actions </a:t>
            </a:r>
            <a:r>
              <a:rPr lang="zh-CN" altLang="en-US" b="1">
                <a:solidFill>
                  <a:schemeClr val="tx1"/>
                </a:solidFill>
              </a:rPr>
              <a:t>的概率密度分布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 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840" y="3299460"/>
            <a:ext cx="2208530" cy="474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 network	(critic) </a:t>
            </a:r>
            <a:endParaRPr 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1877695" y="2213610"/>
            <a:ext cx="55206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输入</a:t>
            </a:r>
            <a:r>
              <a:rPr lang="en-US" altLang="zh-CN" b="1"/>
              <a:t>: </a:t>
            </a:r>
            <a:r>
              <a:rPr lang="zh-CN" altLang="en-US" b="1"/>
              <a:t>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state s</a:t>
            </a:r>
            <a:endParaRPr lang="en-US" altLang="zh-CN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输出</a:t>
            </a:r>
            <a:r>
              <a:rPr lang="en-US" altLang="zh-CN" b="1"/>
              <a:t>:  </a:t>
            </a:r>
            <a:r>
              <a:rPr lang="zh-CN" altLang="en-US" b="1"/>
              <a:t>在状态</a:t>
            </a:r>
            <a:r>
              <a:rPr lang="en-US" altLang="zh-CN" b="1">
                <a:solidFill>
                  <a:srgbClr val="00B050"/>
                </a:solidFill>
              </a:rPr>
              <a:t> state s</a:t>
            </a:r>
            <a:r>
              <a:rPr lang="en-US" altLang="zh-CN" b="1"/>
              <a:t> </a:t>
            </a:r>
            <a:r>
              <a:rPr lang="zh-CN" altLang="en-US" b="1"/>
              <a:t>下</a:t>
            </a:r>
            <a:r>
              <a:rPr lang="en-US" altLang="zh-CN" b="1"/>
              <a:t>, </a:t>
            </a:r>
            <a:r>
              <a:rPr lang="zh-CN" altLang="en-US" b="1"/>
              <a:t>执行动作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action a</a:t>
            </a:r>
            <a:r>
              <a:rPr lang="en-US" altLang="zh-CN" b="1"/>
              <a:t> </a:t>
            </a:r>
            <a:r>
              <a:rPr lang="zh-CN" altLang="en-US" b="1"/>
              <a:t>的</a:t>
            </a:r>
            <a:r>
              <a:rPr lang="zh-CN" altLang="en-US" b="1"/>
              <a:t>得分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30" y="1416050"/>
            <a:ext cx="1363345" cy="445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955" y="3494405"/>
            <a:ext cx="7324090" cy="2604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Train the Neural Networks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Train the networks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20408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Definition:利用神经网络近似的状态价值</a:t>
            </a:r>
            <a:r>
              <a:rPr lang="zh-CN" altLang="en-US" b="1"/>
              <a:t>函数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1971040" y="3077210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b="1"/>
              <a:t>训练</a:t>
            </a:r>
            <a:r>
              <a:rPr lang="en-US" altLang="zh-CN" b="1"/>
              <a:t>:  </a:t>
            </a:r>
            <a:r>
              <a:rPr lang="zh-CN" altLang="en-US" b="1"/>
              <a:t>更新参数</a:t>
            </a:r>
            <a:r>
              <a:rPr lang="en-US" altLang="zh-CN" b="1"/>
              <a:t> θ </a:t>
            </a:r>
            <a:r>
              <a:rPr lang="zh-CN" altLang="en-US" b="1"/>
              <a:t>和</a:t>
            </a:r>
            <a:r>
              <a:rPr lang="en-US" altLang="zh-CN" b="1"/>
              <a:t> </a:t>
            </a:r>
            <a:r>
              <a:rPr lang="en-US" altLang="zh-CN" b="1"/>
              <a:t>w </a:t>
            </a:r>
            <a:endParaRPr lang="en-US" altLang="zh-CN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3605530"/>
            <a:ext cx="852805" cy="28448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775460" y="3549015"/>
            <a:ext cx="96735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更新策略网络</a:t>
            </a:r>
            <a:r>
              <a:rPr lang="en-US" altLang="zh-CN" b="1"/>
              <a:t> policy network               </a:t>
            </a:r>
            <a:r>
              <a:rPr lang="zh-CN" altLang="en-US" b="1"/>
              <a:t>来增加状态价值网络</a:t>
            </a:r>
            <a:r>
              <a:rPr lang="en-US" altLang="zh-CN" b="1"/>
              <a:t> value network              </a:t>
            </a:r>
            <a:r>
              <a:rPr lang="zh-CN" altLang="en-US" b="1"/>
              <a:t>的</a:t>
            </a:r>
            <a:r>
              <a:rPr lang="zh-CN" altLang="en-US" b="1"/>
              <a:t>结果</a:t>
            </a:r>
            <a:endParaRPr lang="zh-CN" altLang="en-US" b="1"/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b="1"/>
              <a:t>Actor </a:t>
            </a:r>
            <a:r>
              <a:rPr lang="zh-CN" altLang="en-US" b="1"/>
              <a:t>会逐渐地表现得</a:t>
            </a:r>
            <a:r>
              <a:rPr lang="zh-CN" altLang="en-US" b="1"/>
              <a:t>更好</a:t>
            </a:r>
            <a:endParaRPr lang="zh-CN" altLang="en-US" b="1"/>
          </a:p>
          <a:p>
            <a:pPr lvl="1" indent="0" algn="l">
              <a:buFont typeface="Arial" panose="020B0604020202020204" pitchFamily="34" charset="0"/>
              <a:buNone/>
            </a:pPr>
            <a:r>
              <a:rPr lang="zh-CN" altLang="en-US" b="1"/>
              <a:t>监督信息仅仅来自</a:t>
            </a:r>
            <a:r>
              <a:rPr lang="en-US" altLang="zh-CN" b="1"/>
              <a:t> </a:t>
            </a:r>
            <a:r>
              <a:rPr lang="en-US" altLang="zh-CN" b="1">
                <a:sym typeface="+mn-ea"/>
              </a:rPr>
              <a:t>value network (</a:t>
            </a:r>
            <a:r>
              <a:rPr lang="en-US" altLang="zh-CN" b="1">
                <a:sym typeface="+mn-ea"/>
              </a:rPr>
              <a:t>critic)</a:t>
            </a:r>
            <a:endParaRPr lang="en-US" altLang="zh-CN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95" y="4722495"/>
            <a:ext cx="979170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670" y="2634615"/>
            <a:ext cx="3550285" cy="341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575" y="3637915"/>
            <a:ext cx="836295" cy="2520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75460" y="4700905"/>
            <a:ext cx="56216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更新</a:t>
            </a:r>
            <a:r>
              <a:rPr lang="en-US" altLang="zh-CN" b="1">
                <a:sym typeface="+mn-ea"/>
              </a:rPr>
              <a:t> value network                </a:t>
            </a:r>
            <a:r>
              <a:rPr lang="zh-CN" altLang="en-US" b="1">
                <a:sym typeface="+mn-ea"/>
              </a:rPr>
              <a:t>来更好地估计</a:t>
            </a:r>
            <a:r>
              <a:rPr lang="zh-CN" altLang="en-US" b="1">
                <a:sym typeface="+mn-ea"/>
              </a:rPr>
              <a:t>回报</a:t>
            </a:r>
            <a:endParaRPr lang="zh-CN" altLang="en-US" b="1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Critic </a:t>
            </a:r>
            <a:r>
              <a:rPr lang="zh-CN" altLang="en-US" b="1">
                <a:sym typeface="+mn-ea"/>
              </a:rPr>
              <a:t>估计的回报会越来</a:t>
            </a:r>
            <a:r>
              <a:rPr lang="zh-CN" altLang="en-US" b="1">
                <a:sym typeface="+mn-ea"/>
              </a:rPr>
              <a:t>越准确</a:t>
            </a:r>
            <a:endParaRPr lang="zh-CN" altLang="en-US" b="1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b="1">
                <a:sym typeface="+mn-ea"/>
              </a:rPr>
              <a:t>监督信息仅仅来自环境奖励</a:t>
            </a:r>
            <a:r>
              <a:rPr lang="en-US" altLang="zh-CN" b="1">
                <a:sym typeface="+mn-ea"/>
              </a:rPr>
              <a:t>  Environment </a:t>
            </a:r>
            <a:r>
              <a:rPr lang="en-US" altLang="zh-CN" b="1">
                <a:sym typeface="+mn-ea"/>
              </a:rPr>
              <a:t>reward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术语：状态转移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transition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6714490" y="2077720"/>
            <a:ext cx="391795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 transition</a:t>
            </a:r>
            <a:endParaRPr lang="en-US" altLang="zh-CN" sz="2800" b="1" dirty="0">
              <a:solidFill>
                <a:srgbClr val="0070C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3061970"/>
            <a:ext cx="4563745" cy="3027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96050" y="2955290"/>
            <a:ext cx="110045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B050"/>
                </a:solidFill>
              </a:rPr>
              <a:t>old state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89415" y="2955290"/>
            <a:ext cx="134302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00B050"/>
                </a:solidFill>
              </a:rPr>
              <a:t>new </a:t>
            </a:r>
            <a:r>
              <a:rPr lang="zh-CN" altLang="en-US" b="1">
                <a:solidFill>
                  <a:srgbClr val="00B050"/>
                </a:solidFill>
              </a:rPr>
              <a:t>state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7657465" y="3108325"/>
            <a:ext cx="1599565" cy="8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034020" y="2707005"/>
            <a:ext cx="81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action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88430" y="3494405"/>
            <a:ext cx="39077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例如</a:t>
            </a:r>
            <a:r>
              <a:rPr lang="en-US" altLang="zh-CN"/>
              <a:t>:</a:t>
            </a:r>
            <a:r>
              <a:rPr lang="zh-CN" altLang="en-US"/>
              <a:t>执行“up”动作去到新状态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状态转移也是随机</a:t>
            </a:r>
            <a:r>
              <a:rPr lang="zh-CN" altLang="en-US"/>
              <a:t>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随机性的来源是环境</a:t>
            </a:r>
            <a:r>
              <a:rPr lang="en-US" altLang="zh-CN"/>
              <a:t>environment,</a:t>
            </a:r>
            <a:r>
              <a:rPr lang="zh-CN" altLang="en-US"/>
              <a:t>也就是游戏程序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状态转移函数用</a:t>
            </a:r>
            <a:r>
              <a:rPr lang="en-US" altLang="zh-CN"/>
              <a:t>p</a:t>
            </a:r>
            <a:r>
              <a:rPr lang="zh-CN" altLang="en-US"/>
              <a:t>来表示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95" y="5937885"/>
            <a:ext cx="3857625" cy="40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Train the networks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20408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Definition:利用神经网络近似的状态价值</a:t>
            </a:r>
            <a:r>
              <a:rPr lang="zh-CN" altLang="en-US" b="1"/>
              <a:t>函数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1971040" y="3077210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b="1"/>
              <a:t>训练</a:t>
            </a:r>
            <a:r>
              <a:rPr lang="en-US" altLang="zh-CN" b="1"/>
              <a:t>:  </a:t>
            </a:r>
            <a:r>
              <a:rPr lang="zh-CN" altLang="en-US" b="1"/>
              <a:t>更新参数</a:t>
            </a:r>
            <a:r>
              <a:rPr lang="en-US" altLang="zh-CN" b="1"/>
              <a:t> θ </a:t>
            </a:r>
            <a:r>
              <a:rPr lang="zh-CN" altLang="en-US" b="1"/>
              <a:t>和</a:t>
            </a:r>
            <a:r>
              <a:rPr lang="en-US" altLang="zh-CN" b="1"/>
              <a:t> </a:t>
            </a:r>
            <a:r>
              <a:rPr lang="en-US" altLang="zh-CN" b="1"/>
              <a:t>w 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1775460" y="3549015"/>
            <a:ext cx="598995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/>
              <a:t>1.</a:t>
            </a:r>
            <a:r>
              <a:rPr lang="zh-CN" altLang="en-US" b="1"/>
              <a:t>观察到状态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St</a:t>
            </a:r>
            <a:endParaRPr lang="en-US" altLang="zh-CN" b="1">
              <a:solidFill>
                <a:srgbClr val="00B05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00B05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2.</a:t>
            </a:r>
            <a:r>
              <a:rPr lang="zh-CN" altLang="en-US" b="1">
                <a:solidFill>
                  <a:schemeClr val="tx1"/>
                </a:solidFill>
              </a:rPr>
              <a:t>根据</a:t>
            </a:r>
            <a:r>
              <a:rPr lang="en-US" altLang="zh-CN" b="1">
                <a:solidFill>
                  <a:schemeClr val="tx1"/>
                </a:solidFill>
              </a:rPr>
              <a:t>                    ,</a:t>
            </a:r>
            <a:r>
              <a:rPr lang="zh-CN" altLang="en-US" b="1">
                <a:solidFill>
                  <a:schemeClr val="tx1"/>
                </a:solidFill>
              </a:rPr>
              <a:t>随机抽样动作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3.</a:t>
            </a:r>
            <a:r>
              <a:rPr lang="zh-CN" altLang="en-US" b="1">
                <a:solidFill>
                  <a:schemeClr val="tx1"/>
                </a:solidFill>
              </a:rPr>
              <a:t>执行动作</a:t>
            </a:r>
            <a:r>
              <a:rPr lang="en-US" altLang="zh-CN" b="1">
                <a:solidFill>
                  <a:schemeClr val="tx1"/>
                </a:solidFill>
              </a:rPr>
              <a:t>     , </a:t>
            </a:r>
            <a:r>
              <a:rPr lang="zh-CN" altLang="en-US" b="1">
                <a:solidFill>
                  <a:schemeClr val="tx1"/>
                </a:solidFill>
              </a:rPr>
              <a:t>观察到新的状态</a:t>
            </a:r>
            <a:r>
              <a:rPr lang="en-US" altLang="zh-CN" b="1">
                <a:solidFill>
                  <a:schemeClr val="tx1"/>
                </a:solidFill>
              </a:rPr>
              <a:t>          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奖励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reward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4. </a:t>
            </a: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TD learning </a:t>
            </a:r>
            <a:r>
              <a:rPr lang="zh-CN" altLang="en-US" b="1">
                <a:solidFill>
                  <a:schemeClr val="tx1"/>
                </a:solidFill>
              </a:rPr>
              <a:t>更新</a:t>
            </a:r>
            <a:r>
              <a:rPr lang="en-US" altLang="zh-CN" b="1">
                <a:solidFill>
                  <a:schemeClr val="tx1"/>
                </a:solidFill>
              </a:rPr>
              <a:t> action-value network </a:t>
            </a:r>
            <a:r>
              <a:rPr lang="zh-CN" altLang="en-US" b="1">
                <a:solidFill>
                  <a:schemeClr val="tx1"/>
                </a:solidFill>
              </a:rPr>
              <a:t>参数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w</a:t>
            </a:r>
            <a:endParaRPr lang="en-US" altLang="zh-CN" b="1">
              <a:solidFill>
                <a:schemeClr val="tx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5.</a:t>
            </a: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policy gradient </a:t>
            </a:r>
            <a:r>
              <a:rPr lang="zh-CN" altLang="en-US" b="1">
                <a:solidFill>
                  <a:schemeClr val="tx1"/>
                </a:solidFill>
              </a:rPr>
              <a:t>更新</a:t>
            </a:r>
            <a:r>
              <a:rPr lang="en-US" altLang="zh-CN" b="1">
                <a:solidFill>
                  <a:schemeClr val="tx1"/>
                </a:solidFill>
              </a:rPr>
              <a:t> policy network </a:t>
            </a:r>
            <a:r>
              <a:rPr lang="zh-CN" altLang="en-US" b="1">
                <a:solidFill>
                  <a:schemeClr val="tx1"/>
                </a:solidFill>
              </a:rPr>
              <a:t>参数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θ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70" y="2634615"/>
            <a:ext cx="3550285" cy="3416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545" y="4101465"/>
            <a:ext cx="1269365" cy="3517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75" y="4107815"/>
            <a:ext cx="259715" cy="3321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060" y="4663440"/>
            <a:ext cx="259715" cy="3321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795" y="4674235"/>
            <a:ext cx="438150" cy="2787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620" y="4661535"/>
            <a:ext cx="387985" cy="35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ym typeface="+mn-ea"/>
              </a:rPr>
              <a:t>用</a:t>
            </a:r>
            <a:r>
              <a:rPr lang="en-US" altLang="zh-CN" sz="2800" b="1">
                <a:sym typeface="+mn-ea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TD learning</a:t>
            </a:r>
            <a:r>
              <a:rPr lang="en-US" altLang="zh-CN" sz="2800" b="1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更新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 value network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q  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1775460" y="2297430"/>
            <a:ext cx="267208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1.</a:t>
            </a:r>
            <a:r>
              <a:rPr lang="zh-CN" altLang="en-US" b="1">
                <a:solidFill>
                  <a:schemeClr val="tx1"/>
                </a:solidFill>
              </a:rPr>
              <a:t>计算</a:t>
            </a:r>
            <a:r>
              <a:rPr lang="en-US" altLang="zh-CN" b="1">
                <a:solidFill>
                  <a:schemeClr val="tx1"/>
                </a:solidFill>
              </a:rPr>
              <a:t>                    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2.TD </a:t>
            </a:r>
            <a:r>
              <a:rPr lang="en-US" altLang="zh-CN" b="1">
                <a:solidFill>
                  <a:schemeClr val="tx1"/>
                </a:solidFill>
              </a:rPr>
              <a:t>target : 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3.TD </a:t>
            </a:r>
            <a:r>
              <a:rPr lang="en-US" altLang="zh-CN" b="1">
                <a:solidFill>
                  <a:schemeClr val="tx1"/>
                </a:solidFill>
              </a:rPr>
              <a:t>Loss :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4. </a:t>
            </a:r>
            <a:r>
              <a:rPr lang="zh-CN" altLang="en-US" b="1">
                <a:solidFill>
                  <a:schemeClr val="tx1"/>
                </a:solidFill>
              </a:rPr>
              <a:t>梯度下降</a:t>
            </a:r>
            <a:r>
              <a:rPr lang="en-US" altLang="zh-CN" b="1">
                <a:solidFill>
                  <a:schemeClr val="tx1"/>
                </a:solidFill>
              </a:rPr>
              <a:t> :  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312035"/>
            <a:ext cx="1255395" cy="3365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313305"/>
            <a:ext cx="1908810" cy="3524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2865755"/>
            <a:ext cx="3256280" cy="3155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365" y="3398520"/>
            <a:ext cx="3284855" cy="4178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990" y="3884930"/>
            <a:ext cx="3440430" cy="52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ym typeface="+mn-ea"/>
              </a:rPr>
              <a:t>用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policy gradient</a:t>
            </a:r>
            <a:r>
              <a:rPr lang="en-US" altLang="zh-CN" sz="2800" b="1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更新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 policy network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π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877695" y="220408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Definition:利用神经网络近似的状态价值</a:t>
            </a:r>
            <a:r>
              <a:rPr lang="zh-CN" altLang="en-US" b="1"/>
              <a:t>函数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70" y="2634615"/>
            <a:ext cx="3550285" cy="3416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29435" y="3014345"/>
            <a:ext cx="703834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Polivy gradient: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θ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的求导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95" y="3070860"/>
            <a:ext cx="1014730" cy="260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380" y="3497580"/>
            <a:ext cx="5116195" cy="1033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29435" y="4545330"/>
            <a:ext cx="771398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Algorithm: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stochastic policy gradient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更新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网络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58670" y="5052060"/>
            <a:ext cx="37045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随机抽样动作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 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Stochastic gradient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ascent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375" y="5069205"/>
            <a:ext cx="1751330" cy="3238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5" y="5655945"/>
            <a:ext cx="2525395" cy="29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>
                <a:sym typeface="+mn-ea"/>
              </a:rPr>
              <a:t>Summary of Algorithm</a:t>
            </a:r>
            <a:endParaRPr sz="2800" b="1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39645"/>
            <a:ext cx="8392160" cy="3693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Agent-Environment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交互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①②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0" y="2831465"/>
            <a:ext cx="7235190" cy="27489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006975" y="2104390"/>
            <a:ext cx="319024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policy π</a:t>
            </a:r>
            <a:endParaRPr lang="en-US" altLang="zh-CN" sz="2800" b="1" dirty="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440" y="3335020"/>
            <a:ext cx="1003300" cy="4584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259965" y="3460115"/>
            <a:ext cx="4127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两个随机性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的来源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31060"/>
            <a:ext cx="3391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动作的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随机性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" y="3626485"/>
            <a:ext cx="4154170" cy="1949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62015" y="2831465"/>
            <a:ext cx="4361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给定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r>
              <a:rPr lang="en-US" altLang="zh-CN" b="1">
                <a:solidFill>
                  <a:srgbClr val="00B050"/>
                </a:solidFill>
              </a:rPr>
              <a:t>s</a:t>
            </a:r>
            <a:r>
              <a:rPr lang="en-US" altLang="zh-CN" b="1"/>
              <a:t>, 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/>
              <a:t>是随机的</a:t>
            </a:r>
            <a:r>
              <a:rPr lang="en-US" altLang="zh-CN" b="1"/>
              <a:t>, </a:t>
            </a:r>
            <a:r>
              <a:rPr lang="zh-CN" altLang="en-US" b="1"/>
              <a:t>例如</a:t>
            </a:r>
            <a:r>
              <a:rPr lang="en-US" altLang="zh-CN" b="1"/>
              <a:t>:</a:t>
            </a:r>
            <a:endParaRPr lang="en-US" altLang="zh-CN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10" y="3408680"/>
            <a:ext cx="264795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两个随机性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的来源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31060"/>
            <a:ext cx="3959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转移的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随机性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37555" y="3187065"/>
            <a:ext cx="43611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状态转移是随机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Environment(</a:t>
            </a:r>
            <a:r>
              <a:rPr lang="zh-CN" altLang="en-US" b="1"/>
              <a:t>游戏程序</a:t>
            </a:r>
            <a:r>
              <a:rPr lang="en-US" altLang="zh-CN" b="1"/>
              <a:t>)</a:t>
            </a:r>
            <a:r>
              <a:rPr lang="zh-CN" altLang="en-US" b="1"/>
              <a:t>通过状态转移函数来随机抽样进而生成新的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r>
              <a:rPr lang="en-US" altLang="zh-CN" b="1">
                <a:solidFill>
                  <a:srgbClr val="00B050"/>
                </a:solidFill>
              </a:rPr>
              <a:t>S`</a:t>
            </a:r>
            <a:endParaRPr lang="en-US" altLang="zh-CN" b="1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80" y="3061970"/>
            <a:ext cx="2295525" cy="1952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5014595"/>
            <a:ext cx="1266825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350" y="4559300"/>
            <a:ext cx="158115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3885,&quot;width&quot;:5835}"/>
</p:tagLst>
</file>

<file path=ppt/tags/tag2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1834,&quot;width&quot;:2774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8522</Words>
  <Application>WPS 演示</Application>
  <PresentationFormat>宽屏</PresentationFormat>
  <Paragraphs>1065</Paragraphs>
  <Slides>64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Arial Unicode MS</vt:lpstr>
      <vt:lpstr>微软雅黑</vt:lpstr>
      <vt:lpstr>Arial Unicode MS</vt:lpstr>
      <vt:lpstr>等线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309</cp:revision>
  <dcterms:created xsi:type="dcterms:W3CDTF">2021-11-18T03:56:00Z</dcterms:created>
  <dcterms:modified xsi:type="dcterms:W3CDTF">2022-01-18T01:17:14Z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