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7" r:id="rId3"/>
    <p:sldId id="258" r:id="rId4"/>
    <p:sldId id="572" r:id="rId5"/>
    <p:sldId id="297" r:id="rId6"/>
    <p:sldId id="573" r:id="rId7"/>
    <p:sldId id="574" r:id="rId8"/>
    <p:sldId id="575" r:id="rId9"/>
    <p:sldId id="576" r:id="rId10"/>
    <p:sldId id="577" r:id="rId11"/>
    <p:sldId id="578" r:id="rId12"/>
    <p:sldId id="579" r:id="rId13"/>
    <p:sldId id="581" r:id="rId14"/>
    <p:sldId id="580" r:id="rId15"/>
    <p:sldId id="582" r:id="rId16"/>
    <p:sldId id="583" r:id="rId17"/>
    <p:sldId id="584" r:id="rId18"/>
    <p:sldId id="585" r:id="rId19"/>
    <p:sldId id="586" r:id="rId20"/>
    <p:sldId id="587" r:id="rId21"/>
    <p:sldId id="588" r:id="rId22"/>
    <p:sldId id="589" r:id="rId23"/>
    <p:sldId id="590" r:id="rId24"/>
    <p:sldId id="591" r:id="rId25"/>
    <p:sldId id="592" r:id="rId26"/>
    <p:sldId id="593" r:id="rId27"/>
    <p:sldId id="594" r:id="rId28"/>
    <p:sldId id="595" r:id="rId29"/>
    <p:sldId id="596" r:id="rId30"/>
    <p:sldId id="597" r:id="rId31"/>
    <p:sldId id="598" r:id="rId32"/>
    <p:sldId id="599" r:id="rId33"/>
    <p:sldId id="600" r:id="rId34"/>
    <p:sldId id="601" r:id="rId35"/>
    <p:sldId id="602" r:id="rId36"/>
    <p:sldId id="603" r:id="rId37"/>
    <p:sldId id="604" r:id="rId38"/>
    <p:sldId id="605" r:id="rId39"/>
    <p:sldId id="606" r:id="rId40"/>
    <p:sldId id="607" r:id="rId41"/>
    <p:sldId id="608" r:id="rId42"/>
    <p:sldId id="609" r:id="rId43"/>
    <p:sldId id="610" r:id="rId44"/>
    <p:sldId id="611" r:id="rId45"/>
    <p:sldId id="612" r:id="rId46"/>
    <p:sldId id="613" r:id="rId47"/>
    <p:sldId id="614" r:id="rId48"/>
    <p:sldId id="615" r:id="rId49"/>
    <p:sldId id="616" r:id="rId50"/>
    <p:sldId id="617" r:id="rId51"/>
    <p:sldId id="618" r:id="rId52"/>
    <p:sldId id="619" r:id="rId53"/>
    <p:sldId id="620" r:id="rId54"/>
    <p:sldId id="621" r:id="rId55"/>
    <p:sldId id="552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F2CC"/>
    <a:srgbClr val="E7E6E6"/>
    <a:srgbClr val="2E93D6"/>
    <a:srgbClr val="7030A0"/>
    <a:srgbClr val="5CBFEA"/>
    <a:srgbClr val="D6DCE5"/>
    <a:srgbClr val="0184CB"/>
    <a:srgbClr val="0070C1"/>
    <a:srgbClr val="01518A"/>
    <a:srgbClr val="00A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515" autoAdjust="0"/>
  </p:normalViewPr>
  <p:slideViewPr>
    <p:cSldViewPr snapToGrid="0">
      <p:cViewPr varScale="1">
        <p:scale>
          <a:sx n="64" d="100"/>
          <a:sy n="64" d="100"/>
        </p:scale>
        <p:origin x="3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notesMaster" Target="notesMasters/notesMaster1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4185C-A69D-4982-BCC8-0794776405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5B5B5-6AFC-4DE0-AC18-FA9EEDE821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image9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14" b="11916"/>
          <a:stretch>
            <a:fillRect/>
          </a:stretch>
        </p:blipFill>
        <p:spPr>
          <a:xfrm>
            <a:off x="0" y="2419349"/>
            <a:ext cx="12192000" cy="44386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144" b="19144"/>
          <a:stretch>
            <a:fillRect/>
          </a:stretch>
        </p:blipFill>
        <p:spPr>
          <a:xfrm>
            <a:off x="0" y="2038350"/>
            <a:ext cx="12192000" cy="4229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1719"/>
          <a:stretch>
            <a:fillRect/>
          </a:stretch>
        </p:blipFill>
        <p:spPr>
          <a:xfrm>
            <a:off x="742950" y="5039"/>
            <a:ext cx="4667250" cy="6852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98" y="2519"/>
            <a:ext cx="12221497" cy="6852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192011" y="0"/>
            <a:ext cx="5999989" cy="4101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5999989" cy="4101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232696"/>
            <a:ext cx="12192000" cy="26253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75607" y="1947407"/>
            <a:ext cx="2976000" cy="29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0272000" y="4938000"/>
            <a:ext cx="1920000" cy="19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3711" y="12813"/>
            <a:ext cx="1920000" cy="19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3621021"/>
            <a:ext cx="12192000" cy="3236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6909" y="1690757"/>
            <a:ext cx="2592288" cy="4810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456524" y="1700510"/>
            <a:ext cx="2592288" cy="32074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36139" y="1700509"/>
            <a:ext cx="2592288" cy="2061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815753" y="1700510"/>
            <a:ext cx="2592288" cy="4800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456524" y="4977719"/>
            <a:ext cx="2592000" cy="15236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 userDrawn="1"/>
        </p:nvSpPr>
        <p:spPr>
          <a:xfrm>
            <a:off x="6136139" y="3817041"/>
            <a:ext cx="2592000" cy="268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2.png"/><Relationship Id="rId3" Type="http://schemas.openxmlformats.org/officeDocument/2006/relationships/tags" Target="../tags/tag9.xml"/><Relationship Id="rId2" Type="http://schemas.openxmlformats.org/officeDocument/2006/relationships/image" Target="../media/image10.png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1.png"/><Relationship Id="rId2" Type="http://schemas.openxmlformats.org/officeDocument/2006/relationships/image" Target="../media/image10.png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5.png"/><Relationship Id="rId2" Type="http://schemas.openxmlformats.org/officeDocument/2006/relationships/image" Target="../media/image10.png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6.png"/><Relationship Id="rId2" Type="http://schemas.openxmlformats.org/officeDocument/2006/relationships/image" Target="../media/image10.png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7.png"/><Relationship Id="rId2" Type="http://schemas.openxmlformats.org/officeDocument/2006/relationships/image" Target="../media/image10.png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8.png"/><Relationship Id="rId2" Type="http://schemas.openxmlformats.org/officeDocument/2006/relationships/image" Target="../media/image10.png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9.png"/><Relationship Id="rId2" Type="http://schemas.openxmlformats.org/officeDocument/2006/relationships/image" Target="../media/image10.png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0.png"/><Relationship Id="rId2" Type="http://schemas.openxmlformats.org/officeDocument/2006/relationships/image" Target="../media/image10.png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1.png"/><Relationship Id="rId2" Type="http://schemas.openxmlformats.org/officeDocument/2006/relationships/image" Target="../media/image10.png"/><Relationship Id="rId1" Type="http://schemas.openxmlformats.org/officeDocument/2006/relationships/tags" Target="../tags/tag21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2.png"/><Relationship Id="rId2" Type="http://schemas.openxmlformats.org/officeDocument/2006/relationships/image" Target="../media/image10.png"/><Relationship Id="rId1" Type="http://schemas.openxmlformats.org/officeDocument/2006/relationships/tags" Target="../tags/tag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10.png"/><Relationship Id="rId1" Type="http://schemas.openxmlformats.org/officeDocument/2006/relationships/tags" Target="../tags/tag24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8.png"/><Relationship Id="rId2" Type="http://schemas.openxmlformats.org/officeDocument/2006/relationships/image" Target="../media/image10.png"/><Relationship Id="rId1" Type="http://schemas.openxmlformats.org/officeDocument/2006/relationships/tags" Target="../tags/tag25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9.png"/><Relationship Id="rId2" Type="http://schemas.openxmlformats.org/officeDocument/2006/relationships/image" Target="../media/image10.png"/><Relationship Id="rId1" Type="http://schemas.openxmlformats.org/officeDocument/2006/relationships/tags" Target="../tags/tag26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10.png"/><Relationship Id="rId1" Type="http://schemas.openxmlformats.org/officeDocument/2006/relationships/tags" Target="../tags/tag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10.png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10.png"/><Relationship Id="rId1" Type="http://schemas.openxmlformats.org/officeDocument/2006/relationships/tags" Target="../tags/tag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2.png"/><Relationship Id="rId2" Type="http://schemas.openxmlformats.org/officeDocument/2006/relationships/image" Target="../media/image10.png"/><Relationship Id="rId1" Type="http://schemas.openxmlformats.org/officeDocument/2006/relationships/tags" Target="../tags/tag30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3.png"/><Relationship Id="rId2" Type="http://schemas.openxmlformats.org/officeDocument/2006/relationships/image" Target="../media/image10.png"/><Relationship Id="rId1" Type="http://schemas.openxmlformats.org/officeDocument/2006/relationships/tags" Target="../tags/tag31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5.png"/><Relationship Id="rId3" Type="http://schemas.openxmlformats.org/officeDocument/2006/relationships/image" Target="../media/image74.png"/><Relationship Id="rId2" Type="http://schemas.openxmlformats.org/officeDocument/2006/relationships/image" Target="../media/image10.png"/><Relationship Id="rId1" Type="http://schemas.openxmlformats.org/officeDocument/2006/relationships/tags" Target="../tags/tag32.xml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10.png"/><Relationship Id="rId1" Type="http://schemas.openxmlformats.org/officeDocument/2006/relationships/tags" Target="../tags/tag3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0.png"/><Relationship Id="rId2" Type="http://schemas.openxmlformats.org/officeDocument/2006/relationships/image" Target="../media/image10.png"/><Relationship Id="rId1" Type="http://schemas.openxmlformats.org/officeDocument/2006/relationships/tags" Target="../tags/tag34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1.png"/><Relationship Id="rId2" Type="http://schemas.openxmlformats.org/officeDocument/2006/relationships/image" Target="../media/image10.png"/><Relationship Id="rId1" Type="http://schemas.openxmlformats.org/officeDocument/2006/relationships/tags" Target="../tags/tag35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2.png"/><Relationship Id="rId2" Type="http://schemas.openxmlformats.org/officeDocument/2006/relationships/image" Target="../media/image10.png"/><Relationship Id="rId1" Type="http://schemas.openxmlformats.org/officeDocument/2006/relationships/tags" Target="../tags/tag36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84.png"/><Relationship Id="rId3" Type="http://schemas.openxmlformats.org/officeDocument/2006/relationships/image" Target="../media/image83.png"/><Relationship Id="rId2" Type="http://schemas.openxmlformats.org/officeDocument/2006/relationships/image" Target="../media/image10.png"/><Relationship Id="rId1" Type="http://schemas.openxmlformats.org/officeDocument/2006/relationships/tags" Target="../tags/tag37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5.png"/><Relationship Id="rId2" Type="http://schemas.openxmlformats.org/officeDocument/2006/relationships/image" Target="../media/image10.png"/><Relationship Id="rId1" Type="http://schemas.openxmlformats.org/officeDocument/2006/relationships/tags" Target="../tags/tag3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24.png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6.png"/><Relationship Id="rId2" Type="http://schemas.openxmlformats.org/officeDocument/2006/relationships/image" Target="../media/image10.png"/><Relationship Id="rId1" Type="http://schemas.openxmlformats.org/officeDocument/2006/relationships/tags" Target="../tags/tag3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7.png"/><Relationship Id="rId2" Type="http://schemas.openxmlformats.org/officeDocument/2006/relationships/image" Target="../media/image10.png"/><Relationship Id="rId1" Type="http://schemas.openxmlformats.org/officeDocument/2006/relationships/tags" Target="../tags/tag40.xml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10.png"/><Relationship Id="rId1" Type="http://schemas.openxmlformats.org/officeDocument/2006/relationships/tags" Target="../tags/tag4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14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7.png"/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8.png"/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74925" y="2650490"/>
            <a:ext cx="7429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强化学习基础</a:t>
            </a:r>
            <a:r>
              <a:rPr lang="en-US" altLang="zh-CN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-DQN</a:t>
            </a: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进阶</a:t>
            </a:r>
            <a:endParaRPr lang="zh-CN" altLang="en-US" sz="3200" b="1" cap="all" dirty="0">
              <a:solidFill>
                <a:schemeClr val="accent1"/>
              </a:solidFill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996454" y="3400754"/>
            <a:ext cx="6466114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962080" y="3400917"/>
            <a:ext cx="5817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       </a:t>
            </a:r>
            <a:r>
              <a:rPr lang="zh-CN" altLang="en-US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汇报人：</a:t>
            </a:r>
            <a:r>
              <a:rPr lang="zh-CN" altLang="en-US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李柏坤    时间：</a:t>
            </a:r>
            <a:r>
              <a:rPr lang="en-US" altLang="zh-CN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2022/1/16</a:t>
            </a:r>
            <a:endParaRPr lang="zh-CN" altLang="en-US" sz="1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75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75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TD with</a:t>
            </a:r>
            <a:r>
              <a:rPr 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Experience Replay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775460" y="2202180"/>
            <a:ext cx="762571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更新</a:t>
            </a:r>
            <a:r>
              <a:rPr lang="en-US" altLang="zh-CN" b="1">
                <a:solidFill>
                  <a:schemeClr val="tx1"/>
                </a:solidFill>
              </a:rPr>
              <a:t> w </a:t>
            </a:r>
            <a:r>
              <a:rPr lang="zh-CN" altLang="en-US" b="1">
                <a:solidFill>
                  <a:schemeClr val="tx1"/>
                </a:solidFill>
              </a:rPr>
              <a:t>是通过最小化</a:t>
            </a:r>
            <a:r>
              <a:rPr lang="en-US" altLang="zh-CN" b="1">
                <a:solidFill>
                  <a:schemeClr val="tx1"/>
                </a:solidFill>
              </a:rPr>
              <a:t> Loss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随机梯度下降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SGD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）：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从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buffer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中，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随机抽样一个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transition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计算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TD error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δi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计算随机梯度：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SGD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955" y="3281680"/>
            <a:ext cx="1835150" cy="362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925" y="2040890"/>
            <a:ext cx="2351405" cy="6280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025" y="4213225"/>
            <a:ext cx="3202305" cy="59817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2805" y="4968240"/>
            <a:ext cx="1845310" cy="337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Benefits of Experience Replay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775460" y="2202180"/>
            <a:ext cx="76257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1.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消除连续状态的强相似性对训练的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不利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2 .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对于收集到的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transitions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可以多次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使用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Prioritized Experience Replay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Basic Idea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775460" y="2202180"/>
            <a:ext cx="762571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1.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不是全部的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transition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都是同等重要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2 .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下面哪一种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transition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更重要？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3.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我们如何得知哪个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transition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更重要？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如果一个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transition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有更大的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TD error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我们认为其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更重要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95475" y="4318000"/>
            <a:ext cx="7626350" cy="2419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Importance Sampling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775460" y="2202180"/>
            <a:ext cx="762571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使用 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importance sampling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替代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uniform sampling</a:t>
            </a: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Option 1: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抽样概率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Option 2: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抽样概率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总的来说，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big |δt|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应该给予更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高的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优先级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865" y="2713990"/>
            <a:ext cx="1875790" cy="3651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155" y="3204845"/>
            <a:ext cx="1522095" cy="5854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3495" y="3766185"/>
            <a:ext cx="8032750" cy="871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Scaling Learning Rate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775460" y="2202180"/>
            <a:ext cx="870966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SGD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                            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其中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α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是学习率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learning 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rate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如果使用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uniform sampling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，每个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transition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α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都一样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如果使用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importance sampling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α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应该根据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importance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进行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调整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learning rate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的缩放因子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如果是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uniform sampling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High-importance transitions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（即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           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有着更低的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learning 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rate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训练开始，设置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 β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为比较小的值，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随着训练时间，将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β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增加到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1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005" y="2227580"/>
            <a:ext cx="1971040" cy="3206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940" y="3808095"/>
            <a:ext cx="2974340" cy="4070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640" y="4324350"/>
            <a:ext cx="2063750" cy="46228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5200" y="4981575"/>
            <a:ext cx="848360" cy="304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Update TD Error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775460" y="2202180"/>
            <a:ext cx="870966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将每个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transition                             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，都关联一个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TD error , δ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如果一个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transition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是新收集的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我们不知道对应的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δ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t.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将该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δt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直接设置成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最大值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该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transition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会拥有最高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优先级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该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transition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每次从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buffer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中被选中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我们就更新其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δ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185" y="2187575"/>
            <a:ext cx="1922780" cy="372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Update TD Error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565" y="2143760"/>
            <a:ext cx="8577580" cy="4413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Target Network &amp; Double DQN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TD Learning for DQN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877695" y="2231390"/>
            <a:ext cx="724916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从</a:t>
            </a:r>
            <a:r>
              <a:rPr lang="en-US" altLang="zh-CN" b="1"/>
              <a:t> buffer </a:t>
            </a:r>
            <a:r>
              <a:rPr lang="zh-CN" altLang="en-US" b="1"/>
              <a:t>中选择一个</a:t>
            </a:r>
            <a:r>
              <a:rPr lang="en-US" altLang="zh-CN" b="1"/>
              <a:t> transition                            </a:t>
            </a:r>
            <a:r>
              <a:rPr lang="zh-CN" altLang="en-US" b="1"/>
              <a:t>来更新</a:t>
            </a:r>
            <a:r>
              <a:rPr lang="en-US" altLang="zh-CN" b="1"/>
              <a:t> w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TD target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：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TD error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SGD: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720340"/>
            <a:ext cx="4045585" cy="4508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878580"/>
            <a:ext cx="4592320" cy="377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425" y="2213610"/>
            <a:ext cx="1925955" cy="35941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8640" y="4295140"/>
            <a:ext cx="3522980" cy="60515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294890" y="3306445"/>
            <a:ext cx="4561840" cy="36830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b="1">
                <a:sym typeface="+mn-ea"/>
              </a:rPr>
              <a:t>TD target      </a:t>
            </a:r>
            <a:r>
              <a:rPr lang="zh-CN" altLang="en-US" b="1">
                <a:sym typeface="+mn-ea"/>
              </a:rPr>
              <a:t>有一部分是由</a:t>
            </a:r>
            <a:r>
              <a:rPr lang="en-US" altLang="zh-CN" b="1">
                <a:sym typeface="+mn-ea"/>
              </a:rPr>
              <a:t> DQN Q </a:t>
            </a:r>
            <a:r>
              <a:rPr lang="zh-CN" altLang="en-US" b="1">
                <a:sym typeface="+mn-ea"/>
              </a:rPr>
              <a:t>估计</a:t>
            </a:r>
            <a:r>
              <a:rPr lang="zh-CN" altLang="en-US" b="1">
                <a:sym typeface="+mn-ea"/>
              </a:rPr>
              <a:t>的</a:t>
            </a:r>
            <a:endParaRPr lang="zh-CN" altLang="en-US" b="1"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6620" y="3321050"/>
            <a:ext cx="278130" cy="33972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294890" y="4987290"/>
            <a:ext cx="4719955" cy="36830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b="1">
                <a:sym typeface="+mn-ea"/>
              </a:rPr>
              <a:t>我们使用</a:t>
            </a:r>
            <a:r>
              <a:rPr lang="en-US" altLang="zh-CN" b="1">
                <a:sym typeface="+mn-ea"/>
              </a:rPr>
              <a:t>      (</a:t>
            </a:r>
            <a:r>
              <a:rPr lang="zh-CN" altLang="en-US" b="1">
                <a:sym typeface="+mn-ea"/>
              </a:rPr>
              <a:t>有部分依赖</a:t>
            </a:r>
            <a:r>
              <a:rPr lang="en-US" altLang="zh-CN" b="1">
                <a:sym typeface="+mn-ea"/>
              </a:rPr>
              <a:t> Q ), </a:t>
            </a:r>
            <a:r>
              <a:rPr lang="zh-CN" altLang="en-US" b="1">
                <a:sym typeface="+mn-ea"/>
              </a:rPr>
              <a:t>来更新</a:t>
            </a:r>
            <a:r>
              <a:rPr lang="en-US" altLang="zh-CN" b="1">
                <a:sym typeface="+mn-ea"/>
              </a:rPr>
              <a:t> Q </a:t>
            </a:r>
            <a:r>
              <a:rPr lang="zh-CN" altLang="en-US" b="1">
                <a:sym typeface="+mn-ea"/>
              </a:rPr>
              <a:t>自身</a:t>
            </a:r>
            <a:endParaRPr lang="zh-CN" altLang="en-US" b="1">
              <a:sym typeface="+mn-ea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8040" y="4996180"/>
            <a:ext cx="278130" cy="339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9825" y="679130"/>
            <a:ext cx="10690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目录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15054" y="876300"/>
            <a:ext cx="397033" cy="2378907"/>
            <a:chOff x="2215054" y="876300"/>
            <a:chExt cx="397033" cy="2378907"/>
          </a:xfrm>
        </p:grpSpPr>
        <p:sp>
          <p:nvSpPr>
            <p:cNvPr id="4" name="文本框 3"/>
            <p:cNvSpPr txBox="1"/>
            <p:nvPr/>
          </p:nvSpPr>
          <p:spPr>
            <a:xfrm>
              <a:off x="2242755" y="876300"/>
              <a:ext cx="369332" cy="23789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CATALOGUE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215054" y="876300"/>
              <a:ext cx="0" cy="2378907"/>
            </a:xfrm>
            <a:prstGeom prst="line">
              <a:avLst/>
            </a:prstGeom>
            <a:ln w="6350"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822444" y="430530"/>
            <a:ext cx="4154786" cy="666750"/>
            <a:chOff x="6305550" y="2343150"/>
            <a:chExt cx="4154786" cy="666750"/>
          </a:xfrm>
        </p:grpSpPr>
        <p:grpSp>
          <p:nvGrpSpPr>
            <p:cNvPr id="11" name="组合 10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9" name="流程图: 决策 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418352" y="249185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822444" y="1395730"/>
            <a:ext cx="4154786" cy="666750"/>
            <a:chOff x="6305550" y="2343150"/>
            <a:chExt cx="4154786" cy="666750"/>
          </a:xfrm>
        </p:grpSpPr>
        <p:grpSp>
          <p:nvGrpSpPr>
            <p:cNvPr id="18" name="组合 1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1" name="流程图: 决策 20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sz="2000" dirty="0">
                <a:latin typeface="仿宋" panose="02010609060101010101" charset="-122"/>
                <a:ea typeface="仿宋" panose="02010609060101010101" charset="-122"/>
                <a:sym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822444" y="2360930"/>
            <a:ext cx="4154786" cy="666750"/>
            <a:chOff x="6305550" y="2343150"/>
            <a:chExt cx="4154786" cy="666750"/>
          </a:xfrm>
        </p:grpSpPr>
        <p:grpSp>
          <p:nvGrpSpPr>
            <p:cNvPr id="24" name="组合 23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7" name="流程图: 决策 26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sz="2000" dirty="0">
                <a:latin typeface="仿宋" panose="02010609060101010101" charset="-122"/>
                <a:ea typeface="仿宋" panose="02010609060101010101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组合 5"/>
          <p:cNvGrpSpPr/>
          <p:nvPr/>
        </p:nvGrpSpPr>
        <p:grpSpPr>
          <a:xfrm>
            <a:off x="4822444" y="3206750"/>
            <a:ext cx="4154786" cy="666750"/>
            <a:chOff x="6305550" y="2343150"/>
            <a:chExt cx="4154786" cy="666750"/>
          </a:xfrm>
        </p:grpSpPr>
        <p:grpSp>
          <p:nvGrpSpPr>
            <p:cNvPr id="8" name="组合 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13" name="流程图: 决策 12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418352" y="2491859"/>
                <a:ext cx="4419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04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822444" y="4171950"/>
            <a:ext cx="4154786" cy="666750"/>
            <a:chOff x="6305550" y="2343150"/>
            <a:chExt cx="4154786" cy="666750"/>
          </a:xfrm>
        </p:grpSpPr>
        <p:grpSp>
          <p:nvGrpSpPr>
            <p:cNvPr id="32" name="组合 31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33" name="流程图: 决策 32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6418352" y="2491859"/>
                <a:ext cx="43815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05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sz="2000" dirty="0">
                <a:latin typeface="仿宋" panose="02010609060101010101" charset="-122"/>
                <a:ea typeface="仿宋" panose="02010609060101010101" charset="-122"/>
                <a:sym typeface="+mn-ea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4822444" y="5137150"/>
            <a:ext cx="4154786" cy="666750"/>
            <a:chOff x="6305550" y="2343150"/>
            <a:chExt cx="4154786" cy="666750"/>
          </a:xfrm>
        </p:grpSpPr>
        <p:grpSp>
          <p:nvGrpSpPr>
            <p:cNvPr id="38" name="组合 3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39" name="流程图: 决策 3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6418352" y="2491859"/>
                <a:ext cx="43815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06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sz="2000" dirty="0">
                <a:latin typeface="仿宋" panose="02010609060101010101" charset="-122"/>
                <a:ea typeface="仿宋" panose="02010609060101010101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Problem of Overestimation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Problem of Overestimation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877695" y="2231390"/>
            <a:ext cx="724916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TD learning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使得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DQN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高估动作价值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 (why??)</a:t>
            </a: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Reason 1: The maximization.</a:t>
            </a: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TD target : 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TD target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是大于真实的动作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价值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Reason 2: Bootstrapping</a:t>
            </a:r>
            <a:endParaRPr lang="zh-CN" altLang="en-US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Bootstrapping propagates the overestimation.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855" y="3355975"/>
            <a:ext cx="3369945" cy="351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Reason 1: Maximization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259965"/>
            <a:ext cx="9843135" cy="4598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Reason 1: Maximization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170430"/>
            <a:ext cx="9220200" cy="401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Reason 1: Maximization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478405"/>
            <a:ext cx="9087485" cy="2907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Reason </a:t>
            </a:r>
            <a:r>
              <a:rPr 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 Bootstrapping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040890"/>
            <a:ext cx="9053195" cy="4476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Why is overestimation harmful?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980" y="2242820"/>
            <a:ext cx="9735820" cy="4077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Why is overestimation harmful?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95" y="2300605"/>
            <a:ext cx="9119235" cy="3901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Why is overestimation harmful?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665" y="2109470"/>
            <a:ext cx="9187815" cy="4471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</a:t>
            </a:r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olutions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877695" y="2338070"/>
            <a:ext cx="712533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Problem: </a:t>
            </a:r>
            <a:r>
              <a:rPr lang="zh-CN" altLang="en-US" b="1">
                <a:solidFill>
                  <a:schemeClr val="tx1"/>
                </a:solidFill>
              </a:rPr>
              <a:t>通过</a:t>
            </a:r>
            <a:r>
              <a:rPr lang="en-US" altLang="zh-CN" b="1">
                <a:solidFill>
                  <a:schemeClr val="tx1"/>
                </a:solidFill>
              </a:rPr>
              <a:t> TD learning </a:t>
            </a:r>
            <a:r>
              <a:rPr lang="zh-CN" altLang="en-US" b="1">
                <a:solidFill>
                  <a:schemeClr val="tx1"/>
                </a:solidFill>
              </a:rPr>
              <a:t>训练的</a:t>
            </a:r>
            <a:r>
              <a:rPr lang="en-US" altLang="zh-CN" b="1">
                <a:solidFill>
                  <a:schemeClr val="tx1"/>
                </a:solidFill>
              </a:rPr>
              <a:t> DQN </a:t>
            </a:r>
            <a:r>
              <a:rPr lang="zh-CN" altLang="en-US" b="1">
                <a:solidFill>
                  <a:schemeClr val="tx1"/>
                </a:solidFill>
              </a:rPr>
              <a:t>会把动作价值高估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Solution1 : </a:t>
            </a:r>
            <a:r>
              <a:rPr lang="zh-CN" altLang="en-US" b="1">
                <a:solidFill>
                  <a:schemeClr val="tx1"/>
                </a:solidFill>
              </a:rPr>
              <a:t>使用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target network </a:t>
            </a:r>
            <a:r>
              <a:rPr lang="zh-CN" altLang="en-US" b="1">
                <a:solidFill>
                  <a:schemeClr val="tx1"/>
                </a:solidFill>
              </a:rPr>
              <a:t>计算</a:t>
            </a:r>
            <a:r>
              <a:rPr lang="en-US" altLang="zh-CN" b="1">
                <a:solidFill>
                  <a:schemeClr val="tx1"/>
                </a:solidFill>
              </a:rPr>
              <a:t> TD target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Solution2 : </a:t>
            </a:r>
            <a:r>
              <a:rPr lang="zh-CN" altLang="en-US" b="1">
                <a:solidFill>
                  <a:schemeClr val="tx1"/>
                </a:solidFill>
              </a:rPr>
              <a:t>使用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double DQN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来缓解</a:t>
            </a:r>
            <a:r>
              <a:rPr lang="en-US" altLang="zh-CN" b="1">
                <a:solidFill>
                  <a:schemeClr val="tx1"/>
                </a:solidFill>
              </a:rPr>
              <a:t> maximum </a:t>
            </a:r>
            <a:r>
              <a:rPr lang="zh-CN" altLang="en-US" b="1">
                <a:solidFill>
                  <a:schemeClr val="tx1"/>
                </a:solidFill>
              </a:rPr>
              <a:t>带来的高估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Revisiting DQN and TD Learning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Target Network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Target Network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877695" y="2338070"/>
            <a:ext cx="712533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Target network:</a:t>
            </a:r>
            <a:endParaRPr lang="en-US" altLang="zh-CN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跟</a:t>
            </a:r>
            <a:r>
              <a:rPr lang="en-US" altLang="zh-CN" b="1">
                <a:solidFill>
                  <a:schemeClr val="tx1"/>
                </a:solidFill>
              </a:rPr>
              <a:t> DQN                    </a:t>
            </a:r>
            <a:r>
              <a:rPr lang="zh-CN" altLang="en-US" b="1">
                <a:solidFill>
                  <a:schemeClr val="tx1"/>
                </a:solidFill>
              </a:rPr>
              <a:t>的网络结构</a:t>
            </a:r>
            <a:r>
              <a:rPr lang="zh-CN" altLang="en-US" b="1">
                <a:solidFill>
                  <a:schemeClr val="tx1"/>
                </a:solidFill>
              </a:rPr>
              <a:t>相同</a:t>
            </a:r>
            <a:endParaRPr lang="zh-CN" altLang="en-US" b="1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参数不同</a:t>
            </a:r>
            <a:r>
              <a:rPr lang="en-US" altLang="zh-CN" b="1">
                <a:solidFill>
                  <a:schemeClr val="tx1"/>
                </a:solidFill>
              </a:rPr>
              <a:t> : </a:t>
            </a:r>
            <a:endParaRPr lang="en-US" altLang="zh-CN" b="1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使用</a:t>
            </a:r>
            <a:r>
              <a:rPr lang="en-US" altLang="zh-CN" b="1">
                <a:solidFill>
                  <a:schemeClr val="tx1"/>
                </a:solidFill>
              </a:rPr>
              <a:t>                     </a:t>
            </a:r>
            <a:r>
              <a:rPr lang="zh-CN" altLang="en-US" b="1">
                <a:solidFill>
                  <a:schemeClr val="tx1"/>
                </a:solidFill>
              </a:rPr>
              <a:t>控制</a:t>
            </a:r>
            <a:r>
              <a:rPr lang="en-US" altLang="zh-CN" b="1">
                <a:solidFill>
                  <a:schemeClr val="tx1"/>
                </a:solidFill>
              </a:rPr>
              <a:t> agent , </a:t>
            </a:r>
            <a:r>
              <a:rPr lang="zh-CN" altLang="en-US" b="1">
                <a:solidFill>
                  <a:schemeClr val="tx1"/>
                </a:solidFill>
              </a:rPr>
              <a:t>和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收集</a:t>
            </a:r>
            <a:r>
              <a:rPr lang="en-US" altLang="zh-CN" b="1">
                <a:solidFill>
                  <a:schemeClr val="tx1"/>
                </a:solidFill>
              </a:rPr>
              <a:t> transition</a:t>
            </a:r>
            <a:r>
              <a:rPr lang="en-US" altLang="zh-CN" b="1">
                <a:solidFill>
                  <a:schemeClr val="tx1"/>
                </a:solidFill>
              </a:rPr>
              <a:t>s</a:t>
            </a:r>
            <a:endParaRPr lang="en-US" altLang="zh-CN" b="1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使用</a:t>
            </a:r>
            <a:r>
              <a:rPr lang="en-US" altLang="zh-CN" b="1">
                <a:solidFill>
                  <a:schemeClr val="tx1"/>
                </a:solidFill>
              </a:rPr>
              <a:t>                       </a:t>
            </a:r>
            <a:r>
              <a:rPr lang="zh-CN" altLang="en-US" b="1">
                <a:solidFill>
                  <a:schemeClr val="tx1"/>
                </a:solidFill>
              </a:rPr>
              <a:t>计算</a:t>
            </a:r>
            <a:r>
              <a:rPr lang="en-US" altLang="zh-CN" b="1">
                <a:solidFill>
                  <a:schemeClr val="tx1"/>
                </a:solidFill>
              </a:rPr>
              <a:t> TD </a:t>
            </a:r>
            <a:r>
              <a:rPr lang="en-US" altLang="zh-CN" b="1">
                <a:solidFill>
                  <a:schemeClr val="tx1"/>
                </a:solidFill>
              </a:rPr>
              <a:t>target</a:t>
            </a:r>
            <a:endParaRPr lang="en-US" altLang="zh-CN" b="1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895" y="2882900"/>
            <a:ext cx="1306830" cy="336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665" y="3442970"/>
            <a:ext cx="1123315" cy="3086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0810" y="2343150"/>
            <a:ext cx="1419860" cy="37719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570" y="3975100"/>
            <a:ext cx="1306830" cy="3365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715" y="5062220"/>
            <a:ext cx="1419860" cy="37719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9300" y="4517390"/>
            <a:ext cx="2391410" cy="4584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5440" y="5525770"/>
            <a:ext cx="4439285" cy="494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TD Learning with Target Network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2210435"/>
            <a:ext cx="8926830" cy="3034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Update Target Network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599690"/>
            <a:ext cx="6939280" cy="1938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Comparisons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298700"/>
            <a:ext cx="7500620" cy="25469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75460" y="5244465"/>
            <a:ext cx="81260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尽管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TD learning with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targe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</a:t>
            </a:r>
            <a:r>
              <a:rPr 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network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的效果好于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     ,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/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但是其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maximum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操作依然会高估动作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价值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600" y="5295900"/>
            <a:ext cx="1616710" cy="269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Double DQN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Comparisons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45" y="2640965"/>
            <a:ext cx="1894205" cy="34988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00025" y="3166110"/>
            <a:ext cx="291465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Selection using DQN: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Evaluation using DQN: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高估</a:t>
            </a:r>
            <a:r>
              <a:rPr lang="zh-CN" altLang="en-US" b="1"/>
              <a:t>严重</a:t>
            </a:r>
            <a:endParaRPr lang="zh-CN" altLang="en-US" b="1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85" y="3711575"/>
            <a:ext cx="2905125" cy="4286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85" y="4860925"/>
            <a:ext cx="2952750" cy="3333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6100" y="2650490"/>
            <a:ext cx="2254250" cy="33147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944620" y="3155950"/>
            <a:ext cx="403352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Selection using target network: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Evaluation using target network: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高估问题得到缓解</a:t>
            </a:r>
            <a:r>
              <a:rPr lang="en-US" altLang="zh-CN" b="1"/>
              <a:t>, </a:t>
            </a:r>
            <a:r>
              <a:rPr lang="zh-CN" altLang="en-US" b="1"/>
              <a:t>但是依然影响训练</a:t>
            </a:r>
            <a:r>
              <a:rPr lang="zh-CN" altLang="en-US" b="1"/>
              <a:t>效果</a:t>
            </a:r>
            <a:endParaRPr lang="zh-CN" altLang="en-US" b="1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0705" y="3699510"/>
            <a:ext cx="3038475" cy="4191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6100" y="4836160"/>
            <a:ext cx="3028950" cy="3714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5560" y="2650490"/>
            <a:ext cx="1842135" cy="33909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8573770" y="3173095"/>
            <a:ext cx="291465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Selection using DQN: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Evaluation using </a:t>
            </a:r>
            <a:r>
              <a:rPr lang="zh-CN" altLang="en-US" b="1">
                <a:sym typeface="+mn-ea"/>
              </a:rPr>
              <a:t>target network: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三者中</a:t>
            </a:r>
            <a:r>
              <a:rPr lang="en-US" altLang="zh-CN" b="1"/>
              <a:t>,</a:t>
            </a:r>
            <a:r>
              <a:rPr lang="zh-CN" altLang="en-US" b="1"/>
              <a:t>效果最好</a:t>
            </a:r>
            <a:r>
              <a:rPr lang="en-US" altLang="zh-CN" b="1"/>
              <a:t>, </a:t>
            </a:r>
            <a:r>
              <a:rPr lang="zh-CN" altLang="en-US" b="1"/>
              <a:t>高估还是存在</a:t>
            </a:r>
            <a:r>
              <a:rPr lang="zh-CN" altLang="en-US" b="1"/>
              <a:t>的</a:t>
            </a:r>
            <a:endParaRPr lang="zh-CN" altLang="en-US" b="1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805" y="3696335"/>
            <a:ext cx="2905125" cy="42862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4415" y="5070475"/>
            <a:ext cx="3028950" cy="371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Why does double DQN work better?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775460" y="2426970"/>
            <a:ext cx="705421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Double DQN</a:t>
            </a:r>
            <a:r>
              <a:rPr lang="en-US" altLang="zh-CN" b="1"/>
              <a:t> </a:t>
            </a:r>
            <a:r>
              <a:rPr lang="zh-CN" altLang="en-US" b="1"/>
              <a:t>将</a:t>
            </a:r>
            <a:r>
              <a:rPr lang="en-US" altLang="zh-CN" b="1"/>
              <a:t> selection </a:t>
            </a:r>
            <a:r>
              <a:rPr lang="zh-CN" altLang="en-US" b="1"/>
              <a:t>和</a:t>
            </a:r>
            <a:r>
              <a:rPr lang="en-US" altLang="zh-CN" b="1"/>
              <a:t> evaluation </a:t>
            </a:r>
            <a:r>
              <a:rPr lang="zh-CN" altLang="en-US" b="1"/>
              <a:t>解耦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Selection using DQN: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Evaluation using target network: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Double DQN</a:t>
            </a:r>
            <a:r>
              <a:rPr lang="en-US" altLang="zh-CN" b="1"/>
              <a:t> </a:t>
            </a:r>
            <a:r>
              <a:rPr lang="zh-CN" altLang="en-US" b="1"/>
              <a:t>缓解高估问题</a:t>
            </a:r>
            <a:r>
              <a:rPr lang="en-US" altLang="zh-CN" b="1"/>
              <a:t> : 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0" y="2941955"/>
            <a:ext cx="3371215" cy="5168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610" y="3553460"/>
            <a:ext cx="3382010" cy="34988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440" y="4500880"/>
            <a:ext cx="5591175" cy="1409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Dueling Network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Advantage Function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回顾</a:t>
            </a:r>
            <a:r>
              <a:rPr lang="en-US" altLang="zh-CN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DQN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15" y="3494405"/>
            <a:ext cx="9513570" cy="290893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877695" y="2359660"/>
            <a:ext cx="10020300" cy="368300"/>
          </a:xfrm>
          <a:prstGeom prst="rect">
            <a:avLst/>
          </a:prstGeom>
          <a:solidFill>
            <a:srgbClr val="FFF2CC"/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使用</a:t>
            </a:r>
            <a:r>
              <a:rPr lang="zh-CN" altLang="en-US" b="1">
                <a:sym typeface="+mn-ea"/>
              </a:rPr>
              <a:t>optimal action-value </a:t>
            </a:r>
            <a:r>
              <a:rPr lang="en-US" altLang="zh-CN" b="1">
                <a:sym typeface="+mn-ea"/>
              </a:rPr>
              <a:t>network                     </a:t>
            </a:r>
            <a:r>
              <a:rPr lang="zh-CN" altLang="en-US" b="1"/>
              <a:t>来</a:t>
            </a:r>
            <a:r>
              <a:rPr lang="zh-CN" altLang="en-US" b="1"/>
              <a:t>近似optimal action-value function</a:t>
            </a:r>
            <a:endParaRPr lang="zh-CN" altLang="en-US" b="1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820" y="2378710"/>
            <a:ext cx="1231265" cy="32131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0075" y="2393950"/>
            <a:ext cx="909320" cy="299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Value Functions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195195"/>
            <a:ext cx="8629650" cy="3582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Optimal Value Functions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170" y="2107565"/>
            <a:ext cx="8786495" cy="3794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Properties of Advantage Fun</a:t>
            </a:r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ction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105025"/>
            <a:ext cx="7856855" cy="28968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34530" y="2105025"/>
            <a:ext cx="4321810" cy="64516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t">
            <a:spAutoFit/>
          </a:bodyPr>
          <a:p>
            <a:pPr algn="l"/>
            <a:r>
              <a:rPr 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这个定理是可以被证明的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但是我们直接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拿来用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不进行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证明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620" y="4804410"/>
            <a:ext cx="1809750" cy="42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Properties of Advantage Fun</a:t>
            </a:r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ction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0" y="2171065"/>
            <a:ext cx="7153275" cy="4286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075" y="2644775"/>
            <a:ext cx="248920" cy="5530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8085" y="3265170"/>
            <a:ext cx="6879590" cy="5118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075" y="3872230"/>
            <a:ext cx="248920" cy="55308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635" y="4503420"/>
            <a:ext cx="7200900" cy="714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Dueling Network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Revisiting DQN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95" y="2478405"/>
            <a:ext cx="9524365" cy="3812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Approximating </a:t>
            </a:r>
            <a:r>
              <a:rPr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Advantage Function</a:t>
            </a:r>
            <a:endParaRPr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535" y="2409825"/>
            <a:ext cx="9296400" cy="3748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Approximating </a:t>
            </a:r>
            <a:r>
              <a:rPr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State-Value Function</a:t>
            </a:r>
            <a:endParaRPr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680" y="2275205"/>
            <a:ext cx="8495030" cy="3875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Dueling Network: Formulation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147570"/>
            <a:ext cx="8916035" cy="3931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050" y="6130925"/>
            <a:ext cx="9229725" cy="63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Dueling Network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212340"/>
            <a:ext cx="9650095" cy="441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回顾</a:t>
            </a:r>
            <a:r>
              <a:rPr lang="en-US" altLang="zh-CN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Temporal Difference (TD) Learning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877695" y="2231390"/>
            <a:ext cx="564959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观察到状态</a:t>
            </a:r>
            <a:r>
              <a:rPr lang="en-US" altLang="zh-CN" b="1"/>
              <a:t>      </a:t>
            </a:r>
            <a:r>
              <a:rPr lang="zh-CN" altLang="en-US" b="1"/>
              <a:t>并执行</a:t>
            </a:r>
            <a:r>
              <a:rPr lang="zh-CN" altLang="en-US" b="1"/>
              <a:t>动作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环境</a:t>
            </a:r>
            <a:r>
              <a:rPr lang="en-US" altLang="zh-CN" b="1"/>
              <a:t> Environment </a:t>
            </a:r>
            <a:r>
              <a:rPr lang="zh-CN" altLang="en-US" b="1"/>
              <a:t>提供新的状态</a:t>
            </a:r>
            <a:r>
              <a:rPr lang="en-US" altLang="zh-CN" b="1"/>
              <a:t>         </a:t>
            </a:r>
            <a:r>
              <a:rPr lang="zh-CN" altLang="en-US" b="1"/>
              <a:t>和</a:t>
            </a:r>
            <a:r>
              <a:rPr lang="zh-CN" altLang="en-US" b="1"/>
              <a:t>奖励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TD target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：</a:t>
            </a:r>
            <a:endParaRPr lang="en-US" altLang="zh-CN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TD error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endParaRPr lang="zh-CN" altLang="en-US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TD Loss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Online gradient descent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endParaRPr lang="zh-CN" altLang="en-US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观察，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                    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并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计算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计算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梯度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梯度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下降：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055" y="2197100"/>
            <a:ext cx="312420" cy="3835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215" y="2253615"/>
            <a:ext cx="393065" cy="2946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620" y="2814320"/>
            <a:ext cx="531495" cy="27178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5310" y="2816225"/>
            <a:ext cx="318135" cy="30607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0" y="3320415"/>
            <a:ext cx="4045585" cy="4508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5200" y="3912870"/>
            <a:ext cx="4592320" cy="37719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9490" y="4311650"/>
            <a:ext cx="2198370" cy="62992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5320" y="5277485"/>
            <a:ext cx="1588770" cy="32004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38165" y="5260340"/>
            <a:ext cx="346075" cy="34607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66185" y="5671820"/>
            <a:ext cx="3256280" cy="54292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8900" y="6387465"/>
            <a:ext cx="2245360" cy="40830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967855" y="4547235"/>
            <a:ext cx="501015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Online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就是观察到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transition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然后进行梯度下降来更新参数，更新完后就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丢掉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观察到的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transition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76510" y="4563110"/>
            <a:ext cx="1588770" cy="32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</a:t>
            </a:r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raining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315" y="2298065"/>
            <a:ext cx="8713470" cy="3851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Overcome Non-identifiability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  <a:p>
            <a:pPr algn="ctr"/>
            <a:r>
              <a:rPr lang="zh-CN" altLang="en-US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解决</a:t>
            </a:r>
            <a:r>
              <a:rPr lang="zh-CN" altLang="en-US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不唯一性</a:t>
            </a:r>
            <a:endParaRPr lang="zh-CN" altLang="en-US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Problem of Non-identifiability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118360"/>
            <a:ext cx="9069070" cy="1776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Problem of Non-identifiability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590" y="2228215"/>
            <a:ext cx="9954260" cy="25260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460" y="4749800"/>
            <a:ext cx="8910955" cy="138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87065" y="2017499"/>
            <a:ext cx="5817870" cy="1438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THANK YOU</a:t>
            </a:r>
            <a:endParaRPr lang="zh-CN" altLang="en-US" sz="6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73424" y="3512116"/>
            <a:ext cx="4645152" cy="468849"/>
            <a:chOff x="3773424" y="3566980"/>
            <a:chExt cx="4645152" cy="468849"/>
          </a:xfrm>
        </p:grpSpPr>
        <p:sp>
          <p:nvSpPr>
            <p:cNvPr id="7" name="矩形 6"/>
            <p:cNvSpPr/>
            <p:nvPr/>
          </p:nvSpPr>
          <p:spPr>
            <a:xfrm>
              <a:off x="3773424" y="3566980"/>
              <a:ext cx="4645152" cy="46884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773424" y="3632127"/>
              <a:ext cx="4645152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汇报人：</a:t>
              </a:r>
              <a:r>
                <a:rPr lang="zh-CN" altLang="en-US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李柏坤            时间：</a:t>
              </a:r>
              <a:r>
                <a:rPr lang="en-US" altLang="zh-CN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2022/1/16</a:t>
              </a:r>
              <a:endParaRPr lang="zh-CN" altLang="en-US" sz="1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Shortcoming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775460" y="2040890"/>
            <a:ext cx="762571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Shortcoming 1: Waste of Experience</a:t>
            </a:r>
            <a:endParaRPr lang="zh-CN" altLang="en-US" b="1"/>
          </a:p>
          <a:p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ea typeface="宋体" panose="02010600030101010101" pitchFamily="2" charset="-122"/>
                <a:sym typeface="+mn-ea"/>
              </a:rPr>
              <a:t>先前更新</a:t>
            </a:r>
            <a:r>
              <a:rPr lang="en-US" altLang="zh-CN" b="1">
                <a:ea typeface="宋体" panose="02010600030101010101" pitchFamily="2" charset="-122"/>
                <a:sym typeface="+mn-ea"/>
              </a:rPr>
              <a:t> w 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参数后就丢弃观察到的</a:t>
            </a:r>
            <a:r>
              <a:rPr lang="en-US" altLang="zh-CN" b="1">
                <a:ea typeface="宋体" panose="02010600030101010101" pitchFamily="2" charset="-122"/>
                <a:sym typeface="+mn-ea"/>
              </a:rPr>
              <a:t>transition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这是种浪费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r>
              <a:rPr lang="zh-CN" altLang="en-US" b="1"/>
              <a:t>Shortcoming 2: Correlated Updates</a:t>
            </a:r>
            <a:endParaRPr lang="zh-CN" altLang="en-US" b="1"/>
          </a:p>
          <a:p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先前我们更新参数</a:t>
            </a:r>
            <a:r>
              <a:rPr lang="en-US" altLang="zh-CN" b="1"/>
              <a:t> w </a:t>
            </a:r>
            <a:r>
              <a:rPr lang="zh-CN" altLang="en-US" b="1"/>
              <a:t>的方式</a:t>
            </a:r>
            <a:r>
              <a:rPr lang="zh-CN" altLang="en-US" b="1"/>
              <a:t>是序列地使用</a:t>
            </a:r>
            <a:r>
              <a:rPr lang="en-US" altLang="zh-CN" b="1"/>
              <a:t> transition</a:t>
            </a:r>
            <a:r>
              <a:rPr lang="en-US" altLang="zh-CN" b="1"/>
              <a:t>s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实验证明连续的状态有很强的相关性，这对网络的训练是</a:t>
            </a:r>
            <a:r>
              <a:rPr lang="zh-CN" altLang="en-US" b="1"/>
              <a:t>不利的。</a:t>
            </a:r>
            <a:endParaRPr lang="zh-CN" altLang="en-US" b="1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880" y="3692525"/>
            <a:ext cx="1835150" cy="36258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1175" y="3713480"/>
            <a:ext cx="1826260" cy="349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Experience Replay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Experience Replay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775460" y="2040890"/>
            <a:ext cx="76257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一个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FF0000"/>
                </a:solidFill>
              </a:rPr>
              <a:t>transition</a:t>
            </a:r>
            <a:endParaRPr lang="en-US" altLang="zh-CN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把最近的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n </a:t>
            </a:r>
            <a:r>
              <a:rPr lang="zh-CN" altLang="en-US" b="1">
                <a:solidFill>
                  <a:schemeClr val="tx1"/>
                </a:solidFill>
              </a:rPr>
              <a:t>个</a:t>
            </a:r>
            <a:r>
              <a:rPr lang="en-US" altLang="zh-CN" b="1">
                <a:solidFill>
                  <a:schemeClr val="tx1"/>
                </a:solidFill>
              </a:rPr>
              <a:t> transitions </a:t>
            </a:r>
            <a:r>
              <a:rPr lang="zh-CN" altLang="en-US" b="1">
                <a:solidFill>
                  <a:schemeClr val="tx1"/>
                </a:solidFill>
              </a:rPr>
              <a:t>存储在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replay buffer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中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010" y="2040890"/>
            <a:ext cx="1835150" cy="362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695" y="3103880"/>
            <a:ext cx="8531225" cy="3326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8597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Experience Replay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775460" y="2040890"/>
            <a:ext cx="762571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一个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FF0000"/>
                </a:solidFill>
              </a:rPr>
              <a:t>transition</a:t>
            </a:r>
            <a:endParaRPr lang="en-US" altLang="zh-CN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把最近的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n </a:t>
            </a:r>
            <a:r>
              <a:rPr lang="zh-CN" altLang="en-US" b="1">
                <a:solidFill>
                  <a:schemeClr val="tx1"/>
                </a:solidFill>
              </a:rPr>
              <a:t>个</a:t>
            </a:r>
            <a:r>
              <a:rPr lang="en-US" altLang="zh-CN" b="1">
                <a:solidFill>
                  <a:schemeClr val="tx1"/>
                </a:solidFill>
              </a:rPr>
              <a:t> transitions </a:t>
            </a:r>
            <a:r>
              <a:rPr lang="zh-CN" altLang="en-US" b="1">
                <a:solidFill>
                  <a:schemeClr val="tx1"/>
                </a:solidFill>
              </a:rPr>
              <a:t>存储在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replay buffer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中</a:t>
            </a:r>
            <a:endParaRPr lang="zh-CN" altLang="en-US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Bufffer </a:t>
            </a:r>
            <a:r>
              <a:rPr lang="zh-CN" altLang="en-US" b="1">
                <a:solidFill>
                  <a:schemeClr val="tx1"/>
                </a:solidFill>
              </a:rPr>
              <a:t>的容量</a:t>
            </a:r>
            <a:r>
              <a:rPr lang="en-US" altLang="zh-CN" b="1">
                <a:solidFill>
                  <a:schemeClr val="tx1"/>
                </a:solidFill>
              </a:rPr>
              <a:t> n </a:t>
            </a:r>
            <a:r>
              <a:rPr lang="zh-CN" altLang="en-US" b="1">
                <a:solidFill>
                  <a:schemeClr val="tx1"/>
                </a:solidFill>
              </a:rPr>
              <a:t>是一个需要微调的</a:t>
            </a:r>
            <a:r>
              <a:rPr lang="zh-CN" altLang="en-US" b="1">
                <a:solidFill>
                  <a:schemeClr val="tx1"/>
                </a:solidFill>
              </a:rPr>
              <a:t>超参数</a:t>
            </a:r>
            <a:endParaRPr lang="zh-CN" altLang="en-US" b="1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通常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非常大，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endParaRPr lang="zh-CN" altLang="en-US" b="1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的具体设定，需要根据特定的情况</a:t>
            </a:r>
            <a:r>
              <a:rPr lang="zh-CN" altLang="en-US" b="1">
                <a:solidFill>
                  <a:schemeClr val="tx1"/>
                </a:solidFill>
              </a:rPr>
              <a:t>分析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010" y="2040890"/>
            <a:ext cx="1835150" cy="3625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985" y="3698875"/>
            <a:ext cx="1703070" cy="32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0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2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3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4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5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6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7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8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9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0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2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3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4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5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6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7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8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9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0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2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3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4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5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6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7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8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9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4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40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4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5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6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7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8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9.xml><?xml version="1.0" encoding="utf-8"?>
<p:tagLst xmlns:p="http://schemas.openxmlformats.org/presentationml/2006/main">
  <p:tag name="KSO_WM_UNIT_PLACING_PICTURE_USER_VIEWPORT" val="{&quot;height&quot;:2970,&quot;width&quot;:9360}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378"/>
      </a:accent1>
      <a:accent2>
        <a:srgbClr val="01518A"/>
      </a:accent2>
      <a:accent3>
        <a:srgbClr val="0184CB"/>
      </a:accent3>
      <a:accent4>
        <a:srgbClr val="00A0E6"/>
      </a:accent4>
      <a:accent5>
        <a:srgbClr val="015CB3"/>
      </a:accent5>
      <a:accent6>
        <a:srgbClr val="01386A"/>
      </a:accent6>
      <a:hlink>
        <a:srgbClr val="4472C4"/>
      </a:hlink>
      <a:folHlink>
        <a:srgbClr val="BFBFBF"/>
      </a:folHlink>
    </a:clrScheme>
    <a:fontScheme name="自定义 3">
      <a:majorFont>
        <a:latin typeface="Microsoft JhengHei UI"/>
        <a:ea typeface="Microsoft JhengHei UI"/>
        <a:cs typeface=""/>
      </a:majorFont>
      <a:minorFont>
        <a:latin typeface="Microsoft JhengHei UI Light"/>
        <a:ea typeface="Microsoft JhengHei U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5080</Words>
  <Application>WPS 演示</Application>
  <PresentationFormat>宽屏</PresentationFormat>
  <Paragraphs>690</Paragraphs>
  <Slides>54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7" baseType="lpstr">
      <vt:lpstr>Arial</vt:lpstr>
      <vt:lpstr>宋体</vt:lpstr>
      <vt:lpstr>Wingdings</vt:lpstr>
      <vt:lpstr>Microsoft JhengHei UI Light</vt:lpstr>
      <vt:lpstr>Microsoft JhengHei UI</vt:lpstr>
      <vt:lpstr>Microsoft JhengHei Light</vt:lpstr>
      <vt:lpstr>仿宋</vt:lpstr>
      <vt:lpstr>Arial Unicode MS</vt:lpstr>
      <vt:lpstr>微软雅黑</vt:lpstr>
      <vt:lpstr>Arial Unicode MS</vt:lpstr>
      <vt:lpstr>等线</vt:lpstr>
      <vt:lpstr>Calibri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chens</dc:creator>
  <cp:lastModifiedBy>BK</cp:lastModifiedBy>
  <cp:revision>387</cp:revision>
  <dcterms:created xsi:type="dcterms:W3CDTF">2021-11-18T03:56:00Z</dcterms:created>
  <dcterms:modified xsi:type="dcterms:W3CDTF">2022-01-18T07:19:34Z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KSOTemplateUUID">
    <vt:lpwstr>v1.0_mb_JME32TrFY4M8sh4lZsDvFQ==</vt:lpwstr>
  </property>
  <property fmtid="{D5CDD505-2E9C-101B-9397-08002B2CF9AE}" pid="4" name="ICV">
    <vt:lpwstr>823A8F73AF2441CDBA4C9469E335D2F3</vt:lpwstr>
  </property>
</Properties>
</file>