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3"/>
    <p:sldId id="258" r:id="rId4"/>
    <p:sldId id="575" r:id="rId5"/>
    <p:sldId id="497" r:id="rId6"/>
    <p:sldId id="570" r:id="rId7"/>
    <p:sldId id="571" r:id="rId8"/>
    <p:sldId id="572" r:id="rId9"/>
    <p:sldId id="574" r:id="rId10"/>
    <p:sldId id="576" r:id="rId11"/>
    <p:sldId id="577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5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7E6E6"/>
    <a:srgbClr val="FFF2CC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1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TD</a:t>
            </a:r>
            <a:endParaRPr lang="en-US" altLang="zh-CN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Sarsa VS Q-Learning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363470"/>
            <a:ext cx="8315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Sarsa</a:t>
            </a:r>
            <a:r>
              <a:rPr lang="zh-CN" altLang="en-US" b="1"/>
              <a:t> 是训练</a:t>
            </a: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action-value function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TD target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: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我们使用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Sarsa</a:t>
            </a:r>
            <a:r>
              <a:rPr lang="zh-CN" altLang="en-US" b="1">
                <a:sym typeface="+mn-ea"/>
              </a:rPr>
              <a:t> 更新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action-value function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(critic).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409825"/>
            <a:ext cx="1059815" cy="3073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470" y="2913380"/>
            <a:ext cx="3163570" cy="39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Sarsa VS Q-Learning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363470"/>
            <a:ext cx="8315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Q-learning</a:t>
            </a:r>
            <a:r>
              <a:rPr lang="zh-CN" altLang="en-US" b="1"/>
              <a:t> 是训练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optimal </a:t>
            </a:r>
            <a:r>
              <a:rPr lang="zh-CN" altLang="en-US" b="1">
                <a:solidFill>
                  <a:srgbClr val="FF0000"/>
                </a:solidFill>
              </a:rPr>
              <a:t>action-value function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TD target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: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我们使用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Q-learning</a:t>
            </a:r>
            <a:r>
              <a:rPr lang="zh-CN" altLang="en-US" b="1">
                <a:sym typeface="+mn-ea"/>
              </a:rPr>
              <a:t> 更新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DQN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25" y="2397760"/>
            <a:ext cx="1297305" cy="3981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95" y="2882900"/>
            <a:ext cx="4243070" cy="57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推导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TD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363470"/>
            <a:ext cx="8315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我们之前已经证明了以下公式，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对于任何策略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policy π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都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成立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如果策略是最优的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optimal policy </a:t>
            </a:r>
            <a:r>
              <a:rPr lang="en-US" altLang="zh-CN" b="1">
                <a:sym typeface="+mn-ea"/>
              </a:rPr>
              <a:t>π*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则：</a:t>
            </a:r>
            <a:endParaRPr lang="zh-CN" altLang="en-US" b="1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0" y="2831465"/>
            <a:ext cx="4843145" cy="4502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59635" y="4008755"/>
            <a:ext cx="570293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等式：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165" y="3991610"/>
            <a:ext cx="4477385" cy="3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推导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TD Target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68170" y="2225040"/>
            <a:ext cx="570293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等式：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2207895"/>
            <a:ext cx="4477385" cy="355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5460" y="2847975"/>
            <a:ext cx="2574925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动作</a:t>
            </a:r>
            <a:r>
              <a:rPr lang="en-US" altLang="zh-CN" b="1"/>
              <a:t>              </a:t>
            </a:r>
            <a:r>
              <a:rPr lang="zh-CN" altLang="en-US" b="1"/>
              <a:t>的</a:t>
            </a:r>
            <a:r>
              <a:rPr lang="zh-CN" altLang="en-US" b="1"/>
              <a:t>计算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因此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440" y="3355975"/>
            <a:ext cx="3808730" cy="7150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845" y="2783840"/>
            <a:ext cx="763905" cy="4864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105" y="4208145"/>
            <a:ext cx="4030980" cy="4718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77695" y="4885690"/>
            <a:ext cx="570293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等式：</a:t>
            </a:r>
            <a:r>
              <a:rPr lang="en-US" altLang="zh-CN" b="1"/>
              <a:t> </a:t>
            </a:r>
            <a:endParaRPr lang="en-US" altLang="zh-CN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845" y="4863465"/>
            <a:ext cx="4056380" cy="44196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4410" y="5410200"/>
            <a:ext cx="2971165" cy="11931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157085" y="5382895"/>
            <a:ext cx="2983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期望非常</a:t>
            </a:r>
            <a:r>
              <a:rPr lang="zh-CN" altLang="en-US"/>
              <a:t>难求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我们用蒙特卡洛进行</a:t>
            </a:r>
            <a:r>
              <a:rPr lang="zh-CN" altLang="en-US"/>
              <a:t>估计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Q-Learning: DQN Version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386330"/>
            <a:ext cx="7042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</a:t>
            </a:r>
            <a:r>
              <a:rPr lang="en-US" altLang="zh-CN" b="1"/>
              <a:t> </a:t>
            </a:r>
            <a:r>
              <a:rPr lang="zh-CN" altLang="en-US" b="1"/>
              <a:t>value network</a:t>
            </a:r>
            <a:r>
              <a:rPr lang="en-US" altLang="zh-CN" b="1"/>
              <a:t>                  </a:t>
            </a:r>
            <a:r>
              <a:rPr lang="zh-CN" altLang="en-US" b="1"/>
              <a:t>来近似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DQN </a:t>
            </a:r>
            <a:r>
              <a:rPr lang="zh-CN" altLang="en-US" b="1"/>
              <a:t>控制</a:t>
            </a:r>
            <a:r>
              <a:rPr lang="en-US" altLang="zh-CN" b="1"/>
              <a:t> agent </a:t>
            </a:r>
            <a:r>
              <a:rPr lang="zh-CN" altLang="en-US" b="1"/>
              <a:t>是通过</a:t>
            </a:r>
            <a:r>
              <a:rPr lang="en-US" altLang="zh-CN" b="1"/>
              <a:t> : </a:t>
            </a:r>
            <a:endParaRPr lang="en-US" altLang="zh-CN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2406650"/>
            <a:ext cx="1037590" cy="29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80" y="2390140"/>
            <a:ext cx="989330" cy="347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560" y="4001135"/>
            <a:ext cx="6276975" cy="18573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0" y="2934335"/>
            <a:ext cx="3035300" cy="53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Error &amp; Gradient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952115"/>
            <a:ext cx="70421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TD </a:t>
            </a:r>
            <a:r>
              <a:rPr lang="en-US" b="1"/>
              <a:t>Target</a:t>
            </a:r>
            <a:r>
              <a:rPr lang="zh-CN" b="1">
                <a:ea typeface="宋体" panose="02010600030101010101" pitchFamily="2" charset="-122"/>
              </a:rPr>
              <a:t>：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error 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Loss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</a:rPr>
              <a:t>Gradient descent：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20" y="3992880"/>
            <a:ext cx="806450" cy="418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77695" y="2520315"/>
            <a:ext cx="4227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观察到一个状态转移</a:t>
            </a:r>
            <a:r>
              <a:rPr lang="en-US" altLang="zh-CN" b="1"/>
              <a:t> transition 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15" y="2498725"/>
            <a:ext cx="1880235" cy="3930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790" y="2959100"/>
            <a:ext cx="3743960" cy="4476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745" y="3507740"/>
            <a:ext cx="282194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170" y="4504690"/>
            <a:ext cx="3375660" cy="53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885" y="2017395"/>
            <a:ext cx="1043686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Sarsa </a:t>
            </a: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versus </a:t>
            </a:r>
            <a:r>
              <a:rPr lang="en-US" altLang="zh-CN" sz="6600" dirty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Q-Learning</a:t>
            </a:r>
            <a:endParaRPr lang="en-US" altLang="zh-CN" sz="6600" dirty="0">
              <a:solidFill>
                <a:srgbClr val="FF0000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Sarsa 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versus </a:t>
            </a:r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Q-Learning</a:t>
            </a:r>
            <a:endParaRPr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563495"/>
            <a:ext cx="8693785" cy="3568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One Reward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82495"/>
            <a:ext cx="7820025" cy="1265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3592195"/>
            <a:ext cx="8024495" cy="1239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460" y="4934585"/>
            <a:ext cx="7756525" cy="124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Multiple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45" y="4038600"/>
            <a:ext cx="7561580" cy="1276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050" y="2224405"/>
            <a:ext cx="7497445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43053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139573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236093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320675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417195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513715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Multiple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00910"/>
            <a:ext cx="7212965" cy="1682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4064000"/>
            <a:ext cx="6861175" cy="4641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30" y="4707255"/>
            <a:ext cx="7052945" cy="425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3405" y="5316220"/>
            <a:ext cx="7306310" cy="46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Multi-Step TD Targets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77110"/>
            <a:ext cx="7306310" cy="46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30" y="3102610"/>
            <a:ext cx="6978015" cy="270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Multi-Step TD Targets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18055"/>
            <a:ext cx="7607300" cy="353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One-Step versus Multi-Step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2283460"/>
            <a:ext cx="8627745" cy="1094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4500" y="3645535"/>
            <a:ext cx="7385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适当调整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-step target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的效果通常好于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one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step target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sarsa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折扣回报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73555" y="2313305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Discounted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折扣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831465"/>
            <a:ext cx="5894070" cy="15081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91970" y="4544060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30" y="4599305"/>
            <a:ext cx="1709420" cy="26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推导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TD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target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1835785" y="2231390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45" y="2286635"/>
            <a:ext cx="1709420" cy="26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7695" y="2831465"/>
            <a:ext cx="23101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通常认为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根据定义：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70" y="2874010"/>
            <a:ext cx="259080" cy="3549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665" y="2843530"/>
            <a:ext cx="1250315" cy="3352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3450" y="3368675"/>
            <a:ext cx="2781935" cy="3346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40" y="3737610"/>
            <a:ext cx="2887980" cy="488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1050" y="4260850"/>
            <a:ext cx="4143375" cy="3886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40" y="4785360"/>
            <a:ext cx="6226810" cy="3333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49450" y="5433060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5440" y="5466080"/>
            <a:ext cx="5372735" cy="30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推导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TD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target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884680" y="2212975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0" y="2247265"/>
            <a:ext cx="5224780" cy="15170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36230" y="2823845"/>
            <a:ext cx="29832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期望非常</a:t>
            </a:r>
            <a:r>
              <a:rPr lang="zh-CN" altLang="en-US"/>
              <a:t>难求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我们用蒙特卡洛进行</a:t>
            </a:r>
            <a:r>
              <a:rPr lang="zh-CN" altLang="en-US"/>
              <a:t>估计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25" y="3843020"/>
            <a:ext cx="2833370" cy="90678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985385" y="33477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505" y="3860165"/>
            <a:ext cx="393700" cy="35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Sarsa: Neural Network Version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580640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386330"/>
            <a:ext cx="70421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</a:t>
            </a:r>
            <a:r>
              <a:rPr lang="en-US" altLang="zh-CN" b="1"/>
              <a:t> </a:t>
            </a:r>
            <a:r>
              <a:rPr lang="zh-CN" altLang="en-US" b="1"/>
              <a:t>value network</a:t>
            </a:r>
            <a:r>
              <a:rPr lang="en-US" altLang="zh-CN" b="1"/>
              <a:t>                  </a:t>
            </a:r>
            <a:r>
              <a:rPr lang="zh-CN" altLang="en-US" b="1"/>
              <a:t>来近似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（在</a:t>
            </a:r>
            <a:r>
              <a:rPr lang="en-US" altLang="zh-CN" b="1"/>
              <a:t>Actor-Critic </a:t>
            </a:r>
            <a:r>
              <a:rPr lang="zh-CN" altLang="en-US" b="1"/>
              <a:t>方法中）</a:t>
            </a:r>
            <a:r>
              <a:rPr lang="en-US" altLang="zh-CN" b="1"/>
              <a:t>q </a:t>
            </a:r>
            <a:r>
              <a:rPr lang="zh-CN" altLang="en-US" b="1"/>
              <a:t>被用来作为</a:t>
            </a:r>
            <a:r>
              <a:rPr lang="en-US" altLang="zh-CN" b="1"/>
              <a:t> </a:t>
            </a:r>
            <a:r>
              <a:rPr lang="en-US" altLang="zh-CN" b="1"/>
              <a:t>critic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10" y="2414905"/>
            <a:ext cx="930275" cy="3054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406650"/>
            <a:ext cx="1037590" cy="2965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635" y="3585210"/>
            <a:ext cx="6760210" cy="191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Error &amp; Gradient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00250" y="201588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386330"/>
            <a:ext cx="70421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TD </a:t>
            </a:r>
            <a:r>
              <a:rPr lang="en-US" b="1"/>
              <a:t>Target</a:t>
            </a:r>
            <a:r>
              <a:rPr lang="zh-CN" b="1">
                <a:ea typeface="宋体" panose="02010600030101010101" pitchFamily="2" charset="-122"/>
              </a:rPr>
              <a:t>：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error 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TD Loss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gradient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</a:rPr>
              <a:t>Gradient descent：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65" y="2386330"/>
            <a:ext cx="3023235" cy="372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55" y="2994025"/>
            <a:ext cx="2385695" cy="314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020" y="3444240"/>
            <a:ext cx="806450" cy="4184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2020" y="3878580"/>
            <a:ext cx="2927985" cy="6718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950" y="4533265"/>
            <a:ext cx="3085465" cy="511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Q-</a:t>
            </a: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learning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310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340</cp:revision>
  <dcterms:created xsi:type="dcterms:W3CDTF">2021-11-18T03:56:00Z</dcterms:created>
  <dcterms:modified xsi:type="dcterms:W3CDTF">2022-01-17T09:50:46Z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