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739" r:id="rId3"/>
    <p:sldId id="258" r:id="rId4"/>
    <p:sldId id="661" r:id="rId5"/>
    <p:sldId id="297" r:id="rId6"/>
    <p:sldId id="719" r:id="rId7"/>
    <p:sldId id="670" r:id="rId8"/>
    <p:sldId id="699" r:id="rId9"/>
    <p:sldId id="818" r:id="rId10"/>
    <p:sldId id="742" r:id="rId11"/>
    <p:sldId id="743" r:id="rId12"/>
    <p:sldId id="819" r:id="rId13"/>
    <p:sldId id="820" r:id="rId14"/>
    <p:sldId id="821" r:id="rId15"/>
    <p:sldId id="822" r:id="rId16"/>
    <p:sldId id="823" r:id="rId17"/>
    <p:sldId id="824" r:id="rId18"/>
    <p:sldId id="770" r:id="rId19"/>
    <p:sldId id="771" r:id="rId20"/>
    <p:sldId id="779" r:id="rId21"/>
    <p:sldId id="780" r:id="rId22"/>
    <p:sldId id="74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84CB"/>
    <a:srgbClr val="3563A8"/>
    <a:srgbClr val="E7E6E6"/>
    <a:srgbClr val="FFF2CC"/>
    <a:srgbClr val="2E93D6"/>
    <a:srgbClr val="7030A0"/>
    <a:srgbClr val="5CBFEA"/>
    <a:srgbClr val="D6DCE5"/>
    <a:srgbClr val="0070C1"/>
    <a:srgbClr val="01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1.png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99745" y="2967990"/>
            <a:ext cx="11275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3563A8"/>
                </a:solidFill>
              </a:rPr>
              <a:t>PV-RCNN++: Point-Voxel Feature Set</a:t>
            </a:r>
            <a:endParaRPr lang="en-US" altLang="zh-CN" b="1">
              <a:solidFill>
                <a:srgbClr val="3563A8"/>
              </a:solidFill>
            </a:endParaRPr>
          </a:p>
          <a:p>
            <a:pPr algn="ctr"/>
            <a:r>
              <a:rPr lang="en-US" altLang="zh-CN" b="1">
                <a:solidFill>
                  <a:srgbClr val="3563A8"/>
                </a:solidFill>
              </a:rPr>
              <a:t>Abstraction With Local Vector Representation for</a:t>
            </a:r>
            <a:endParaRPr lang="en-US" altLang="zh-CN" b="1">
              <a:solidFill>
                <a:srgbClr val="3563A8"/>
              </a:solidFill>
            </a:endParaRPr>
          </a:p>
          <a:p>
            <a:pPr algn="ctr"/>
            <a:r>
              <a:rPr lang="en-US" altLang="zh-CN" b="1">
                <a:solidFill>
                  <a:srgbClr val="3563A8"/>
                </a:solidFill>
              </a:rPr>
              <a:t>3D Object Detection</a:t>
            </a:r>
            <a:endParaRPr lang="en-US" altLang="zh-CN" b="1">
              <a:solidFill>
                <a:srgbClr val="3563A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PV-RCNN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773555"/>
            <a:ext cx="7639050" cy="2562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36395" y="4404360"/>
            <a:ext cx="93192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PV-RCNN consists of a 3D voxel CNN</a:t>
            </a:r>
            <a:r>
              <a:rPr lang="en-US" altLang="zh-CN"/>
              <a:t> </a:t>
            </a:r>
            <a:r>
              <a:rPr lang="zh-CN" altLang="en-US"/>
              <a:t>with sparse convolution as the backbone for efficient feature</a:t>
            </a:r>
            <a:r>
              <a:rPr lang="en-US" altLang="zh-CN"/>
              <a:t> </a:t>
            </a:r>
            <a:r>
              <a:rPr lang="zh-CN" altLang="en-US"/>
              <a:t>encoding and proposal generation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Given each 3D proposal,</a:t>
            </a:r>
            <a:r>
              <a:rPr lang="en-US" altLang="zh-CN"/>
              <a:t> </a:t>
            </a:r>
            <a:r>
              <a:rPr lang="zh-CN" altLang="en-US"/>
              <a:t>we propose to generate the proposal-aligned features in</a:t>
            </a:r>
            <a:r>
              <a:rPr lang="en-US" altLang="zh-CN"/>
              <a:t> </a:t>
            </a:r>
            <a:r>
              <a:rPr lang="zh-CN" altLang="en-US"/>
              <a:t>two novel steps for proposal refinement</a:t>
            </a:r>
            <a:r>
              <a:rPr lang="en-US" altLang="zh-CN"/>
              <a:t>   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( voxel-to-keypoint scene encoding + keypoint-to-grid RoI feature abstraction)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Voxel-to-Keypoint Scene Encoding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36395" y="27463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Keypoints Sampling.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617980" y="1643380"/>
            <a:ext cx="10242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goal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/>
              <a:t>bridge the 3D voxel</a:t>
            </a:r>
            <a:r>
              <a:rPr lang="en-US" altLang="zh-CN"/>
              <a:t> </a:t>
            </a:r>
            <a:r>
              <a:rPr lang="zh-CN" altLang="en-US"/>
              <a:t>CNN feature encoder and the proposal refinement network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：aggregates the voxel-wise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scene features at multiple neural layers of 3D voxel CNN</a:t>
            </a:r>
            <a:r>
              <a:rPr lang="en-US" altLang="zh-CN">
                <a:ea typeface="宋体" panose="02010600030101010101" pitchFamily="2" charset="-122"/>
              </a:rPr>
              <a:t> 	   	  </a:t>
            </a:r>
            <a:r>
              <a:rPr lang="zh-CN" altLang="en-US">
                <a:ea typeface="宋体" panose="02010600030101010101" pitchFamily="2" charset="-122"/>
              </a:rPr>
              <a:t>into a small number of keypoints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7030" y="3340735"/>
            <a:ext cx="10222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simply adopt the farthest point</a:t>
            </a:r>
            <a:r>
              <a:rPr lang="en-US" altLang="zh-CN"/>
              <a:t> </a:t>
            </a:r>
            <a:r>
              <a:rPr lang="zh-CN" altLang="en-US"/>
              <a:t>sampling (FPS) algorithm to sample a small number of keypoints</a:t>
            </a:r>
            <a:r>
              <a:rPr lang="en-US" altLang="zh-CN"/>
              <a:t>                          </a:t>
            </a:r>
            <a:r>
              <a:rPr lang="zh-CN" altLang="en-US"/>
              <a:t>from the point clouds</a:t>
            </a:r>
            <a:r>
              <a:rPr lang="en-US" altLang="zh-CN"/>
              <a:t>       where (n=4,096 for Waymo Open Dataset and n=2,048 for KITTI dataset )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3702050"/>
            <a:ext cx="161925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945" y="3686810"/>
            <a:ext cx="171450" cy="23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Voxel-to-Keypoint Scene Encoding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36395" y="1769110"/>
            <a:ext cx="5898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Voxel Set Abstraction Module.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637030" y="2363470"/>
            <a:ext cx="10222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goal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t>We propose the Voxel Set</a:t>
            </a:r>
            <a:r>
              <a:rPr lang="en-US"/>
              <a:t> </a:t>
            </a:r>
            <a:r>
              <a:t>Abstraction (VSA) module to encode multi-scale semantic</a:t>
            </a:r>
            <a:r>
              <a:rPr lang="en-US"/>
              <a:t> </a:t>
            </a:r>
            <a:r>
              <a:t>features from 3D feature volumes to the keypoints.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3061970"/>
            <a:ext cx="2333625" cy="342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37030" y="3061970"/>
            <a:ext cx="101117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                         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the set</a:t>
            </a:r>
            <a:r>
              <a:rPr lang="en-US" altLang="zh-CN"/>
              <a:t> </a:t>
            </a:r>
            <a:r>
              <a:rPr lang="zh-CN" altLang="en-US"/>
              <a:t>of voxel-wise features in the k-th level of 3D voxel CNN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</a:t>
            </a:r>
            <a:r>
              <a:rPr lang="zh-CN" altLang="en-US">
                <a:ea typeface="宋体" panose="02010600030101010101" pitchFamily="2" charset="-122"/>
              </a:rPr>
              <a:t>：their corresponding 3D coor_x0002_dinates in the uniform 3D metric space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zh-CN" altLang="en-US">
                <a:ea typeface="宋体" panose="02010600030101010101" pitchFamily="2" charset="-122"/>
              </a:rPr>
              <a:t>：is the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number of non-empty voxels in the k-th level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：  For each</a:t>
            </a: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keypoint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the set of neighboring voxel-wise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feature vectors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55" y="3629660"/>
            <a:ext cx="2390775" cy="3238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20" y="4178300"/>
            <a:ext cx="257175" cy="2476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20" y="4650740"/>
            <a:ext cx="476250" cy="35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1410" y="4784090"/>
            <a:ext cx="180975" cy="2190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330" y="5275580"/>
            <a:ext cx="5219700" cy="1104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430" y="6454140"/>
            <a:ext cx="4381500" cy="4191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7695" y="7027545"/>
            <a:ext cx="466725" cy="2667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447925" y="6947535"/>
            <a:ext cx="92665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randomly sampling at most</a:t>
            </a:r>
            <a:r>
              <a:rPr lang="en-US" altLang="zh-CN"/>
              <a:t>       voxels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MLP network to encode voxel-wise features and relative locations.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maps diverse number of neighboring voxel features to a single keypoint feature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Here multiple radii are utilized to capture richer contextual information.</a:t>
            </a:r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97195" y="7018020"/>
            <a:ext cx="238125" cy="2857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7695" y="7516495"/>
            <a:ext cx="428625" cy="2952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2920" y="8154035"/>
            <a:ext cx="676275" cy="228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47070" y="8068310"/>
            <a:ext cx="628650" cy="3143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388870" y="9126855"/>
            <a:ext cx="6396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multi-scale semantic feature for keypoint</a:t>
            </a:r>
            <a:r>
              <a:rPr lang="en-US" altLang="zh-CN"/>
              <a:t>     as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3920" y="9182735"/>
            <a:ext cx="2000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48305" y="9544685"/>
            <a:ext cx="541972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Voxel-to-Keypoint Scene Encoding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36395" y="1769110"/>
            <a:ext cx="5898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Further Enriching Keypoint Features.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635760" y="2413635"/>
            <a:ext cx="1055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further enrich the</a:t>
            </a:r>
            <a:r>
              <a:rPr lang="en-US" altLang="zh-CN"/>
              <a:t> </a:t>
            </a:r>
            <a:r>
              <a:rPr lang="zh-CN" altLang="en-US"/>
              <a:t>keypoint features with the raw points </a:t>
            </a:r>
            <a:r>
              <a:rPr lang="en-US" altLang="zh-CN"/>
              <a:t>     </a:t>
            </a:r>
            <a:r>
              <a:rPr lang="zh-CN" altLang="en-US"/>
              <a:t> and with the 8×</a:t>
            </a:r>
            <a:r>
              <a:rPr lang="en-US" altLang="zh-CN"/>
              <a:t> </a:t>
            </a:r>
            <a:r>
              <a:rPr lang="zh-CN" altLang="en-US"/>
              <a:t>downsampled 2D bird-view feature maps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85" y="2512060"/>
            <a:ext cx="200025" cy="2190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95" y="3096260"/>
            <a:ext cx="4905375" cy="4286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499870" y="3890010"/>
            <a:ext cx="1055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which have the strong capacity of preserving 3D structural</a:t>
            </a:r>
            <a:r>
              <a:rPr lang="en-US" altLang="zh-CN"/>
              <a:t> </a:t>
            </a:r>
            <a:r>
              <a:rPr lang="zh-CN" altLang="en-US"/>
              <a:t>information of the entire scene for the following fine-grained</a:t>
            </a:r>
            <a:r>
              <a:rPr lang="en-US" altLang="zh-CN"/>
              <a:t> </a:t>
            </a:r>
            <a:r>
              <a:rPr lang="zh-CN" altLang="en-US"/>
              <a:t>proposal refinement step.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Voxel-to-Keypoint Scene Encoding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36395" y="1769110"/>
            <a:ext cx="5898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Predicted Keypoint Weighting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617980" y="2231390"/>
            <a:ext cx="6609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some of them might only represent the background regions.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36395" y="2706370"/>
            <a:ext cx="105556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keypoints belonging to the foreground objects</a:t>
            </a:r>
            <a:r>
              <a:rPr lang="en-US" altLang="zh-CN"/>
              <a:t> </a:t>
            </a:r>
            <a:r>
              <a:rPr lang="zh-CN" altLang="en-US"/>
              <a:t>should contribute more to the proposal refinement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while</a:t>
            </a:r>
            <a:r>
              <a:rPr lang="en-US" altLang="zh-CN"/>
              <a:t> </a:t>
            </a:r>
            <a:r>
              <a:rPr lang="zh-CN" altLang="en-US"/>
              <a:t>the ones from the background regions should contribute</a:t>
            </a:r>
            <a:r>
              <a:rPr lang="en-US" altLang="zh-CN"/>
              <a:t> </a:t>
            </a:r>
            <a:r>
              <a:rPr lang="zh-CN" altLang="en-US"/>
              <a:t>less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36395" y="3735070"/>
            <a:ext cx="1055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propose a Predicted Keypoint Weighting</a:t>
            </a:r>
            <a:r>
              <a:rPr lang="en-US" altLang="zh-CN"/>
              <a:t> </a:t>
            </a:r>
            <a:r>
              <a:rPr lang="zh-CN" altLang="en-US"/>
              <a:t>(PKW) module to re-weight the keypoint features with extra</a:t>
            </a:r>
            <a:r>
              <a:rPr lang="en-US" altLang="zh-CN"/>
              <a:t> </a:t>
            </a:r>
            <a:r>
              <a:rPr lang="zh-CN" altLang="en-US"/>
              <a:t>supervisions from point segmentation.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10" y="4486910"/>
            <a:ext cx="3848100" cy="4095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499870" y="5215255"/>
            <a:ext cx="1055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where</a:t>
            </a:r>
            <a:r>
              <a:rPr lang="en-US" altLang="zh-CN"/>
              <a:t>      </a:t>
            </a:r>
            <a:r>
              <a:rPr lang="zh-CN" altLang="en-US"/>
              <a:t> is a three-layer MLP network with a sigmoid</a:t>
            </a:r>
            <a:r>
              <a:rPr lang="en-US" altLang="zh-CN"/>
              <a:t> </a:t>
            </a:r>
            <a:r>
              <a:rPr lang="zh-CN" altLang="en-US"/>
              <a:t>function to predict foreground confidence.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5292725"/>
            <a:ext cx="390525" cy="2476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11630" y="5888355"/>
            <a:ext cx="10445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It is trained with</a:t>
            </a:r>
            <a:r>
              <a:rPr lang="en-US" altLang="zh-CN"/>
              <a:t> </a:t>
            </a:r>
            <a:r>
              <a:rPr lang="zh-CN" altLang="en-US"/>
              <a:t>focal loss (default hyper-parameters) to handle the imbalanced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9166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Keypoint-to-Grid RoI Feature Abstraction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-1971040"/>
            <a:ext cx="5324475" cy="2886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34870" y="1786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keypoint features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390" y="1837055"/>
            <a:ext cx="1933575" cy="3048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135505" y="2326005"/>
            <a:ext cx="10055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RoI-grid Pooling via Set Abstraction.</a:t>
            </a:r>
            <a:endParaRPr lang="zh-CN" altLang="en-US" b="1"/>
          </a:p>
        </p:txBody>
      </p:sp>
      <p:sp>
        <p:nvSpPr>
          <p:cNvPr id="24" name="文本框 23"/>
          <p:cNvSpPr txBox="1"/>
          <p:nvPr/>
        </p:nvSpPr>
        <p:spPr>
          <a:xfrm>
            <a:off x="2264410" y="2768600"/>
            <a:ext cx="95624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Given each 3D</a:t>
            </a:r>
            <a:r>
              <a:rPr lang="en-US" altLang="zh-CN"/>
              <a:t> </a:t>
            </a:r>
            <a:r>
              <a:rPr lang="zh-CN" altLang="en-US"/>
              <a:t>proposal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propose the RoI-grid pooling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module to aggregate the keypoint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features to the RoI-grid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points with multiple receptive fields.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uniformly sample</a:t>
            </a:r>
            <a:r>
              <a:rPr lang="en-US" altLang="zh-CN"/>
              <a:t> </a:t>
            </a:r>
            <a:r>
              <a:rPr lang="zh-CN" altLang="en-US"/>
              <a:t>6×6×6 </a:t>
            </a:r>
            <a:r>
              <a:rPr lang="en-US" altLang="zh-CN"/>
              <a:t>               </a:t>
            </a:r>
            <a:r>
              <a:rPr lang="zh-CN" altLang="en-US"/>
              <a:t>within each 3D proposal, which are then</a:t>
            </a:r>
            <a:r>
              <a:rPr lang="en-US" altLang="zh-CN"/>
              <a:t> </a:t>
            </a:r>
            <a:r>
              <a:rPr lang="zh-CN" altLang="en-US"/>
              <a:t>flattened and denoted as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055" y="4230370"/>
            <a:ext cx="952500" cy="2095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520" y="4505325"/>
            <a:ext cx="1638300" cy="2286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770" y="4799330"/>
            <a:ext cx="4695825" cy="6000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6390" y="5464810"/>
            <a:ext cx="392430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9166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Training Losses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42152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70" y="2022475"/>
            <a:ext cx="4733925" cy="51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870" y="2743200"/>
            <a:ext cx="196215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870" y="3206750"/>
            <a:ext cx="371475" cy="219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06345" y="3148330"/>
            <a:ext cx="9107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anchor classification lossis calculated with the focal loss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is a binary</a:t>
            </a:r>
            <a:r>
              <a:rPr lang="en-US" altLang="zh-CN"/>
              <a:t> </a:t>
            </a:r>
            <a:r>
              <a:rPr lang="zh-CN" altLang="en-US"/>
              <a:t>classification loss for orientation to eliminate the ambiguity</a:t>
            </a:r>
            <a:r>
              <a:rPr lang="en-US" altLang="zh-CN"/>
              <a:t> </a:t>
            </a:r>
            <a:r>
              <a:rPr lang="zh-CN" altLang="en-US"/>
              <a:t>of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1800" y="4990465"/>
            <a:ext cx="11026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(ii) The keypoint segmentation loss</a:t>
            </a:r>
            <a:r>
              <a:rPr lang="en-US" altLang="zh-CN"/>
              <a:t> </a:t>
            </a:r>
            <a:r>
              <a:rPr lang="zh-CN" altLang="en-US"/>
              <a:t>Lseg is also conducted with the focal loss as mentioned in</a:t>
            </a:r>
            <a:r>
              <a:rPr lang="en-US" altLang="zh-CN"/>
              <a:t> </a:t>
            </a:r>
            <a:r>
              <a:rPr lang="zh-CN" altLang="en-US"/>
              <a:t>Sec. 4.1.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870" y="3735070"/>
            <a:ext cx="361950" cy="257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0790" y="3775075"/>
            <a:ext cx="390525" cy="2000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31800" y="5781675"/>
            <a:ext cx="11697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(iii) The proposal refinement loss </a:t>
            </a:r>
            <a:r>
              <a:rPr lang="en-US" altLang="zh-CN"/>
              <a:t>         </a:t>
            </a:r>
            <a:r>
              <a:rPr lang="zh-CN" altLang="en-US"/>
              <a:t>includes</a:t>
            </a:r>
            <a:r>
              <a:rPr lang="en-US" altLang="zh-CN"/>
              <a:t> </a:t>
            </a:r>
            <a:r>
              <a:rPr lang="zh-CN" altLang="en-US"/>
              <a:t>the IoU-guided confidence prediction loss </a:t>
            </a:r>
            <a:r>
              <a:rPr lang="en-US" altLang="zh-CN"/>
              <a:t>           </a:t>
            </a:r>
            <a:r>
              <a:rPr lang="zh-CN" altLang="en-US"/>
              <a:t>and the box</a:t>
            </a:r>
            <a:r>
              <a:rPr lang="en-US" altLang="zh-CN"/>
              <a:t> </a:t>
            </a:r>
            <a:r>
              <a:rPr lang="zh-CN" altLang="en-US"/>
              <a:t>refinement loss as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120" y="6426835"/>
            <a:ext cx="4257675" cy="5048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5585" y="5850255"/>
            <a:ext cx="419100" cy="2571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1250" y="5843270"/>
            <a:ext cx="361950" cy="247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6030" y="7168515"/>
            <a:ext cx="361950" cy="29527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636395" y="7152005"/>
            <a:ext cx="9822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is the predicted box residual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is the</a:t>
            </a:r>
            <a:r>
              <a:rPr lang="en-US" altLang="zh-CN"/>
              <a:t> </a:t>
            </a:r>
            <a:r>
              <a:rPr lang="zh-CN" altLang="en-US"/>
              <a:t>proposal regression target that is</a:t>
            </a:r>
            <a:r>
              <a:rPr lang="en-US" altLang="zh-CN"/>
              <a:t> </a:t>
            </a:r>
            <a:r>
              <a:rPr lang="zh-CN" altLang="en-US"/>
              <a:t>encoded same with</a:t>
            </a:r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5910" y="7778115"/>
            <a:ext cx="381000" cy="2190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8890" y="7766685"/>
            <a:ext cx="333375" cy="24765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032635" y="1501140"/>
            <a:ext cx="7365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(i) region proposal loss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134870" y="4218305"/>
            <a:ext cx="10480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smooth-L1 loss is for anchor box</a:t>
            </a:r>
            <a:r>
              <a:rPr lang="en-US" altLang="zh-CN"/>
              <a:t> </a:t>
            </a:r>
            <a:r>
              <a:rPr lang="zh-CN" altLang="en-US"/>
              <a:t>regression with the predicted residual </a:t>
            </a:r>
            <a:r>
              <a:rPr lang="en-US" altLang="zh-CN"/>
              <a:t>       </a:t>
            </a:r>
            <a:r>
              <a:rPr lang="zh-CN" altLang="en-US"/>
              <a:t>and regression</a:t>
            </a:r>
            <a:r>
              <a:rPr lang="en-US" altLang="zh-CN"/>
              <a:t> </a:t>
            </a:r>
            <a:r>
              <a:rPr lang="zh-CN" altLang="en-US"/>
              <a:t>target .</a:t>
            </a: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1195" y="4283075"/>
            <a:ext cx="371475" cy="2571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94870" y="4311650"/>
            <a:ext cx="43815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PV-RCNN++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33825" y="0"/>
            <a:ext cx="8258175" cy="4410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770" y="4516755"/>
            <a:ext cx="12225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contains </a:t>
            </a:r>
            <a:r>
              <a:t>3 sparse </a:t>
            </a:r>
            <a:r>
              <a:rPr lang="en-US"/>
              <a:t>v</a:t>
            </a:r>
            <a:r>
              <a:t>oxel modules</a:t>
            </a:r>
            <a:r>
              <a:rPr lang="zh-CN" altLang="en-US"/>
              <a:t> and 6 submanifold voxel </a:t>
            </a:r>
            <a:r>
              <a:rPr lang="en-US" altLang="zh-CN"/>
              <a:t>m</a:t>
            </a:r>
            <a:r>
              <a:rPr lang="zh-CN" altLang="en-US"/>
              <a:t>odules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Each sparse</a:t>
            </a:r>
            <a:r>
              <a:rPr lang="en-US" altLang="zh-CN"/>
              <a:t> </a:t>
            </a:r>
            <a:r>
              <a:rPr lang="zh-CN" altLang="en-US"/>
              <a:t>voxel module is followed by 2 submanifold voxel modules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attending voxels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are determined by </a:t>
            </a:r>
            <a:r>
              <a:rPr lang="zh-CN" altLang="en-US">
                <a:solidFill>
                  <a:srgbClr val="FF0000"/>
                </a:solidFill>
              </a:rPr>
              <a:t>Local Attention and Dilated Attention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Fast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Voxel Query</a:t>
            </a:r>
            <a:r>
              <a:rPr lang="zh-CN" altLang="en-US">
                <a:solidFill>
                  <a:schemeClr val="tx1"/>
                </a:solidFill>
              </a:rPr>
              <a:t> is proposed to accelerate the searchingprocess for the non-empty voxels in </a:t>
            </a:r>
            <a:r>
              <a:rPr lang="en-US" altLang="zh-CN">
                <a:solidFill>
                  <a:schemeClr val="tx1"/>
                </a:solidFill>
              </a:rPr>
              <a:t>self</a:t>
            </a:r>
            <a:r>
              <a:rPr lang="zh-CN" altLang="en-US">
                <a:solidFill>
                  <a:schemeClr val="tx1"/>
                </a:solidFill>
              </a:rPr>
              <a:t>-attention.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Voxel features extracted by our proposed VoTr are then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projected to a BEV feature map to generate 3D proposals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voxels and corresponding features can also be utilized on the second stage for RoI refinement.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1630" y="40417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Overall Architecture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94505" y="2443480"/>
            <a:ext cx="6327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Abstract</a:t>
              </a:r>
              <a:endParaRPr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PRELIMINARIES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PV-RCNN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784344" y="500888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PV-RCNN++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zh-CN" sz="3200" b="1">
                <a:solidFill>
                  <a:srgbClr val="3563A8"/>
                </a:solidFill>
                <a:sym typeface="+mn-ea"/>
              </a:rPr>
              <a:t>VoxelNet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044700" y="6007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Experimental Setup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877695" y="1123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Waymo Open Dataset.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7695" y="1645920"/>
            <a:ext cx="4097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training set</a:t>
            </a:r>
            <a:r>
              <a:rPr lang="en-US" altLang="zh-CN"/>
              <a:t>:	798</a:t>
            </a:r>
            <a:endParaRPr lang="en-US" altLang="zh-CN"/>
          </a:p>
          <a:p>
            <a:r>
              <a:rPr lang="en-US" altLang="zh-CN"/>
              <a:t>validation set	202</a:t>
            </a:r>
            <a:endParaRPr lang="en-US" altLang="zh-CN"/>
          </a:p>
          <a:p>
            <a:r>
              <a:rPr lang="en-US" altLang="zh-CN"/>
              <a:t>metrics:  	mAP and mAPH</a:t>
            </a:r>
            <a:endParaRPr lang="en-US" altLang="zh-CN"/>
          </a:p>
          <a:p>
            <a:r>
              <a:rPr lang="en-US" altLang="zh-CN"/>
              <a:t> IoU threshold:	0.7(for car)</a:t>
            </a:r>
            <a:endParaRPr lang="en-US" altLang="zh-CN"/>
          </a:p>
          <a:p>
            <a:r>
              <a:rPr lang="en-US" altLang="zh-CN"/>
              <a:t> IoU threshold:	0.5(other)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340600" y="1123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KITTI Dataset.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44700" y="4076065"/>
            <a:ext cx="85407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testing samples are split in two ways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1.based on the distances of objects to the sensor: 0 − 30m, 30 − 50m and &gt; 50m.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according to the difficulty levels: LEVEL 1 for boxes with more than five LiDAR points and LEVEL 2 for boxes with at least one LiDAR point.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90995" y="1645920"/>
            <a:ext cx="35064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training set</a:t>
            </a:r>
            <a:r>
              <a:rPr lang="en-US" altLang="zh-CN"/>
              <a:t>:	3712</a:t>
            </a:r>
            <a:endParaRPr lang="en-US" altLang="zh-CN"/>
          </a:p>
          <a:p>
            <a:r>
              <a:rPr lang="en-US" altLang="zh-CN"/>
              <a:t>validation set	3769</a:t>
            </a:r>
            <a:endParaRPr lang="en-US" altLang="zh-CN"/>
          </a:p>
          <a:p>
            <a:r>
              <a:rPr lang="en-US" altLang="zh-CN"/>
              <a:t>testing set:	7518</a:t>
            </a:r>
            <a:endParaRPr lang="en-US" altLang="zh-CN"/>
          </a:p>
          <a:p>
            <a:r>
              <a:rPr lang="en-US" altLang="zh-CN"/>
              <a:t>metrics:   	mAP</a:t>
            </a:r>
            <a:endParaRPr lang="en-US" altLang="zh-CN"/>
          </a:p>
          <a:p>
            <a:r>
              <a:rPr lang="en-US" altLang="zh-CN"/>
              <a:t> IoU threshold:	0.7(for car)</a:t>
            </a:r>
            <a:endParaRPr lang="en-US" altLang="zh-CN"/>
          </a:p>
          <a:p>
            <a:r>
              <a:rPr lang="en-US" altLang="zh-CN"/>
              <a:t> IoU threshold:	0.5(other)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2022/4/7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032635" y="1648460"/>
            <a:ext cx="101593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 this paper, we first introduce a novel two-stage detector, PV-RCNN：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first step is voxel-to-keypoint scene encoding：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goal 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/>
              <a:t>voxel feature </a:t>
            </a:r>
            <a:r>
              <a:rPr lang="zh-CN" altLang="en-US"/>
              <a:t>learning and proposal generation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method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voxel</a:t>
            </a:r>
            <a:r>
              <a:rPr lang="en-US" altLang="zh-CN"/>
              <a:t> </a:t>
            </a:r>
            <a:r>
              <a:rPr lang="zh-CN" altLang="en-US"/>
              <a:t>CNN with sparse convolutions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detail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The multi-scale voxel </a:t>
            </a:r>
            <a:r>
              <a:rPr lang="zh-CN" altLang="en-US"/>
              <a:t>features are then summarized into a small set of keypoints</a:t>
            </a:r>
            <a:r>
              <a:rPr lang="en-US" altLang="zh-CN"/>
              <a:t> </a:t>
            </a:r>
            <a:r>
              <a:rPr lang="zh-CN" altLang="en-US"/>
              <a:t>by set abstraction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The keypoints with accurate point</a:t>
            </a:r>
            <a:r>
              <a:rPr lang="en-US" altLang="zh-CN"/>
              <a:t> </a:t>
            </a:r>
            <a:r>
              <a:rPr lang="zh-CN" altLang="en-US"/>
              <a:t>locations are sampled by farthest point sampling (FPS) from</a:t>
            </a:r>
            <a:r>
              <a:rPr lang="en-US" altLang="zh-CN"/>
              <a:t> </a:t>
            </a:r>
            <a:r>
              <a:rPr lang="zh-CN" altLang="en-US"/>
              <a:t>the raw point cloud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The second step is keypoint-to-grid RoI feature abstraction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goal</a:t>
            </a:r>
            <a:r>
              <a:rPr lang="zh-CN" altLang="en-US">
                <a:ea typeface="宋体" panose="02010600030101010101" pitchFamily="2" charset="-122"/>
              </a:rPr>
              <a:t>： encodes multi-scale contextual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/>
              <a:t>information to form regular grid features for the 	           following proposal refinement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method</a:t>
            </a:r>
            <a:r>
              <a:rPr lang="zh-CN" altLang="en-US">
                <a:ea typeface="宋体" panose="02010600030101010101" pitchFamily="2" charset="-122"/>
              </a:rPr>
              <a:t>： propose the RoI-grid pooling</a:t>
            </a:r>
            <a:r>
              <a:rPr lang="en-US" altLang="zh-CN">
                <a:ea typeface="宋体" panose="02010600030101010101" pitchFamily="2" charset="-122"/>
              </a:rPr>
              <a:t> module to aggregate the above keypoint features 	           to the RoI grids of each proposal.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2635" y="91503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34870" y="150725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032635" y="1732280"/>
            <a:ext cx="95599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an advanced two-stage detection network, PV-RCNN++</a:t>
            </a:r>
            <a:r>
              <a:rPr lang="zh-CN">
                <a:ea typeface="宋体" panose="02010600030101010101" pitchFamily="2" charset="-122"/>
              </a:rPr>
              <a:t>：</a:t>
            </a:r>
            <a:endParaRPr lang="zh-CN">
              <a:ea typeface="宋体" panose="02010600030101010101" pitchFamily="2" charset="-122"/>
            </a:endParaRPr>
          </a:p>
          <a:p>
            <a:endParaRPr lang="zh-CN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a sectorized proposal-centric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>
                <a:ea typeface="宋体" panose="02010600030101010101" pitchFamily="2" charset="-122"/>
              </a:rPr>
              <a:t>keypoint sampling strategy：</a:t>
            </a:r>
            <a:endParaRPr lang="zh-CN">
              <a:ea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goal</a:t>
            </a:r>
            <a:r>
              <a:rPr lang="zh-CN" altLang="en-US">
                <a:ea typeface="宋体" panose="02010600030101010101" pitchFamily="2" charset="-122"/>
              </a:rPr>
              <a:t>：the limited number of</a:t>
            </a:r>
            <a:r>
              <a:rPr lang="en-US" altLang="zh-CN">
                <a:ea typeface="宋体" panose="02010600030101010101" pitchFamily="2" charset="-122"/>
              </a:rPr>
              <a:t> keypoints is concentrated in and around the 3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endParaRPr lang="en-US" altLang="zh-CN">
              <a:ea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   proposals to encode more effective features for proposal refinement</a:t>
            </a:r>
            <a:endParaRPr lang="en-US" altLang="zh-CN">
              <a:ea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  sectorized farthest point sampling is conducted to parallelly sample 	  	   keypoints in differen</a:t>
            </a:r>
            <a:r>
              <a:rPr lang="en-US" altLang="zh-CN">
                <a:ea typeface="宋体" panose="02010600030101010101" pitchFamily="2" charset="-122"/>
              </a:rPr>
              <a:t>t sectors</a:t>
            </a:r>
            <a:endParaRPr lang="en-US" altLang="zh-CN">
              <a:ea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 a novel local feature aggregation module, VectorPool aggregation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goal</a:t>
            </a:r>
            <a:r>
              <a:rPr lang="zh-CN" altLang="en-US">
                <a:ea typeface="宋体" panose="02010600030101010101" pitchFamily="2" charset="-122"/>
              </a:rPr>
              <a:t>：for more effective and efficient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local feature encoding on sparse and irregular </a:t>
            </a:r>
            <a:r>
              <a:rPr lang="en-US" altLang="zh-CN">
                <a:ea typeface="宋体" panose="02010600030101010101" pitchFamily="2" charset="-122"/>
              </a:rPr>
              <a:t>	    </a:t>
            </a:r>
            <a:r>
              <a:rPr lang="zh-CN" altLang="en-US">
                <a:ea typeface="宋体" panose="02010600030101010101" pitchFamily="2" charset="-122"/>
              </a:rPr>
              <a:t>point cloud</a:t>
            </a:r>
            <a:endParaRPr lang="zh-CN" altLang="en-US">
              <a:ea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：Equipped with the VectorPool aggregation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in both voxel-based backbone </a:t>
            </a:r>
            <a:r>
              <a:rPr lang="en-US" altLang="zh-CN">
                <a:ea typeface="宋体" panose="02010600030101010101" pitchFamily="2" charset="-122"/>
              </a:rPr>
              <a:t>	    </a:t>
            </a:r>
            <a:r>
              <a:rPr lang="zh-CN" altLang="en-US">
                <a:ea typeface="宋体" panose="02010600030101010101" pitchFamily="2" charset="-122"/>
              </a:rPr>
              <a:t>and RoI-grid pooling module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PRELIMINARIES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545" y="1358265"/>
            <a:ext cx="5366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3D Voxel CNN and Proposal Generation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41300" y="1849120"/>
            <a:ext cx="117094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 input points P are first divided into small voxels</a:t>
            </a:r>
            <a:r>
              <a:rPr lang="en-US" altLang="zh-CN"/>
              <a:t> </a:t>
            </a:r>
            <a:r>
              <a:rPr lang="zh-CN" altLang="en-US"/>
              <a:t>with spatial resolution of L×W×H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non-empty voxel</a:t>
            </a:r>
            <a:r>
              <a:rPr lang="en-US" altLang="zh-CN"/>
              <a:t> </a:t>
            </a:r>
            <a:r>
              <a:rPr lang="zh-CN" altLang="en-US"/>
              <a:t>features are directly calculated by averaging the features of</a:t>
            </a:r>
            <a:r>
              <a:rPr lang="en-US" altLang="zh-CN"/>
              <a:t> </a:t>
            </a:r>
            <a:r>
              <a:rPr lang="zh-CN" altLang="en-US"/>
              <a:t>inside points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 utilizes a series of 3D sparse convolution</a:t>
            </a:r>
            <a:r>
              <a:rPr lang="en-US" altLang="zh-CN"/>
              <a:t> </a:t>
            </a:r>
            <a:r>
              <a:rPr lang="zh-CN" altLang="en-US"/>
              <a:t>to gradually convert the points into feature volumes with</a:t>
            </a:r>
            <a:r>
              <a:rPr lang="en-US" altLang="zh-CN"/>
              <a:t> </a:t>
            </a:r>
            <a:r>
              <a:rPr lang="zh-CN" altLang="en-US"/>
              <a:t>1×, 2×, 4×, 8× downsampled sizes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 The Voxel CNN backbone can</a:t>
            </a:r>
            <a:r>
              <a:rPr lang="en-US" altLang="zh-CN"/>
              <a:t> </a:t>
            </a:r>
            <a:r>
              <a:rPr lang="zh-CN" altLang="en-US"/>
              <a:t>be naturally combined with the 2D detection heads</a:t>
            </a:r>
            <a:r>
              <a:rPr lang="en-US" altLang="zh-CN"/>
              <a:t> by converting the encoded 8× downsampled 3D feature volumes into 2D bird-view feature maps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545" y="1358265"/>
            <a:ext cx="5366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Discussions on 3D Proposal Refinement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41300" y="1849120"/>
            <a:ext cx="117094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t>3D feature volumes</a:t>
            </a:r>
            <a:r>
              <a:rPr lang="en-US"/>
              <a:t> </a:t>
            </a:r>
            <a:r>
              <a:t>from the 3D voxel CNN have major limitations</a:t>
            </a:r>
            <a:r>
              <a:rPr lang="zh-CN">
                <a:ea typeface="宋体" panose="02010600030101010101" pitchFamily="2" charset="-122"/>
              </a:rPr>
              <a:t>：</a:t>
            </a:r>
            <a:endParaRPr lang="zh-CN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 (i)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>
                <a:ea typeface="宋体" panose="02010600030101010101" pitchFamily="2" charset="-122"/>
              </a:rPr>
              <a:t>low spatial resolution as they are downsampled by up to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>
                <a:ea typeface="宋体" panose="02010600030101010101" pitchFamily="2" charset="-122"/>
              </a:rPr>
              <a:t>8 times, which hinders accurate localization of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>
                <a:ea typeface="宋体" panose="02010600030101010101" pitchFamily="2" charset="-122"/>
              </a:rPr>
              <a:t>objects.</a:t>
            </a:r>
            <a:endParaRPr lang="zh-CN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(ii)</a:t>
            </a:r>
            <a:r>
              <a:rPr lang="en-US" altLang="zh-CN">
                <a:ea typeface="宋体" panose="02010600030101010101" pitchFamily="2" charset="-122"/>
              </a:rPr>
              <a:t> The commonly used trilinear or bilinear interpolation in the RoIPool/RoIAlign operations can only extract features from very small neighborhoods(i.e., 4 and 8 for bilinear and trilinear interpolation respectively) which would therefore obtain features with mostly zeros and waste much compu_x0002_tations and memory for proposal refinement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665" y="4518025"/>
            <a:ext cx="117100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point-based local feature aggrega_x0002_tion methods [19] have shown strong capability of encoding</a:t>
            </a:r>
            <a:r>
              <a:rPr lang="en-US" altLang="zh-CN"/>
              <a:t> </a:t>
            </a:r>
            <a:r>
              <a:rPr lang="zh-CN" altLang="en-US"/>
              <a:t>sparse features from local neighborhoods with arbitrar</a:t>
            </a:r>
            <a:r>
              <a:rPr lang="en-US" altLang="zh-CN"/>
              <a:t>y </a:t>
            </a:r>
            <a:r>
              <a:rPr lang="zh-CN" altLang="en-US"/>
              <a:t>scales.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300" y="5516880"/>
            <a:ext cx="11637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therefore propose to incorporate a 3D voxel CNN</a:t>
            </a:r>
            <a:r>
              <a:rPr lang="en-US" altLang="zh-CN"/>
              <a:t> </a:t>
            </a:r>
            <a:r>
              <a:rPr lang="zh-CN" altLang="en-US"/>
              <a:t>with the point-based local feature aggregation operation for</a:t>
            </a:r>
            <a:r>
              <a:rPr lang="en-US" altLang="zh-CN"/>
              <a:t> </a:t>
            </a:r>
            <a:r>
              <a:rPr lang="zh-CN" altLang="en-US"/>
              <a:t>conducting accurate and robust proposal refinement.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PV-RCNN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6945,&quot;width&quot;:13005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8181</Words>
  <Application>WPS 演示</Application>
  <PresentationFormat>宽屏</PresentationFormat>
  <Paragraphs>335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Microsoft JhengHei Light</vt:lpstr>
      <vt:lpstr>Microsoft JhengHei UI Light</vt:lpstr>
      <vt:lpstr>Microsoft JhengHei UI</vt:lpstr>
      <vt:lpstr>Arial Unicode MS</vt:lpstr>
      <vt:lpstr>仿宋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657</cp:revision>
  <dcterms:created xsi:type="dcterms:W3CDTF">2021-11-18T03:56:00Z</dcterms:created>
  <dcterms:modified xsi:type="dcterms:W3CDTF">2022-04-07T09:30:43Z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