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10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6.03377" TargetMode="External"/><Relationship Id="rId2" Type="http://schemas.openxmlformats.org/officeDocument/2006/relationships/hyperlink" Target="https://habr.com/ru/companies/yandex/articles/52502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6.02677" TargetMode="External"/><Relationship Id="rId4" Type="http://schemas.openxmlformats.org/officeDocument/2006/relationships/hyperlink" Target="https://arxiv.org/abs/1909.080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1038C-6BE1-A880-2780-F79A7394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Распределённое обучение нейросетей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3CF360-98A2-F67D-1F4B-ACEFC8319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Торбахов</a:t>
            </a:r>
            <a:r>
              <a:rPr lang="ru-RU" dirty="0"/>
              <a:t> Тимофей БПМИ</a:t>
            </a:r>
            <a:r>
              <a:rPr lang="ru-RU" sz="2400" dirty="0"/>
              <a:t>211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25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3FAE6-0588-F291-E33F-A6936FDE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Эффективность обучения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4" descr="Изображение выглядит как снимок экрана, прямоугольный, текс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4685FA62-0FF0-55F4-9D71-4BA3EF62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4" r="2132" b="-3"/>
          <a:stretch/>
        </p:blipFill>
        <p:spPr>
          <a:xfrm>
            <a:off x="4361406" y="1505215"/>
            <a:ext cx="6695895" cy="35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330A5-D5A6-DB6A-5B7F-32C21A03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MegatronLM</a:t>
            </a:r>
            <a:endParaRPr lang="en-US" sz="48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71BB9-C159-14A9-87D3-7430BAD8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C3D0E-5916-0AA1-4B26-79DC8E27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2311027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>
                <a:effectLst/>
                <a:latin typeface="TimesNewRomanPSMT"/>
              </a:rPr>
              <a:t>С увеличением размера и сложности языковых моделей, таких как </a:t>
            </a:r>
            <a:r>
              <a:rPr lang="en" sz="1800" dirty="0">
                <a:effectLst/>
                <a:latin typeface="TimesNewRomanPSMT"/>
              </a:rPr>
              <a:t>BERT </a:t>
            </a:r>
            <a:r>
              <a:rPr lang="ru-RU" sz="1800" dirty="0">
                <a:effectLst/>
                <a:latin typeface="TimesNewRomanPSMT"/>
              </a:rPr>
              <a:t>и </a:t>
            </a:r>
            <a:r>
              <a:rPr lang="en" sz="1800" dirty="0">
                <a:effectLst/>
                <a:latin typeface="TimesNewRomanPSMT"/>
              </a:rPr>
              <a:t>GPT-2, </a:t>
            </a:r>
            <a:r>
              <a:rPr lang="ru-RU" sz="1800" dirty="0">
                <a:effectLst/>
                <a:latin typeface="TimesNewRomanPSMT"/>
              </a:rPr>
              <a:t>нейронные сети </a:t>
            </a:r>
            <a:r>
              <a:rPr lang="ru-RU" sz="1800" b="1" dirty="0">
                <a:effectLst/>
                <a:latin typeface="TimesNewRomanPSMT"/>
              </a:rPr>
              <a:t>приблизились к объему памяти</a:t>
            </a:r>
            <a:r>
              <a:rPr lang="ru-RU" sz="1800" dirty="0">
                <a:effectLst/>
                <a:latin typeface="TimesNewRomanPSMT"/>
              </a:rPr>
              <a:t> современных аппаратных ускорителей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4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7136E-827D-22A0-E765-70EF8EB6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1865621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Модельные</a:t>
            </a:r>
            <a:r>
              <a:rPr lang="en-US" sz="2000" dirty="0"/>
              <a:t> </a:t>
            </a:r>
            <a:r>
              <a:rPr lang="en-US" sz="2000" dirty="0" err="1"/>
              <a:t>параллельные</a:t>
            </a:r>
            <a:r>
              <a:rPr lang="en-US" sz="2000" dirty="0"/>
              <a:t> </a:t>
            </a:r>
            <a:r>
              <a:rPr lang="en-US" sz="2000" dirty="0" err="1"/>
              <a:t>трансформ</a:t>
            </a:r>
            <a:r>
              <a:rPr lang="ru-RU" sz="2000" dirty="0"/>
              <a:t>е</a:t>
            </a:r>
            <a:r>
              <a:rPr lang="en-US" sz="2000" dirty="0" err="1"/>
              <a:t>ры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диаграмм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5A60EB90-ED7B-7C3F-A1F8-FA0D5EA5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321731"/>
            <a:ext cx="3776869" cy="3513983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Параллельны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70578B9-8EF0-BB1D-0ECF-CB268A8F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8602" y="219210"/>
            <a:ext cx="3390034" cy="63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330A5-D5A6-DB6A-5B7F-32C21A03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r"/>
            <a:r>
              <a:rPr lang="ru-RU" sz="4800" dirty="0">
                <a:solidFill>
                  <a:srgbClr val="FFFFFF"/>
                </a:solidFill>
              </a:rPr>
              <a:t>Сложности Обучения с большим </a:t>
            </a:r>
            <a:r>
              <a:rPr lang="ru-RU" sz="4800" dirty="0" err="1">
                <a:solidFill>
                  <a:srgbClr val="FFFFFF"/>
                </a:solidFill>
              </a:rPr>
              <a:t>батчом</a:t>
            </a:r>
            <a:endParaRPr lang="en-US" sz="48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20B5-FA8E-B6B9-D5DB-E2529CD3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43C29-198D-5115-F513-048122E4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TimesNewRomanPS"/>
              </a:rPr>
              <a:t>Для эффективной работы распределённого </a:t>
            </a:r>
            <a:r>
              <a:rPr lang="en-US" dirty="0">
                <a:latin typeface="TimesNewRomanPS"/>
              </a:rPr>
              <a:t>SGD </a:t>
            </a:r>
            <a:r>
              <a:rPr lang="ru-RU" dirty="0">
                <a:latin typeface="TimesNewRomanPS"/>
              </a:rPr>
              <a:t>требуется, чтобы нагрузка на каждого «работника» была велика, что влечёт за собой нетривиальный рост размера </a:t>
            </a:r>
            <a:r>
              <a:rPr lang="ru-RU" dirty="0" err="1">
                <a:latin typeface="TimesNewRomanPS"/>
              </a:rPr>
              <a:t>минибатча</a:t>
            </a:r>
            <a:r>
              <a:rPr lang="ru-RU" dirty="0">
                <a:latin typeface="TimesNewRomanPS"/>
              </a:rPr>
              <a:t>.</a:t>
            </a:r>
            <a:endParaRPr lang="en" dirty="0"/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4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E6C5D-9939-F24A-DB8A-1DB24A6A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7BC44-BDB1-07C6-B68B-0A1F2D99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800" b="0" i="1" dirty="0">
                <a:effectLst/>
                <a:latin typeface="NimbusRomNo9L"/>
              </a:rPr>
              <a:t>Когда увеличиваем размера </a:t>
            </a:r>
            <a:r>
              <a:rPr lang="ru-RU" sz="1800" b="0" i="1" dirty="0" err="1">
                <a:effectLst/>
                <a:latin typeface="NimbusRomNo9L"/>
              </a:rPr>
              <a:t>минибатча</a:t>
            </a:r>
            <a:r>
              <a:rPr lang="ru-RU" sz="1800" b="0" i="1" dirty="0">
                <a:effectLst/>
                <a:latin typeface="NimbusRomNo9L"/>
              </a:rPr>
              <a:t> в </a:t>
            </a:r>
            <a:r>
              <a:rPr lang="en-US" sz="1800" b="0" i="1" dirty="0">
                <a:effectLst/>
                <a:latin typeface="NimbusRomNo9L"/>
              </a:rPr>
              <a:t>k </a:t>
            </a:r>
            <a:r>
              <a:rPr lang="ru-RU" sz="1800" b="0" i="1" dirty="0">
                <a:effectLst/>
                <a:latin typeface="NimbusRomNo9L"/>
              </a:rPr>
              <a:t>раз, необходимо умножать </a:t>
            </a:r>
            <a:r>
              <a:rPr lang="en-US" sz="1800" b="0" i="1" dirty="0">
                <a:effectLst/>
                <a:latin typeface="NimbusRomNo9L"/>
              </a:rPr>
              <a:t>leaning rate </a:t>
            </a:r>
            <a:r>
              <a:rPr lang="ru-RU" sz="1800" b="0" i="1" dirty="0">
                <a:effectLst/>
                <a:latin typeface="NimbusRomNo9L"/>
              </a:rPr>
              <a:t>на </a:t>
            </a:r>
            <a:r>
              <a:rPr lang="en-US" sz="1800" b="0" i="1" dirty="0">
                <a:effectLst/>
                <a:latin typeface="NimbusRomNo9L"/>
              </a:rPr>
              <a:t>k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>
                <a:latin typeface="NimbusRomNo9L"/>
              </a:rPr>
              <a:t>Чтобы избежать проблем с п</a:t>
            </a:r>
            <a:r>
              <a:rPr lang="en-US" i="1" dirty="0">
                <a:latin typeface="NimbusRomNo9L"/>
              </a:rPr>
              <a:t>.1</a:t>
            </a:r>
            <a:r>
              <a:rPr lang="ru-RU" i="1" dirty="0">
                <a:latin typeface="NimbusRomNo9L"/>
              </a:rPr>
              <a:t>, необходимо делать «разминку» модели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>
                <a:latin typeface="NimbusRomNo9L"/>
              </a:rPr>
              <a:t>Масштабирование функции потерь не эквивалентно масштабированию </a:t>
            </a:r>
            <a:r>
              <a:rPr lang="en-US" i="1" dirty="0">
                <a:latin typeface="NimbusRomNo9L"/>
              </a:rPr>
              <a:t>learning rate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>
                <a:latin typeface="NimbusRomNo9L"/>
              </a:rPr>
              <a:t>Применять </a:t>
            </a:r>
            <a:r>
              <a:rPr lang="en-US" i="1" dirty="0">
                <a:latin typeface="NimbusRomNo9L"/>
              </a:rPr>
              <a:t>momentum correction</a:t>
            </a:r>
            <a:r>
              <a:rPr lang="ru-RU" i="1" dirty="0">
                <a:latin typeface="NimbusRomNo9L"/>
              </a:rPr>
              <a:t> после изменения </a:t>
            </a:r>
            <a:r>
              <a:rPr lang="en-US" i="1" dirty="0" err="1">
                <a:latin typeface="NimbusRomNo9L"/>
              </a:rPr>
              <a:t>leraning</a:t>
            </a:r>
            <a:r>
              <a:rPr lang="en-US" i="1" dirty="0">
                <a:latin typeface="NimbusRomNo9L"/>
              </a:rPr>
              <a:t> rate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i="1" dirty="0">
                <a:effectLst/>
                <a:latin typeface="TimesNewRomanPS"/>
              </a:rPr>
              <a:t>Использовать одно перемешивание данных за эпоху</a:t>
            </a:r>
          </a:p>
          <a:p>
            <a:pPr marL="342900" indent="-342900">
              <a:buFont typeface="+mj-lt"/>
              <a:buAutoNum type="arabicPeriod"/>
            </a:pPr>
            <a:endParaRPr lang="ru-RU" sz="1800" i="1" dirty="0">
              <a:effectLst/>
              <a:latin typeface="NimbusRomNo9L"/>
            </a:endParaRPr>
          </a:p>
          <a:p>
            <a:pPr marL="342900" indent="-342900">
              <a:buFont typeface="+mj-lt"/>
              <a:buAutoNum type="arabicPeriod"/>
            </a:pP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85B74-C3A0-C5B7-9F69-B10F340D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2A5D0-C44B-1C36-F276-7A88A0B2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Distributed learning and network</a:t>
            </a:r>
            <a:r>
              <a:rPr lang="ru-RU" dirty="0">
                <a:hlinkClick r:id="rId2"/>
              </a:rPr>
              <a:t> </a:t>
            </a:r>
            <a:r>
              <a:rPr lang="en-US" dirty="0">
                <a:hlinkClick r:id="rId2"/>
              </a:rPr>
              <a:t>computing</a:t>
            </a:r>
            <a:endParaRPr lang="en-US" dirty="0"/>
          </a:p>
          <a:p>
            <a:r>
              <a:rPr lang="en-US" dirty="0">
                <a:hlinkClick r:id="rId3"/>
              </a:rPr>
              <a:t>Pipedream</a:t>
            </a:r>
            <a:endParaRPr lang="en-US" dirty="0"/>
          </a:p>
          <a:p>
            <a:r>
              <a:rPr lang="en-US" dirty="0" err="1">
                <a:hlinkClick r:id="rId4"/>
              </a:rPr>
              <a:t>MegatronLM</a:t>
            </a:r>
            <a:endParaRPr lang="en-US" dirty="0"/>
          </a:p>
          <a:p>
            <a:r>
              <a:rPr lang="en-US" dirty="0">
                <a:hlinkClick r:id="rId5"/>
              </a:rPr>
              <a:t>Large Minibatch 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3CAAF-2A5F-732F-CACA-2FE8C755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BA70B-5FD6-D08C-66A4-9F33F83E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05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Как и всегда: время и память!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545CF1-1C2B-EDB9-CE9D-961C1B9B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7" r="-3" b="-3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DC483-60FC-73F1-29F4-BDEB2FC1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ru-RU" sz="1800" dirty="0"/>
              <a:t>Подходы к распределённому обучению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63A126-64F2-C5D8-1150-B01AE61A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Обычно выделяют два подхода: параллелизм данных и параллелизм моделей, последний, в свою очередь, также делится на </a:t>
            </a:r>
            <a:r>
              <a:rPr lang="en-US" dirty="0"/>
              <a:t>tensor </a:t>
            </a:r>
            <a:r>
              <a:rPr lang="ru-RU" dirty="0"/>
              <a:t>и </a:t>
            </a:r>
            <a:r>
              <a:rPr lang="en-US" dirty="0"/>
              <a:t>pipeline parallelism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DC10EC-43AD-9E99-2587-F32DDB6D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39665"/>
            <a:ext cx="6227064" cy="27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E9E83-4A61-C281-CFA8-11F37465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Data Parallelism</a:t>
            </a:r>
          </a:p>
        </p:txBody>
      </p:sp>
      <p:pic>
        <p:nvPicPr>
          <p:cNvPr id="7" name="Рисунок 6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ABAB096-E3D8-244D-073F-ED62BDB4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44" y="808599"/>
            <a:ext cx="3578653" cy="3301307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, диаграмма, текс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A5853ED-4F87-F06A-3F9B-E409F4C2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6318" y="777915"/>
            <a:ext cx="3816540" cy="3301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C652E-F3E5-7182-DB77-7F79FC5C227C}"/>
              </a:ext>
            </a:extLst>
          </p:cNvPr>
          <p:cNvSpPr txBox="1"/>
          <p:nvPr/>
        </p:nvSpPr>
        <p:spPr>
          <a:xfrm>
            <a:off x="2805311" y="403189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Прямой проход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469C9-9DE2-3518-3239-AF7FB59D7991}"/>
              </a:ext>
            </a:extLst>
          </p:cNvPr>
          <p:cNvSpPr txBox="1"/>
          <p:nvPr/>
        </p:nvSpPr>
        <p:spPr>
          <a:xfrm>
            <a:off x="7648138" y="40318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Обратный проход</a:t>
            </a:r>
          </a:p>
        </p:txBody>
      </p:sp>
    </p:spTree>
    <p:extLst>
      <p:ext uri="{BB962C8B-B14F-4D97-AF65-F5344CB8AC3E}">
        <p14:creationId xmlns:p14="http://schemas.microsoft.com/office/powerpoint/2010/main" val="34241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4008E-DEFD-D5DE-AF17-05357BB1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Model parallelism</a:t>
            </a:r>
          </a:p>
        </p:txBody>
      </p:sp>
      <p:pic>
        <p:nvPicPr>
          <p:cNvPr id="5" name="Объект 4" descr="Изображение выглядит как диаграмма, линия, желт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F2EF20B-0D6A-1A68-5A57-0D0AAECDC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04" y="1406322"/>
            <a:ext cx="4297680" cy="2105862"/>
          </a:xfrm>
          <a:prstGeom prst="rect">
            <a:avLst/>
          </a:prstGeom>
        </p:spPr>
      </p:pic>
      <p:pic>
        <p:nvPicPr>
          <p:cNvPr id="7" name="Рисунок 6" descr="Изображение выглядит как линия, Шриф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FC11609-09A9-FF76-479D-B744DB55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8" y="1755508"/>
            <a:ext cx="4297680" cy="1407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F2F72-AEFF-B93E-55B7-74C02665FF30}"/>
              </a:ext>
            </a:extLst>
          </p:cNvPr>
          <p:cNvSpPr txBox="1"/>
          <p:nvPr/>
        </p:nvSpPr>
        <p:spPr>
          <a:xfrm>
            <a:off x="2726851" y="95462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parallelism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98636-4468-B202-D474-6EC51D03CDA4}"/>
              </a:ext>
            </a:extLst>
          </p:cNvPr>
          <p:cNvSpPr txBox="1"/>
          <p:nvPr/>
        </p:nvSpPr>
        <p:spPr>
          <a:xfrm>
            <a:off x="7552126" y="954624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 parallelism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36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39C7B-763F-5505-B03D-06443DDD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Pipedream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3057-DB93-6776-7E48-039E137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мотивация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C62945-0957-4167-A370-9791CCD4A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9FD109FE-1854-0AE6-308E-76423415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292680"/>
            <a:ext cx="2670575" cy="323706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аграмм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C22B6D45-E272-2F52-AE4A-AF908524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917"/>
            <a:ext cx="3049507" cy="3103824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, диаграмма, текс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DEF264B-7F49-D5AE-0B88-1FA79E1E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75829" y="4300358"/>
            <a:ext cx="7007948" cy="1787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2151FF-6582-C352-861C-13BD6214657A}"/>
              </a:ext>
            </a:extLst>
          </p:cNvPr>
          <p:cNvSpPr txBox="1"/>
          <p:nvPr/>
        </p:nvSpPr>
        <p:spPr>
          <a:xfrm>
            <a:off x="6778721" y="357262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parallel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874A5-5704-E3EB-BA2B-53CF56FF80B8}"/>
              </a:ext>
            </a:extLst>
          </p:cNvPr>
          <p:cNvSpPr txBox="1"/>
          <p:nvPr/>
        </p:nvSpPr>
        <p:spPr>
          <a:xfrm>
            <a:off x="9648553" y="357262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parallel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CF311-1600-A15D-407F-180A53732E79}"/>
              </a:ext>
            </a:extLst>
          </p:cNvPr>
          <p:cNvSpPr txBox="1"/>
          <p:nvPr/>
        </p:nvSpPr>
        <p:spPr>
          <a:xfrm>
            <a:off x="6314395" y="6288025"/>
            <a:ext cx="26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overhead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7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85FB7-F895-B80B-BBE2-7DBF54D0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Автоматическое распределение ступеней между GPU</a:t>
            </a:r>
          </a:p>
        </p:txBody>
      </p:sp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E75B515-A159-EB37-3871-C47CCD24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4" y="890115"/>
            <a:ext cx="4297680" cy="2696793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6D39902-0A73-F76D-E156-D28F9CC06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938464"/>
            <a:ext cx="4297680" cy="26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1BB47-4450-4BA8-E78B-CD6AAFFE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Планирование работы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прямоугольны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57D81E3-F59E-7393-D4B0-9629D57B3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5" r="445" b="-3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, прямоугольный, текс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8B84D609-C853-D770-D0F9-2B3BE837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04" r="2132" b="-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543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2749</TotalTime>
  <Words>198</Words>
  <Application>Microsoft Macintosh PowerPoint</Application>
  <PresentationFormat>Широкоэкранный</PresentationFormat>
  <Paragraphs>39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Corbel</vt:lpstr>
      <vt:lpstr>Gill Sans MT</vt:lpstr>
      <vt:lpstr>NimbusRomNo9L</vt:lpstr>
      <vt:lpstr>TimesNewRomanPS</vt:lpstr>
      <vt:lpstr>TimesNewRomanPSMT</vt:lpstr>
      <vt:lpstr>Посылка</vt:lpstr>
      <vt:lpstr>Распределённое обучение нейросетей</vt:lpstr>
      <vt:lpstr>Зачем?</vt:lpstr>
      <vt:lpstr>Подходы к распределённому обучению</vt:lpstr>
      <vt:lpstr>Data Parallelism</vt:lpstr>
      <vt:lpstr>Model parallelism</vt:lpstr>
      <vt:lpstr>Pipedream</vt:lpstr>
      <vt:lpstr>мотивация</vt:lpstr>
      <vt:lpstr>Автоматическое распределение ступеней между GPU</vt:lpstr>
      <vt:lpstr>Планирование работы</vt:lpstr>
      <vt:lpstr>Эффективность обучения</vt:lpstr>
      <vt:lpstr>MegatronLM</vt:lpstr>
      <vt:lpstr>Мотивация</vt:lpstr>
      <vt:lpstr>Модельные параллельные трансформеры</vt:lpstr>
      <vt:lpstr>Сложности Обучения с большим батчом</vt:lpstr>
      <vt:lpstr>Зачем?</vt:lpstr>
      <vt:lpstr>Оптимизации</vt:lpstr>
      <vt:lpstr>Источники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Распределённое обучение нейросетей</dc:title>
  <dc:creator>Timofey Torbakhov</dc:creator>
  <cp:lastModifiedBy>Timofey Torbakhov</cp:lastModifiedBy>
  <cp:revision>5</cp:revision>
  <dcterms:created xsi:type="dcterms:W3CDTF">2023-11-11T12:59:10Z</dcterms:created>
  <dcterms:modified xsi:type="dcterms:W3CDTF">2023-11-13T10:48:32Z</dcterms:modified>
</cp:coreProperties>
</file>