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Props2.xml" ContentType="application/vnd.openxmlformats-officedocument.customXmlProperties+xml"/>
  <Override PartName="/ppt/slideLayouts/slideLayout1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 showSpecialPlsOnTitleSld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8" d="100"/>
          <a:sy n="128" d="100"/>
        </p:scale>
        <p:origin x="1584" y="114"/>
      </p:cViewPr>
      <p:guideLst>
        <p:guide pos="33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8D8F9A-F5CB-4EF8-A859-ED5E107B9763}" type="datetimeFigureOut">
              <a:rPr lang="en-US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B9A9E5-4F7F-4A7D-9DE1-89923232926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Numele meu este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Madalin Popescu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Sunt student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Facultatea de Automatic, Calculatore si Electronica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specializarea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Calculatoare cu predare in limba romana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📌 Despre proiect (40 secunde)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Tema proiectului: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 de tip ride-sharing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Coordonator științific: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Sef lucrari, doctor, inginer Catalin Cerbulescu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Scopul aplicației: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Ajută utilizatorii să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rezerve curse rapid și eficient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Proiectul este construit cu tehnologii moderne precum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Blazor WebAssembly, Azure Durable Functions și SignalR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Ride Sharing – Conceptul aplicației (40 secunde):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Aplicație de ride-sharing creată pentru a ajuta oamenii să își rezerve curse rapid și ușor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Facilitează legătura dintre șoferi disponibili și pasageri care au nevoie de transport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Asigură o experiență sigură, eficientă și comodă pentru ambele părți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Utilizatorii pot vedea șoferii disponibili în timp real și pot primi confirmare instantă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Interfață prietenoasă (5 secunde):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Design intuitiv, simplu de folosit chiar și pentru utilizatorii mai puțin tehnici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Accesibilitate web (10 secunde):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Platformă web – nu necesită instalare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 fi folosită de oriunde, de pe orice dispozitiv cu conexiune la internet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Tehnologii utilizate în proiect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Client-side – Blazor WebAssembly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Framework de la Microsoft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 necesită server hostat – codul și asset-urile rulează direct în browser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Performanță crescută, mai ales cu mulți utilizatori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 funcționa și offline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Backend – Azure Durable Functions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rularea codului pe termen lung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Execută în continuare chiar dacă utilizatorul se deconectează sau aplicația repornește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Scalabilitate excelentă prin arhitectura Azure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Stocare – Azure Storage Account (Table Storage)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Bază de date NoSQL – rapidă și cu costuri reduse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Alternativă eficientă față de serverele SQL tradiționale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 între componente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SignalR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WebSockets pentru comunicare în timp real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Refit API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simplifică apelurile HTTP printr-o interfață declarativă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 esențiale și API-uri utilizate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🟦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Autentificare: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Utilizatorii se loghează prin conturile lor personale (ex: Google)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🟩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Plăți securizate: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Procesator: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Stripe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Asigură tranzacții sigure și protejate pentru utilizatori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🟨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 de hărți și rute: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Implementat cu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Leaflet.js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o librărie JavaScript open-source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Principal avantaj: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Gratuit, fără costuri de utilizare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Oferă afișarea hărților, rutare, marcatori, etc.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🟪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API-uri externe suplimentare: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OpenStreetMap API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folosit pentru: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Sugestii de adrese (autocomplete)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Obținerea numelui unui oraș după coordonate GPS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Alte funcții de geolocalizare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Gratuit, ideal pentru proiecte fără buget extins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645903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2994665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Arhitectura aplicației – Componente și comunicare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Stocare – Azure Storage Account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folosesc doar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Azure Table Storage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(bază de date NoSQL)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Alegere motivată de: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Costuri reduse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Viteză mare de acces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Suport pentru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Blob Storage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și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Queue Mechanism</a:t>
            </a: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Ușor de extins cu: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Event Grid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pentru notificări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 suplimentare la scară mare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Orchestrare – Azure Durable Functions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Cod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deterministic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același input produce același output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rularea pe termen lung: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 la câteva minute până la luni întregi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Execută activități în lanț, cu salvarea stării între pași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Comunicare între componente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Frontend ↔ Backend: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Cererile utilizatorului → prin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HTTP requests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Răspunsuri și actualizări → în timp real prin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SignalR (WebSockets)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Datele procesate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sunt trimise către frontend pentru afișare prietenoasă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Scalabilitate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Infrastructura Azure permite: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Extinderea rapidă a funcționalităților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Gestionarea unui număr mare de utilizatori și date</a:t>
            </a:r>
            <a:endParaRPr/>
          </a:p>
        </p:txBody>
      </p:sp>
      <p:sp>
        <p:nvSpPr>
          <p:cNvPr id="1119002012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6D3A9B9-2B00-1074-FC04-657201AEFF2E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Hartă interactivă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Afișează locația curentă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plasarea unui pin prin click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Vizualizare rută + indicații de traseu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Mesaj informativ (Development Mode)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Avertizează că aplicația rulează în modul de dezvoltare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Datele afișate sunt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mocked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(simulate)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Navigation Bar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Navigare facilă între paginile aplicației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Bara de căutare (Search)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Permite introducerea și căutarea de adrese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Autocomplete și selectare ușoară a locațiilor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Funcționalitate „Pornește cursa”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 plasarea pinului, utilizatorul poate iniția o cursă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Istoric curse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Utilizatorul poate consulta cursele efectuate anterior</a:t>
            </a:r>
            <a:endParaRPr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772041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249174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Proces rezervare cursă – Client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afișează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costul cursei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introduce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cardul bancar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După confirmare, aplicația notifică automat șoferii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Fluxul pentru șofer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Primește o solicitare de cursă → 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acceptă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Clientul este notificat cu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informațiile șoferului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Cursa decurge automat până la destinație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 finalul cursei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Clientul poate oferi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rating șoferului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Setări cont utilizator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Posibilitatea de a seta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număr de telefon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Redirecționare către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Google Account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pentru: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Schimbarea numelui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Actualizarea pozei de profil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🔹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Funcționalități pentru administrator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Poate modifica: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Rolul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utilizatorilor (ex. client, șofer, admin)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617843" lvl="1" indent="-217793">
              <a:buFont typeface="Arial"/>
              <a:buChar char="–"/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Numărul de telefon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al acestora</a:t>
            </a:r>
            <a:endParaRPr/>
          </a:p>
        </p:txBody>
      </p:sp>
      <p:sp>
        <p:nvSpPr>
          <p:cNvPr id="1813329326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AB6E46A-2A21-A9BB-32BE-CCBB8A330762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Multumesc</a:t>
            </a:r>
            <a:r>
              <a:rPr lang="en-US"/>
              <a:t> </a:t>
            </a:r>
            <a:r>
              <a:rPr lang="en-US"/>
              <a:t>pentru</a:t>
            </a:r>
            <a:r>
              <a:rPr lang="en-US"/>
              <a:t> </a:t>
            </a:r>
            <a:r>
              <a:rPr lang="en-US"/>
              <a:t>atentie</a:t>
            </a:r>
            <a:r>
              <a:rPr lang="en-US"/>
              <a:t>, </a:t>
            </a:r>
            <a:r>
              <a:rPr lang="en-US"/>
              <a:t>acum</a:t>
            </a:r>
            <a:r>
              <a:rPr lang="en-US"/>
              <a:t> </a:t>
            </a:r>
            <a:r>
              <a:rPr lang="en-US"/>
              <a:t>haideti</a:t>
            </a:r>
            <a:r>
              <a:rPr lang="en-US"/>
              <a:t> </a:t>
            </a:r>
            <a:r>
              <a:rPr lang="en-US"/>
              <a:t>sa</a:t>
            </a:r>
            <a:r>
              <a:rPr lang="en-US"/>
              <a:t> </a:t>
            </a:r>
            <a:r>
              <a:rPr lang="en-US"/>
              <a:t>vedem</a:t>
            </a:r>
            <a:r>
              <a:rPr lang="en-US"/>
              <a:t> cum </a:t>
            </a:r>
            <a:r>
              <a:rPr lang="en-US"/>
              <a:t>arata</a:t>
            </a:r>
            <a:r>
              <a:rPr lang="en-US"/>
              <a:t> </a:t>
            </a:r>
            <a:r>
              <a:rPr lang="en-US"/>
              <a:t>si</a:t>
            </a:r>
            <a:r>
              <a:rPr lang="en-US"/>
              <a:t> real </a:t>
            </a:r>
            <a:r>
              <a:rPr lang="en-US"/>
              <a:t>aplicatia</a:t>
            </a:r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4B9A9E5-4F7F-4A7D-9DE1-899232329269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media8.svg"/><Relationship Id="rId4" Type="http://schemas.openxmlformats.org/officeDocument/2006/relationships/image" Target="../media/image9.png"/><Relationship Id="rId5" Type="http://schemas.openxmlformats.org/officeDocument/2006/relationships/image" Target="../media/media9.svg"/><Relationship Id="rId6" Type="http://schemas.openxmlformats.org/officeDocument/2006/relationships/image" Target="../media/image10.png"/><Relationship Id="rId7" Type="http://schemas.openxmlformats.org/officeDocument/2006/relationships/image" Target="../media/media10.sv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media11.sv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media12.sv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media13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media2.sv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3.svg"/><Relationship Id="rId4" Type="http://schemas.openxmlformats.org/officeDocument/2006/relationships/image" Target="../media/image4.png"/><Relationship Id="rId5" Type="http://schemas.openxmlformats.org/officeDocument/2006/relationships/image" Target="../media/media4.sv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media5.sv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media6.sv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media7.sv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0" cy="1122202"/>
          </a:xfrm>
        </p:spPr>
        <p:txBody>
          <a:bodyPr anchor="b">
            <a:noAutofit/>
          </a:bodyPr>
          <a:lstStyle>
            <a:lvl1pPr algn="l">
              <a:defRPr sz="3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r="0" b="-1"/>
          <a:stretch/>
        </p:blipFill>
        <p:spPr bwMode="auto">
          <a:xfrm>
            <a:off x="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Market comparis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6" hasCustomPrompt="1"/>
          </p:nvPr>
        </p:nvSpPr>
        <p:spPr bwMode="auto"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/>
          <p:cNvSpPr>
            <a:spLocks noGrp="1"/>
          </p:cNvSpPr>
          <p:nvPr>
            <p:ph sz="half" idx="17"/>
          </p:nvPr>
        </p:nvSpPr>
        <p:spPr bwMode="auto"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19"/>
          </p:nvPr>
        </p:nvSpPr>
        <p:spPr bwMode="auto"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Two Conten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41825" b="23070"/>
          <a:stretch/>
        </p:blipFill>
        <p:spPr bwMode="auto"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 fill="norm" stroke="1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196991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 bwMode="auto">
          <a:xfrm>
            <a:off x="838198" y="2136775"/>
            <a:ext cx="10515599" cy="36972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 bwMode="auto"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 bwMode="auto"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Slide 8 Peop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71693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6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4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8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5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56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57" name="Picture Placeholder 10"/>
          <p:cNvSpPr>
            <a:spLocks noGrp="1"/>
          </p:cNvSpPr>
          <p:nvPr>
            <p:ph type="pic" sz="quarter" idx="28"/>
          </p:nvPr>
        </p:nvSpPr>
        <p:spPr bwMode="auto">
          <a:xfrm>
            <a:off x="671693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58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54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2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9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3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0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4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1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5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3" name="Graphic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 Conten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7" name="Text Placeholder 2"/>
          <p:cNvSpPr>
            <a:spLocks noGrp="1"/>
          </p:cNvSpPr>
          <p:nvPr>
            <p:ph type="body" idx="17" hasCustomPrompt="1"/>
          </p:nvPr>
        </p:nvSpPr>
        <p:spPr bwMode="auto"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Content Placeholder 10"/>
          <p:cNvSpPr>
            <a:spLocks noGrp="1"/>
          </p:cNvSpPr>
          <p:nvPr>
            <p:ph sz="quarter" idx="22" hasCustomPrompt="1"/>
          </p:nvPr>
        </p:nvSpPr>
        <p:spPr bwMode="auto"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Content Placeholder 10"/>
          <p:cNvSpPr>
            <a:spLocks noGrp="1"/>
          </p:cNvSpPr>
          <p:nvPr>
            <p:ph sz="quarter" idx="23" hasCustomPrompt="1"/>
          </p:nvPr>
        </p:nvSpPr>
        <p:spPr bwMode="auto"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Content Placeholder 10"/>
          <p:cNvSpPr>
            <a:spLocks noGrp="1"/>
          </p:cNvSpPr>
          <p:nvPr>
            <p:ph sz="quarter" idx="24" hasCustomPrompt="1"/>
          </p:nvPr>
        </p:nvSpPr>
        <p:spPr bwMode="auto"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3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0" y="0"/>
            <a:ext cx="3790949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half" idx="16"/>
          </p:nvPr>
        </p:nvSpPr>
        <p:spPr bwMode="auto"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 flipV="1">
            <a:off x="0" y="876299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 bwMode="auto"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Closing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Agenda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28341" b="23070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fill="norm" stroke="1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5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6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3 Colum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48566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486412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673143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 bwMode="auto"/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2" name="Straight Connector 1"/>
          <p:cNvCxnSpPr>
            <a:cxnSpLocks/>
          </p:cNvCxnSpPr>
          <p:nvPr userDrawn="1"/>
        </p:nvCxnSpPr>
        <p:spPr bwMode="auto"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2 Colum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08759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-4696" y="-1"/>
            <a:ext cx="4896735" cy="4385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Introduction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 flipH="1">
            <a:off x="6953250" y="-25401"/>
            <a:ext cx="3790949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ection Break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7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2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 bwMode="auto"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416040" y="4002752"/>
            <a:ext cx="4941770" cy="1122202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0" y="5124954"/>
            <a:ext cx="4941770" cy="396660"/>
          </a:xfrm>
        </p:spPr>
        <p:txBody>
          <a:bodyPr/>
          <a:lstStyle/>
          <a:p>
            <a:pPr>
              <a:defRPr/>
            </a:pPr>
            <a:r>
              <a:rPr lang="en-US" b="1"/>
              <a:t>Aplicație</a:t>
            </a:r>
            <a:r>
              <a:rPr lang="en-US" b="1"/>
              <a:t> de ride sharing</a:t>
            </a:r>
            <a:endParaRPr/>
          </a:p>
        </p:txBody>
      </p:sp>
      <p:sp>
        <p:nvSpPr>
          <p:cNvPr id="4" name="Subtitle 2"/>
          <p:cNvSpPr txBox="1"/>
          <p:nvPr/>
        </p:nvSpPr>
        <p:spPr bwMode="auto">
          <a:xfrm>
            <a:off x="6416040" y="5521614"/>
            <a:ext cx="5510514" cy="139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/>
              <a:t>Constantin-Mădălin Popescu</a:t>
            </a:r>
            <a:endParaRPr/>
          </a:p>
          <a:p>
            <a:pPr>
              <a:defRPr/>
            </a:pPr>
            <a:r>
              <a:rPr lang="en-US" sz="1200" b="1"/>
              <a:t>Ș. L. Dr. Ing. Cătălin </a:t>
            </a:r>
            <a:r>
              <a:rPr lang="en-US" sz="1200" b="1"/>
              <a:t>Cerbulescu</a:t>
            </a:r>
            <a:endParaRPr lang="en-US" sz="1200" b="1"/>
          </a:p>
          <a:p>
            <a:pPr>
              <a:defRPr/>
            </a:pPr>
            <a:r>
              <a:rPr lang="en-US" sz="1200"/>
              <a:t>Facultatea</a:t>
            </a:r>
            <a:r>
              <a:rPr lang="en-US" sz="1200"/>
              <a:t> de </a:t>
            </a:r>
            <a:r>
              <a:rPr lang="en-US" sz="1200"/>
              <a:t>Automatică</a:t>
            </a:r>
            <a:r>
              <a:rPr lang="en-US" sz="1200"/>
              <a:t>, </a:t>
            </a:r>
            <a:r>
              <a:rPr lang="en-US" sz="1200"/>
              <a:t>Calculatoare</a:t>
            </a:r>
            <a:r>
              <a:rPr lang="en-US" sz="1200"/>
              <a:t> </a:t>
            </a:r>
            <a:r>
              <a:rPr lang="en-US" sz="1200"/>
              <a:t>și</a:t>
            </a:r>
            <a:r>
              <a:rPr lang="en-US" sz="1200"/>
              <a:t> </a:t>
            </a:r>
            <a:r>
              <a:rPr lang="en-US" sz="1200"/>
              <a:t>Electronică</a:t>
            </a:r>
            <a:r>
              <a:rPr lang="en-US" sz="1200"/>
              <a:t>, </a:t>
            </a:r>
            <a:endParaRPr/>
          </a:p>
          <a:p>
            <a:pPr>
              <a:defRPr/>
            </a:pPr>
            <a:r>
              <a:rPr lang="en-US" sz="1200"/>
              <a:t>	</a:t>
            </a:r>
            <a:r>
              <a:rPr lang="en-US" sz="1100"/>
              <a:t>specializarea</a:t>
            </a:r>
            <a:r>
              <a:rPr lang="en-US" sz="1100"/>
              <a:t> </a:t>
            </a:r>
            <a:r>
              <a:rPr lang="en-US" sz="1100"/>
              <a:t>Calculatoare</a:t>
            </a:r>
            <a:r>
              <a:rPr lang="en-US" sz="1100"/>
              <a:t> </a:t>
            </a:r>
            <a:r>
              <a:rPr lang="en-US" sz="1100"/>
              <a:t>Română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3499" y="1020445"/>
            <a:ext cx="3171825" cy="1325563"/>
          </a:xfrm>
        </p:spPr>
        <p:txBody>
          <a:bodyPr/>
          <a:lstStyle/>
          <a:p>
            <a:pPr>
              <a:defRPr/>
            </a:pPr>
            <a:r>
              <a:rPr lang="en-US"/>
              <a:t>Conceptul</a:t>
            </a:r>
            <a:r>
              <a:rPr lang="en-US"/>
              <a:t> </a:t>
            </a:r>
            <a:r>
              <a:rPr lang="en-US"/>
              <a:t>Aplicației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/>
              <a:t>WebApp cu </a:t>
            </a:r>
            <a:r>
              <a:rPr lang="en-US"/>
              <a:t>scopul</a:t>
            </a:r>
            <a:r>
              <a:rPr lang="en-US"/>
              <a:t> - ride sharing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Interfață</a:t>
            </a:r>
            <a:r>
              <a:rPr lang="en-US"/>
              <a:t> </a:t>
            </a:r>
            <a:r>
              <a:rPr lang="en-US"/>
              <a:t>prietenoasă</a:t>
            </a:r>
            <a:r>
              <a:rPr lang="en-US"/>
              <a:t> </a:t>
            </a:r>
            <a:r>
              <a:rPr lang="en-US"/>
              <a:t>atât</a:t>
            </a:r>
            <a:r>
              <a:rPr lang="en-US"/>
              <a:t> </a:t>
            </a:r>
            <a:r>
              <a:rPr lang="en-US"/>
              <a:t>pentru</a:t>
            </a:r>
            <a:r>
              <a:rPr lang="en-US"/>
              <a:t> </a:t>
            </a:r>
            <a:r>
              <a:rPr lang="en-US"/>
              <a:t>clienți</a:t>
            </a:r>
            <a:r>
              <a:rPr lang="en-US"/>
              <a:t> </a:t>
            </a:r>
            <a:r>
              <a:rPr lang="en-US"/>
              <a:t>cât</a:t>
            </a:r>
            <a:r>
              <a:rPr lang="en-US"/>
              <a:t> </a:t>
            </a:r>
            <a:r>
              <a:rPr lang="en-US"/>
              <a:t>și</a:t>
            </a:r>
            <a:r>
              <a:rPr lang="en-US"/>
              <a:t> </a:t>
            </a:r>
            <a:r>
              <a:rPr lang="en-US"/>
              <a:t>pentru</a:t>
            </a:r>
            <a:r>
              <a:rPr lang="en-US"/>
              <a:t> </a:t>
            </a:r>
            <a:r>
              <a:rPr lang="en-US"/>
              <a:t>șoferi</a:t>
            </a:r>
            <a:endParaRPr lang="en-US"/>
          </a:p>
          <a:p>
            <a:pPr marL="285750" indent="-285750">
              <a:buFont typeface="Arial"/>
              <a:buChar char="•"/>
              <a:defRPr/>
            </a:pPr>
            <a:r>
              <a:rPr lang="en-US"/>
              <a:t>Nu </a:t>
            </a:r>
            <a:r>
              <a:rPr lang="en-US"/>
              <a:t>necesită</a:t>
            </a:r>
            <a:r>
              <a:rPr lang="en-US"/>
              <a:t> </a:t>
            </a:r>
            <a:r>
              <a:rPr lang="en-US"/>
              <a:t>instalare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/>
          <a:p>
            <a:pPr>
              <a:defRPr/>
            </a:pPr>
            <a:fld id="{19B51A1E-902D-48AF-9020-955120F399B6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200" y="5509418"/>
            <a:ext cx="4082142" cy="585788"/>
          </a:xfrm>
        </p:spPr>
        <p:txBody>
          <a:bodyPr/>
          <a:lstStyle/>
          <a:p>
            <a:pPr>
              <a:defRPr/>
            </a:pPr>
            <a:r>
              <a:rPr lang="en-US"/>
              <a:t>Tehnologii</a:t>
            </a:r>
            <a:r>
              <a:rPr lang="en-US"/>
              <a:t> </a:t>
            </a:r>
            <a:r>
              <a:rPr lang="en-US"/>
              <a:t>folosite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Client-Side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 bwMode="auto">
          <a:xfrm>
            <a:off x="714375" y="2557463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Server-Side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 bwMode="auto">
          <a:xfrm>
            <a:off x="1320800" y="3633788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Stocare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 bwMode="auto">
          <a:xfrm>
            <a:off x="1905000" y="4710114"/>
            <a:ext cx="2141764" cy="514350"/>
          </a:xfrm>
        </p:spPr>
        <p:txBody>
          <a:bodyPr/>
          <a:lstStyle/>
          <a:p>
            <a:pPr>
              <a:defRPr/>
            </a:pPr>
            <a:r>
              <a:rPr lang="en-US"/>
              <a:t>Comunicare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 bwMode="auto">
          <a:xfrm>
            <a:off x="4401535" y="1594478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Blazor </a:t>
            </a:r>
            <a:r>
              <a:rPr lang="en-US"/>
              <a:t>WebAssembly</a:t>
            </a:r>
            <a:r>
              <a:rPr lang="en-US"/>
              <a:t>, </a:t>
            </a:r>
            <a:r>
              <a:rPr lang="en-US"/>
              <a:t>MudBlazor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 bwMode="auto">
          <a:xfrm>
            <a:off x="4986028" y="2682564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Azure Durable Functions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 bwMode="auto">
          <a:xfrm>
            <a:off x="5576937" y="3755394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Azure Storage Account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 bwMode="auto">
          <a:xfrm>
            <a:off x="6175279" y="4824430"/>
            <a:ext cx="5539095" cy="1010842"/>
          </a:xfrm>
        </p:spPr>
        <p:txBody>
          <a:bodyPr/>
          <a:lstStyle/>
          <a:p>
            <a:pPr>
              <a:defRPr/>
            </a:pPr>
            <a:r>
              <a:rPr lang="en-US"/>
              <a:t>SignalR</a:t>
            </a:r>
            <a:r>
              <a:rPr lang="en-US"/>
              <a:t>, Refit API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885156" y="892177"/>
            <a:ext cx="8421688" cy="1325563"/>
          </a:xfrm>
        </p:spPr>
        <p:txBody>
          <a:bodyPr/>
          <a:lstStyle/>
          <a:p>
            <a:pPr>
              <a:defRPr/>
            </a:pPr>
            <a:r>
              <a:rPr lang="en-US"/>
              <a:t>Tehnologii</a:t>
            </a:r>
            <a:r>
              <a:rPr lang="en-US"/>
              <a:t> </a:t>
            </a:r>
            <a:r>
              <a:rPr lang="en-US"/>
              <a:t>folosite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 bwMode="auto"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/>
            </a:pPr>
            <a:r>
              <a:rPr lang="en-US"/>
              <a:t>AUTENTIFICARE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>
            <a:off x="1485663" y="3070348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Conturile</a:t>
            </a:r>
            <a:r>
              <a:rPr lang="en-US"/>
              <a:t> </a:t>
            </a:r>
            <a:r>
              <a:rPr lang="en-US"/>
              <a:t>personale</a:t>
            </a:r>
            <a:r>
              <a:rPr lang="en-US"/>
              <a:t> Google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PLĂȚI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 bwMode="auto">
          <a:xfrm>
            <a:off x="6673143" y="3070348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Securizare</a:t>
            </a:r>
            <a:r>
              <a:rPr lang="en-US"/>
              <a:t> </a:t>
            </a:r>
            <a:r>
              <a:rPr lang="en-US"/>
              <a:t>prin</a:t>
            </a:r>
            <a:r>
              <a:rPr lang="en-US"/>
              <a:t> Stripe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Hărți</a:t>
            </a:r>
            <a:r>
              <a:rPr lang="en-US"/>
              <a:t> </a:t>
            </a:r>
            <a:r>
              <a:rPr lang="en-US"/>
              <a:t>și</a:t>
            </a:r>
            <a:r>
              <a:rPr lang="en-US"/>
              <a:t> </a:t>
            </a:r>
            <a:r>
              <a:rPr lang="en-US"/>
              <a:t>rute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 bwMode="auto">
          <a:xfrm>
            <a:off x="1486412" y="4826655"/>
            <a:ext cx="4031030" cy="1057308"/>
          </a:xfrm>
        </p:spPr>
        <p:txBody>
          <a:bodyPr/>
          <a:lstStyle/>
          <a:p>
            <a:pPr>
              <a:defRPr/>
            </a:pPr>
            <a:r>
              <a:rPr lang="en-US"/>
              <a:t>Leaflet </a:t>
            </a:r>
            <a:r>
              <a:rPr lang="en-US"/>
              <a:t>și</a:t>
            </a:r>
            <a:r>
              <a:rPr lang="en-US"/>
              <a:t> Routing Machine </a:t>
            </a:r>
            <a:r>
              <a:rPr lang="en-US"/>
              <a:t>fără</a:t>
            </a:r>
            <a:r>
              <a:rPr lang="en-US"/>
              <a:t> </a:t>
            </a:r>
            <a:r>
              <a:rPr lang="en-US"/>
              <a:t>niciun</a:t>
            </a:r>
            <a:r>
              <a:rPr lang="en-US"/>
              <a:t> cost</a:t>
            </a:r>
            <a:endParaRPr/>
          </a:p>
        </p:txBody>
      </p:sp>
      <p:sp>
        <p:nvSpPr>
          <p:cNvPr id="80" name="Date Placeholder 79"/>
          <p:cNvSpPr>
            <a:spLocks noGrp="1"/>
          </p:cNvSpPr>
          <p:nvPr>
            <p:ph type="dt" sz="half" idx="2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2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522992" name="Title 1"/>
          <p:cNvSpPr>
            <a:spLocks noGrp="1"/>
          </p:cNvSpPr>
          <p:nvPr>
            <p:ph type="title"/>
          </p:nvPr>
        </p:nvSpPr>
        <p:spPr bwMode="auto">
          <a:xfrm>
            <a:off x="1980405" y="89355"/>
            <a:ext cx="8421688" cy="1325562"/>
          </a:xfrm>
        </p:spPr>
        <p:txBody>
          <a:bodyPr/>
          <a:lstStyle/>
          <a:p>
            <a:pPr>
              <a:defRPr/>
            </a:pPr>
            <a:r>
              <a:rPr lang="en-US"/>
              <a:t>Arhitectura aplicației</a:t>
            </a:r>
            <a:endParaRPr lang="en-US"/>
          </a:p>
        </p:txBody>
      </p:sp>
      <p:sp>
        <p:nvSpPr>
          <p:cNvPr id="118492972" name="Date Placeholder 79"/>
          <p:cNvSpPr>
            <a:spLocks noGrp="1"/>
          </p:cNvSpPr>
          <p:nvPr>
            <p:ph type="dt" sz="half" idx="20"/>
          </p:nvPr>
        </p:nvSpPr>
        <p:spPr bwMode="auto">
          <a:xfrm>
            <a:off x="838199" y="6356349"/>
            <a:ext cx="2743200" cy="365124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427037993" name="Footer Placeholder 80"/>
          <p:cNvSpPr>
            <a:spLocks noGrp="1"/>
          </p:cNvSpPr>
          <p:nvPr>
            <p:ph type="ftr" sz="quarter" idx="21"/>
          </p:nvPr>
        </p:nvSpPr>
        <p:spPr bwMode="auto">
          <a:xfrm>
            <a:off x="4038599" y="6356349"/>
            <a:ext cx="4114800" cy="365124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956451482" name="Slide Number Placeholder 81"/>
          <p:cNvSpPr>
            <a:spLocks noGrp="1"/>
          </p:cNvSpPr>
          <p:nvPr>
            <p:ph type="sldNum" sz="quarter" idx="2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527FBE45-29B8-7DC2-9408-937FDFFE3222}" type="slidenum">
              <a:rPr lang="en-US"/>
              <a:t/>
            </a:fld>
            <a:endParaRPr lang="en-US"/>
          </a:p>
        </p:txBody>
      </p:sp>
      <p:pic>
        <p:nvPicPr>
          <p:cNvPr id="10166531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67024" y="1517196"/>
            <a:ext cx="6648449" cy="447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5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5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65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1665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5229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2586" y="0"/>
            <a:ext cx="5111750" cy="1204912"/>
          </a:xfrm>
        </p:spPr>
        <p:txBody>
          <a:bodyPr/>
          <a:lstStyle/>
          <a:p>
            <a:pPr>
              <a:defRPr/>
            </a:pPr>
            <a:r>
              <a:rPr lang="en-US"/>
              <a:t>Interfața</a:t>
            </a:r>
            <a:r>
              <a:rPr lang="en-US"/>
              <a:t> </a:t>
            </a:r>
            <a:r>
              <a:rPr lang="en-US"/>
              <a:t>Aplicației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3</a:t>
            </a:fld>
            <a:endParaRPr lang="en-US"/>
          </a:p>
        </p:txBody>
      </p:sp>
      <p:pic>
        <p:nvPicPr>
          <p:cNvPr id="10" name="Imagine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013597" y="1463766"/>
            <a:ext cx="3937205" cy="4198524"/>
          </a:xfrm>
          <a:prstGeom prst="rect">
            <a:avLst/>
          </a:prstGeom>
        </p:spPr>
      </p:pic>
      <p:pic>
        <p:nvPicPr>
          <p:cNvPr id="12" name="Imagin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1196" y="1463766"/>
            <a:ext cx="3937206" cy="4193319"/>
          </a:xfrm>
          <a:prstGeom prst="rect">
            <a:avLst/>
          </a:prstGeom>
        </p:spPr>
      </p:pic>
      <p:pic>
        <p:nvPicPr>
          <p:cNvPr id="173332374" name="Imagine 1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08558" y="2643258"/>
            <a:ext cx="3805038" cy="2355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3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7333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663428" name="Title 1"/>
          <p:cNvSpPr>
            <a:spLocks noGrp="1"/>
          </p:cNvSpPr>
          <p:nvPr>
            <p:ph type="title"/>
          </p:nvPr>
        </p:nvSpPr>
        <p:spPr bwMode="auto">
          <a:xfrm>
            <a:off x="582585" y="0"/>
            <a:ext cx="5111749" cy="1204911"/>
          </a:xfrm>
        </p:spPr>
        <p:txBody>
          <a:bodyPr/>
          <a:lstStyle/>
          <a:p>
            <a:pPr>
              <a:defRPr/>
            </a:pPr>
            <a:r>
              <a:rPr lang="en-US"/>
              <a:t>Interfața</a:t>
            </a:r>
            <a:r>
              <a:rPr lang="en-US"/>
              <a:t> </a:t>
            </a:r>
            <a:r>
              <a:rPr lang="en-US"/>
              <a:t>Aplicației</a:t>
            </a:r>
            <a:endParaRPr lang="en-US"/>
          </a:p>
        </p:txBody>
      </p:sp>
      <p:sp>
        <p:nvSpPr>
          <p:cNvPr id="173482662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199" y="6356349"/>
            <a:ext cx="2743200" cy="365124"/>
          </a:xfrm>
        </p:spPr>
        <p:txBody>
          <a:bodyPr/>
          <a:lstStyle/>
          <a:p>
            <a:pPr>
              <a:defRPr/>
            </a:pPr>
            <a:r>
              <a:rPr lang="en-US"/>
              <a:t>2025</a:t>
            </a:r>
            <a:endParaRPr/>
          </a:p>
        </p:txBody>
      </p:sp>
      <p:sp>
        <p:nvSpPr>
          <p:cNvPr id="178016177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224462" y="6356349"/>
            <a:ext cx="1743075" cy="365124"/>
          </a:xfrm>
        </p:spPr>
        <p:txBody>
          <a:bodyPr/>
          <a:lstStyle/>
          <a:p>
            <a:pPr>
              <a:defRPr/>
            </a:pPr>
            <a:r>
              <a:rPr lang="en-US"/>
              <a:t>FastRide</a:t>
            </a:r>
            <a:endParaRPr lang="en-US"/>
          </a:p>
        </p:txBody>
      </p:sp>
      <p:sp>
        <p:nvSpPr>
          <p:cNvPr id="39384183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599" y="6356349"/>
            <a:ext cx="2743200" cy="365124"/>
          </a:xfrm>
        </p:spPr>
        <p:txBody>
          <a:bodyPr/>
          <a:lstStyle/>
          <a:p>
            <a:pPr>
              <a:defRPr/>
            </a:pPr>
            <a:fld id="{A50E6425-1FE4-9E73-639F-7E4378E05534}" type="slidenum">
              <a:rPr lang="en-US"/>
              <a:t/>
            </a:fld>
            <a:endParaRPr lang="en-US"/>
          </a:p>
        </p:txBody>
      </p:sp>
      <p:pic>
        <p:nvPicPr>
          <p:cNvPr id="1048649162" name="Imagine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8061" y="1441585"/>
            <a:ext cx="1796191" cy="2505687"/>
          </a:xfrm>
          <a:prstGeom prst="rect">
            <a:avLst/>
          </a:prstGeom>
        </p:spPr>
      </p:pic>
      <p:pic>
        <p:nvPicPr>
          <p:cNvPr id="514728406" name="Imagin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96968" y="4500054"/>
            <a:ext cx="1407285" cy="833945"/>
          </a:xfrm>
          <a:prstGeom prst="rect">
            <a:avLst/>
          </a:prstGeom>
        </p:spPr>
      </p:pic>
      <p:pic>
        <p:nvPicPr>
          <p:cNvPr id="8997515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592860" y="3947273"/>
            <a:ext cx="5319428" cy="1636161"/>
          </a:xfrm>
          <a:prstGeom prst="rect">
            <a:avLst/>
          </a:prstGeom>
        </p:spPr>
      </p:pic>
      <p:pic>
        <p:nvPicPr>
          <p:cNvPr id="175967238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858431" y="1631583"/>
            <a:ext cx="2209187" cy="1702588"/>
          </a:xfrm>
          <a:prstGeom prst="rect">
            <a:avLst/>
          </a:prstGeom>
        </p:spPr>
      </p:pic>
      <p:pic>
        <p:nvPicPr>
          <p:cNvPr id="197452654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774766" y="1843135"/>
            <a:ext cx="3277782" cy="127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66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066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6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472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2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7452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7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97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2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67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75967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06634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991350" y="2571235"/>
            <a:ext cx="4179570" cy="1715531"/>
          </a:xfrm>
        </p:spPr>
        <p:txBody>
          <a:bodyPr/>
          <a:lstStyle/>
          <a:p>
            <a:pPr>
              <a:defRPr/>
            </a:pPr>
            <a:r>
              <a:rPr lang="en-US"/>
              <a:t>DEMO…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Ecran lat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2023-07-24T01:11:48Z</dcterms:created>
  <dcterms:modified xsi:type="dcterms:W3CDTF">2025-07-02T12:21:21Z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