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BF79-3FDF-4BB0-A689-7663EEDC3F78}" type="datetimeFigureOut">
              <a:rPr lang="ro-RO" smtClean="0"/>
              <a:t>08.03.2025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9B78-CDDC-4BBC-BBCA-0FA0BA8BF57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11424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BF79-3FDF-4BB0-A689-7663EEDC3F78}" type="datetimeFigureOut">
              <a:rPr lang="ro-RO" smtClean="0"/>
              <a:t>08.03.2025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9B78-CDDC-4BBC-BBCA-0FA0BA8BF57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289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BF79-3FDF-4BB0-A689-7663EEDC3F78}" type="datetimeFigureOut">
              <a:rPr lang="ro-RO" smtClean="0"/>
              <a:t>08.03.2025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9B78-CDDC-4BBC-BBCA-0FA0BA8BF57B}" type="slidenum">
              <a:rPr lang="ro-RO" smtClean="0"/>
              <a:t>‹#›</a:t>
            </a:fld>
            <a:endParaRPr lang="ro-R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6802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BF79-3FDF-4BB0-A689-7663EEDC3F78}" type="datetimeFigureOut">
              <a:rPr lang="ro-RO" smtClean="0"/>
              <a:t>08.03.2025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9B78-CDDC-4BBC-BBCA-0FA0BA8BF57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08709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BF79-3FDF-4BB0-A689-7663EEDC3F78}" type="datetimeFigureOut">
              <a:rPr lang="ro-RO" smtClean="0"/>
              <a:t>08.03.2025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9B78-CDDC-4BBC-BBCA-0FA0BA8BF57B}" type="slidenum">
              <a:rPr lang="ro-RO" smtClean="0"/>
              <a:t>‹#›</a:t>
            </a:fld>
            <a:endParaRPr lang="ro-R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657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BF79-3FDF-4BB0-A689-7663EEDC3F78}" type="datetimeFigureOut">
              <a:rPr lang="ro-RO" smtClean="0"/>
              <a:t>08.03.2025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9B78-CDDC-4BBC-BBCA-0FA0BA8BF57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22636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BF79-3FDF-4BB0-A689-7663EEDC3F78}" type="datetimeFigureOut">
              <a:rPr lang="ro-RO" smtClean="0"/>
              <a:t>08.03.2025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9B78-CDDC-4BBC-BBCA-0FA0BA8BF57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497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BF79-3FDF-4BB0-A689-7663EEDC3F78}" type="datetimeFigureOut">
              <a:rPr lang="ro-RO" smtClean="0"/>
              <a:t>08.03.2025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9B78-CDDC-4BBC-BBCA-0FA0BA8BF57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4493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BF79-3FDF-4BB0-A689-7663EEDC3F78}" type="datetimeFigureOut">
              <a:rPr lang="ro-RO" smtClean="0"/>
              <a:t>08.03.2025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9B78-CDDC-4BBC-BBCA-0FA0BA8BF57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9029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BF79-3FDF-4BB0-A689-7663EEDC3F78}" type="datetimeFigureOut">
              <a:rPr lang="ro-RO" smtClean="0"/>
              <a:t>08.03.2025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9B78-CDDC-4BBC-BBCA-0FA0BA8BF57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5448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BF79-3FDF-4BB0-A689-7663EEDC3F78}" type="datetimeFigureOut">
              <a:rPr lang="ro-RO" smtClean="0"/>
              <a:t>08.03.2025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9B78-CDDC-4BBC-BBCA-0FA0BA8BF57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8603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BF79-3FDF-4BB0-A689-7663EEDC3F78}" type="datetimeFigureOut">
              <a:rPr lang="ro-RO" smtClean="0"/>
              <a:t>08.03.2025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9B78-CDDC-4BBC-BBCA-0FA0BA8BF57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6826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BF79-3FDF-4BB0-A689-7663EEDC3F78}" type="datetimeFigureOut">
              <a:rPr lang="ro-RO" smtClean="0"/>
              <a:t>08.03.2025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9B78-CDDC-4BBC-BBCA-0FA0BA8BF57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86846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BF79-3FDF-4BB0-A689-7663EEDC3F78}" type="datetimeFigureOut">
              <a:rPr lang="ro-RO" smtClean="0"/>
              <a:t>08.03.2025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9B78-CDDC-4BBC-BBCA-0FA0BA8BF57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6533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BF79-3FDF-4BB0-A689-7663EEDC3F78}" type="datetimeFigureOut">
              <a:rPr lang="ro-RO" smtClean="0"/>
              <a:t>08.03.2025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9B78-CDDC-4BBC-BBCA-0FA0BA8BF57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81173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BF79-3FDF-4BB0-A689-7663EEDC3F78}" type="datetimeFigureOut">
              <a:rPr lang="ro-RO" smtClean="0"/>
              <a:t>08.03.2025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9B78-CDDC-4BBC-BBCA-0FA0BA8BF57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9730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BBF79-3FDF-4BB0-A689-7663EEDC3F78}" type="datetimeFigureOut">
              <a:rPr lang="ro-RO" smtClean="0"/>
              <a:t>08.03.2025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9DC9B78-CDDC-4BBC-BBCA-0FA0BA8BF57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1141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C2ABB-5090-C37E-08A6-FF53DD838F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Joc Jigsaw</a:t>
            </a: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E83EEE-59A2-070E-6CD8-EF8A47C605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err="1"/>
              <a:t>Cocei</a:t>
            </a:r>
            <a:r>
              <a:rPr lang="en-US" dirty="0"/>
              <a:t> Janina</a:t>
            </a:r>
          </a:p>
          <a:p>
            <a:pPr algn="l"/>
            <a:r>
              <a:rPr lang="en-US" dirty="0"/>
              <a:t>Popescu Mădălin</a:t>
            </a:r>
          </a:p>
        </p:txBody>
      </p:sp>
    </p:spTree>
    <p:extLst>
      <p:ext uri="{BB962C8B-B14F-4D97-AF65-F5344CB8AC3E}">
        <p14:creationId xmlns:p14="http://schemas.microsoft.com/office/powerpoint/2010/main" val="1179017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185E-D140-8DC9-40AC-363DFB7C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Tehnologii</a:t>
            </a:r>
            <a:r>
              <a:rPr lang="en-US" dirty="0"/>
              <a:t> </a:t>
            </a:r>
            <a:r>
              <a:rPr lang="en-US" dirty="0" err="1"/>
              <a:t>utilizate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5EF1B-EE47-0D05-DC37-4F9CA2743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Limbaj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dezvoltare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Python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Mediu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dezvoltare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: PyCharm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Libraria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folosita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pentru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crearea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interfetei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grafice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Tkinter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6E2F34-6325-DA84-39E8-330B29BD4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787" y="1828847"/>
            <a:ext cx="1828800" cy="15230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0A1838-5262-7AF1-4561-78EDC5087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853" y="1761892"/>
            <a:ext cx="1924319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210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6E828-E6E7-2DD4-2320-496DD99BE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Scopul</a:t>
            </a:r>
            <a:r>
              <a:rPr lang="en-US" dirty="0"/>
              <a:t> </a:t>
            </a:r>
            <a:r>
              <a:rPr lang="en-US" dirty="0" err="1"/>
              <a:t>jocului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AA2F1-C332-52C6-8917-4D576CF4B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2909"/>
            <a:ext cx="7088970" cy="3880773"/>
          </a:xfrm>
        </p:spPr>
        <p:txBody>
          <a:bodyPr/>
          <a:lstStyle/>
          <a:p>
            <a:r>
              <a:rPr lang="en-US" dirty="0" err="1">
                <a:solidFill>
                  <a:srgbClr val="374151"/>
                </a:solidFill>
                <a:latin typeface="Söhne"/>
              </a:rPr>
              <a:t>Scopul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jocului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Jigsaw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este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de a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testa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intuitia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si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abilitatile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logice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ale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unui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jucator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, in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vederea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rezolvarii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unui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puzzle, sub forma de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matrice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prin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pozitionarea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corecta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a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unor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piese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aleatorii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8C6CF3-1836-28EA-5906-F9EC8A66E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228" y="2755354"/>
            <a:ext cx="3388044" cy="34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81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4D4B7-E1E8-01F8-F18D-1D360CF34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Controalele</a:t>
            </a:r>
            <a:r>
              <a:rPr lang="en-US" dirty="0"/>
              <a:t> </a:t>
            </a:r>
            <a:r>
              <a:rPr lang="en-US" dirty="0" err="1"/>
              <a:t>aplicatiei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C9484-9895-162B-5DCC-4D9A13F86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374151"/>
                </a:solidFill>
                <a:latin typeface="Söhne"/>
              </a:rPr>
              <a:t>Utilizatorul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poate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muta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piesa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in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matrice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prin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folosirea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sagetilor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 lvl="1"/>
            <a:r>
              <a:rPr lang="en-US" dirty="0" err="1">
                <a:solidFill>
                  <a:srgbClr val="374151"/>
                </a:solidFill>
                <a:latin typeface="Söhne"/>
              </a:rPr>
              <a:t>Sageata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de sus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muta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piesa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cu un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nivel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mai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sus</a:t>
            </a:r>
          </a:p>
          <a:p>
            <a:pPr lvl="1"/>
            <a:r>
              <a:rPr lang="en-US" dirty="0" err="1">
                <a:solidFill>
                  <a:srgbClr val="374151"/>
                </a:solidFill>
                <a:latin typeface="Söhne"/>
              </a:rPr>
              <a:t>Sageata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de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jos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muta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piesa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cu un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nivel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mai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jos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lvl="1"/>
            <a:r>
              <a:rPr lang="en-US" dirty="0" err="1">
                <a:solidFill>
                  <a:srgbClr val="374151"/>
                </a:solidFill>
                <a:latin typeface="Söhne"/>
              </a:rPr>
              <a:t>Sageata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dreapta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muta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piesa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la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dreapta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cu o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coloana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lvl="1"/>
            <a:r>
              <a:rPr lang="en-US" dirty="0" err="1">
                <a:solidFill>
                  <a:srgbClr val="374151"/>
                </a:solidFill>
                <a:latin typeface="Söhne"/>
              </a:rPr>
              <a:t>Sageata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stanga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muta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piesa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la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stanga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cu o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coloana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342900" lvl="1" indent="-342900"/>
            <a:r>
              <a:rPr lang="en-US" sz="1800" dirty="0" err="1">
                <a:solidFill>
                  <a:srgbClr val="374151"/>
                </a:solidFill>
                <a:latin typeface="Söhne"/>
              </a:rPr>
              <a:t>Utilizatorul</a:t>
            </a:r>
            <a:r>
              <a:rPr lang="en-US" sz="18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800" dirty="0" err="1">
                <a:solidFill>
                  <a:srgbClr val="374151"/>
                </a:solidFill>
                <a:latin typeface="Söhne"/>
              </a:rPr>
              <a:t>poate</a:t>
            </a:r>
            <a:r>
              <a:rPr lang="en-US" sz="18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800" dirty="0" err="1">
                <a:solidFill>
                  <a:srgbClr val="374151"/>
                </a:solidFill>
                <a:latin typeface="Söhne"/>
              </a:rPr>
              <a:t>schimba</a:t>
            </a:r>
            <a:r>
              <a:rPr lang="en-US" sz="18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800" dirty="0" err="1">
                <a:solidFill>
                  <a:srgbClr val="374151"/>
                </a:solidFill>
                <a:latin typeface="Söhne"/>
              </a:rPr>
              <a:t>piesa</a:t>
            </a:r>
            <a:r>
              <a:rPr lang="en-US" sz="18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800" dirty="0" err="1">
                <a:solidFill>
                  <a:srgbClr val="374151"/>
                </a:solidFill>
                <a:latin typeface="Söhne"/>
              </a:rPr>
              <a:t>curenta</a:t>
            </a:r>
            <a:r>
              <a:rPr lang="en-US" sz="1800" dirty="0">
                <a:solidFill>
                  <a:srgbClr val="374151"/>
                </a:solidFill>
                <a:latin typeface="Söhne"/>
              </a:rPr>
              <a:t> cu </a:t>
            </a:r>
            <a:r>
              <a:rPr lang="en-US" sz="1800" dirty="0" err="1">
                <a:solidFill>
                  <a:srgbClr val="374151"/>
                </a:solidFill>
                <a:latin typeface="Söhne"/>
              </a:rPr>
              <a:t>alta</a:t>
            </a:r>
            <a:r>
              <a:rPr lang="en-US" sz="18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800" dirty="0" err="1">
                <a:solidFill>
                  <a:srgbClr val="374151"/>
                </a:solidFill>
                <a:latin typeface="Söhne"/>
              </a:rPr>
              <a:t>folosind</a:t>
            </a:r>
            <a:r>
              <a:rPr lang="en-US" sz="18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800" dirty="0" err="1">
                <a:solidFill>
                  <a:srgbClr val="374151"/>
                </a:solidFill>
                <a:latin typeface="Söhne"/>
              </a:rPr>
              <a:t>tasta</a:t>
            </a:r>
            <a:r>
              <a:rPr lang="en-US" sz="1800" dirty="0">
                <a:solidFill>
                  <a:srgbClr val="374151"/>
                </a:solidFill>
                <a:latin typeface="Söhne"/>
              </a:rPr>
              <a:t> space</a:t>
            </a:r>
          </a:p>
          <a:p>
            <a:pPr marL="342900" lvl="1" indent="-342900"/>
            <a:r>
              <a:rPr lang="en-US" sz="1800" dirty="0">
                <a:solidFill>
                  <a:srgbClr val="374151"/>
                </a:solidFill>
                <a:latin typeface="Söhne"/>
              </a:rPr>
              <a:t>Cand </a:t>
            </a:r>
            <a:r>
              <a:rPr lang="en-US" sz="1800" dirty="0" err="1">
                <a:solidFill>
                  <a:srgbClr val="374151"/>
                </a:solidFill>
                <a:latin typeface="Söhne"/>
              </a:rPr>
              <a:t>acesta</a:t>
            </a:r>
            <a:r>
              <a:rPr lang="en-US" sz="1800" dirty="0">
                <a:solidFill>
                  <a:srgbClr val="374151"/>
                </a:solidFill>
                <a:latin typeface="Söhne"/>
              </a:rPr>
              <a:t> s-a </a:t>
            </a:r>
            <a:r>
              <a:rPr lang="en-US" sz="1800" dirty="0" err="1">
                <a:solidFill>
                  <a:srgbClr val="374151"/>
                </a:solidFill>
                <a:latin typeface="Söhne"/>
              </a:rPr>
              <a:t>decis</a:t>
            </a:r>
            <a:r>
              <a:rPr lang="en-US" sz="1800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US" sz="1800" dirty="0" err="1">
                <a:solidFill>
                  <a:srgbClr val="374151"/>
                </a:solidFill>
                <a:latin typeface="Söhne"/>
              </a:rPr>
              <a:t>poate</a:t>
            </a:r>
            <a:r>
              <a:rPr lang="en-US" sz="18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800" dirty="0" err="1">
                <a:solidFill>
                  <a:srgbClr val="374151"/>
                </a:solidFill>
                <a:latin typeface="Söhne"/>
              </a:rPr>
              <a:t>plasa</a:t>
            </a:r>
            <a:r>
              <a:rPr lang="en-US" sz="18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800" dirty="0" err="1">
                <a:solidFill>
                  <a:srgbClr val="374151"/>
                </a:solidFill>
                <a:latin typeface="Söhne"/>
              </a:rPr>
              <a:t>piesa</a:t>
            </a:r>
            <a:r>
              <a:rPr lang="en-US" sz="18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800" dirty="0" err="1">
                <a:solidFill>
                  <a:srgbClr val="374151"/>
                </a:solidFill>
                <a:latin typeface="Söhne"/>
              </a:rPr>
              <a:t>prin</a:t>
            </a:r>
            <a:r>
              <a:rPr lang="en-US" sz="18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800" dirty="0" err="1">
                <a:solidFill>
                  <a:srgbClr val="374151"/>
                </a:solidFill>
                <a:latin typeface="Söhne"/>
              </a:rPr>
              <a:t>apasarea</a:t>
            </a:r>
            <a:r>
              <a:rPr lang="en-US" sz="18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800" dirty="0" err="1">
                <a:solidFill>
                  <a:srgbClr val="374151"/>
                </a:solidFill>
                <a:latin typeface="Söhne"/>
              </a:rPr>
              <a:t>tastei</a:t>
            </a:r>
            <a:r>
              <a:rPr lang="en-US" sz="1800" dirty="0">
                <a:solidFill>
                  <a:srgbClr val="374151"/>
                </a:solidFill>
                <a:latin typeface="Söhne"/>
              </a:rPr>
              <a:t> enter.</a:t>
            </a:r>
          </a:p>
          <a:p>
            <a:pPr marL="342900" lvl="1" indent="-342900"/>
            <a:r>
              <a:rPr lang="en-US" sz="1800" dirty="0">
                <a:solidFill>
                  <a:srgbClr val="374151"/>
                </a:solidFill>
                <a:latin typeface="Söhne"/>
              </a:rPr>
              <a:t>La </a:t>
            </a:r>
            <a:r>
              <a:rPr lang="en-US" sz="1800" dirty="0" err="1">
                <a:solidFill>
                  <a:srgbClr val="374151"/>
                </a:solidFill>
                <a:latin typeface="Söhne"/>
              </a:rPr>
              <a:t>finalul</a:t>
            </a:r>
            <a:r>
              <a:rPr lang="en-US" sz="18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800" dirty="0" err="1">
                <a:solidFill>
                  <a:srgbClr val="374151"/>
                </a:solidFill>
                <a:latin typeface="Söhne"/>
              </a:rPr>
              <a:t>jocului</a:t>
            </a:r>
            <a:r>
              <a:rPr lang="en-US" sz="18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800" dirty="0" err="1">
                <a:solidFill>
                  <a:srgbClr val="374151"/>
                </a:solidFill>
                <a:latin typeface="Söhne"/>
              </a:rPr>
              <a:t>utilizatorul</a:t>
            </a:r>
            <a:r>
              <a:rPr lang="en-US" sz="18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800" dirty="0" err="1">
                <a:solidFill>
                  <a:srgbClr val="374151"/>
                </a:solidFill>
                <a:latin typeface="Söhne"/>
              </a:rPr>
              <a:t>poate</a:t>
            </a:r>
            <a:r>
              <a:rPr lang="en-US" sz="18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800" dirty="0" err="1">
                <a:solidFill>
                  <a:srgbClr val="374151"/>
                </a:solidFill>
                <a:latin typeface="Söhne"/>
              </a:rPr>
              <a:t>reincepe</a:t>
            </a:r>
            <a:r>
              <a:rPr lang="en-US" sz="1800" dirty="0">
                <a:solidFill>
                  <a:srgbClr val="374151"/>
                </a:solidFill>
                <a:latin typeface="Söhne"/>
              </a:rPr>
              <a:t> un </a:t>
            </a:r>
            <a:r>
              <a:rPr lang="en-US" sz="1800" dirty="0" err="1">
                <a:solidFill>
                  <a:srgbClr val="374151"/>
                </a:solidFill>
                <a:latin typeface="Söhne"/>
              </a:rPr>
              <a:t>nou</a:t>
            </a:r>
            <a:r>
              <a:rPr lang="en-US" sz="18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800" dirty="0" err="1">
                <a:solidFill>
                  <a:srgbClr val="374151"/>
                </a:solidFill>
                <a:latin typeface="Söhne"/>
              </a:rPr>
              <a:t>joc</a:t>
            </a:r>
            <a:r>
              <a:rPr lang="en-US" sz="18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800" dirty="0" err="1">
                <a:solidFill>
                  <a:srgbClr val="374151"/>
                </a:solidFill>
                <a:latin typeface="Söhne"/>
              </a:rPr>
              <a:t>folosind</a:t>
            </a:r>
            <a:r>
              <a:rPr lang="en-US" sz="18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800" dirty="0" err="1">
                <a:solidFill>
                  <a:srgbClr val="374151"/>
                </a:solidFill>
                <a:latin typeface="Söhne"/>
              </a:rPr>
              <a:t>tasta</a:t>
            </a:r>
            <a:r>
              <a:rPr lang="en-US" sz="1800" dirty="0">
                <a:solidFill>
                  <a:srgbClr val="374151"/>
                </a:solidFill>
                <a:latin typeface="Söhne"/>
              </a:rPr>
              <a:t> 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E91080-7F89-DA48-C47F-341241E97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082" y="2389716"/>
            <a:ext cx="1665000" cy="10392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701624-0AE7-3C73-1040-5BEDFFB55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8102" y="2389716"/>
            <a:ext cx="1896563" cy="9302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9B71B2-D5C0-FDB6-3D47-4C049AA7E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9082" y="3599815"/>
            <a:ext cx="1665000" cy="9575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B721C7-FB9F-01A3-748A-3A8FB3D429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8102" y="3577999"/>
            <a:ext cx="1896564" cy="100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90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7ECF5-6F31-C012-5C47-50D766FB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Piesele</a:t>
            </a:r>
            <a:r>
              <a:rPr lang="en-US" dirty="0"/>
              <a:t> de puzzle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5CA64-C007-EB6F-0F63-B232253AB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374151"/>
                </a:solidFill>
                <a:latin typeface="Söhne"/>
              </a:rPr>
              <a:t>Utilizatorului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ii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este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atribuita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o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piesa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de puzzle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aleatorie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cu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una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din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urmatoarele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forme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: </a:t>
            </a:r>
          </a:p>
          <a:p>
            <a:pPr marL="0" indent="0">
              <a:buNone/>
            </a:pPr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4A94F7-B55C-AA24-7C37-095DA73B0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59" y="2801616"/>
            <a:ext cx="1362265" cy="962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8D4A9F-8DAD-CF37-8FF3-CD070C547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998" y="2801616"/>
            <a:ext cx="1028844" cy="15623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5BB004-FDDD-3FE3-7B2E-534E251F1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059" y="4614630"/>
            <a:ext cx="1362265" cy="16671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A9B5FD-F9B6-CAD8-B1C2-CAA09EEB8D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5668" y="2801616"/>
            <a:ext cx="1752845" cy="15718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B8359C-FDB2-A749-010B-6046906A4D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7998" y="5004961"/>
            <a:ext cx="1781424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16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89851-FFAC-CF08-CDCC-62C5D0792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Functionalitatile</a:t>
            </a:r>
            <a:r>
              <a:rPr lang="en-US" dirty="0"/>
              <a:t> </a:t>
            </a:r>
            <a:r>
              <a:rPr lang="en-US" dirty="0" err="1"/>
              <a:t>aplicatiei</a:t>
            </a:r>
            <a:r>
              <a:rPr lang="en-US" dirty="0"/>
              <a:t> Jigsaw.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ED449-E239-B144-D0DE-2DBB57BCF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43111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 err="1">
                <a:solidFill>
                  <a:srgbClr val="374151"/>
                </a:solidFill>
                <a:latin typeface="Söhne"/>
              </a:rPr>
              <a:t>Jocul</a:t>
            </a:r>
            <a:r>
              <a:rPr lang="en-US" sz="1700" dirty="0">
                <a:solidFill>
                  <a:srgbClr val="374151"/>
                </a:solidFill>
                <a:latin typeface="Söhne"/>
              </a:rPr>
              <a:t> se </a:t>
            </a:r>
            <a:r>
              <a:rPr lang="en-US" sz="1700" dirty="0" err="1">
                <a:solidFill>
                  <a:srgbClr val="374151"/>
                </a:solidFill>
                <a:latin typeface="Söhne"/>
              </a:rPr>
              <a:t>incheie</a:t>
            </a:r>
            <a:r>
              <a:rPr lang="en-US" sz="17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700" dirty="0" err="1">
                <a:solidFill>
                  <a:srgbClr val="374151"/>
                </a:solidFill>
                <a:latin typeface="Söhne"/>
              </a:rPr>
              <a:t>doar</a:t>
            </a:r>
            <a:r>
              <a:rPr lang="en-US" sz="1700" dirty="0">
                <a:solidFill>
                  <a:srgbClr val="374151"/>
                </a:solidFill>
                <a:latin typeface="Söhne"/>
              </a:rPr>
              <a:t> in </a:t>
            </a:r>
            <a:r>
              <a:rPr lang="en-US" sz="1700" dirty="0" err="1">
                <a:solidFill>
                  <a:srgbClr val="374151"/>
                </a:solidFill>
                <a:latin typeface="Söhne"/>
              </a:rPr>
              <a:t>doua</a:t>
            </a:r>
            <a:r>
              <a:rPr lang="en-US" sz="17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700" dirty="0" err="1">
                <a:solidFill>
                  <a:srgbClr val="374151"/>
                </a:solidFill>
                <a:latin typeface="Söhne"/>
              </a:rPr>
              <a:t>situatii</a:t>
            </a:r>
            <a:r>
              <a:rPr lang="en-US" sz="1700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 marL="0" indent="0">
              <a:buNone/>
            </a:pPr>
            <a:r>
              <a:rPr lang="en-US" sz="1700" dirty="0" err="1">
                <a:solidFill>
                  <a:srgbClr val="374151"/>
                </a:solidFill>
                <a:latin typeface="Söhne"/>
              </a:rPr>
              <a:t>Utilizatorul</a:t>
            </a:r>
            <a:r>
              <a:rPr lang="en-US" sz="1700" dirty="0">
                <a:solidFill>
                  <a:srgbClr val="374151"/>
                </a:solidFill>
                <a:latin typeface="Söhne"/>
              </a:rPr>
              <a:t> a </a:t>
            </a:r>
            <a:r>
              <a:rPr lang="en-US" sz="1700" dirty="0" err="1">
                <a:solidFill>
                  <a:srgbClr val="374151"/>
                </a:solidFill>
                <a:latin typeface="Söhne"/>
              </a:rPr>
              <a:t>terminat</a:t>
            </a:r>
            <a:r>
              <a:rPr lang="en-US" sz="17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700" dirty="0" err="1">
                <a:solidFill>
                  <a:srgbClr val="374151"/>
                </a:solidFill>
                <a:latin typeface="Söhne"/>
              </a:rPr>
              <a:t>toate</a:t>
            </a:r>
            <a:r>
              <a:rPr lang="en-US" sz="17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700" dirty="0" err="1">
                <a:solidFill>
                  <a:srgbClr val="374151"/>
                </a:solidFill>
                <a:latin typeface="Söhne"/>
              </a:rPr>
              <a:t>piesele</a:t>
            </a:r>
            <a:r>
              <a:rPr lang="en-US" sz="1700" dirty="0">
                <a:solidFill>
                  <a:srgbClr val="374151"/>
                </a:solidFill>
                <a:latin typeface="Söhne"/>
              </a:rPr>
              <a:t> pe care </a:t>
            </a:r>
            <a:r>
              <a:rPr lang="en-US" sz="1700" dirty="0" err="1">
                <a:solidFill>
                  <a:srgbClr val="374151"/>
                </a:solidFill>
                <a:latin typeface="Söhne"/>
              </a:rPr>
              <a:t>jocul</a:t>
            </a:r>
            <a:r>
              <a:rPr lang="en-US" sz="17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700" dirty="0" err="1">
                <a:solidFill>
                  <a:srgbClr val="374151"/>
                </a:solidFill>
                <a:latin typeface="Söhne"/>
              </a:rPr>
              <a:t>i</a:t>
            </a:r>
            <a:r>
              <a:rPr lang="en-US" sz="1700" dirty="0">
                <a:solidFill>
                  <a:srgbClr val="374151"/>
                </a:solidFill>
                <a:latin typeface="Söhne"/>
              </a:rPr>
              <a:t> le-a pus la </a:t>
            </a:r>
            <a:r>
              <a:rPr lang="en-US" sz="1700" dirty="0" err="1">
                <a:solidFill>
                  <a:srgbClr val="374151"/>
                </a:solidFill>
                <a:latin typeface="Söhne"/>
              </a:rPr>
              <a:t>dispozitie</a:t>
            </a:r>
            <a:r>
              <a:rPr lang="en-US" sz="1700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US" sz="1700" dirty="0" err="1">
                <a:solidFill>
                  <a:srgbClr val="374151"/>
                </a:solidFill>
                <a:latin typeface="Söhne"/>
              </a:rPr>
              <a:t>caz</a:t>
            </a:r>
            <a:r>
              <a:rPr lang="en-US" sz="1700" dirty="0">
                <a:solidFill>
                  <a:srgbClr val="374151"/>
                </a:solidFill>
                <a:latin typeface="Söhne"/>
              </a:rPr>
              <a:t> in care </a:t>
            </a:r>
            <a:r>
              <a:rPr lang="en-US" sz="1700" dirty="0" err="1">
                <a:solidFill>
                  <a:srgbClr val="374151"/>
                </a:solidFill>
                <a:latin typeface="Söhne"/>
              </a:rPr>
              <a:t>acesta</a:t>
            </a:r>
            <a:r>
              <a:rPr lang="en-US" sz="1700" dirty="0">
                <a:solidFill>
                  <a:srgbClr val="374151"/>
                </a:solidFill>
                <a:latin typeface="Söhne"/>
              </a:rPr>
              <a:t> a </a:t>
            </a:r>
            <a:r>
              <a:rPr lang="en-US" sz="1700" dirty="0" err="1">
                <a:solidFill>
                  <a:srgbClr val="374151"/>
                </a:solidFill>
                <a:latin typeface="Söhne"/>
              </a:rPr>
              <a:t>pierdut</a:t>
            </a:r>
            <a:r>
              <a:rPr lang="en-US" sz="17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700" dirty="0" err="1">
                <a:solidFill>
                  <a:srgbClr val="374151"/>
                </a:solidFill>
                <a:latin typeface="Söhne"/>
              </a:rPr>
              <a:t>jocul</a:t>
            </a:r>
            <a:endParaRPr lang="en-US" sz="1700" dirty="0">
              <a:solidFill>
                <a:srgbClr val="374151"/>
              </a:solidFill>
              <a:latin typeface="Söhne"/>
            </a:endParaRPr>
          </a:p>
          <a:p>
            <a:pPr marL="0" indent="0">
              <a:buNone/>
            </a:pPr>
            <a:r>
              <a:rPr lang="en-US" sz="1700" dirty="0" err="1">
                <a:solidFill>
                  <a:srgbClr val="374151"/>
                </a:solidFill>
                <a:latin typeface="Söhne"/>
              </a:rPr>
              <a:t>Utilizatorul</a:t>
            </a:r>
            <a:r>
              <a:rPr lang="en-US" sz="17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700" dirty="0" err="1">
                <a:solidFill>
                  <a:srgbClr val="374151"/>
                </a:solidFill>
                <a:latin typeface="Söhne"/>
              </a:rPr>
              <a:t>ocupa</a:t>
            </a:r>
            <a:r>
              <a:rPr lang="en-US" sz="17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700" dirty="0" err="1">
                <a:solidFill>
                  <a:srgbClr val="374151"/>
                </a:solidFill>
                <a:latin typeface="Söhne"/>
              </a:rPr>
              <a:t>toate</a:t>
            </a:r>
            <a:r>
              <a:rPr lang="en-US" sz="17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700" dirty="0" err="1">
                <a:solidFill>
                  <a:srgbClr val="374151"/>
                </a:solidFill>
                <a:latin typeface="Söhne"/>
              </a:rPr>
              <a:t>elementele</a:t>
            </a:r>
            <a:r>
              <a:rPr lang="en-US" sz="17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700" dirty="0" err="1">
                <a:solidFill>
                  <a:srgbClr val="374151"/>
                </a:solidFill>
                <a:latin typeface="Söhne"/>
              </a:rPr>
              <a:t>matricei</a:t>
            </a:r>
            <a:r>
              <a:rPr lang="en-US" sz="1700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US" sz="1700" dirty="0" err="1">
                <a:solidFill>
                  <a:srgbClr val="374151"/>
                </a:solidFill>
                <a:latin typeface="Söhne"/>
              </a:rPr>
              <a:t>caz</a:t>
            </a:r>
            <a:r>
              <a:rPr lang="en-US" sz="1700" dirty="0">
                <a:solidFill>
                  <a:srgbClr val="374151"/>
                </a:solidFill>
                <a:latin typeface="Söhne"/>
              </a:rPr>
              <a:t> in care </a:t>
            </a:r>
            <a:r>
              <a:rPr lang="en-US" sz="1700" dirty="0" err="1">
                <a:solidFill>
                  <a:srgbClr val="374151"/>
                </a:solidFill>
                <a:latin typeface="Söhne"/>
              </a:rPr>
              <a:t>acesta</a:t>
            </a:r>
            <a:r>
              <a:rPr lang="en-US" sz="17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700" dirty="0" err="1">
                <a:solidFill>
                  <a:srgbClr val="374151"/>
                </a:solidFill>
                <a:latin typeface="Söhne"/>
              </a:rPr>
              <a:t>castiga</a:t>
            </a:r>
            <a:r>
              <a:rPr lang="en-US" sz="17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700" dirty="0" err="1">
                <a:solidFill>
                  <a:srgbClr val="374151"/>
                </a:solidFill>
                <a:latin typeface="Söhne"/>
              </a:rPr>
              <a:t>jocul</a:t>
            </a:r>
            <a:r>
              <a:rPr lang="en-US" sz="1700" dirty="0">
                <a:solidFill>
                  <a:srgbClr val="374151"/>
                </a:solidFill>
                <a:latin typeface="Söhne"/>
              </a:rPr>
              <a:t>.</a:t>
            </a:r>
            <a:endParaRPr lang="ro-RO" sz="1700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116412-2F83-8E91-840C-28AAA1D89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176" y="1699740"/>
            <a:ext cx="3291840" cy="36674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20A457-9BDF-5600-3017-B77BFFED6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7281" y="1695732"/>
            <a:ext cx="3291839" cy="361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5085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156</TotalTime>
  <Words>210</Words>
  <Application>Microsoft Office PowerPoint</Application>
  <PresentationFormat>Ecran lat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6</vt:i4>
      </vt:variant>
    </vt:vector>
  </HeadingPairs>
  <TitlesOfParts>
    <vt:vector size="11" baseType="lpstr">
      <vt:lpstr>Arial</vt:lpstr>
      <vt:lpstr>Söhne</vt:lpstr>
      <vt:lpstr>Trebuchet MS</vt:lpstr>
      <vt:lpstr>Wingdings 3</vt:lpstr>
      <vt:lpstr>Facet</vt:lpstr>
      <vt:lpstr>Joc Jigsaw</vt:lpstr>
      <vt:lpstr>Tehnologii utilizate</vt:lpstr>
      <vt:lpstr>Scopul jocului</vt:lpstr>
      <vt:lpstr>Controalele aplicatiei</vt:lpstr>
      <vt:lpstr>Piesele de puzzle</vt:lpstr>
      <vt:lpstr>Functionalitatile aplicatiei Jigsaw.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WEB TOKEN (JWT)</dc:title>
  <dc:creator>mihaiviteazu2069@yahoo.com</dc:creator>
  <cp:lastModifiedBy>Constantin Mădălin Popescu</cp:lastModifiedBy>
  <cp:revision>26</cp:revision>
  <dcterms:created xsi:type="dcterms:W3CDTF">2023-12-10T20:08:15Z</dcterms:created>
  <dcterms:modified xsi:type="dcterms:W3CDTF">2025-03-08T11:53:50Z</dcterms:modified>
</cp:coreProperties>
</file>