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1B8D-9604-466D-8060-AB8F60A7AAB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8469-F3C8-4F95-B865-A201CB354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 4xTA-CBC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Projektziele/Eckpunkte:</a:t>
            </a:r>
          </a:p>
          <a:p>
            <a:pPr lvl="1"/>
            <a:r>
              <a:rPr lang="de-DE" dirty="0" smtClean="0"/>
              <a:t>Überlagerung von 4 TAs (im </a:t>
            </a:r>
            <a:r>
              <a:rPr lang="de-DE" dirty="0" err="1" smtClean="0"/>
              <a:t>mPA</a:t>
            </a:r>
            <a:r>
              <a:rPr lang="de-DE" dirty="0" smtClean="0"/>
              <a:t> Format) in 2-stufigem CBC-Konzept mit insgesamt 3 Regelkreisen auf einer Grundplatte mit Vorverstärker, die in ein SHG-Gehäuse gesetzt werden kann</a:t>
            </a:r>
          </a:p>
          <a:p>
            <a:pPr lvl="1"/>
            <a:r>
              <a:rPr lang="de-DE" dirty="0" smtClean="0"/>
              <a:t>Umsetzung der Regelung über Mikro Controller mit 0 DB-Sensitivitätspunkt bei etwa 30 kHz</a:t>
            </a:r>
          </a:p>
          <a:p>
            <a:pPr lvl="1"/>
            <a:r>
              <a:rPr lang="de-DE" dirty="0" smtClean="0"/>
              <a:t>Elektronik des Proto-Systems:</a:t>
            </a:r>
          </a:p>
          <a:p>
            <a:pPr lvl="2"/>
            <a:r>
              <a:rPr lang="de-DE" dirty="0" err="1" smtClean="0"/>
              <a:t>Bestromung</a:t>
            </a:r>
            <a:r>
              <a:rPr lang="de-DE" dirty="0" smtClean="0"/>
              <a:t> und Temperaturregelung der TAs über 2x separate DLC pro mit 4x CC5000</a:t>
            </a:r>
          </a:p>
          <a:p>
            <a:pPr lvl="2"/>
            <a:r>
              <a:rPr lang="de-DE" dirty="0" err="1" smtClean="0"/>
              <a:t>Reglerhardware</a:t>
            </a:r>
            <a:r>
              <a:rPr lang="de-DE" dirty="0" smtClean="0"/>
              <a:t> mit 3 schnellen DACs und 3 langsamen DACs und 3 schnelle ADCs</a:t>
            </a:r>
          </a:p>
          <a:p>
            <a:pPr lvl="2"/>
            <a:r>
              <a:rPr lang="de-DE" dirty="0" smtClean="0"/>
              <a:t>Ansteuerung der Aktuatoren über 3x </a:t>
            </a:r>
            <a:r>
              <a:rPr lang="de-DE" dirty="0" err="1" smtClean="0"/>
              <a:t>Guidestarplatine</a:t>
            </a:r>
            <a:r>
              <a:rPr lang="de-DE" dirty="0" smtClean="0"/>
              <a:t> mit HV + LV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13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hteck 230"/>
          <p:cNvSpPr/>
          <p:nvPr/>
        </p:nvSpPr>
        <p:spPr>
          <a:xfrm>
            <a:off x="3356254" y="1237957"/>
            <a:ext cx="6063915" cy="445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4" name="Gruppieren 213"/>
          <p:cNvGrpSpPr/>
          <p:nvPr/>
        </p:nvGrpSpPr>
        <p:grpSpPr>
          <a:xfrm>
            <a:off x="8657659" y="4938619"/>
            <a:ext cx="180000" cy="180000"/>
            <a:chOff x="3282215" y="3265714"/>
            <a:chExt cx="924025" cy="914400"/>
          </a:xfrm>
        </p:grpSpPr>
        <p:sp>
          <p:nvSpPr>
            <p:cNvPr id="215" name="Rechtwinkliges Dreieck 214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winkliges Dreieck 215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673514" y="1549159"/>
            <a:ext cx="180000" cy="180000"/>
            <a:chOff x="3282215" y="3265714"/>
            <a:chExt cx="924025" cy="914400"/>
          </a:xfrm>
        </p:grpSpPr>
        <p:sp>
          <p:nvSpPr>
            <p:cNvPr id="10" name="Rechtwinkliges Dreieck 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winkliges Dreieck 1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4233974" y="1549158"/>
            <a:ext cx="180000" cy="180000"/>
            <a:chOff x="3282215" y="3265714"/>
            <a:chExt cx="924025" cy="914400"/>
          </a:xfrm>
        </p:grpSpPr>
        <p:sp>
          <p:nvSpPr>
            <p:cNvPr id="53" name="Rechtwinkliges Dreieck 5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winkliges Dreieck 5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/>
          <p:cNvCxnSpPr>
            <a:stCxn id="53" idx="5"/>
            <a:endCxn id="58" idx="3"/>
          </p:cNvCxnSpPr>
          <p:nvPr/>
        </p:nvCxnSpPr>
        <p:spPr>
          <a:xfrm>
            <a:off x="4324912" y="1639158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/>
          <p:cNvGrpSpPr/>
          <p:nvPr/>
        </p:nvGrpSpPr>
        <p:grpSpPr>
          <a:xfrm>
            <a:off x="7554438" y="2844697"/>
            <a:ext cx="180000" cy="180000"/>
            <a:chOff x="3282215" y="3265714"/>
            <a:chExt cx="924025" cy="914400"/>
          </a:xfrm>
        </p:grpSpPr>
        <p:sp>
          <p:nvSpPr>
            <p:cNvPr id="93" name="Rechtwinkliges Dreieck 92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winkliges Dreieck 93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" name="Gerader Verbinder 5"/>
          <p:cNvCxnSpPr>
            <a:endCxn id="30" idx="1"/>
          </p:cNvCxnSpPr>
          <p:nvPr/>
        </p:nvCxnSpPr>
        <p:spPr>
          <a:xfrm flipV="1">
            <a:off x="546219" y="1627334"/>
            <a:ext cx="4430163" cy="53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4976880" y="1611062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 rot="-2700000">
            <a:off x="4934205" y="138151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 rot="2700000">
            <a:off x="7206034" y="1571199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55" name="Rechteck 54"/>
          <p:cNvSpPr/>
          <p:nvPr/>
        </p:nvSpPr>
        <p:spPr>
          <a:xfrm rot="-2700000">
            <a:off x="4730558" y="193469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 rot="-2700000">
            <a:off x="4523988" y="2379675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 rot="-2700000">
            <a:off x="4316204" y="2898730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 rot="-2700000">
            <a:off x="4087251" y="258858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r Verbinder 61"/>
          <p:cNvCxnSpPr>
            <a:stCxn id="55" idx="3"/>
          </p:cNvCxnSpPr>
          <p:nvPr/>
        </p:nvCxnSpPr>
        <p:spPr>
          <a:xfrm flipV="1">
            <a:off x="4976381" y="1964238"/>
            <a:ext cx="2181852" cy="126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8" idx="3"/>
            <a:endCxn id="56" idx="1"/>
          </p:cNvCxnSpPr>
          <p:nvPr/>
        </p:nvCxnSpPr>
        <p:spPr>
          <a:xfrm flipV="1">
            <a:off x="4333074" y="2625498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6" idx="1"/>
            <a:endCxn id="57" idx="3"/>
          </p:cNvCxnSpPr>
          <p:nvPr/>
        </p:nvCxnSpPr>
        <p:spPr>
          <a:xfrm flipH="1">
            <a:off x="4562027" y="2625498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stCxn id="57" idx="3"/>
            <a:endCxn id="218" idx="1"/>
          </p:cNvCxnSpPr>
          <p:nvPr/>
        </p:nvCxnSpPr>
        <p:spPr>
          <a:xfrm flipV="1">
            <a:off x="4562027" y="2930922"/>
            <a:ext cx="3691208" cy="99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5325174" y="181201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5656152" y="1514236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</a:t>
            </a:r>
            <a:r>
              <a:rPr lang="de-DE" dirty="0"/>
              <a:t>1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66909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5097887" y="2482339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2</a:t>
            </a:r>
            <a:endParaRPr lang="de-DE" dirty="0"/>
          </a:p>
        </p:txBody>
      </p:sp>
      <p:sp>
        <p:nvSpPr>
          <p:cNvPr id="85" name="Rechteck 84"/>
          <p:cNvSpPr/>
          <p:nvPr/>
        </p:nvSpPr>
        <p:spPr>
          <a:xfrm>
            <a:off x="6063793" y="181183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5505208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6700405" y="182023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6142140" y="279096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 rot="-2700000">
            <a:off x="7116016" y="1697726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 rot="-2700000">
            <a:off x="6899878" y="2411075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9" name="Gruppieren 98"/>
          <p:cNvGrpSpPr/>
          <p:nvPr/>
        </p:nvGrpSpPr>
        <p:grpSpPr>
          <a:xfrm>
            <a:off x="7606356" y="1881730"/>
            <a:ext cx="360000" cy="900000"/>
            <a:chOff x="6714454" y="1210483"/>
            <a:chExt cx="360000" cy="900000"/>
          </a:xfrm>
        </p:grpSpPr>
        <p:sp>
          <p:nvSpPr>
            <p:cNvPr id="95" name="Rechteck 94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98" name="Gerader Verbinder 97"/>
          <p:cNvCxnSpPr>
            <a:stCxn id="91" idx="3"/>
            <a:endCxn id="97" idx="2"/>
          </p:cNvCxnSpPr>
          <p:nvPr/>
        </p:nvCxnSpPr>
        <p:spPr>
          <a:xfrm>
            <a:off x="7145701" y="2453252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endCxn id="91" idx="3"/>
          </p:cNvCxnSpPr>
          <p:nvPr/>
        </p:nvCxnSpPr>
        <p:spPr>
          <a:xfrm flipH="1">
            <a:off x="7145701" y="1962215"/>
            <a:ext cx="11096" cy="4910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>
            <a:endCxn id="107" idx="0"/>
          </p:cNvCxnSpPr>
          <p:nvPr/>
        </p:nvCxnSpPr>
        <p:spPr>
          <a:xfrm flipH="1">
            <a:off x="7643500" y="2446497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7266058" y="3152189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#1</a:t>
            </a:r>
            <a:endParaRPr lang="de-DE" dirty="0"/>
          </a:p>
        </p:txBody>
      </p:sp>
      <p:sp>
        <p:nvSpPr>
          <p:cNvPr id="153" name="Rechteck 152"/>
          <p:cNvSpPr/>
          <p:nvPr/>
        </p:nvSpPr>
        <p:spPr>
          <a:xfrm>
            <a:off x="4973707" y="283290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6069484" y="1862295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5537476" y="1862692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5507991" y="282673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6885064" y="184014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6339467" y="282433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9" name="Gruppieren 168"/>
          <p:cNvGrpSpPr/>
          <p:nvPr/>
        </p:nvGrpSpPr>
        <p:grpSpPr>
          <a:xfrm>
            <a:off x="3657347" y="3642140"/>
            <a:ext cx="180000" cy="180000"/>
            <a:chOff x="3282215" y="3265714"/>
            <a:chExt cx="924025" cy="914400"/>
          </a:xfrm>
        </p:grpSpPr>
        <p:sp>
          <p:nvSpPr>
            <p:cNvPr id="170" name="Rechtwinkliges Dreieck 169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winkliges Dreieck 170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2" name="Gerader Verbinder 171"/>
          <p:cNvCxnSpPr>
            <a:stCxn id="170" idx="5"/>
            <a:endCxn id="182" idx="3"/>
          </p:cNvCxnSpPr>
          <p:nvPr/>
        </p:nvCxnSpPr>
        <p:spPr>
          <a:xfrm>
            <a:off x="3748285" y="3732140"/>
            <a:ext cx="8162" cy="99160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ieren 172"/>
          <p:cNvGrpSpPr/>
          <p:nvPr/>
        </p:nvGrpSpPr>
        <p:grpSpPr>
          <a:xfrm>
            <a:off x="6977811" y="4937679"/>
            <a:ext cx="180000" cy="180000"/>
            <a:chOff x="3282215" y="3265714"/>
            <a:chExt cx="924025" cy="914400"/>
          </a:xfrm>
        </p:grpSpPr>
        <p:sp>
          <p:nvSpPr>
            <p:cNvPr id="174" name="Rechtwinkliges Dreieck 173"/>
            <p:cNvSpPr/>
            <p:nvPr/>
          </p:nvSpPr>
          <p:spPr>
            <a:xfrm>
              <a:off x="3291840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winkliges Dreieck 174"/>
            <p:cNvSpPr/>
            <p:nvPr/>
          </p:nvSpPr>
          <p:spPr>
            <a:xfrm rot="10800000">
              <a:off x="3282215" y="3265714"/>
              <a:ext cx="914400" cy="914400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6" name="Gerader Verbinder 175"/>
          <p:cNvCxnSpPr/>
          <p:nvPr/>
        </p:nvCxnSpPr>
        <p:spPr>
          <a:xfrm flipH="1">
            <a:off x="4400253" y="3704044"/>
            <a:ext cx="1" cy="35442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 rot="-2700000">
            <a:off x="4357578" y="3474493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 rot="2700000">
            <a:off x="6629407" y="3664181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179" name="Rechteck 178"/>
          <p:cNvSpPr/>
          <p:nvPr/>
        </p:nvSpPr>
        <p:spPr>
          <a:xfrm rot="-2700000">
            <a:off x="4153931" y="4027674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 rot="-2700000">
            <a:off x="3947361" y="4472657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 rot="-2700000">
            <a:off x="3739577" y="4991712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 rot="-2700000">
            <a:off x="3510624" y="468157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3" name="Gerader Verbinder 182"/>
          <p:cNvCxnSpPr>
            <a:stCxn id="179" idx="3"/>
          </p:cNvCxnSpPr>
          <p:nvPr/>
        </p:nvCxnSpPr>
        <p:spPr>
          <a:xfrm flipV="1">
            <a:off x="4399754" y="4057220"/>
            <a:ext cx="2181852" cy="126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82" idx="3"/>
            <a:endCxn id="180" idx="1"/>
          </p:cNvCxnSpPr>
          <p:nvPr/>
        </p:nvCxnSpPr>
        <p:spPr>
          <a:xfrm flipV="1">
            <a:off x="3756447" y="4718480"/>
            <a:ext cx="233091" cy="52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80" idx="1"/>
            <a:endCxn id="181" idx="3"/>
          </p:cNvCxnSpPr>
          <p:nvPr/>
        </p:nvCxnSpPr>
        <p:spPr>
          <a:xfrm flipH="1">
            <a:off x="3985400" y="4718480"/>
            <a:ext cx="4138" cy="3154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81" idx="3"/>
          </p:cNvCxnSpPr>
          <p:nvPr/>
        </p:nvCxnSpPr>
        <p:spPr>
          <a:xfrm>
            <a:off x="3985400" y="5033889"/>
            <a:ext cx="568502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/>
          <p:cNvSpPr/>
          <p:nvPr/>
        </p:nvSpPr>
        <p:spPr>
          <a:xfrm>
            <a:off x="4748547" y="390499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079525" y="3607218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3</a:t>
            </a:r>
            <a:endParaRPr lang="de-DE" dirty="0"/>
          </a:p>
        </p:txBody>
      </p:sp>
      <p:sp>
        <p:nvSpPr>
          <p:cNvPr id="189" name="Rechteck 188"/>
          <p:cNvSpPr/>
          <p:nvPr/>
        </p:nvSpPr>
        <p:spPr>
          <a:xfrm>
            <a:off x="4190282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4521260" y="4575321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 </a:t>
            </a:r>
            <a:r>
              <a:rPr lang="de-DE" dirty="0"/>
              <a:t>4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5487166" y="3904820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4928581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123778" y="391321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5565513" y="488395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 rot="-2700000">
            <a:off x="6539389" y="3790708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 rot="-2700000">
            <a:off x="6323251" y="4504057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uppieren 196"/>
          <p:cNvGrpSpPr/>
          <p:nvPr/>
        </p:nvGrpSpPr>
        <p:grpSpPr>
          <a:xfrm>
            <a:off x="7029729" y="3974712"/>
            <a:ext cx="360000" cy="900000"/>
            <a:chOff x="6714454" y="1210483"/>
            <a:chExt cx="360000" cy="900000"/>
          </a:xfrm>
        </p:grpSpPr>
        <p:sp>
          <p:nvSpPr>
            <p:cNvPr id="198" name="Rechteck 197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200" name="Gerader Verbinder 199"/>
          <p:cNvCxnSpPr>
            <a:stCxn id="196" idx="3"/>
            <a:endCxn id="199" idx="2"/>
          </p:cNvCxnSpPr>
          <p:nvPr/>
        </p:nvCxnSpPr>
        <p:spPr>
          <a:xfrm>
            <a:off x="6569074" y="4546234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endCxn id="196" idx="3"/>
          </p:cNvCxnSpPr>
          <p:nvPr/>
        </p:nvCxnSpPr>
        <p:spPr>
          <a:xfrm flipH="1">
            <a:off x="6569074" y="4055197"/>
            <a:ext cx="11096" cy="4910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/>
          <p:cNvCxnSpPr>
            <a:endCxn id="203" idx="0"/>
          </p:cNvCxnSpPr>
          <p:nvPr/>
        </p:nvCxnSpPr>
        <p:spPr>
          <a:xfrm flipH="1">
            <a:off x="7066873" y="4539479"/>
            <a:ext cx="7190" cy="70569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6689431" y="5245171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#2</a:t>
            </a:r>
            <a:endParaRPr lang="de-DE" dirty="0"/>
          </a:p>
        </p:txBody>
      </p:sp>
      <p:sp>
        <p:nvSpPr>
          <p:cNvPr id="204" name="Rechteck 203"/>
          <p:cNvSpPr/>
          <p:nvPr/>
        </p:nvSpPr>
        <p:spPr>
          <a:xfrm>
            <a:off x="4397080" y="4925889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5492857" y="395527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4960849" y="3955674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4931364" y="4919712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6308437" y="3933131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5762840" y="4917321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0" name="Gerader Verbinder 209"/>
          <p:cNvCxnSpPr/>
          <p:nvPr/>
        </p:nvCxnSpPr>
        <p:spPr>
          <a:xfrm>
            <a:off x="3747849" y="1630204"/>
            <a:ext cx="0" cy="22328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71" idx="5"/>
          </p:cNvCxnSpPr>
          <p:nvPr/>
        </p:nvCxnSpPr>
        <p:spPr>
          <a:xfrm flipV="1">
            <a:off x="3746409" y="3720980"/>
            <a:ext cx="634384" cy="111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/>
          <p:cNvSpPr/>
          <p:nvPr/>
        </p:nvSpPr>
        <p:spPr>
          <a:xfrm rot="2700000">
            <a:off x="8301076" y="2558572"/>
            <a:ext cx="470605" cy="203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PZT</a:t>
            </a:r>
            <a:endParaRPr lang="de-DE" sz="1400" dirty="0"/>
          </a:p>
        </p:txBody>
      </p:sp>
      <p:sp>
        <p:nvSpPr>
          <p:cNvPr id="218" name="Rechteck 217"/>
          <p:cNvSpPr/>
          <p:nvPr/>
        </p:nvSpPr>
        <p:spPr>
          <a:xfrm rot="-2700000">
            <a:off x="8211058" y="268509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9" name="Gruppieren 218"/>
          <p:cNvGrpSpPr/>
          <p:nvPr/>
        </p:nvGrpSpPr>
        <p:grpSpPr>
          <a:xfrm>
            <a:off x="8701398" y="2869103"/>
            <a:ext cx="360000" cy="900000"/>
            <a:chOff x="6714454" y="1210483"/>
            <a:chExt cx="360000" cy="900000"/>
          </a:xfrm>
        </p:grpSpPr>
        <p:sp>
          <p:nvSpPr>
            <p:cNvPr id="220" name="Rechteck 219"/>
            <p:cNvSpPr/>
            <p:nvPr/>
          </p:nvSpPr>
          <p:spPr>
            <a:xfrm rot="-2700000">
              <a:off x="6714454" y="1210483"/>
              <a:ext cx="360000" cy="9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/>
            <p:cNvSpPr/>
            <p:nvPr/>
          </p:nvSpPr>
          <p:spPr>
            <a:xfrm rot="2700000">
              <a:off x="6689299" y="1678075"/>
              <a:ext cx="214103" cy="122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00" dirty="0"/>
            </a:p>
          </p:txBody>
        </p:sp>
      </p:grpSp>
      <p:cxnSp>
        <p:nvCxnSpPr>
          <p:cNvPr id="222" name="Gerader Verbinder 221"/>
          <p:cNvCxnSpPr>
            <a:endCxn id="221" idx="2"/>
          </p:cNvCxnSpPr>
          <p:nvPr/>
        </p:nvCxnSpPr>
        <p:spPr>
          <a:xfrm>
            <a:off x="8240743" y="3440625"/>
            <a:ext cx="499136" cy="8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>
            <a:stCxn id="218" idx="1"/>
          </p:cNvCxnSpPr>
          <p:nvPr/>
        </p:nvCxnSpPr>
        <p:spPr>
          <a:xfrm flipH="1">
            <a:off x="8240743" y="2930922"/>
            <a:ext cx="12492" cy="50970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endCxn id="225" idx="0"/>
          </p:cNvCxnSpPr>
          <p:nvPr/>
        </p:nvCxnSpPr>
        <p:spPr>
          <a:xfrm>
            <a:off x="8745886" y="3432663"/>
            <a:ext cx="6108" cy="180899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8374552" y="5241660"/>
            <a:ext cx="754883" cy="35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 #3</a:t>
            </a:r>
            <a:endParaRPr lang="de-DE" dirty="0"/>
          </a:p>
        </p:txBody>
      </p:sp>
      <p:sp>
        <p:nvSpPr>
          <p:cNvPr id="104" name="Rechteck 103"/>
          <p:cNvSpPr/>
          <p:nvPr/>
        </p:nvSpPr>
        <p:spPr>
          <a:xfrm>
            <a:off x="836541" y="148585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/>
          <p:nvPr/>
        </p:nvSpPr>
        <p:spPr>
          <a:xfrm>
            <a:off x="1167519" y="1188079"/>
            <a:ext cx="360000" cy="9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</a:t>
            </a:r>
            <a:endParaRPr lang="de-DE" dirty="0"/>
          </a:p>
        </p:txBody>
      </p:sp>
      <p:sp>
        <p:nvSpPr>
          <p:cNvPr id="106" name="Rechteck 105"/>
          <p:cNvSpPr/>
          <p:nvPr/>
        </p:nvSpPr>
        <p:spPr>
          <a:xfrm>
            <a:off x="1575160" y="1485681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2211772" y="1494079"/>
            <a:ext cx="288000" cy="2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581150" y="152336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1049142" y="1523757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4866" y="1529350"/>
            <a:ext cx="7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554438" y="666750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PZT1_s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Gerade Verbindung mit Pfeil 3"/>
          <p:cNvCxnSpPr>
            <a:stCxn id="45" idx="0"/>
          </p:cNvCxnSpPr>
          <p:nvPr/>
        </p:nvCxnSpPr>
        <p:spPr>
          <a:xfrm flipV="1">
            <a:off x="7513179" y="1036082"/>
            <a:ext cx="294187" cy="56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8621313" y="1923973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PZT1_f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Gerade Verbindung mit Pfeil 6"/>
          <p:cNvCxnSpPr>
            <a:stCxn id="97" idx="0"/>
          </p:cNvCxnSpPr>
          <p:nvPr/>
        </p:nvCxnSpPr>
        <p:spPr>
          <a:xfrm flipV="1">
            <a:off x="7731669" y="2134963"/>
            <a:ext cx="889644" cy="2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5848324" y="3153248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PZT2_s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>
            <a:stCxn id="178" idx="1"/>
          </p:cNvCxnSpPr>
          <p:nvPr/>
        </p:nvCxnSpPr>
        <p:spPr>
          <a:xfrm flipH="1" flipV="1">
            <a:off x="6308437" y="3466205"/>
            <a:ext cx="389889" cy="13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/>
          <p:cNvSpPr txBox="1"/>
          <p:nvPr/>
        </p:nvSpPr>
        <p:spPr>
          <a:xfrm>
            <a:off x="7515572" y="3886522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PZT2_f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99" idx="0"/>
          </p:cNvCxnSpPr>
          <p:nvPr/>
        </p:nvCxnSpPr>
        <p:spPr>
          <a:xfrm flipV="1">
            <a:off x="7155042" y="4227944"/>
            <a:ext cx="414097" cy="23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9545612" y="3134437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PZT3_f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/>
          <p:cNvCxnSpPr>
            <a:stCxn id="221" idx="0"/>
            <a:endCxn id="123" idx="1"/>
          </p:cNvCxnSpPr>
          <p:nvPr/>
        </p:nvCxnSpPr>
        <p:spPr>
          <a:xfrm flipV="1">
            <a:off x="8826711" y="3319103"/>
            <a:ext cx="718901" cy="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9393073" y="2457398"/>
            <a:ext cx="8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PZT3_s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Gerade Verbindung mit Pfeil 18"/>
          <p:cNvCxnSpPr>
            <a:stCxn id="217" idx="0"/>
            <a:endCxn id="126" idx="1"/>
          </p:cNvCxnSpPr>
          <p:nvPr/>
        </p:nvCxnSpPr>
        <p:spPr>
          <a:xfrm>
            <a:off x="8608221" y="2588330"/>
            <a:ext cx="784852" cy="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ewinkelte Verbindung 311"/>
          <p:cNvCxnSpPr>
            <a:stCxn id="146" idx="3"/>
          </p:cNvCxnSpPr>
          <p:nvPr/>
        </p:nvCxnSpPr>
        <p:spPr>
          <a:xfrm>
            <a:off x="8385826" y="1135837"/>
            <a:ext cx="453374" cy="2556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4231321" y="2264120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120373" y="1758165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4231321" y="309752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132061" y="2570249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2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120373" y="346143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3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152" name="Gerade Verbindung mit Pfeil 151"/>
          <p:cNvCxnSpPr/>
          <p:nvPr/>
        </p:nvCxnSpPr>
        <p:spPr>
          <a:xfrm flipV="1">
            <a:off x="1425985" y="1601873"/>
            <a:ext cx="0" cy="250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/>
        </p:nvCxnSpPr>
        <p:spPr>
          <a:xfrm flipV="1">
            <a:off x="2423115" y="1592000"/>
            <a:ext cx="0" cy="2500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7697096" y="1953412"/>
            <a:ext cx="1487012" cy="546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78" name="Rechteck 77"/>
          <p:cNvSpPr/>
          <p:nvPr/>
        </p:nvSpPr>
        <p:spPr>
          <a:xfrm>
            <a:off x="7690963" y="2800809"/>
            <a:ext cx="1487012" cy="59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#2 HV + LV</a:t>
            </a:r>
            <a:endParaRPr lang="de-DE" sz="1200" dirty="0"/>
          </a:p>
        </p:txBody>
      </p:sp>
      <p:cxnSp>
        <p:nvCxnSpPr>
          <p:cNvPr id="106" name="Gerader Verbinder 105"/>
          <p:cNvCxnSpPr/>
          <p:nvPr/>
        </p:nvCxnSpPr>
        <p:spPr>
          <a:xfrm flipH="1">
            <a:off x="1887993" y="4117695"/>
            <a:ext cx="479847" cy="2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Gewinkelte Verbindung 252"/>
          <p:cNvCxnSpPr/>
          <p:nvPr/>
        </p:nvCxnSpPr>
        <p:spPr>
          <a:xfrm rot="5400000" flipH="1" flipV="1">
            <a:off x="1871633" y="3858989"/>
            <a:ext cx="1081850" cy="167144"/>
          </a:xfrm>
          <a:prstGeom prst="bentConnector4">
            <a:avLst>
              <a:gd name="adj1" fmla="val -198"/>
              <a:gd name="adj2" fmla="val 236768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7708629" y="1039301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cxnSp>
        <p:nvCxnSpPr>
          <p:cNvPr id="147" name="Gerade Verbindung mit Pfeil 146"/>
          <p:cNvCxnSpPr/>
          <p:nvPr/>
        </p:nvCxnSpPr>
        <p:spPr>
          <a:xfrm flipV="1">
            <a:off x="7038403" y="2045037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H="1" flipV="1">
            <a:off x="1899198" y="5025263"/>
            <a:ext cx="1053" cy="4449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9265293" y="186122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9177975" y="234065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grpSp>
        <p:nvGrpSpPr>
          <p:cNvPr id="87" name="Gruppieren 86"/>
          <p:cNvGrpSpPr/>
          <p:nvPr/>
        </p:nvGrpSpPr>
        <p:grpSpPr>
          <a:xfrm>
            <a:off x="656492" y="1842092"/>
            <a:ext cx="2578055" cy="3200172"/>
            <a:chOff x="656492" y="1842092"/>
            <a:chExt cx="2578055" cy="3200172"/>
          </a:xfrm>
        </p:grpSpPr>
        <p:grpSp>
          <p:nvGrpSpPr>
            <p:cNvPr id="82" name="Gruppieren 81"/>
            <p:cNvGrpSpPr/>
            <p:nvPr/>
          </p:nvGrpSpPr>
          <p:grpSpPr>
            <a:xfrm>
              <a:off x="656492" y="1842092"/>
              <a:ext cx="2578055" cy="3200172"/>
              <a:chOff x="656492" y="1842092"/>
              <a:chExt cx="2578055" cy="3200172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56492" y="1844430"/>
                <a:ext cx="2578055" cy="3189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2" name="Gerader Verbinder 11"/>
              <p:cNvCxnSpPr/>
              <p:nvPr/>
            </p:nvCxnSpPr>
            <p:spPr>
              <a:xfrm flipH="1">
                <a:off x="1408146" y="4117594"/>
                <a:ext cx="479847" cy="25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96" idx="0"/>
              </p:cNvCxnSpPr>
              <p:nvPr/>
            </p:nvCxnSpPr>
            <p:spPr>
              <a:xfrm flipH="1" flipV="1">
                <a:off x="1404220" y="2035165"/>
                <a:ext cx="4295" cy="492280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Rechteck 2"/>
              <p:cNvSpPr/>
              <p:nvPr/>
            </p:nvSpPr>
            <p:spPr>
              <a:xfrm>
                <a:off x="988645" y="3198806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PID Slow </a:t>
                </a:r>
                <a:endParaRPr lang="de-DE" sz="1200" dirty="0"/>
              </a:p>
            </p:txBody>
          </p:sp>
          <p:sp>
            <p:nvSpPr>
              <p:cNvPr id="105" name="Rechteck 104"/>
              <p:cNvSpPr/>
              <p:nvPr/>
            </p:nvSpPr>
            <p:spPr>
              <a:xfrm>
                <a:off x="1926083" y="3197900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PID Fast </a:t>
                </a:r>
                <a:endParaRPr lang="de-DE" sz="1200" dirty="0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1453661" y="4323271"/>
                <a:ext cx="875325" cy="32043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Lock-In</a:t>
                </a:r>
                <a:endParaRPr lang="de-DE" sz="12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542198" y="4849192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ADC</a:t>
                </a:r>
                <a:endParaRPr lang="de-DE" sz="1200" dirty="0"/>
              </a:p>
            </p:txBody>
          </p:sp>
          <p:cxnSp>
            <p:nvCxnSpPr>
              <p:cNvPr id="80" name="Gerader Verbinder 79"/>
              <p:cNvCxnSpPr/>
              <p:nvPr/>
            </p:nvCxnSpPr>
            <p:spPr>
              <a:xfrm flipH="1" flipV="1">
                <a:off x="1876425" y="4644781"/>
                <a:ext cx="220" cy="1989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/>
              <p:nvPr/>
            </p:nvCxnSpPr>
            <p:spPr>
              <a:xfrm flipH="1" flipV="1">
                <a:off x="1876425" y="4121583"/>
                <a:ext cx="220" cy="1989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/>
              <p:nvPr/>
            </p:nvCxnSpPr>
            <p:spPr>
              <a:xfrm flipH="1" flipV="1">
                <a:off x="1408146" y="3525185"/>
                <a:ext cx="2754" cy="5988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/>
              <p:nvPr/>
            </p:nvCxnSpPr>
            <p:spPr>
              <a:xfrm flipH="1" flipV="1">
                <a:off x="2371746" y="3529955"/>
                <a:ext cx="2754" cy="5988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Rechteck 123"/>
              <p:cNvSpPr/>
              <p:nvPr/>
            </p:nvSpPr>
            <p:spPr>
              <a:xfrm>
                <a:off x="1087387" y="1842092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DAC1</a:t>
                </a:r>
                <a:endParaRPr lang="de-DE" sz="1200" dirty="0"/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2084517" y="1851965"/>
                <a:ext cx="677197" cy="193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/>
                  <a:t>DAC2</a:t>
                </a:r>
                <a:endParaRPr lang="de-DE" sz="1200" dirty="0"/>
              </a:p>
            </p:txBody>
          </p:sp>
          <p:cxnSp>
            <p:nvCxnSpPr>
              <p:cNvPr id="64" name="Gerader Verbinder 63"/>
              <p:cNvCxnSpPr>
                <a:stCxn id="3" idx="0"/>
              </p:cNvCxnSpPr>
              <p:nvPr/>
            </p:nvCxnSpPr>
            <p:spPr>
              <a:xfrm flipH="1" flipV="1">
                <a:off x="1425985" y="2747045"/>
                <a:ext cx="323" cy="4517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Gerader Verbinder 174"/>
            <p:cNvCxnSpPr/>
            <p:nvPr/>
          </p:nvCxnSpPr>
          <p:spPr>
            <a:xfrm flipH="1">
              <a:off x="1894510" y="4116950"/>
              <a:ext cx="479847" cy="2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winkelte Verbindung 83"/>
            <p:cNvCxnSpPr>
              <a:endCxn id="98" idx="6"/>
            </p:cNvCxnSpPr>
            <p:nvPr/>
          </p:nvCxnSpPr>
          <p:spPr>
            <a:xfrm rot="5400000" flipH="1" flipV="1">
              <a:off x="1490481" y="3496651"/>
              <a:ext cx="1848735" cy="153871"/>
            </a:xfrm>
            <a:prstGeom prst="bentConnector4">
              <a:avLst>
                <a:gd name="adj1" fmla="val -1192"/>
                <a:gd name="adj2" fmla="val 45499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Rechteck 255"/>
          <p:cNvSpPr/>
          <p:nvPr/>
        </p:nvSpPr>
        <p:spPr>
          <a:xfrm>
            <a:off x="7690963" y="3692540"/>
            <a:ext cx="1487012" cy="58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</a:t>
            </a:r>
            <a:r>
              <a:rPr lang="de-DE" sz="1200" dirty="0" smtClean="0"/>
              <a:t>#3 </a:t>
            </a:r>
            <a:r>
              <a:rPr lang="de-DE" sz="1200" dirty="0" smtClean="0"/>
              <a:t>HV + LV</a:t>
            </a:r>
            <a:endParaRPr lang="de-DE" sz="1200" dirty="0"/>
          </a:p>
        </p:txBody>
      </p:sp>
      <p:grpSp>
        <p:nvGrpSpPr>
          <p:cNvPr id="92" name="Gruppieren 91"/>
          <p:cNvGrpSpPr/>
          <p:nvPr/>
        </p:nvGrpSpPr>
        <p:grpSpPr>
          <a:xfrm>
            <a:off x="4877091" y="1601873"/>
            <a:ext cx="2152385" cy="3138771"/>
            <a:chOff x="4391919" y="1540257"/>
            <a:chExt cx="2152385" cy="3138771"/>
          </a:xfrm>
        </p:grpSpPr>
        <p:sp>
          <p:nvSpPr>
            <p:cNvPr id="91" name="Rechteck 90"/>
            <p:cNvSpPr/>
            <p:nvPr/>
          </p:nvSpPr>
          <p:spPr>
            <a:xfrm>
              <a:off x="4401179" y="1540257"/>
              <a:ext cx="2143125" cy="31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867107" y="188018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</a:t>
              </a:r>
              <a:endParaRPr lang="de-DE" sz="1200" dirty="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0974" y="2275435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DAC2</a:t>
              </a:r>
              <a:endParaRPr lang="de-DE" sz="1200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5860974" y="2722854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DAC3</a:t>
              </a:r>
              <a:endParaRPr lang="de-DE" sz="1200" dirty="0"/>
            </a:p>
          </p:txBody>
        </p:sp>
        <p:sp>
          <p:nvSpPr>
            <p:cNvPr id="264" name="Rechteck 263"/>
            <p:cNvSpPr/>
            <p:nvPr/>
          </p:nvSpPr>
          <p:spPr>
            <a:xfrm>
              <a:off x="5860974" y="3132173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DAC4</a:t>
              </a:r>
              <a:endParaRPr lang="de-DE" sz="1200" dirty="0"/>
            </a:p>
          </p:txBody>
        </p:sp>
        <p:sp>
          <p:nvSpPr>
            <p:cNvPr id="265" name="Rechteck 264"/>
            <p:cNvSpPr/>
            <p:nvPr/>
          </p:nvSpPr>
          <p:spPr>
            <a:xfrm>
              <a:off x="5860974" y="363156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DAC5</a:t>
              </a:r>
              <a:endParaRPr lang="de-DE" sz="1200" dirty="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5860974" y="4057406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DAC6</a:t>
              </a:r>
              <a:endParaRPr lang="de-DE" sz="1200" dirty="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4392252" y="293937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4392251" y="3878882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273" name="Rechteck 272"/>
          <p:cNvSpPr/>
          <p:nvPr/>
        </p:nvSpPr>
        <p:spPr>
          <a:xfrm>
            <a:off x="4877090" y="455388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4231321" y="403097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5629565" y="455388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cxnSp>
        <p:nvCxnSpPr>
          <p:cNvPr id="284" name="Gerade Verbindung mit Pfeil 283"/>
          <p:cNvCxnSpPr/>
          <p:nvPr/>
        </p:nvCxnSpPr>
        <p:spPr>
          <a:xfrm flipV="1">
            <a:off x="7038403" y="2413085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/>
          <p:nvPr/>
        </p:nvCxnSpPr>
        <p:spPr>
          <a:xfrm flipV="1">
            <a:off x="7023343" y="2884223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/>
          <p:nvPr/>
        </p:nvCxnSpPr>
        <p:spPr>
          <a:xfrm flipV="1">
            <a:off x="7038403" y="3291810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 flipV="1">
            <a:off x="7023342" y="3782647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/>
          <p:nvPr/>
        </p:nvCxnSpPr>
        <p:spPr>
          <a:xfrm flipV="1">
            <a:off x="7023341" y="4215985"/>
            <a:ext cx="658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/>
          <p:cNvCxnSpPr/>
          <p:nvPr/>
        </p:nvCxnSpPr>
        <p:spPr>
          <a:xfrm>
            <a:off x="4935020" y="2694876"/>
            <a:ext cx="20883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/>
          <p:cNvCxnSpPr/>
          <p:nvPr/>
        </p:nvCxnSpPr>
        <p:spPr>
          <a:xfrm>
            <a:off x="4946708" y="3529955"/>
            <a:ext cx="208832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/>
          <p:nvPr/>
        </p:nvCxnSpPr>
        <p:spPr>
          <a:xfrm>
            <a:off x="9193633" y="21125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/>
          <p:nvPr/>
        </p:nvCxnSpPr>
        <p:spPr>
          <a:xfrm>
            <a:off x="9203158" y="23506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hteck 294"/>
          <p:cNvSpPr/>
          <p:nvPr/>
        </p:nvSpPr>
        <p:spPr>
          <a:xfrm>
            <a:off x="9796115" y="1990789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296" name="Rechteck 295"/>
          <p:cNvSpPr/>
          <p:nvPr/>
        </p:nvSpPr>
        <p:spPr>
          <a:xfrm>
            <a:off x="9805640" y="225273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297" name="Textfeld 296"/>
          <p:cNvSpPr txBox="1"/>
          <p:nvPr/>
        </p:nvSpPr>
        <p:spPr>
          <a:xfrm>
            <a:off x="9255768" y="274704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298" name="Gerade Verbindung mit Pfeil 297"/>
          <p:cNvCxnSpPr/>
          <p:nvPr/>
        </p:nvCxnSpPr>
        <p:spPr>
          <a:xfrm>
            <a:off x="9193633" y="32364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9786590" y="2876614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300" name="Rechteck 299"/>
          <p:cNvSpPr/>
          <p:nvPr/>
        </p:nvSpPr>
        <p:spPr>
          <a:xfrm>
            <a:off x="9796115" y="313855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301" name="Gerade Verbindung mit Pfeil 300"/>
          <p:cNvCxnSpPr/>
          <p:nvPr/>
        </p:nvCxnSpPr>
        <p:spPr>
          <a:xfrm>
            <a:off x="9203158" y="29602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feld 301"/>
          <p:cNvSpPr txBox="1"/>
          <p:nvPr/>
        </p:nvSpPr>
        <p:spPr>
          <a:xfrm>
            <a:off x="9168450" y="318837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303" name="Gerade Verbindung mit Pfeil 302"/>
          <p:cNvCxnSpPr/>
          <p:nvPr/>
        </p:nvCxnSpPr>
        <p:spPr>
          <a:xfrm>
            <a:off x="9193633" y="41223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hteck 303"/>
          <p:cNvSpPr/>
          <p:nvPr/>
        </p:nvSpPr>
        <p:spPr>
          <a:xfrm>
            <a:off x="9796115" y="402438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9203158" y="38460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hteck 306"/>
          <p:cNvSpPr/>
          <p:nvPr/>
        </p:nvSpPr>
        <p:spPr>
          <a:xfrm>
            <a:off x="9805640" y="374815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309" name="Textfeld 308"/>
          <p:cNvSpPr txBox="1"/>
          <p:nvPr/>
        </p:nvSpPr>
        <p:spPr>
          <a:xfrm>
            <a:off x="9227193" y="35947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310" name="Textfeld 309"/>
          <p:cNvSpPr txBox="1"/>
          <p:nvPr/>
        </p:nvSpPr>
        <p:spPr>
          <a:xfrm>
            <a:off x="9216075" y="387417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sp>
        <p:nvSpPr>
          <p:cNvPr id="316" name="Textfeld 315"/>
          <p:cNvSpPr txBox="1"/>
          <p:nvPr/>
        </p:nvSpPr>
        <p:spPr>
          <a:xfrm rot="16200000">
            <a:off x="2496595" y="3638838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modulation</a:t>
            </a:r>
            <a:endParaRPr lang="en-US" sz="1200" dirty="0"/>
          </a:p>
        </p:txBody>
      </p:sp>
      <p:sp>
        <p:nvSpPr>
          <p:cNvPr id="317" name="Textfeld 316"/>
          <p:cNvSpPr txBox="1"/>
          <p:nvPr/>
        </p:nvSpPr>
        <p:spPr>
          <a:xfrm>
            <a:off x="1725123" y="5463615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PD</a:t>
            </a:r>
            <a:endParaRPr lang="en-US" sz="1200" dirty="0"/>
          </a:p>
        </p:txBody>
      </p:sp>
      <p:pic>
        <p:nvPicPr>
          <p:cNvPr id="318" name="Grafik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63" y="5247754"/>
            <a:ext cx="1121250" cy="1086400"/>
          </a:xfrm>
          <a:prstGeom prst="rect">
            <a:avLst/>
          </a:prstGeom>
        </p:spPr>
      </p:pic>
      <p:sp>
        <p:nvSpPr>
          <p:cNvPr id="319" name="Rechteck 318"/>
          <p:cNvSpPr/>
          <p:nvPr/>
        </p:nvSpPr>
        <p:spPr>
          <a:xfrm>
            <a:off x="6382364" y="4567898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100" name="Freihandform 99"/>
          <p:cNvSpPr/>
          <p:nvPr/>
        </p:nvSpPr>
        <p:spPr>
          <a:xfrm>
            <a:off x="6671763" y="4661273"/>
            <a:ext cx="1195887" cy="1134822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feld 100"/>
          <p:cNvSpPr txBox="1"/>
          <p:nvPr/>
        </p:nvSpPr>
        <p:spPr>
          <a:xfrm rot="3618963">
            <a:off x="6914142" y="5105062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cxnSp>
        <p:nvCxnSpPr>
          <p:cNvPr id="94" name="Gerader Verbinder 93"/>
          <p:cNvCxnSpPr/>
          <p:nvPr/>
        </p:nvCxnSpPr>
        <p:spPr>
          <a:xfrm flipH="1" flipV="1">
            <a:off x="2370563" y="2744970"/>
            <a:ext cx="323" cy="45176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1286742" y="2527445"/>
            <a:ext cx="243545" cy="2435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+</a:t>
            </a:r>
            <a:endParaRPr lang="de-DE" sz="1400" dirty="0"/>
          </a:p>
        </p:txBody>
      </p:sp>
      <p:sp>
        <p:nvSpPr>
          <p:cNvPr id="98" name="Ellipse 97"/>
          <p:cNvSpPr/>
          <p:nvPr/>
        </p:nvSpPr>
        <p:spPr>
          <a:xfrm>
            <a:off x="2248239" y="2527445"/>
            <a:ext cx="243545" cy="2435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+</a:t>
            </a:r>
            <a:endParaRPr lang="de-DE" sz="1400" dirty="0"/>
          </a:p>
        </p:txBody>
      </p:sp>
      <p:cxnSp>
        <p:nvCxnSpPr>
          <p:cNvPr id="102" name="Gerader Verbinder 101"/>
          <p:cNvCxnSpPr/>
          <p:nvPr/>
        </p:nvCxnSpPr>
        <p:spPr>
          <a:xfrm flipH="1" flipV="1">
            <a:off x="2370563" y="2033559"/>
            <a:ext cx="4295" cy="49228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fik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18" y="4035748"/>
            <a:ext cx="4018724" cy="2391470"/>
          </a:xfrm>
          <a:prstGeom prst="rect">
            <a:avLst/>
          </a:prstGeom>
        </p:spPr>
      </p:pic>
      <p:cxnSp>
        <p:nvCxnSpPr>
          <p:cNvPr id="4" name="Gewinkelte Verbindung 3"/>
          <p:cNvCxnSpPr>
            <a:stCxn id="12" idx="3"/>
          </p:cNvCxnSpPr>
          <p:nvPr/>
        </p:nvCxnSpPr>
        <p:spPr>
          <a:xfrm>
            <a:off x="9138301" y="1231087"/>
            <a:ext cx="453374" cy="2556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64421" y="2359370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253473" y="1853415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1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364421" y="319277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265161" y="2665499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2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2253473" y="3556681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/>
              <a:t>PD 3</a:t>
            </a:r>
          </a:p>
          <a:p>
            <a:pPr algn="ctr"/>
            <a:r>
              <a:rPr lang="de-DE" sz="1000" dirty="0" smtClean="0"/>
              <a:t>(0 – 4 V, </a:t>
            </a:r>
          </a:p>
          <a:p>
            <a:pPr algn="ctr"/>
            <a:r>
              <a:rPr lang="de-DE" sz="1000" dirty="0" smtClean="0"/>
              <a:t>ca. 200 kHz)</a:t>
            </a:r>
            <a:endParaRPr lang="de-DE" sz="1000" dirty="0"/>
          </a:p>
        </p:txBody>
      </p:sp>
      <p:sp>
        <p:nvSpPr>
          <p:cNvPr id="10" name="Rechteck 9"/>
          <p:cNvSpPr/>
          <p:nvPr/>
        </p:nvSpPr>
        <p:spPr>
          <a:xfrm>
            <a:off x="8449571" y="2029612"/>
            <a:ext cx="1487012" cy="546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#1 HV + LV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8443438" y="2896059"/>
            <a:ext cx="1487012" cy="59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#2 HV + LV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8461104" y="1134551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()</a:t>
            </a:r>
            <a:endParaRPr lang="de-DE" sz="800" dirty="0"/>
          </a:p>
        </p:txBody>
      </p:sp>
      <p:sp>
        <p:nvSpPr>
          <p:cNvPr id="14" name="Textfeld 13"/>
          <p:cNvSpPr txBox="1"/>
          <p:nvPr/>
        </p:nvSpPr>
        <p:spPr>
          <a:xfrm>
            <a:off x="10017768" y="195647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9930450" y="243590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8443438" y="3787790"/>
            <a:ext cx="1487012" cy="58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Guidestarplatine</a:t>
            </a:r>
            <a:r>
              <a:rPr lang="de-DE" sz="1200" dirty="0" smtClean="0"/>
              <a:t> </a:t>
            </a:r>
            <a:r>
              <a:rPr lang="de-DE" sz="1200" dirty="0" smtClean="0"/>
              <a:t>#3 </a:t>
            </a:r>
            <a:r>
              <a:rPr lang="de-DE" sz="1200" dirty="0" smtClean="0"/>
              <a:t>HV + LV</a:t>
            </a:r>
            <a:endParaRPr lang="de-DE" sz="12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983885" y="1693213"/>
            <a:ext cx="2154961" cy="3138771"/>
            <a:chOff x="4391919" y="1540257"/>
            <a:chExt cx="2154961" cy="3138771"/>
          </a:xfrm>
        </p:grpSpPr>
        <p:sp>
          <p:nvSpPr>
            <p:cNvPr id="18" name="Rechteck 17"/>
            <p:cNvSpPr/>
            <p:nvPr/>
          </p:nvSpPr>
          <p:spPr>
            <a:xfrm>
              <a:off x="4401179" y="1540257"/>
              <a:ext cx="2143125" cy="31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</a:t>
              </a:r>
              <a:endParaRPr lang="en-US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5667407" y="1864893"/>
              <a:ext cx="876898" cy="2083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CH1</a:t>
              </a:r>
              <a:endParaRPr lang="de-DE" sz="120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712756" y="3394779"/>
              <a:ext cx="833647" cy="18668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PWM1</a:t>
              </a:r>
              <a:endParaRPr lang="de-DE" sz="120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5688139" y="2402553"/>
              <a:ext cx="858741" cy="2036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DAC1 CH2</a:t>
              </a:r>
              <a:endParaRPr lang="de-DE" sz="12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12757" y="3800082"/>
              <a:ext cx="833961" cy="17804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PWM2</a:t>
              </a:r>
              <a:endParaRPr lang="de-DE" sz="1200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5705007" y="2899360"/>
              <a:ext cx="833962" cy="201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DAC2 CH1</a:t>
              </a:r>
              <a:endParaRPr lang="de-DE" sz="120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5715550" y="4196745"/>
              <a:ext cx="822621" cy="197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PWM3</a:t>
              </a:r>
              <a:endParaRPr lang="de-DE" sz="12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400082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392252" y="2939371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391919" y="2105968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392251" y="3878882"/>
              <a:ext cx="677197" cy="193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ADC1</a:t>
              </a:r>
              <a:endParaRPr lang="de-DE" sz="1200" dirty="0"/>
            </a:p>
          </p:txBody>
        </p:sp>
      </p:grpSp>
      <p:sp>
        <p:nvSpPr>
          <p:cNvPr id="29" name="Rechteck 28"/>
          <p:cNvSpPr/>
          <p:nvPr/>
        </p:nvSpPr>
        <p:spPr>
          <a:xfrm>
            <a:off x="3010190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PWR (5V)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364421" y="4126223"/>
            <a:ext cx="6539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762665" y="4649132"/>
            <a:ext cx="677197" cy="193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ref</a:t>
            </a:r>
            <a:r>
              <a:rPr lang="de-DE" sz="800" dirty="0" smtClean="0"/>
              <a:t> (3.3 V)</a:t>
            </a:r>
            <a:endParaRPr lang="de-DE" sz="800" dirty="0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9946108" y="220778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9955633" y="24459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0548590" y="2086039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PZT1_f</a:t>
            </a:r>
            <a:endParaRPr lang="en-US" sz="1200" dirty="0"/>
          </a:p>
        </p:txBody>
      </p:sp>
      <p:sp>
        <p:nvSpPr>
          <p:cNvPr id="42" name="Rechteck 41"/>
          <p:cNvSpPr/>
          <p:nvPr/>
        </p:nvSpPr>
        <p:spPr>
          <a:xfrm>
            <a:off x="10558115" y="234798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PZT1_s</a:t>
            </a:r>
            <a:endParaRPr lang="en-US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10008243" y="284229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9946108" y="33317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0539065" y="2971864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PZT2_f</a:t>
            </a:r>
            <a:endParaRPr lang="en-US" sz="1200" dirty="0"/>
          </a:p>
        </p:txBody>
      </p:sp>
      <p:sp>
        <p:nvSpPr>
          <p:cNvPr id="46" name="Rechteck 45"/>
          <p:cNvSpPr/>
          <p:nvPr/>
        </p:nvSpPr>
        <p:spPr>
          <a:xfrm>
            <a:off x="10548590" y="32338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PZT2_s</a:t>
            </a:r>
            <a:endParaRPr lang="en-US" sz="1200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9955633" y="305550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920925" y="32836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946108" y="4217556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548590" y="4119633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9955633" y="3941331"/>
            <a:ext cx="6024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0558115" y="3843408"/>
            <a:ext cx="885825" cy="195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PZT3_s</a:t>
            </a:r>
            <a:endParaRPr lang="en-US" sz="1200" dirty="0"/>
          </a:p>
        </p:txBody>
      </p:sp>
      <p:sp>
        <p:nvSpPr>
          <p:cNvPr id="53" name="Textfeld 52"/>
          <p:cNvSpPr txBox="1"/>
          <p:nvPr/>
        </p:nvSpPr>
        <p:spPr>
          <a:xfrm>
            <a:off x="9979668" y="369002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-4-4V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9968550" y="396942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0-140V</a:t>
            </a:r>
            <a:endParaRPr lang="en-US" sz="1200" dirty="0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03" y="5412583"/>
            <a:ext cx="1121250" cy="1086400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4515464" y="4663148"/>
            <a:ext cx="640977" cy="1892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UART</a:t>
            </a:r>
            <a:endParaRPr lang="de-DE" sz="800" dirty="0"/>
          </a:p>
        </p:txBody>
      </p:sp>
      <p:sp>
        <p:nvSpPr>
          <p:cNvPr id="57" name="Freihandform 56"/>
          <p:cNvSpPr/>
          <p:nvPr/>
        </p:nvSpPr>
        <p:spPr>
          <a:xfrm flipH="1">
            <a:off x="3687388" y="4756523"/>
            <a:ext cx="1117476" cy="1578634"/>
          </a:xfrm>
          <a:custGeom>
            <a:avLst/>
            <a:gdLst>
              <a:gd name="connsiteX0" fmla="*/ 1195887 w 1195887"/>
              <a:gd name="connsiteY0" fmla="*/ 1129927 h 1134822"/>
              <a:gd name="connsiteX1" fmla="*/ 633912 w 1195887"/>
              <a:gd name="connsiteY1" fmla="*/ 977527 h 1134822"/>
              <a:gd name="connsiteX2" fmla="*/ 52887 w 1195887"/>
              <a:gd name="connsiteY2" fmla="*/ 91702 h 1134822"/>
              <a:gd name="connsiteX3" fmla="*/ 62412 w 1195887"/>
              <a:gd name="connsiteY3" fmla="*/ 72652 h 11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887" h="1134822">
                <a:moveTo>
                  <a:pt x="1195887" y="1129927"/>
                </a:moveTo>
                <a:cubicBezTo>
                  <a:pt x="1010149" y="1140245"/>
                  <a:pt x="824412" y="1150564"/>
                  <a:pt x="633912" y="977527"/>
                </a:cubicBezTo>
                <a:cubicBezTo>
                  <a:pt x="443412" y="804490"/>
                  <a:pt x="148137" y="242514"/>
                  <a:pt x="52887" y="91702"/>
                </a:cubicBezTo>
                <a:cubicBezTo>
                  <a:pt x="-42363" y="-59110"/>
                  <a:pt x="10024" y="6771"/>
                  <a:pt x="62412" y="72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 rot="6985848">
            <a:off x="4099714" y="5361059"/>
            <a:ext cx="534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decof</a:t>
            </a:r>
            <a:endParaRPr lang="en-US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228600" y="409575"/>
            <a:ext cx="341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Vorschlag</a:t>
            </a:r>
            <a:r>
              <a:rPr lang="en-US" dirty="0" smtClean="0"/>
              <a:t> von Emilio und Christian</a:t>
            </a:r>
            <a:endParaRPr lang="en-US" dirty="0"/>
          </a:p>
        </p:txBody>
      </p:sp>
      <p:cxnSp>
        <p:nvCxnSpPr>
          <p:cNvPr id="99" name="Gerader Verbinder 98"/>
          <p:cNvCxnSpPr/>
          <p:nvPr/>
        </p:nvCxnSpPr>
        <p:spPr>
          <a:xfrm flipH="1">
            <a:off x="5400675" y="1343667"/>
            <a:ext cx="2131" cy="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winkelte Verbindung 205"/>
          <p:cNvCxnSpPr>
            <a:stCxn id="19" idx="3"/>
            <a:endCxn id="10" idx="1"/>
          </p:cNvCxnSpPr>
          <p:nvPr/>
        </p:nvCxnSpPr>
        <p:spPr>
          <a:xfrm>
            <a:off x="5136271" y="2122032"/>
            <a:ext cx="3313300" cy="1809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/>
          <p:nvPr/>
        </p:nvCxnSpPr>
        <p:spPr>
          <a:xfrm>
            <a:off x="5155320" y="2665499"/>
            <a:ext cx="3305784" cy="3868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winkelte Verbindung 224"/>
          <p:cNvCxnSpPr>
            <a:stCxn id="23" idx="3"/>
          </p:cNvCxnSpPr>
          <p:nvPr/>
        </p:nvCxnSpPr>
        <p:spPr>
          <a:xfrm>
            <a:off x="5130935" y="3153048"/>
            <a:ext cx="3330169" cy="809432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winkelte Verbindung 262"/>
          <p:cNvCxnSpPr>
            <a:stCxn id="20" idx="3"/>
          </p:cNvCxnSpPr>
          <p:nvPr/>
        </p:nvCxnSpPr>
        <p:spPr>
          <a:xfrm>
            <a:off x="5138369" y="3641076"/>
            <a:ext cx="1001174" cy="674402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winkelte Verbindung 264"/>
          <p:cNvCxnSpPr>
            <a:stCxn id="22" idx="3"/>
          </p:cNvCxnSpPr>
          <p:nvPr/>
        </p:nvCxnSpPr>
        <p:spPr>
          <a:xfrm>
            <a:off x="5138684" y="4042059"/>
            <a:ext cx="1000859" cy="434147"/>
          </a:xfrm>
          <a:prstGeom prst="bentConnector3">
            <a:avLst>
              <a:gd name="adj1" fmla="val 34338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winkelte Verbindung 267"/>
          <p:cNvCxnSpPr>
            <a:stCxn id="24" idx="3"/>
          </p:cNvCxnSpPr>
          <p:nvPr/>
        </p:nvCxnSpPr>
        <p:spPr>
          <a:xfrm>
            <a:off x="5130137" y="4448243"/>
            <a:ext cx="1009406" cy="214905"/>
          </a:xfrm>
          <a:prstGeom prst="bentConnector3">
            <a:avLst>
              <a:gd name="adj1" fmla="val 23255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/>
          <p:cNvCxnSpPr/>
          <p:nvPr/>
        </p:nvCxnSpPr>
        <p:spPr>
          <a:xfrm>
            <a:off x="7271656" y="4276670"/>
            <a:ext cx="339635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/>
          <p:cNvCxnSpPr/>
          <p:nvPr/>
        </p:nvCxnSpPr>
        <p:spPr>
          <a:xfrm flipV="1">
            <a:off x="7611291" y="2509438"/>
            <a:ext cx="0" cy="174969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/>
          <p:cNvCxnSpPr/>
          <p:nvPr/>
        </p:nvCxnSpPr>
        <p:spPr>
          <a:xfrm>
            <a:off x="7611291" y="2509438"/>
            <a:ext cx="84981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/>
          <p:cNvCxnSpPr/>
          <p:nvPr/>
        </p:nvCxnSpPr>
        <p:spPr>
          <a:xfrm>
            <a:off x="7271656" y="4476206"/>
            <a:ext cx="487681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winkelte Verbindung 286"/>
          <p:cNvCxnSpPr>
            <a:endCxn id="11" idx="1"/>
          </p:cNvCxnSpPr>
          <p:nvPr/>
        </p:nvCxnSpPr>
        <p:spPr>
          <a:xfrm rot="5400000" flipH="1" flipV="1">
            <a:off x="7464026" y="3496794"/>
            <a:ext cx="1283433" cy="675392"/>
          </a:xfrm>
          <a:prstGeom prst="bent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winkelte Verbindung 288"/>
          <p:cNvCxnSpPr/>
          <p:nvPr/>
        </p:nvCxnSpPr>
        <p:spPr>
          <a:xfrm flipV="1">
            <a:off x="7271656" y="4259132"/>
            <a:ext cx="1171782" cy="39000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39331" y="101021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1639331" y="665307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7" name="Gerade Verbindung mit Pfeil 6"/>
          <p:cNvCxnSpPr>
            <a:stCxn id="4" idx="2"/>
            <a:endCxn id="5" idx="0"/>
          </p:cNvCxnSpPr>
          <p:nvPr/>
        </p:nvCxnSpPr>
        <p:spPr>
          <a:xfrm>
            <a:off x="2096531" y="426415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69095" y="1888632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2393092" y="1888632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0" name="Ellipse 9"/>
          <p:cNvSpPr/>
          <p:nvPr/>
        </p:nvSpPr>
        <p:spPr>
          <a:xfrm>
            <a:off x="1165657" y="2596726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Ellipse 10"/>
          <p:cNvSpPr/>
          <p:nvPr/>
        </p:nvSpPr>
        <p:spPr>
          <a:xfrm>
            <a:off x="2689654" y="2596726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1266567" y="1058668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endCxn id="9" idx="0"/>
          </p:cNvCxnSpPr>
          <p:nvPr/>
        </p:nvCxnSpPr>
        <p:spPr>
          <a:xfrm rot="16200000" flipH="1">
            <a:off x="1945158" y="983497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851183" y="3116787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1</a:t>
            </a:r>
            <a:endParaRPr lang="en-US" sz="1200" dirty="0"/>
          </a:p>
        </p:txBody>
      </p:sp>
      <p:cxnSp>
        <p:nvCxnSpPr>
          <p:cNvPr id="18" name="Gerade Verbindung mit Pfeil 17"/>
          <p:cNvCxnSpPr>
            <a:stCxn id="8" idx="2"/>
            <a:endCxn id="10" idx="0"/>
          </p:cNvCxnSpPr>
          <p:nvPr/>
        </p:nvCxnSpPr>
        <p:spPr>
          <a:xfrm>
            <a:off x="1326295" y="2160481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  <a:endCxn id="11" idx="0"/>
          </p:cNvCxnSpPr>
          <p:nvPr/>
        </p:nvCxnSpPr>
        <p:spPr>
          <a:xfrm>
            <a:off x="2850292" y="2160481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423984" y="3124665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1</a:t>
            </a:r>
            <a:endParaRPr lang="en-US" sz="1200" dirty="0"/>
          </a:p>
        </p:txBody>
      </p:sp>
      <p:cxnSp>
        <p:nvCxnSpPr>
          <p:cNvPr id="23" name="Gerade Verbindung mit Pfeil 22"/>
          <p:cNvCxnSpPr>
            <a:stCxn id="11" idx="4"/>
            <a:endCxn id="21" idx="0"/>
          </p:cNvCxnSpPr>
          <p:nvPr/>
        </p:nvCxnSpPr>
        <p:spPr>
          <a:xfrm>
            <a:off x="2850292" y="2918002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4"/>
            <a:endCxn id="16" idx="0"/>
          </p:cNvCxnSpPr>
          <p:nvPr/>
        </p:nvCxnSpPr>
        <p:spPr>
          <a:xfrm flipH="1">
            <a:off x="1308383" y="2918002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5" idx="3"/>
            <a:endCxn id="11" idx="6"/>
          </p:cNvCxnSpPr>
          <p:nvPr/>
        </p:nvCxnSpPr>
        <p:spPr>
          <a:xfrm>
            <a:off x="2553731" y="832124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35264" y="4131230"/>
            <a:ext cx="689130" cy="3554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 rot="2325881">
            <a:off x="819984" y="4759965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winkelte Verbindung 72"/>
          <p:cNvCxnSpPr>
            <a:stCxn id="5" idx="1"/>
            <a:endCxn id="10" idx="2"/>
          </p:cNvCxnSpPr>
          <p:nvPr/>
        </p:nvCxnSpPr>
        <p:spPr>
          <a:xfrm rot="10800000" flipV="1">
            <a:off x="1165657" y="832124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1124394" y="4134784"/>
            <a:ext cx="0" cy="6396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 rot="2325881">
            <a:off x="892779" y="4017496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 rot="2325881">
            <a:off x="1732264" y="4623741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Gerade Verbindung mit Pfeil 79"/>
          <p:cNvCxnSpPr>
            <a:stCxn id="38" idx="0"/>
          </p:cNvCxnSpPr>
          <p:nvPr/>
        </p:nvCxnSpPr>
        <p:spPr>
          <a:xfrm flipV="1">
            <a:off x="1134125" y="4774480"/>
            <a:ext cx="839484" cy="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751109" y="5218963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ihandform 83"/>
          <p:cNvSpPr/>
          <p:nvPr/>
        </p:nvSpPr>
        <p:spPr>
          <a:xfrm>
            <a:off x="1251284" y="3445584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ihandform 84"/>
          <p:cNvSpPr/>
          <p:nvPr/>
        </p:nvSpPr>
        <p:spPr>
          <a:xfrm>
            <a:off x="2136808" y="3436218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Gerader Verbinder 86"/>
          <p:cNvCxnSpPr/>
          <p:nvPr/>
        </p:nvCxnSpPr>
        <p:spPr>
          <a:xfrm>
            <a:off x="1783495" y="5243322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endCxn id="82" idx="1"/>
          </p:cNvCxnSpPr>
          <p:nvPr/>
        </p:nvCxnSpPr>
        <p:spPr>
          <a:xfrm>
            <a:off x="221381" y="5516949"/>
            <a:ext cx="1529728" cy="340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8" idx="2"/>
          </p:cNvCxnSpPr>
          <p:nvPr/>
        </p:nvCxnSpPr>
        <p:spPr>
          <a:xfrm>
            <a:off x="1963879" y="4741029"/>
            <a:ext cx="9730" cy="47793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1703388" y="6103378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96" name="Gerade Verbindung mit Pfeil 95"/>
          <p:cNvCxnSpPr>
            <a:stCxn id="82" idx="2"/>
            <a:endCxn id="94" idx="0"/>
          </p:cNvCxnSpPr>
          <p:nvPr/>
        </p:nvCxnSpPr>
        <p:spPr>
          <a:xfrm flipH="1">
            <a:off x="2107650" y="5883106"/>
            <a:ext cx="4610" cy="2202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97"/>
          <p:cNvCxnSpPr>
            <a:stCxn id="94" idx="3"/>
            <a:endCxn id="4" idx="3"/>
          </p:cNvCxnSpPr>
          <p:nvPr/>
        </p:nvCxnSpPr>
        <p:spPr>
          <a:xfrm flipV="1">
            <a:off x="2511911" y="263718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5709223" y="80166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2</a:t>
            </a:r>
            <a:endParaRPr lang="en-US" dirty="0"/>
          </a:p>
        </p:txBody>
      </p:sp>
      <p:sp>
        <p:nvSpPr>
          <p:cNvPr id="102" name="Rechteck 101"/>
          <p:cNvSpPr/>
          <p:nvPr/>
        </p:nvSpPr>
        <p:spPr>
          <a:xfrm>
            <a:off x="5709223" y="644452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103" name="Gerade Verbindung mit Pfeil 102"/>
          <p:cNvCxnSpPr>
            <a:stCxn id="101" idx="2"/>
            <a:endCxn id="102" idx="0"/>
          </p:cNvCxnSpPr>
          <p:nvPr/>
        </p:nvCxnSpPr>
        <p:spPr>
          <a:xfrm>
            <a:off x="6166423" y="405560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/>
          <p:cNvSpPr/>
          <p:nvPr/>
        </p:nvSpPr>
        <p:spPr>
          <a:xfrm>
            <a:off x="4938987" y="1867777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105" name="Rechteck 104"/>
          <p:cNvSpPr/>
          <p:nvPr/>
        </p:nvSpPr>
        <p:spPr>
          <a:xfrm>
            <a:off x="6462984" y="1867777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06" name="Ellipse 105"/>
          <p:cNvSpPr/>
          <p:nvPr/>
        </p:nvSpPr>
        <p:spPr>
          <a:xfrm>
            <a:off x="5235549" y="2575871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7" name="Ellipse 106"/>
          <p:cNvSpPr/>
          <p:nvPr/>
        </p:nvSpPr>
        <p:spPr>
          <a:xfrm>
            <a:off x="6759546" y="2575871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08" name="Gewinkelte Verbindung 107"/>
          <p:cNvCxnSpPr>
            <a:stCxn id="102" idx="2"/>
            <a:endCxn id="104" idx="0"/>
          </p:cNvCxnSpPr>
          <p:nvPr/>
        </p:nvCxnSpPr>
        <p:spPr>
          <a:xfrm rot="5400000">
            <a:off x="5336459" y="1037813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winkelte Verbindung 108"/>
          <p:cNvCxnSpPr>
            <a:endCxn id="105" idx="0"/>
          </p:cNvCxnSpPr>
          <p:nvPr/>
        </p:nvCxnSpPr>
        <p:spPr>
          <a:xfrm rot="16200000" flipH="1">
            <a:off x="6015050" y="962642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921075" y="3095932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2</a:t>
            </a:r>
            <a:endParaRPr lang="en-US" sz="1200" dirty="0"/>
          </a:p>
        </p:txBody>
      </p:sp>
      <p:cxnSp>
        <p:nvCxnSpPr>
          <p:cNvPr id="111" name="Gerade Verbindung mit Pfeil 110"/>
          <p:cNvCxnSpPr>
            <a:stCxn id="104" idx="2"/>
            <a:endCxn id="106" idx="0"/>
          </p:cNvCxnSpPr>
          <p:nvPr/>
        </p:nvCxnSpPr>
        <p:spPr>
          <a:xfrm>
            <a:off x="5396187" y="2139626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05" idx="2"/>
            <a:endCxn id="107" idx="0"/>
          </p:cNvCxnSpPr>
          <p:nvPr/>
        </p:nvCxnSpPr>
        <p:spPr>
          <a:xfrm>
            <a:off x="6920184" y="2139626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6493876" y="3103810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2</a:t>
            </a:r>
            <a:endParaRPr lang="en-US" sz="1200" dirty="0"/>
          </a:p>
        </p:txBody>
      </p:sp>
      <p:cxnSp>
        <p:nvCxnSpPr>
          <p:cNvPr id="114" name="Gerade Verbindung mit Pfeil 113"/>
          <p:cNvCxnSpPr>
            <a:stCxn id="107" idx="4"/>
            <a:endCxn id="113" idx="0"/>
          </p:cNvCxnSpPr>
          <p:nvPr/>
        </p:nvCxnSpPr>
        <p:spPr>
          <a:xfrm>
            <a:off x="6920184" y="2897147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6" idx="4"/>
            <a:endCxn id="110" idx="0"/>
          </p:cNvCxnSpPr>
          <p:nvPr/>
        </p:nvCxnSpPr>
        <p:spPr>
          <a:xfrm flipH="1">
            <a:off x="5378275" y="2897147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115"/>
          <p:cNvCxnSpPr>
            <a:stCxn id="102" idx="3"/>
            <a:endCxn id="107" idx="6"/>
          </p:cNvCxnSpPr>
          <p:nvPr/>
        </p:nvCxnSpPr>
        <p:spPr>
          <a:xfrm>
            <a:off x="6623623" y="811269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>
            <a:off x="4505156" y="4110375"/>
            <a:ext cx="689130" cy="3554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 rot="2325881">
            <a:off x="4889876" y="4739110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winkelte Verbindung 118"/>
          <p:cNvCxnSpPr>
            <a:stCxn id="102" idx="1"/>
            <a:endCxn id="106" idx="2"/>
          </p:cNvCxnSpPr>
          <p:nvPr/>
        </p:nvCxnSpPr>
        <p:spPr>
          <a:xfrm rot="10800000" flipV="1">
            <a:off x="5235549" y="811269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>
            <a:off x="5194286" y="4113929"/>
            <a:ext cx="0" cy="63969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hteck 120"/>
          <p:cNvSpPr/>
          <p:nvPr/>
        </p:nvSpPr>
        <p:spPr>
          <a:xfrm rot="2325881">
            <a:off x="4962671" y="3996641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 rot="2325881">
            <a:off x="5802156" y="4602886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Gerade Verbindung mit Pfeil 122"/>
          <p:cNvCxnSpPr>
            <a:stCxn id="118" idx="0"/>
          </p:cNvCxnSpPr>
          <p:nvPr/>
        </p:nvCxnSpPr>
        <p:spPr>
          <a:xfrm flipV="1">
            <a:off x="5204017" y="4753625"/>
            <a:ext cx="839484" cy="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5821001" y="5198108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ihandform 124"/>
          <p:cNvSpPr/>
          <p:nvPr/>
        </p:nvSpPr>
        <p:spPr>
          <a:xfrm>
            <a:off x="5321176" y="3424729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ihandform 125"/>
          <p:cNvSpPr/>
          <p:nvPr/>
        </p:nvSpPr>
        <p:spPr>
          <a:xfrm>
            <a:off x="6206700" y="3415363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Gerader Verbinder 126"/>
          <p:cNvCxnSpPr/>
          <p:nvPr/>
        </p:nvCxnSpPr>
        <p:spPr>
          <a:xfrm>
            <a:off x="5853387" y="5222467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endCxn id="124" idx="1"/>
          </p:cNvCxnSpPr>
          <p:nvPr/>
        </p:nvCxnSpPr>
        <p:spPr>
          <a:xfrm>
            <a:off x="4291273" y="5496094"/>
            <a:ext cx="1529728" cy="340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22" idx="2"/>
          </p:cNvCxnSpPr>
          <p:nvPr/>
        </p:nvCxnSpPr>
        <p:spPr>
          <a:xfrm>
            <a:off x="6033771" y="4720174"/>
            <a:ext cx="9730" cy="47793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/>
          <p:cNvSpPr/>
          <p:nvPr/>
        </p:nvSpPr>
        <p:spPr>
          <a:xfrm>
            <a:off x="5773280" y="6082523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131" name="Gerade Verbindung mit Pfeil 130"/>
          <p:cNvCxnSpPr>
            <a:stCxn id="124" idx="2"/>
            <a:endCxn id="130" idx="0"/>
          </p:cNvCxnSpPr>
          <p:nvPr/>
        </p:nvCxnSpPr>
        <p:spPr>
          <a:xfrm flipH="1">
            <a:off x="6177542" y="5862251"/>
            <a:ext cx="4610" cy="22027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winkelte Verbindung 131"/>
          <p:cNvCxnSpPr>
            <a:stCxn id="130" idx="3"/>
            <a:endCxn id="101" idx="3"/>
          </p:cNvCxnSpPr>
          <p:nvPr/>
        </p:nvCxnSpPr>
        <p:spPr>
          <a:xfrm flipV="1">
            <a:off x="6581803" y="242863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9702112" y="49685"/>
            <a:ext cx="914400" cy="32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3</a:t>
            </a:r>
            <a:endParaRPr lang="en-US" dirty="0"/>
          </a:p>
        </p:txBody>
      </p:sp>
      <p:sp>
        <p:nvSpPr>
          <p:cNvPr id="134" name="Rechteck 133"/>
          <p:cNvSpPr/>
          <p:nvPr/>
        </p:nvSpPr>
        <p:spPr>
          <a:xfrm>
            <a:off x="9702112" y="613971"/>
            <a:ext cx="914400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Lock-In</a:t>
            </a:r>
            <a:endParaRPr lang="en-US" dirty="0"/>
          </a:p>
        </p:txBody>
      </p:sp>
      <p:cxnSp>
        <p:nvCxnSpPr>
          <p:cNvPr id="135" name="Gerade Verbindung mit Pfeil 134"/>
          <p:cNvCxnSpPr>
            <a:stCxn id="133" idx="2"/>
            <a:endCxn id="134" idx="0"/>
          </p:cNvCxnSpPr>
          <p:nvPr/>
        </p:nvCxnSpPr>
        <p:spPr>
          <a:xfrm>
            <a:off x="10159312" y="375079"/>
            <a:ext cx="0" cy="23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8931876" y="1837296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 fast</a:t>
            </a:r>
            <a:endParaRPr lang="en-US" sz="1200" dirty="0"/>
          </a:p>
        </p:txBody>
      </p:sp>
      <p:sp>
        <p:nvSpPr>
          <p:cNvPr id="137" name="Rechteck 136"/>
          <p:cNvSpPr/>
          <p:nvPr/>
        </p:nvSpPr>
        <p:spPr>
          <a:xfrm>
            <a:off x="10455873" y="1837296"/>
            <a:ext cx="914400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PID slow</a:t>
            </a:r>
            <a:endParaRPr lang="en-US" sz="1200" dirty="0"/>
          </a:p>
        </p:txBody>
      </p:sp>
      <p:sp>
        <p:nvSpPr>
          <p:cNvPr id="138" name="Ellipse 137"/>
          <p:cNvSpPr/>
          <p:nvPr/>
        </p:nvSpPr>
        <p:spPr>
          <a:xfrm>
            <a:off x="9228438" y="254539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9" name="Ellipse 138"/>
          <p:cNvSpPr/>
          <p:nvPr/>
        </p:nvSpPr>
        <p:spPr>
          <a:xfrm>
            <a:off x="10752435" y="254539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40" name="Gewinkelte Verbindung 139"/>
          <p:cNvCxnSpPr>
            <a:stCxn id="134" idx="2"/>
            <a:endCxn id="136" idx="0"/>
          </p:cNvCxnSpPr>
          <p:nvPr/>
        </p:nvCxnSpPr>
        <p:spPr>
          <a:xfrm rot="5400000">
            <a:off x="9329348" y="1007332"/>
            <a:ext cx="889692" cy="770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winkelte Verbindung 140"/>
          <p:cNvCxnSpPr>
            <a:endCxn id="137" idx="0"/>
          </p:cNvCxnSpPr>
          <p:nvPr/>
        </p:nvCxnSpPr>
        <p:spPr>
          <a:xfrm rot="16200000" flipH="1">
            <a:off x="10007939" y="932161"/>
            <a:ext cx="1056507" cy="753761"/>
          </a:xfrm>
          <a:prstGeom prst="bentConnector3">
            <a:avLst>
              <a:gd name="adj1" fmla="val 58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8913964" y="3065451"/>
            <a:ext cx="914400" cy="32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fast 3</a:t>
            </a:r>
            <a:endParaRPr lang="en-US" sz="1200" dirty="0"/>
          </a:p>
        </p:txBody>
      </p:sp>
      <p:cxnSp>
        <p:nvCxnSpPr>
          <p:cNvPr id="143" name="Gerade Verbindung mit Pfeil 142"/>
          <p:cNvCxnSpPr>
            <a:stCxn id="136" idx="2"/>
            <a:endCxn id="138" idx="0"/>
          </p:cNvCxnSpPr>
          <p:nvPr/>
        </p:nvCxnSpPr>
        <p:spPr>
          <a:xfrm>
            <a:off x="9389076" y="2109145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137" idx="2"/>
            <a:endCxn id="139" idx="0"/>
          </p:cNvCxnSpPr>
          <p:nvPr/>
        </p:nvCxnSpPr>
        <p:spPr>
          <a:xfrm>
            <a:off x="10913073" y="2109145"/>
            <a:ext cx="0" cy="4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10486765" y="3073329"/>
            <a:ext cx="883508" cy="313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DAC slow 3</a:t>
            </a:r>
            <a:endParaRPr lang="en-US" sz="1200" dirty="0"/>
          </a:p>
        </p:txBody>
      </p:sp>
      <p:cxnSp>
        <p:nvCxnSpPr>
          <p:cNvPr id="146" name="Gerade Verbindung mit Pfeil 145"/>
          <p:cNvCxnSpPr>
            <a:stCxn id="139" idx="4"/>
            <a:endCxn id="145" idx="0"/>
          </p:cNvCxnSpPr>
          <p:nvPr/>
        </p:nvCxnSpPr>
        <p:spPr>
          <a:xfrm>
            <a:off x="10913073" y="2866666"/>
            <a:ext cx="15446" cy="20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138" idx="4"/>
            <a:endCxn id="142" idx="0"/>
          </p:cNvCxnSpPr>
          <p:nvPr/>
        </p:nvCxnSpPr>
        <p:spPr>
          <a:xfrm flipH="1">
            <a:off x="9371164" y="2866666"/>
            <a:ext cx="17912" cy="1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147"/>
          <p:cNvCxnSpPr>
            <a:stCxn id="134" idx="3"/>
            <a:endCxn id="139" idx="6"/>
          </p:cNvCxnSpPr>
          <p:nvPr/>
        </p:nvCxnSpPr>
        <p:spPr>
          <a:xfrm>
            <a:off x="10616512" y="780788"/>
            <a:ext cx="457199" cy="1925240"/>
          </a:xfrm>
          <a:prstGeom prst="bentConnector3">
            <a:avLst>
              <a:gd name="adj1" fmla="val 22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8498045" y="4079894"/>
            <a:ext cx="689130" cy="3554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 rot="2325881">
            <a:off x="8882765" y="4708629"/>
            <a:ext cx="545756" cy="131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>
            <a:stCxn id="134" idx="1"/>
            <a:endCxn id="138" idx="2"/>
          </p:cNvCxnSpPr>
          <p:nvPr/>
        </p:nvCxnSpPr>
        <p:spPr>
          <a:xfrm rot="10800000" flipV="1">
            <a:off x="9228438" y="780788"/>
            <a:ext cx="473674" cy="1925240"/>
          </a:xfrm>
          <a:prstGeom prst="bentConnector3">
            <a:avLst>
              <a:gd name="adj1" fmla="val 205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>
            <a:off x="9187175" y="4083448"/>
            <a:ext cx="0" cy="63969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 rot="2325881">
            <a:off x="8955560" y="3966160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 rot="2325881">
            <a:off x="9795045" y="4572405"/>
            <a:ext cx="545756" cy="13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Gerade Verbindung mit Pfeil 154"/>
          <p:cNvCxnSpPr>
            <a:stCxn id="150" idx="0"/>
          </p:cNvCxnSpPr>
          <p:nvPr/>
        </p:nvCxnSpPr>
        <p:spPr>
          <a:xfrm flipV="1">
            <a:off x="9196906" y="4723144"/>
            <a:ext cx="839484" cy="2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/>
          <p:cNvSpPr/>
          <p:nvPr/>
        </p:nvSpPr>
        <p:spPr>
          <a:xfrm>
            <a:off x="9813890" y="5167627"/>
            <a:ext cx="722302" cy="664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ihandform 156"/>
          <p:cNvSpPr/>
          <p:nvPr/>
        </p:nvSpPr>
        <p:spPr>
          <a:xfrm>
            <a:off x="9314065" y="3394248"/>
            <a:ext cx="57100" cy="686984"/>
          </a:xfrm>
          <a:custGeom>
            <a:avLst/>
            <a:gdLst>
              <a:gd name="connsiteX0" fmla="*/ 57752 w 57752"/>
              <a:gd name="connsiteY0" fmla="*/ 0 h 657848"/>
              <a:gd name="connsiteX1" fmla="*/ 9625 w 57752"/>
              <a:gd name="connsiteY1" fmla="*/ 587141 h 657848"/>
              <a:gd name="connsiteX2" fmla="*/ 0 w 57752"/>
              <a:gd name="connsiteY2" fmla="*/ 625642 h 65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2" h="657848">
                <a:moveTo>
                  <a:pt x="57752" y="0"/>
                </a:moveTo>
                <a:cubicBezTo>
                  <a:pt x="38501" y="241433"/>
                  <a:pt x="19250" y="482867"/>
                  <a:pt x="9625" y="587141"/>
                </a:cubicBezTo>
                <a:cubicBezTo>
                  <a:pt x="0" y="691415"/>
                  <a:pt x="0" y="658528"/>
                  <a:pt x="0" y="625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ihandform 157"/>
          <p:cNvSpPr/>
          <p:nvPr/>
        </p:nvSpPr>
        <p:spPr>
          <a:xfrm>
            <a:off x="10199589" y="3384882"/>
            <a:ext cx="794698" cy="1222409"/>
          </a:xfrm>
          <a:custGeom>
            <a:avLst/>
            <a:gdLst>
              <a:gd name="connsiteX0" fmla="*/ 750771 w 794698"/>
              <a:gd name="connsiteY0" fmla="*/ 0 h 1222409"/>
              <a:gd name="connsiteX1" fmla="*/ 712270 w 794698"/>
              <a:gd name="connsiteY1" fmla="*/ 693019 h 1222409"/>
              <a:gd name="connsiteX2" fmla="*/ 0 w 794698"/>
              <a:gd name="connsiteY2" fmla="*/ 1222409 h 122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98" h="1222409">
                <a:moveTo>
                  <a:pt x="750771" y="0"/>
                </a:moveTo>
                <a:cubicBezTo>
                  <a:pt x="794084" y="244642"/>
                  <a:pt x="837398" y="489284"/>
                  <a:pt x="712270" y="693019"/>
                </a:cubicBezTo>
                <a:cubicBezTo>
                  <a:pt x="587142" y="896754"/>
                  <a:pt x="293571" y="1059581"/>
                  <a:pt x="0" y="1222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Gerader Verbinder 158"/>
          <p:cNvCxnSpPr/>
          <p:nvPr/>
        </p:nvCxnSpPr>
        <p:spPr>
          <a:xfrm>
            <a:off x="9846276" y="5191986"/>
            <a:ext cx="689916" cy="63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endCxn id="156" idx="1"/>
          </p:cNvCxnSpPr>
          <p:nvPr/>
        </p:nvCxnSpPr>
        <p:spPr>
          <a:xfrm>
            <a:off x="8284162" y="5465613"/>
            <a:ext cx="1529728" cy="3408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154" idx="2"/>
          </p:cNvCxnSpPr>
          <p:nvPr/>
        </p:nvCxnSpPr>
        <p:spPr>
          <a:xfrm>
            <a:off x="10026660" y="4689693"/>
            <a:ext cx="9730" cy="477934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9766169" y="6052042"/>
            <a:ext cx="808523" cy="308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</a:t>
            </a:r>
            <a:endParaRPr lang="en-US" dirty="0"/>
          </a:p>
        </p:txBody>
      </p:sp>
      <p:cxnSp>
        <p:nvCxnSpPr>
          <p:cNvPr id="163" name="Gerade Verbindung mit Pfeil 162"/>
          <p:cNvCxnSpPr>
            <a:stCxn id="156" idx="2"/>
            <a:endCxn id="162" idx="0"/>
          </p:cNvCxnSpPr>
          <p:nvPr/>
        </p:nvCxnSpPr>
        <p:spPr>
          <a:xfrm flipH="1">
            <a:off x="10170431" y="5831770"/>
            <a:ext cx="4610" cy="220272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winkelte Verbindung 163"/>
          <p:cNvCxnSpPr>
            <a:stCxn id="162" idx="3"/>
            <a:endCxn id="133" idx="3"/>
          </p:cNvCxnSpPr>
          <p:nvPr/>
        </p:nvCxnSpPr>
        <p:spPr>
          <a:xfrm flipV="1">
            <a:off x="10574692" y="212382"/>
            <a:ext cx="41820" cy="5993664"/>
          </a:xfrm>
          <a:prstGeom prst="bentConnector3">
            <a:avLst>
              <a:gd name="adj1" fmla="val 34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82" idx="3"/>
          </p:cNvCxnSpPr>
          <p:nvPr/>
        </p:nvCxnSpPr>
        <p:spPr>
          <a:xfrm>
            <a:off x="2473411" y="5551035"/>
            <a:ext cx="914682" cy="1217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6541281" y="5518000"/>
            <a:ext cx="914682" cy="1217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56" idx="3"/>
          </p:cNvCxnSpPr>
          <p:nvPr/>
        </p:nvCxnSpPr>
        <p:spPr>
          <a:xfrm>
            <a:off x="10536192" y="5499699"/>
            <a:ext cx="834081" cy="1217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1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144</Paragraphs>
  <Slides>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Projekt 4xTA-CBC</vt:lpstr>
      <vt:lpstr>PowerPoint-Präsentation</vt:lpstr>
      <vt:lpstr>PowerPoint-Präsentation</vt:lpstr>
      <vt:lpstr>PowerPoint-Präsentation</vt:lpstr>
      <vt:lpstr>PowerPoint-Präsentation</vt:lpstr>
    </vt:vector>
  </TitlesOfParts>
  <Company>TOPTICA Photonics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Xiaodong Zhang</dc:creator>
  <cp:lastModifiedBy>Xiaodong Zhang</cp:lastModifiedBy>
  <cp:revision>10</cp:revision>
  <cp:lastPrinted>2021-06-07T12:47:29Z</cp:lastPrinted>
  <dcterms:created xsi:type="dcterms:W3CDTF">2021-06-07T12:27:56Z</dcterms:created>
  <dcterms:modified xsi:type="dcterms:W3CDTF">2021-06-08T15:11:12Z</dcterms:modified>
</cp:coreProperties>
</file>