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Inter" panose="02000503000000020004" pitchFamily="2" charset="0"/>
      <p:regular r:id="rId8"/>
      <p:bold r:id="rId9"/>
    </p:embeddedFont>
    <p:embeddedFont>
      <p:font typeface="Inter ExtraLight" panose="02000503000000020004" pitchFamily="2" charset="0"/>
      <p:regular r:id="rId10"/>
      <p:bold r:id="rId11"/>
    </p:embeddedFont>
    <p:embeddedFont>
      <p:font typeface="Inter Light" panose="02000503000000020004" pitchFamily="2" charset="0"/>
      <p:regular r:id="rId12"/>
      <p:bold r:id="rId13"/>
    </p:embeddedFont>
    <p:embeddedFont>
      <p:font typeface="Share Tech" pitchFamily="2" charset="77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E5C85-EB03-4F17-9077-E67F117388BA}">
  <a:tblStyle styleId="{648E5C85-EB03-4F17-9077-E67F11738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583742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583742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583742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583742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5837426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5837426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5837426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65837426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6583746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6583746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 flipH="1">
            <a:off x="1295275" y="1910375"/>
            <a:ext cx="1877400" cy="40551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79526" y="36"/>
            <a:ext cx="4964100" cy="2913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 </a:t>
            </a:r>
            <a:endParaRPr sz="9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2200" cy="2913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Problem: Predictive modeling to detect accounting fraud</a:t>
            </a:r>
            <a:endParaRPr sz="17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0" y="977715"/>
            <a:ext cx="9142098" cy="654958"/>
            <a:chOff x="943723" y="3783774"/>
            <a:chExt cx="5207689" cy="674450"/>
          </a:xfrm>
        </p:grpSpPr>
        <p:sp>
          <p:nvSpPr>
            <p:cNvPr id="58" name="Google Shape;58;p13"/>
            <p:cNvSpPr/>
            <p:nvPr/>
          </p:nvSpPr>
          <p:spPr>
            <a:xfrm>
              <a:off x="3323612" y="3783813"/>
              <a:ext cx="28278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Checking for missing values, identifying severe class imbalance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Undersampling</a:t>
              </a: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 the data - minority class to majority class - 0.2:1 after resampling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Standardized data, checked for multicollinearity and reduced features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Validation: 10-fold cross validation, 70/30 train test split with stratified </a:t>
              </a:r>
              <a:r>
                <a:rPr lang="en" sz="9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sampling</a:t>
              </a:r>
              <a:endParaRPr sz="9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943723" y="3783774"/>
              <a:ext cx="23799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704725" y="3783824"/>
              <a:ext cx="14886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Data Processing</a:t>
              </a:r>
              <a:endParaRPr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0" y="1653060"/>
            <a:ext cx="9142098" cy="1060168"/>
            <a:chOff x="943723" y="4469050"/>
            <a:chExt cx="5207689" cy="674450"/>
          </a:xfrm>
        </p:grpSpPr>
        <p:sp>
          <p:nvSpPr>
            <p:cNvPr id="65" name="Google Shape;65;p13"/>
            <p:cNvSpPr/>
            <p:nvPr/>
          </p:nvSpPr>
          <p:spPr>
            <a:xfrm>
              <a:off x="3323612" y="4469063"/>
              <a:ext cx="28278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Final model: Random Forests with all features, using </a:t>
              </a:r>
              <a:r>
                <a:rPr lang="en" sz="800" dirty="0" err="1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undersampled</a:t>
              </a: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 data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Final accuracy, precision, recall, AUC: 82%, 85%, 45%, 71.07%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Best data: </a:t>
              </a:r>
              <a:r>
                <a:rPr lang="en" sz="800" dirty="0" err="1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undersampled</a:t>
              </a: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 data with 0.2:1 positive-negative class ratio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Model is superior to other models given highest precision and comparable recall for positive class - two primary metrics of importance for this problem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  <a:endParaRPr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1581" y="302321"/>
            <a:ext cx="9142142" cy="654958"/>
            <a:chOff x="943723" y="3098500"/>
            <a:chExt cx="5207714" cy="674450"/>
          </a:xfrm>
        </p:grpSpPr>
        <p:sp>
          <p:nvSpPr>
            <p:cNvPr id="72" name="Google Shape;72;p13"/>
            <p:cNvSpPr/>
            <p:nvPr/>
          </p:nvSpPr>
          <p:spPr>
            <a:xfrm>
              <a:off x="3323637" y="3098525"/>
              <a:ext cx="28278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chemeClr val="lt1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Simple Logistic, Logistic with L1, Random Forests, AdaBoost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Inter ExtraLight"/>
                <a:buChar char="●"/>
              </a:pPr>
              <a:r>
                <a:rPr lang="en" sz="800" dirty="0">
                  <a:solidFill>
                    <a:schemeClr val="lt1"/>
                  </a:solidFill>
                  <a:latin typeface="Inter ExtraLight"/>
                  <a:ea typeface="Inter ExtraLight"/>
                  <a:cs typeface="Inter ExtraLight"/>
                  <a:sym typeface="Inter ExtraLight"/>
                </a:rPr>
                <a:t>Selection criteria: Maximizing  &amp; balancing precision and recall for positive class</a:t>
              </a:r>
              <a:endParaRPr sz="800" dirty="0">
                <a:solidFill>
                  <a:srgbClr val="FFFFFF"/>
                </a:solidFill>
                <a:latin typeface="Inter ExtraLight"/>
                <a:ea typeface="Inter ExtraLight"/>
                <a:cs typeface="Inter ExtraLight"/>
                <a:sym typeface="Inter ExtraLight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Models</a:t>
              </a:r>
              <a:endParaRPr sz="16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47575" y="3065825"/>
            <a:ext cx="37728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PRECISION CONSIDERATION</a:t>
            </a:r>
            <a:endParaRPr sz="122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Inter Light"/>
              <a:buChar char="●"/>
            </a:pPr>
            <a:r>
              <a:rPr lang="en" sz="1100" dirty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Higher precision implies higher chances of predicted positives being actually positive</a:t>
            </a:r>
            <a:endParaRPr sz="1100" dirty="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Inter Light"/>
              <a:buChar char="●"/>
            </a:pPr>
            <a:r>
              <a:rPr lang="en" sz="1100" dirty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Reduces false positives</a:t>
            </a:r>
            <a:endParaRPr sz="1100" dirty="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Inter Light"/>
              <a:buChar char="●"/>
            </a:pPr>
            <a:r>
              <a:rPr lang="en" sz="1100" dirty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Saves human effort in verifying the predictions are actually fraud - once a model predicts accounting fraud, it is reliably accurate in the prediction</a:t>
            </a:r>
            <a:endParaRPr sz="1100" dirty="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9" name="Google Shape;79;p13"/>
          <p:cNvSpPr/>
          <p:nvPr/>
        </p:nvSpPr>
        <p:spPr>
          <a:xfrm rot="5400000" flipH="1">
            <a:off x="5829975" y="1910375"/>
            <a:ext cx="1877400" cy="40551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882275" y="3065825"/>
            <a:ext cx="37728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RECALL CONSIDERATION</a:t>
            </a:r>
            <a:endParaRPr sz="122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Inter Light"/>
              <a:buChar char="●"/>
            </a:pPr>
            <a:r>
              <a:rPr lang="en" sz="1100" dirty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Higher precision implies higher chances of capturing positive classes in the data</a:t>
            </a:r>
            <a:endParaRPr sz="1100" dirty="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Inter Light"/>
              <a:buChar char="●"/>
            </a:pPr>
            <a:r>
              <a:rPr lang="en" sz="1100" dirty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Since accounting fraud cases in the data are low, it is important to capture as many of those cases as we can</a:t>
            </a:r>
            <a:endParaRPr sz="1100" dirty="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Inter"/>
                <a:ea typeface="Inter"/>
                <a:cs typeface="Inter"/>
                <a:sym typeface="Inter"/>
              </a:rPr>
              <a:t>Model Comparisons</a:t>
            </a:r>
            <a:endParaRPr sz="2620" b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86" name="Google Shape;86;p14"/>
          <p:cNvGraphicFramePr/>
          <p:nvPr/>
        </p:nvGraphicFramePr>
        <p:xfrm>
          <a:off x="311688" y="1196838"/>
          <a:ext cx="5111400" cy="2330955"/>
        </p:xfrm>
        <a:graphic>
          <a:graphicData uri="http://schemas.openxmlformats.org/drawingml/2006/table">
            <a:tbl>
              <a:tblPr>
                <a:noFill/>
                <a:tableStyleId>{648E5C85-EB03-4F17-9077-E67F117388BA}</a:tableStyleId>
              </a:tblPr>
              <a:tblGrid>
                <a:gridCol w="17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Model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Precision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Simple Logistic - all features, all data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0.01%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58%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Logistic with L1 - significant features, undersampled data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47%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58%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Random Forests - all features, undersampled data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85%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45%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AdaBoost - reduced features, undersampled data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69%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17%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Google Shape;87;p14"/>
          <p:cNvSpPr txBox="1"/>
          <p:nvPr/>
        </p:nvSpPr>
        <p:spPr>
          <a:xfrm>
            <a:off x="5564750" y="1196848"/>
            <a:ext cx="3488100" cy="2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●"/>
            </a:pPr>
            <a:r>
              <a:rPr lang="en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85% precision significantly outperforms the rest of the models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●"/>
            </a:pPr>
            <a:r>
              <a:rPr lang="en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While recall is slightly lower than the best and overall a very low value, it is comparatively still a strong value between other models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93850" y="3850250"/>
            <a:ext cx="85563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While most models failed to capture much of the fraud cases due to data imbalance, the </a:t>
            </a:r>
            <a:r>
              <a:rPr lang="en" sz="1800" b="1" i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best balance in capturing fraud cases and being accurate at it</a:t>
            </a:r>
            <a:r>
              <a:rPr lang="en" sz="1800" i="1">
                <a:solidFill>
                  <a:srgbClr val="1C4587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 i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was observed for the random forests model.</a:t>
            </a:r>
            <a:endParaRPr sz="1800" i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18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Data Processing and exploration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3075" cy="38191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0" y="601000"/>
            <a:ext cx="40410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 correlations - expected in the context of this data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818" y="1277513"/>
            <a:ext cx="3036620" cy="19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169" y="3240912"/>
            <a:ext cx="2973906" cy="19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993525" y="904050"/>
            <a:ext cx="30816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VIF values and cutoff = 10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699700" y="1596250"/>
            <a:ext cx="2196900" cy="24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HIGH imbalance</a:t>
            </a:r>
            <a:endParaRPr sz="21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latin typeface="Inter"/>
                <a:ea typeface="Inter"/>
                <a:cs typeface="Inter"/>
                <a:sym typeface="Inter"/>
              </a:rPr>
              <a:t>Positive classes: </a:t>
            </a:r>
            <a:r>
              <a:rPr lang="en" sz="1800" b="1">
                <a:solidFill>
                  <a:srgbClr val="85200C"/>
                </a:solidFill>
                <a:latin typeface="Inter"/>
                <a:ea typeface="Inter"/>
                <a:cs typeface="Inter"/>
                <a:sym typeface="Inter"/>
              </a:rPr>
              <a:t>964</a:t>
            </a:r>
            <a:endParaRPr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Total rows: </a:t>
            </a:r>
            <a:r>
              <a:rPr lang="en" sz="1800" b="1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146045</a:t>
            </a:r>
            <a:endParaRPr sz="1800" b="1">
              <a:solidFill>
                <a:srgbClr val="38761D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25" y="1172975"/>
            <a:ext cx="3010574" cy="24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80775" y="249100"/>
            <a:ext cx="36933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Final model AUC: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model can accurately distinguish between classes 71.07% of the time.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990" y="367350"/>
            <a:ext cx="4770310" cy="31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21300" y="3746775"/>
            <a:ext cx="83634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Top 5 features:</a:t>
            </a:r>
            <a:r>
              <a:rPr lang="en" sz="1800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 sstk (sale of common and preferred stock), ppegt (PP&amp;E total), rect (receivables, total), act (current assets, total) and prcc_f (price close, annual, total)</a:t>
            </a:r>
            <a:endParaRPr sz="1800">
              <a:solidFill>
                <a:srgbClr val="38761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094125" y="1160250"/>
            <a:ext cx="1027200" cy="1093800"/>
          </a:xfrm>
          <a:prstGeom prst="ellipse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227150" y="3148175"/>
            <a:ext cx="827700" cy="3399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4572000" y="251425"/>
            <a:ext cx="4165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0B5394"/>
                </a:solidFill>
                <a:latin typeface="Inter"/>
                <a:ea typeface="Inter"/>
                <a:cs typeface="Inter"/>
                <a:sym typeface="Inter"/>
              </a:rPr>
              <a:t>Limitations</a:t>
            </a:r>
            <a:endParaRPr sz="2000" b="1" i="1">
              <a:solidFill>
                <a:srgbClr val="0B539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B539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0B5394"/>
                </a:solidFill>
                <a:latin typeface="Inter Light"/>
                <a:ea typeface="Inter Light"/>
                <a:cs typeface="Inter Light"/>
                <a:sym typeface="Inter Light"/>
              </a:rPr>
              <a:t>Final model was random forests, which has low interpretability - however, precision is high so it can be relied upon to predict suspected cases</a:t>
            </a: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0B5394"/>
                </a:solidFill>
                <a:latin typeface="Inter Light"/>
                <a:ea typeface="Inter Light"/>
                <a:cs typeface="Inter Light"/>
                <a:sym typeface="Inter Light"/>
              </a:rPr>
              <a:t>Need appropriate methods to manage data imbalance</a:t>
            </a: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0B5394"/>
                </a:solidFill>
                <a:latin typeface="Inter Light"/>
                <a:ea typeface="Inter Light"/>
                <a:cs typeface="Inter Light"/>
                <a:sym typeface="Inter Light"/>
              </a:rPr>
              <a:t>Data had varied time lengths, making it difficult to leverage time based data effectively and uniformly for different companies</a:t>
            </a: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0B5394"/>
                </a:solidFill>
                <a:latin typeface="Inter Light"/>
                <a:ea typeface="Inter Light"/>
                <a:cs typeface="Inter Light"/>
                <a:sym typeface="Inter Light"/>
              </a:rPr>
              <a:t>There is high correlation in data, but this is expected given the domain knowledge - features are linked</a:t>
            </a:r>
            <a:endParaRPr sz="1500">
              <a:solidFill>
                <a:srgbClr val="0B5394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23825" y="251275"/>
            <a:ext cx="4165200" cy="3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Interpretations</a:t>
            </a:r>
            <a:endParaRPr sz="2000" b="1" i="1">
              <a:solidFill>
                <a:srgbClr val="38761D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38761D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38761D"/>
                </a:solidFill>
                <a:latin typeface="Inter Light"/>
                <a:ea typeface="Inter Light"/>
                <a:cs typeface="Inter Light"/>
                <a:sym typeface="Inter Light"/>
              </a:rPr>
              <a:t>Model precision is high - once fraud is suspected, emphasis can be placed on important features of the model</a:t>
            </a:r>
            <a:endParaRPr sz="1500">
              <a:solidFill>
                <a:srgbClr val="38761D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8761D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Char char="●"/>
            </a:pPr>
            <a:r>
              <a:rPr lang="en" sz="1500">
                <a:solidFill>
                  <a:srgbClr val="38761D"/>
                </a:solidFill>
                <a:latin typeface="Inter Light"/>
                <a:ea typeface="Inter Light"/>
                <a:cs typeface="Inter Light"/>
                <a:sym typeface="Inter Light"/>
              </a:rPr>
              <a:t>Financial documents contain a lot of information, so important features - </a:t>
            </a:r>
            <a:r>
              <a:rPr lang="en" sz="1500" b="1" i="1">
                <a:solidFill>
                  <a:srgbClr val="38761D"/>
                </a:solidFill>
                <a:latin typeface="Inter"/>
                <a:ea typeface="Inter"/>
                <a:cs typeface="Inter"/>
                <a:sym typeface="Inter"/>
              </a:rPr>
              <a:t>sale of common and preferred stock, PP&amp;E total, total receivables, total current assets and annual total price close</a:t>
            </a:r>
            <a:r>
              <a:rPr lang="en" sz="1500">
                <a:solidFill>
                  <a:srgbClr val="38761D"/>
                </a:solidFill>
                <a:latin typeface="Inter Light"/>
                <a:ea typeface="Inter Light"/>
                <a:cs typeface="Inter Light"/>
                <a:sym typeface="Inter Light"/>
              </a:rPr>
              <a:t> should be considered first during scrutiny</a:t>
            </a:r>
            <a:endParaRPr sz="1500">
              <a:solidFill>
                <a:srgbClr val="38761D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8761D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Inter Light"/>
              <a:buChar char="●"/>
            </a:pPr>
            <a:r>
              <a:rPr lang="en" sz="1500">
                <a:solidFill>
                  <a:srgbClr val="38761D"/>
                </a:solidFill>
                <a:latin typeface="Inter Light"/>
                <a:ea typeface="Inter Light"/>
                <a:cs typeface="Inter Light"/>
                <a:sym typeface="Inter Light"/>
              </a:rPr>
              <a:t>Major disruptions in average patterns for these features should be noted, and tallied against prior frauds to check if disruptions contribute positively/negatively to fraud</a:t>
            </a:r>
            <a:endParaRPr sz="1500">
              <a:solidFill>
                <a:srgbClr val="38761D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4478400" y="184725"/>
            <a:ext cx="0" cy="484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601</Words>
  <Application>Microsoft Macintosh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Inter ExtraLight</vt:lpstr>
      <vt:lpstr>Arial</vt:lpstr>
      <vt:lpstr>Share Tech</vt:lpstr>
      <vt:lpstr>Inter Light</vt:lpstr>
      <vt:lpstr>Inter</vt:lpstr>
      <vt:lpstr>Simple Light</vt:lpstr>
      <vt:lpstr>PRECISION CONSIDERATION  Higher precision implies higher chances of predicted positives being actually positive Reduces false positives Saves human effort in verifying the predictions are actually fraud - once a model predicts accounting fraud, it is reliably accurate in the prediction</vt:lpstr>
      <vt:lpstr>Model Comparisons</vt:lpstr>
      <vt:lpstr>Data Processing and exploration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CONSIDERATION  Higher precision implies higher chances of predicted positives being actually positive Reduces false positives Saves human effort in verifying the predictions are actually fraud - once a model predicts accounting fraud, it is reliably accurate in the prediction</dc:title>
  <cp:lastModifiedBy>Bhargav Bhalodi</cp:lastModifiedBy>
  <cp:revision>3</cp:revision>
  <dcterms:modified xsi:type="dcterms:W3CDTF">2023-12-13T06:56:40Z</dcterms:modified>
</cp:coreProperties>
</file>