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61"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74"/>
    <p:restoredTop sz="94710"/>
  </p:normalViewPr>
  <p:slideViewPr>
    <p:cSldViewPr snapToGrid="0">
      <p:cViewPr varScale="1">
        <p:scale>
          <a:sx n="149" d="100"/>
          <a:sy n="149" d="100"/>
        </p:scale>
        <p:origin x="1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664CBA-A396-42F3-AFE9-6EC1FA00A04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9443CC3-7790-4550-95AB-6CA2AA32A91A}">
      <dgm:prSet custT="1"/>
      <dgm:spPr>
        <a:solidFill>
          <a:schemeClr val="accent1"/>
        </a:solidFill>
      </dgm:spPr>
      <dgm:t>
        <a:bodyPr/>
        <a:lstStyle/>
        <a:p>
          <a:r>
            <a:rPr lang="en-US" sz="2400" dirty="0"/>
            <a:t>Problem</a:t>
          </a:r>
        </a:p>
      </dgm:t>
    </dgm:pt>
    <dgm:pt modelId="{72902DBA-BFA0-4815-82A6-5934261979F6}" type="parTrans" cxnId="{89A3040F-F237-4574-8B09-75B8931852C2}">
      <dgm:prSet/>
      <dgm:spPr/>
      <dgm:t>
        <a:bodyPr/>
        <a:lstStyle/>
        <a:p>
          <a:endParaRPr lang="en-US"/>
        </a:p>
      </dgm:t>
    </dgm:pt>
    <dgm:pt modelId="{32D5770D-8D00-4257-AF0F-D0AC042DB2CD}" type="sibTrans" cxnId="{89A3040F-F237-4574-8B09-75B8931852C2}">
      <dgm:prSet/>
      <dgm:spPr/>
      <dgm:t>
        <a:bodyPr/>
        <a:lstStyle/>
        <a:p>
          <a:endParaRPr lang="en-US"/>
        </a:p>
      </dgm:t>
    </dgm:pt>
    <dgm:pt modelId="{19236171-CA24-43EC-91A5-03339FFDA437}">
      <dgm:prSet custT="1"/>
      <dgm:spPr/>
      <dgm:t>
        <a:bodyPr/>
        <a:lstStyle/>
        <a:p>
          <a:r>
            <a:rPr lang="en-US" sz="2000" dirty="0">
              <a:latin typeface="Times New Roman" panose="02020603050405020304" pitchFamily="18" charset="0"/>
              <a:cs typeface="Times New Roman" panose="02020603050405020304" pitchFamily="18" charset="0"/>
            </a:rPr>
            <a:t>Identify the best model </a:t>
          </a:r>
          <a:r>
            <a:rPr lang="en-US" sz="2000" b="0" i="0" u="none" dirty="0">
              <a:latin typeface="Times New Roman" panose="02020603050405020304" pitchFamily="18" charset="0"/>
              <a:cs typeface="Times New Roman" panose="02020603050405020304" pitchFamily="18" charset="0"/>
            </a:rPr>
            <a:t>that can correctly classify patient’s breast cancer as benign or </a:t>
          </a:r>
          <a:r>
            <a:rPr lang="en-US" sz="2000" dirty="0">
              <a:latin typeface="Times New Roman" panose="02020603050405020304" pitchFamily="18" charset="0"/>
              <a:cs typeface="Times New Roman" panose="02020603050405020304" pitchFamily="18" charset="0"/>
            </a:rPr>
            <a:t>malignant.</a:t>
          </a:r>
        </a:p>
      </dgm:t>
    </dgm:pt>
    <dgm:pt modelId="{A16F244C-9BFE-46E7-A777-1DA0D359C58B}" type="parTrans" cxnId="{450651D5-5E39-4A31-882C-186BBC1E3858}">
      <dgm:prSet/>
      <dgm:spPr/>
      <dgm:t>
        <a:bodyPr/>
        <a:lstStyle/>
        <a:p>
          <a:endParaRPr lang="en-US"/>
        </a:p>
      </dgm:t>
    </dgm:pt>
    <dgm:pt modelId="{90916748-7DDB-4AAA-AF98-CCC4006C40F7}" type="sibTrans" cxnId="{450651D5-5E39-4A31-882C-186BBC1E3858}">
      <dgm:prSet/>
      <dgm:spPr/>
      <dgm:t>
        <a:bodyPr/>
        <a:lstStyle/>
        <a:p>
          <a:endParaRPr lang="en-US"/>
        </a:p>
      </dgm:t>
    </dgm:pt>
    <dgm:pt modelId="{4DFAC696-D083-41EA-8B5B-4780324E3599}">
      <dgm:prSet custT="1"/>
      <dgm:spPr/>
      <dgm:t>
        <a:bodyPr/>
        <a:lstStyle/>
        <a:p>
          <a:r>
            <a:rPr lang="en-US" sz="2400" dirty="0"/>
            <a:t>Model</a:t>
          </a:r>
        </a:p>
      </dgm:t>
    </dgm:pt>
    <dgm:pt modelId="{35ED931C-02ED-4479-98A6-DA2B084C66B8}" type="parTrans" cxnId="{333E1FCB-391B-43C4-81CF-07E47DDE2CCF}">
      <dgm:prSet/>
      <dgm:spPr/>
      <dgm:t>
        <a:bodyPr/>
        <a:lstStyle/>
        <a:p>
          <a:endParaRPr lang="en-US"/>
        </a:p>
      </dgm:t>
    </dgm:pt>
    <dgm:pt modelId="{24C1A7A0-F255-4B1B-A395-D47C74076FF9}" type="sibTrans" cxnId="{333E1FCB-391B-43C4-81CF-07E47DDE2CCF}">
      <dgm:prSet/>
      <dgm:spPr/>
      <dgm:t>
        <a:bodyPr/>
        <a:lstStyle/>
        <a:p>
          <a:endParaRPr lang="en-US"/>
        </a:p>
      </dgm:t>
    </dgm:pt>
    <dgm:pt modelId="{1FCEC172-1C5D-43B4-8E31-D75828795FCE}">
      <dgm:prSet custT="1"/>
      <dgm:spPr/>
      <dgm:t>
        <a:bodyPr/>
        <a:lstStyle/>
        <a:p>
          <a:r>
            <a:rPr lang="en-US" sz="2000" dirty="0">
              <a:latin typeface="Times New Roman" panose="02020603050405020304" pitchFamily="18" charset="0"/>
              <a:cs typeface="Times New Roman" panose="02020603050405020304" pitchFamily="18" charset="0"/>
            </a:rPr>
            <a:t>Logistics Regression, Lasso , Ridge</a:t>
          </a:r>
        </a:p>
      </dgm:t>
    </dgm:pt>
    <dgm:pt modelId="{64E9F9D7-BF0F-471E-B077-0E8AE33B0D35}" type="parTrans" cxnId="{BD4A77CF-C504-43C3-AD1F-0D432D2FBB1B}">
      <dgm:prSet/>
      <dgm:spPr/>
      <dgm:t>
        <a:bodyPr/>
        <a:lstStyle/>
        <a:p>
          <a:endParaRPr lang="en-US"/>
        </a:p>
      </dgm:t>
    </dgm:pt>
    <dgm:pt modelId="{B8D6C2D9-1464-4688-A834-D37B711AC2F0}" type="sibTrans" cxnId="{BD4A77CF-C504-43C3-AD1F-0D432D2FBB1B}">
      <dgm:prSet/>
      <dgm:spPr/>
      <dgm:t>
        <a:bodyPr/>
        <a:lstStyle/>
        <a:p>
          <a:endParaRPr lang="en-US"/>
        </a:p>
      </dgm:t>
    </dgm:pt>
    <dgm:pt modelId="{89797475-38FF-43AA-9EA9-3AC3A0E57C8F}">
      <dgm:prSet custT="1"/>
      <dgm:spPr/>
      <dgm:t>
        <a:bodyPr/>
        <a:lstStyle/>
        <a:p>
          <a:r>
            <a:rPr lang="en-US" sz="2000" dirty="0">
              <a:latin typeface="Times New Roman" panose="02020603050405020304" pitchFamily="18" charset="0"/>
              <a:cs typeface="Times New Roman" panose="02020603050405020304" pitchFamily="18" charset="0"/>
            </a:rPr>
            <a:t>Model Selection (Accuracy, Recall)</a:t>
          </a:r>
        </a:p>
      </dgm:t>
    </dgm:pt>
    <dgm:pt modelId="{03699E55-3CEF-4D58-BCCE-596DC48CC229}" type="parTrans" cxnId="{24B1399A-3A84-41E9-AA80-4B3CC16457B3}">
      <dgm:prSet/>
      <dgm:spPr/>
      <dgm:t>
        <a:bodyPr/>
        <a:lstStyle/>
        <a:p>
          <a:endParaRPr lang="en-US"/>
        </a:p>
      </dgm:t>
    </dgm:pt>
    <dgm:pt modelId="{3B6218B1-462E-49AA-A512-FD1FA6158176}" type="sibTrans" cxnId="{24B1399A-3A84-41E9-AA80-4B3CC16457B3}">
      <dgm:prSet/>
      <dgm:spPr/>
      <dgm:t>
        <a:bodyPr/>
        <a:lstStyle/>
        <a:p>
          <a:endParaRPr lang="en-US"/>
        </a:p>
      </dgm:t>
    </dgm:pt>
    <dgm:pt modelId="{33EAA9A7-5E88-204F-83F2-C4430BD417C3}">
      <dgm:prSet custT="1"/>
      <dgm:spPr/>
      <dgm:t>
        <a:bodyPr/>
        <a:lstStyle/>
        <a:p>
          <a:r>
            <a:rPr lang="en-US" sz="2400" dirty="0"/>
            <a:t>Process</a:t>
          </a:r>
        </a:p>
      </dgm:t>
    </dgm:pt>
    <dgm:pt modelId="{0BA5535A-ED12-A645-8DE2-7223083B3BA6}" type="parTrans" cxnId="{A08411C7-A89B-AA44-9CE9-60C4F276958E}">
      <dgm:prSet/>
      <dgm:spPr/>
      <dgm:t>
        <a:bodyPr/>
        <a:lstStyle/>
        <a:p>
          <a:endParaRPr lang="en-US"/>
        </a:p>
      </dgm:t>
    </dgm:pt>
    <dgm:pt modelId="{AD821B31-8AE6-3841-9772-C2CC1614B989}" type="sibTrans" cxnId="{A08411C7-A89B-AA44-9CE9-60C4F276958E}">
      <dgm:prSet/>
      <dgm:spPr/>
      <dgm:t>
        <a:bodyPr/>
        <a:lstStyle/>
        <a:p>
          <a:endParaRPr lang="en-US"/>
        </a:p>
      </dgm:t>
    </dgm:pt>
    <dgm:pt modelId="{A2C82CD2-E858-094F-81BB-1B8493CAA0CD}">
      <dgm:prSet custT="1"/>
      <dgm:spPr/>
      <dgm:t>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Exploratory Data Analysis</a:t>
          </a:r>
        </a:p>
      </dgm:t>
    </dgm:pt>
    <dgm:pt modelId="{27CE3DD4-6EE3-D14B-AE6E-001442BA2B4C}" type="parTrans" cxnId="{B2E7F8E3-BB79-B14B-8065-8BD0558886C2}">
      <dgm:prSet/>
      <dgm:spPr/>
      <dgm:t>
        <a:bodyPr/>
        <a:lstStyle/>
        <a:p>
          <a:endParaRPr lang="en-US"/>
        </a:p>
      </dgm:t>
    </dgm:pt>
    <dgm:pt modelId="{5FC25D6E-17A5-0041-9342-1EF50DFD65E1}" type="sibTrans" cxnId="{B2E7F8E3-BB79-B14B-8065-8BD0558886C2}">
      <dgm:prSet/>
      <dgm:spPr/>
      <dgm:t>
        <a:bodyPr/>
        <a:lstStyle/>
        <a:p>
          <a:endParaRPr lang="en-US"/>
        </a:p>
      </dgm:t>
    </dgm:pt>
    <dgm:pt modelId="{1B7D7383-BC0B-AF4F-823C-8DED545E1A29}">
      <dgm:prSet custT="1"/>
      <dgm:spPr/>
      <dgm:t>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Transformation</a:t>
          </a:r>
        </a:p>
      </dgm:t>
    </dgm:pt>
    <dgm:pt modelId="{A7020B65-3D17-674C-94B9-92600DDE7B6A}" type="parTrans" cxnId="{DB739C6E-2F56-ED4F-AF6B-D15521421A55}">
      <dgm:prSet/>
      <dgm:spPr/>
      <dgm:t>
        <a:bodyPr/>
        <a:lstStyle/>
        <a:p>
          <a:endParaRPr lang="en-US"/>
        </a:p>
      </dgm:t>
    </dgm:pt>
    <dgm:pt modelId="{08C738E3-F018-7741-88D1-8C541E377184}" type="sibTrans" cxnId="{DB739C6E-2F56-ED4F-AF6B-D15521421A55}">
      <dgm:prSet/>
      <dgm:spPr/>
      <dgm:t>
        <a:bodyPr/>
        <a:lstStyle/>
        <a:p>
          <a:endParaRPr lang="en-US"/>
        </a:p>
      </dgm:t>
    </dgm:pt>
    <dgm:pt modelId="{A0B98DA6-41AB-A840-8AF5-5054DFC04228}">
      <dgm:prSet custT="1"/>
      <dgm:spPr/>
      <dgm:t>
        <a:bodyPr/>
        <a:lstStyle/>
        <a:p>
          <a:pPr>
            <a:buNone/>
          </a:pPr>
          <a:endParaRPr lang="en-US" sz="2000" dirty="0">
            <a:latin typeface="Times New Roman" panose="02020603050405020304" pitchFamily="18" charset="0"/>
            <a:cs typeface="Times New Roman" panose="02020603050405020304" pitchFamily="18" charset="0"/>
          </a:endParaRPr>
        </a:p>
      </dgm:t>
    </dgm:pt>
    <dgm:pt modelId="{714C11F8-8056-774E-BA58-0224BBF469B0}" type="parTrans" cxnId="{1B4EE851-D50E-F943-8B91-F84F036AFB07}">
      <dgm:prSet/>
      <dgm:spPr/>
      <dgm:t>
        <a:bodyPr/>
        <a:lstStyle/>
        <a:p>
          <a:endParaRPr lang="en-US"/>
        </a:p>
      </dgm:t>
    </dgm:pt>
    <dgm:pt modelId="{FDF1B92A-AA07-864E-BBFF-DB9241FBC64C}" type="sibTrans" cxnId="{1B4EE851-D50E-F943-8B91-F84F036AFB07}">
      <dgm:prSet/>
      <dgm:spPr/>
      <dgm:t>
        <a:bodyPr/>
        <a:lstStyle/>
        <a:p>
          <a:endParaRPr lang="en-US"/>
        </a:p>
      </dgm:t>
    </dgm:pt>
    <dgm:pt modelId="{9E9E5143-7E22-F84D-A83B-8425D5DCF9C0}">
      <dgm:prSet custT="1"/>
      <dgm:spPr/>
      <dgm:t>
        <a:bodyPr/>
        <a:lstStyle/>
        <a:p>
          <a:pPr>
            <a:buNone/>
          </a:pPr>
          <a:endParaRPr lang="en-US" sz="2000" dirty="0">
            <a:latin typeface="Times New Roman" panose="02020603050405020304" pitchFamily="18" charset="0"/>
            <a:cs typeface="Times New Roman" panose="02020603050405020304" pitchFamily="18" charset="0"/>
          </a:endParaRPr>
        </a:p>
      </dgm:t>
    </dgm:pt>
    <dgm:pt modelId="{70A9E0C9-6023-6E48-98B0-302164F5841D}" type="parTrans" cxnId="{08573CF4-3002-164F-8076-FDDED61F5622}">
      <dgm:prSet/>
      <dgm:spPr/>
      <dgm:t>
        <a:bodyPr/>
        <a:lstStyle/>
        <a:p>
          <a:endParaRPr lang="en-US"/>
        </a:p>
      </dgm:t>
    </dgm:pt>
    <dgm:pt modelId="{31D01844-A92C-0E4A-BF79-1025151574BB}" type="sibTrans" cxnId="{08573CF4-3002-164F-8076-FDDED61F5622}">
      <dgm:prSet/>
      <dgm:spPr/>
      <dgm:t>
        <a:bodyPr/>
        <a:lstStyle/>
        <a:p>
          <a:endParaRPr lang="en-US"/>
        </a:p>
      </dgm:t>
    </dgm:pt>
    <dgm:pt modelId="{BE65BC95-88D6-5F4A-9994-E8FB6F4FCF25}">
      <dgm:prSet custT="1"/>
      <dgm:spPr/>
      <dgm:t>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Train Test Split</a:t>
          </a:r>
        </a:p>
      </dgm:t>
    </dgm:pt>
    <dgm:pt modelId="{1EEF0014-5AD7-EA42-BA24-C7D60A39749C}" type="parTrans" cxnId="{5A69B06F-5CD1-1247-A022-4BFD10006BD1}">
      <dgm:prSet/>
      <dgm:spPr/>
      <dgm:t>
        <a:bodyPr/>
        <a:lstStyle/>
        <a:p>
          <a:endParaRPr lang="en-US"/>
        </a:p>
      </dgm:t>
    </dgm:pt>
    <dgm:pt modelId="{D15097D9-5F59-2C4D-9D6B-82D9E3F70E04}" type="sibTrans" cxnId="{5A69B06F-5CD1-1247-A022-4BFD10006BD1}">
      <dgm:prSet/>
      <dgm:spPr/>
      <dgm:t>
        <a:bodyPr/>
        <a:lstStyle/>
        <a:p>
          <a:endParaRPr lang="en-US"/>
        </a:p>
      </dgm:t>
    </dgm:pt>
    <dgm:pt modelId="{33E6791B-BE6A-C043-B62C-E2770BBDBD61}">
      <dgm:prSet custT="1"/>
      <dgm:spPr/>
      <dgm:t>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Check Multicollinearity</a:t>
          </a:r>
        </a:p>
      </dgm:t>
    </dgm:pt>
    <dgm:pt modelId="{B826E2F1-3221-1144-8B54-E139F36B61BF}" type="parTrans" cxnId="{D7D3BF01-6C94-3842-BD96-5DFBDB256882}">
      <dgm:prSet/>
      <dgm:spPr/>
      <dgm:t>
        <a:bodyPr/>
        <a:lstStyle/>
        <a:p>
          <a:endParaRPr lang="en-US"/>
        </a:p>
      </dgm:t>
    </dgm:pt>
    <dgm:pt modelId="{25584714-9A97-8046-A59A-43245605B86B}" type="sibTrans" cxnId="{D7D3BF01-6C94-3842-BD96-5DFBDB256882}">
      <dgm:prSet/>
      <dgm:spPr/>
      <dgm:t>
        <a:bodyPr/>
        <a:lstStyle/>
        <a:p>
          <a:endParaRPr lang="en-US"/>
        </a:p>
      </dgm:t>
    </dgm:pt>
    <dgm:pt modelId="{2A417CE2-8710-EA4E-A5D8-51BEF9437424}">
      <dgm:prSet custT="1"/>
      <dgm:spPr/>
      <dgm:t>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Modeling</a:t>
          </a:r>
        </a:p>
      </dgm:t>
    </dgm:pt>
    <dgm:pt modelId="{A54506FB-5C2B-E742-9B79-C39084B13185}" type="parTrans" cxnId="{471A3A27-E874-9B41-8C65-712C5D71570E}">
      <dgm:prSet/>
      <dgm:spPr/>
      <dgm:t>
        <a:bodyPr/>
        <a:lstStyle/>
        <a:p>
          <a:endParaRPr lang="en-US"/>
        </a:p>
      </dgm:t>
    </dgm:pt>
    <dgm:pt modelId="{E3AA85ED-308F-7549-8836-A00D5C901465}" type="sibTrans" cxnId="{471A3A27-E874-9B41-8C65-712C5D71570E}">
      <dgm:prSet/>
      <dgm:spPr/>
      <dgm:t>
        <a:bodyPr/>
        <a:lstStyle/>
        <a:p>
          <a:endParaRPr lang="en-US"/>
        </a:p>
      </dgm:t>
    </dgm:pt>
    <dgm:pt modelId="{C5015B5E-B917-664F-A2EC-667A0EE57404}">
      <dgm:prSet custT="1"/>
      <dgm:spPr/>
      <dgm:t>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Comparison</a:t>
          </a:r>
        </a:p>
      </dgm:t>
    </dgm:pt>
    <dgm:pt modelId="{918661C9-FF47-8244-9D77-F21F9C8D759F}" type="parTrans" cxnId="{AB7E56CC-EFD7-614B-9989-3FA2E1A49C7C}">
      <dgm:prSet/>
      <dgm:spPr/>
      <dgm:t>
        <a:bodyPr/>
        <a:lstStyle/>
        <a:p>
          <a:endParaRPr lang="en-US"/>
        </a:p>
      </dgm:t>
    </dgm:pt>
    <dgm:pt modelId="{1BC6FDA4-EF7E-A74F-9F81-9C14945BFE12}" type="sibTrans" cxnId="{AB7E56CC-EFD7-614B-9989-3FA2E1A49C7C}">
      <dgm:prSet/>
      <dgm:spPr/>
      <dgm:t>
        <a:bodyPr/>
        <a:lstStyle/>
        <a:p>
          <a:endParaRPr lang="en-US"/>
        </a:p>
      </dgm:t>
    </dgm:pt>
    <dgm:pt modelId="{E48DF952-4BC1-4F49-8542-4F2B6C871335}" type="pres">
      <dgm:prSet presAssocID="{F4664CBA-A396-42F3-AFE9-6EC1FA00A04E}" presName="linear" presStyleCnt="0">
        <dgm:presLayoutVars>
          <dgm:animLvl val="lvl"/>
          <dgm:resizeHandles val="exact"/>
        </dgm:presLayoutVars>
      </dgm:prSet>
      <dgm:spPr/>
    </dgm:pt>
    <dgm:pt modelId="{D98D65ED-D75D-4741-A327-DEEB56912114}" type="pres">
      <dgm:prSet presAssocID="{C9443CC3-7790-4550-95AB-6CA2AA32A91A}" presName="parentText" presStyleLbl="node1" presStyleIdx="0" presStyleCnt="3" custScaleY="45023" custLinFactNeighborX="0" custLinFactNeighborY="-20605">
        <dgm:presLayoutVars>
          <dgm:chMax val="0"/>
          <dgm:bulletEnabled val="1"/>
        </dgm:presLayoutVars>
      </dgm:prSet>
      <dgm:spPr/>
    </dgm:pt>
    <dgm:pt modelId="{0115CB8A-E6CC-1F47-B101-F95C81E131A1}" type="pres">
      <dgm:prSet presAssocID="{C9443CC3-7790-4550-95AB-6CA2AA32A91A}" presName="childText" presStyleLbl="revTx" presStyleIdx="0" presStyleCnt="3" custScaleY="98144" custLinFactNeighborX="-2668" custLinFactNeighborY="-7948">
        <dgm:presLayoutVars>
          <dgm:bulletEnabled val="1"/>
        </dgm:presLayoutVars>
      </dgm:prSet>
      <dgm:spPr/>
    </dgm:pt>
    <dgm:pt modelId="{2096BB7E-8115-C748-8DC5-83F29B941FFF}" type="pres">
      <dgm:prSet presAssocID="{4DFAC696-D083-41EA-8B5B-4780324E3599}" presName="parentText" presStyleLbl="node1" presStyleIdx="1" presStyleCnt="3" custScaleY="45438" custLinFactNeighborX="0" custLinFactNeighborY="-8998">
        <dgm:presLayoutVars>
          <dgm:chMax val="0"/>
          <dgm:bulletEnabled val="1"/>
        </dgm:presLayoutVars>
      </dgm:prSet>
      <dgm:spPr/>
    </dgm:pt>
    <dgm:pt modelId="{97A27B4F-CF47-EB41-9E37-1F348138336D}" type="pres">
      <dgm:prSet presAssocID="{4DFAC696-D083-41EA-8B5B-4780324E3599}" presName="childText" presStyleLbl="revTx" presStyleIdx="1" presStyleCnt="3" custScaleY="64848" custLinFactNeighborX="-222" custLinFactNeighborY="17224">
        <dgm:presLayoutVars>
          <dgm:bulletEnabled val="1"/>
        </dgm:presLayoutVars>
      </dgm:prSet>
      <dgm:spPr/>
    </dgm:pt>
    <dgm:pt modelId="{08BA8327-13BC-8E4F-A6B4-EB7E8BAEEB7F}" type="pres">
      <dgm:prSet presAssocID="{33EAA9A7-5E88-204F-83F2-C4430BD417C3}" presName="parentText" presStyleLbl="node1" presStyleIdx="2" presStyleCnt="3" custScaleY="43296" custLinFactNeighborX="0" custLinFactNeighborY="9345">
        <dgm:presLayoutVars>
          <dgm:chMax val="0"/>
          <dgm:bulletEnabled val="1"/>
        </dgm:presLayoutVars>
      </dgm:prSet>
      <dgm:spPr/>
    </dgm:pt>
    <dgm:pt modelId="{A276BFB3-9B53-064E-BBFD-614B723AA8A3}" type="pres">
      <dgm:prSet presAssocID="{33EAA9A7-5E88-204F-83F2-C4430BD417C3}" presName="childText" presStyleLbl="revTx" presStyleIdx="2" presStyleCnt="3" custScaleY="75755" custLinFactNeighborX="-222" custLinFactNeighborY="26730">
        <dgm:presLayoutVars>
          <dgm:bulletEnabled val="1"/>
        </dgm:presLayoutVars>
      </dgm:prSet>
      <dgm:spPr/>
    </dgm:pt>
  </dgm:ptLst>
  <dgm:cxnLst>
    <dgm:cxn modelId="{D7D3BF01-6C94-3842-BD96-5DFBDB256882}" srcId="{33EAA9A7-5E88-204F-83F2-C4430BD417C3}" destId="{33E6791B-BE6A-C043-B62C-E2770BBDBD61}" srcOrd="3" destOrd="0" parTransId="{B826E2F1-3221-1144-8B54-E139F36B61BF}" sibTransId="{25584714-9A97-8046-A59A-43245605B86B}"/>
    <dgm:cxn modelId="{822DF107-8BAD-9443-8167-691E40BA4F25}" type="presOf" srcId="{A0B98DA6-41AB-A840-8AF5-5054DFC04228}" destId="{A276BFB3-9B53-064E-BBFD-614B723AA8A3}" srcOrd="0" destOrd="7" presId="urn:microsoft.com/office/officeart/2005/8/layout/vList2"/>
    <dgm:cxn modelId="{89A3040F-F237-4574-8B09-75B8931852C2}" srcId="{F4664CBA-A396-42F3-AFE9-6EC1FA00A04E}" destId="{C9443CC3-7790-4550-95AB-6CA2AA32A91A}" srcOrd="0" destOrd="0" parTransId="{72902DBA-BFA0-4815-82A6-5934261979F6}" sibTransId="{32D5770D-8D00-4257-AF0F-D0AC042DB2CD}"/>
    <dgm:cxn modelId="{960F3D17-FEDE-BE41-A85D-AD33426A25C4}" type="presOf" srcId="{C5015B5E-B917-664F-A2EC-667A0EE57404}" destId="{A276BFB3-9B53-064E-BBFD-614B723AA8A3}" srcOrd="0" destOrd="5" presId="urn:microsoft.com/office/officeart/2005/8/layout/vList2"/>
    <dgm:cxn modelId="{DD7C2C1C-1C70-184B-AC5D-619AFC7EF7C4}" type="presOf" srcId="{BE65BC95-88D6-5F4A-9994-E8FB6F4FCF25}" destId="{A276BFB3-9B53-064E-BBFD-614B723AA8A3}" srcOrd="0" destOrd="2" presId="urn:microsoft.com/office/officeart/2005/8/layout/vList2"/>
    <dgm:cxn modelId="{3AD8291F-4093-F949-86EB-57E7AD94AECA}" type="presOf" srcId="{33EAA9A7-5E88-204F-83F2-C4430BD417C3}" destId="{08BA8327-13BC-8E4F-A6B4-EB7E8BAEEB7F}" srcOrd="0" destOrd="0" presId="urn:microsoft.com/office/officeart/2005/8/layout/vList2"/>
    <dgm:cxn modelId="{471A3A27-E874-9B41-8C65-712C5D71570E}" srcId="{33EAA9A7-5E88-204F-83F2-C4430BD417C3}" destId="{2A417CE2-8710-EA4E-A5D8-51BEF9437424}" srcOrd="4" destOrd="0" parTransId="{A54506FB-5C2B-E742-9B79-C39084B13185}" sibTransId="{E3AA85ED-308F-7549-8836-A00D5C901465}"/>
    <dgm:cxn modelId="{E295E131-8D2C-0A47-9B6B-E3A3A946B5B6}" type="presOf" srcId="{1B7D7383-BC0B-AF4F-823C-8DED545E1A29}" destId="{A276BFB3-9B53-064E-BBFD-614B723AA8A3}" srcOrd="0" destOrd="1" presId="urn:microsoft.com/office/officeart/2005/8/layout/vList2"/>
    <dgm:cxn modelId="{3758CD3D-05A7-3F44-BD79-9B23A8F4E5E7}" type="presOf" srcId="{9E9E5143-7E22-F84D-A83B-8425D5DCF9C0}" destId="{A276BFB3-9B53-064E-BBFD-614B723AA8A3}" srcOrd="0" destOrd="6" presId="urn:microsoft.com/office/officeart/2005/8/layout/vList2"/>
    <dgm:cxn modelId="{0EDB6F42-CA93-DB48-9F88-79B0BBADAB17}" type="presOf" srcId="{4DFAC696-D083-41EA-8B5B-4780324E3599}" destId="{2096BB7E-8115-C748-8DC5-83F29B941FFF}" srcOrd="0" destOrd="0" presId="urn:microsoft.com/office/officeart/2005/8/layout/vList2"/>
    <dgm:cxn modelId="{5D5EFF44-F010-244F-8719-4A3B56D674D7}" type="presOf" srcId="{19236171-CA24-43EC-91A5-03339FFDA437}" destId="{0115CB8A-E6CC-1F47-B101-F95C81E131A1}" srcOrd="0" destOrd="0" presId="urn:microsoft.com/office/officeart/2005/8/layout/vList2"/>
    <dgm:cxn modelId="{E8432949-7191-9D45-9C4E-6C637592ECAB}" type="presOf" srcId="{33E6791B-BE6A-C043-B62C-E2770BBDBD61}" destId="{A276BFB3-9B53-064E-BBFD-614B723AA8A3}" srcOrd="0" destOrd="3" presId="urn:microsoft.com/office/officeart/2005/8/layout/vList2"/>
    <dgm:cxn modelId="{1B4EE851-D50E-F943-8B91-F84F036AFB07}" srcId="{33EAA9A7-5E88-204F-83F2-C4430BD417C3}" destId="{A0B98DA6-41AB-A840-8AF5-5054DFC04228}" srcOrd="7" destOrd="0" parTransId="{714C11F8-8056-774E-BA58-0224BBF469B0}" sibTransId="{FDF1B92A-AA07-864E-BBFF-DB9241FBC64C}"/>
    <dgm:cxn modelId="{5F449257-709F-EF4F-AADC-F70C4BD242F3}" type="presOf" srcId="{2A417CE2-8710-EA4E-A5D8-51BEF9437424}" destId="{A276BFB3-9B53-064E-BBFD-614B723AA8A3}" srcOrd="0" destOrd="4" presId="urn:microsoft.com/office/officeart/2005/8/layout/vList2"/>
    <dgm:cxn modelId="{DB739C6E-2F56-ED4F-AF6B-D15521421A55}" srcId="{33EAA9A7-5E88-204F-83F2-C4430BD417C3}" destId="{1B7D7383-BC0B-AF4F-823C-8DED545E1A29}" srcOrd="1" destOrd="0" parTransId="{A7020B65-3D17-674C-94B9-92600DDE7B6A}" sibTransId="{08C738E3-F018-7741-88D1-8C541E377184}"/>
    <dgm:cxn modelId="{291D686F-E404-E44D-BBFB-E2E74E37D8CF}" type="presOf" srcId="{A2C82CD2-E858-094F-81BB-1B8493CAA0CD}" destId="{A276BFB3-9B53-064E-BBFD-614B723AA8A3}" srcOrd="0" destOrd="0" presId="urn:microsoft.com/office/officeart/2005/8/layout/vList2"/>
    <dgm:cxn modelId="{5A69B06F-5CD1-1247-A022-4BFD10006BD1}" srcId="{33EAA9A7-5E88-204F-83F2-C4430BD417C3}" destId="{BE65BC95-88D6-5F4A-9994-E8FB6F4FCF25}" srcOrd="2" destOrd="0" parTransId="{1EEF0014-5AD7-EA42-BA24-C7D60A39749C}" sibTransId="{D15097D9-5F59-2C4D-9D6B-82D9E3F70E04}"/>
    <dgm:cxn modelId="{53F2617B-454D-CE47-9DEF-C7B172304F5E}" type="presOf" srcId="{F4664CBA-A396-42F3-AFE9-6EC1FA00A04E}" destId="{E48DF952-4BC1-4F49-8542-4F2B6C871335}" srcOrd="0" destOrd="0" presId="urn:microsoft.com/office/officeart/2005/8/layout/vList2"/>
    <dgm:cxn modelId="{ED379985-BA90-254C-96D5-D134642C4638}" type="presOf" srcId="{1FCEC172-1C5D-43B4-8E31-D75828795FCE}" destId="{97A27B4F-CF47-EB41-9E37-1F348138336D}" srcOrd="0" destOrd="0" presId="urn:microsoft.com/office/officeart/2005/8/layout/vList2"/>
    <dgm:cxn modelId="{24B1399A-3A84-41E9-AA80-4B3CC16457B3}" srcId="{4DFAC696-D083-41EA-8B5B-4780324E3599}" destId="{89797475-38FF-43AA-9EA9-3AC3A0E57C8F}" srcOrd="1" destOrd="0" parTransId="{03699E55-3CEF-4D58-BCCE-596DC48CC229}" sibTransId="{3B6218B1-462E-49AA-A512-FD1FA6158176}"/>
    <dgm:cxn modelId="{A08411C7-A89B-AA44-9CE9-60C4F276958E}" srcId="{F4664CBA-A396-42F3-AFE9-6EC1FA00A04E}" destId="{33EAA9A7-5E88-204F-83F2-C4430BD417C3}" srcOrd="2" destOrd="0" parTransId="{0BA5535A-ED12-A645-8DE2-7223083B3BA6}" sibTransId="{AD821B31-8AE6-3841-9772-C2CC1614B989}"/>
    <dgm:cxn modelId="{333E1FCB-391B-43C4-81CF-07E47DDE2CCF}" srcId="{F4664CBA-A396-42F3-AFE9-6EC1FA00A04E}" destId="{4DFAC696-D083-41EA-8B5B-4780324E3599}" srcOrd="1" destOrd="0" parTransId="{35ED931C-02ED-4479-98A6-DA2B084C66B8}" sibTransId="{24C1A7A0-F255-4B1B-A395-D47C74076FF9}"/>
    <dgm:cxn modelId="{AB7E56CC-EFD7-614B-9989-3FA2E1A49C7C}" srcId="{33EAA9A7-5E88-204F-83F2-C4430BD417C3}" destId="{C5015B5E-B917-664F-A2EC-667A0EE57404}" srcOrd="5" destOrd="0" parTransId="{918661C9-FF47-8244-9D77-F21F9C8D759F}" sibTransId="{1BC6FDA4-EF7E-A74F-9F81-9C14945BFE12}"/>
    <dgm:cxn modelId="{BD4A77CF-C504-43C3-AD1F-0D432D2FBB1B}" srcId="{4DFAC696-D083-41EA-8B5B-4780324E3599}" destId="{1FCEC172-1C5D-43B4-8E31-D75828795FCE}" srcOrd="0" destOrd="0" parTransId="{64E9F9D7-BF0F-471E-B077-0E8AE33B0D35}" sibTransId="{B8D6C2D9-1464-4688-A834-D37B711AC2F0}"/>
    <dgm:cxn modelId="{450651D5-5E39-4A31-882C-186BBC1E3858}" srcId="{C9443CC3-7790-4550-95AB-6CA2AA32A91A}" destId="{19236171-CA24-43EC-91A5-03339FFDA437}" srcOrd="0" destOrd="0" parTransId="{A16F244C-9BFE-46E7-A777-1DA0D359C58B}" sibTransId="{90916748-7DDB-4AAA-AF98-CCC4006C40F7}"/>
    <dgm:cxn modelId="{B2E7F8E3-BB79-B14B-8065-8BD0558886C2}" srcId="{33EAA9A7-5E88-204F-83F2-C4430BD417C3}" destId="{A2C82CD2-E858-094F-81BB-1B8493CAA0CD}" srcOrd="0" destOrd="0" parTransId="{27CE3DD4-6EE3-D14B-AE6E-001442BA2B4C}" sibTransId="{5FC25D6E-17A5-0041-9342-1EF50DFD65E1}"/>
    <dgm:cxn modelId="{3A758AF1-E151-8647-B93F-D0EC5BCBE728}" type="presOf" srcId="{C9443CC3-7790-4550-95AB-6CA2AA32A91A}" destId="{D98D65ED-D75D-4741-A327-DEEB56912114}" srcOrd="0" destOrd="0" presId="urn:microsoft.com/office/officeart/2005/8/layout/vList2"/>
    <dgm:cxn modelId="{08573CF4-3002-164F-8076-FDDED61F5622}" srcId="{33EAA9A7-5E88-204F-83F2-C4430BD417C3}" destId="{9E9E5143-7E22-F84D-A83B-8425D5DCF9C0}" srcOrd="6" destOrd="0" parTransId="{70A9E0C9-6023-6E48-98B0-302164F5841D}" sibTransId="{31D01844-A92C-0E4A-BF79-1025151574BB}"/>
    <dgm:cxn modelId="{2C52F5F5-0A9C-C248-A2D3-1AB184AF532B}" type="presOf" srcId="{89797475-38FF-43AA-9EA9-3AC3A0E57C8F}" destId="{97A27B4F-CF47-EB41-9E37-1F348138336D}" srcOrd="0" destOrd="1" presId="urn:microsoft.com/office/officeart/2005/8/layout/vList2"/>
    <dgm:cxn modelId="{5DBB2FAB-2C9C-844D-A544-13607B4DAA18}" type="presParOf" srcId="{E48DF952-4BC1-4F49-8542-4F2B6C871335}" destId="{D98D65ED-D75D-4741-A327-DEEB56912114}" srcOrd="0" destOrd="0" presId="urn:microsoft.com/office/officeart/2005/8/layout/vList2"/>
    <dgm:cxn modelId="{2B5182EC-1BE6-0445-AAE2-266DD668EF17}" type="presParOf" srcId="{E48DF952-4BC1-4F49-8542-4F2B6C871335}" destId="{0115CB8A-E6CC-1F47-B101-F95C81E131A1}" srcOrd="1" destOrd="0" presId="urn:microsoft.com/office/officeart/2005/8/layout/vList2"/>
    <dgm:cxn modelId="{71CA2F08-485A-1743-B2B7-D53567923F4D}" type="presParOf" srcId="{E48DF952-4BC1-4F49-8542-4F2B6C871335}" destId="{2096BB7E-8115-C748-8DC5-83F29B941FFF}" srcOrd="2" destOrd="0" presId="urn:microsoft.com/office/officeart/2005/8/layout/vList2"/>
    <dgm:cxn modelId="{FA33A1EF-9671-C74C-89E1-B67C49B74190}" type="presParOf" srcId="{E48DF952-4BC1-4F49-8542-4F2B6C871335}" destId="{97A27B4F-CF47-EB41-9E37-1F348138336D}" srcOrd="3" destOrd="0" presId="urn:microsoft.com/office/officeart/2005/8/layout/vList2"/>
    <dgm:cxn modelId="{94E3849C-A02E-5144-906D-E5CAF0C43179}" type="presParOf" srcId="{E48DF952-4BC1-4F49-8542-4F2B6C871335}" destId="{08BA8327-13BC-8E4F-A6B4-EB7E8BAEEB7F}" srcOrd="4" destOrd="0" presId="urn:microsoft.com/office/officeart/2005/8/layout/vList2"/>
    <dgm:cxn modelId="{A23A0EC3-EF4F-B841-83F5-835AB93F56A6}" type="presParOf" srcId="{E48DF952-4BC1-4F49-8542-4F2B6C871335}" destId="{A276BFB3-9B53-064E-BBFD-614B723AA8A3}"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13074D-BC43-42D6-A4DB-F7137DDAFA9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A9BEF6A-3C87-4F3C-A825-15F5FE0ACF9B}">
      <dgm:prSet custT="1"/>
      <dgm:spPr/>
      <dgm:t>
        <a:bodyPr/>
        <a:lstStyle/>
        <a:p>
          <a:r>
            <a:rPr lang="en-US" sz="2400" dirty="0"/>
            <a:t>Results</a:t>
          </a:r>
        </a:p>
      </dgm:t>
    </dgm:pt>
    <dgm:pt modelId="{161CC8E8-021E-4618-B614-1218CCC4BAE5}" type="parTrans" cxnId="{0A38436A-49A5-44B4-807C-69EC14F6D8D0}">
      <dgm:prSet/>
      <dgm:spPr/>
      <dgm:t>
        <a:bodyPr/>
        <a:lstStyle/>
        <a:p>
          <a:endParaRPr lang="en-US"/>
        </a:p>
      </dgm:t>
    </dgm:pt>
    <dgm:pt modelId="{FD606783-CB0C-4065-BBB0-3A927A4A582E}" type="sibTrans" cxnId="{0A38436A-49A5-44B4-807C-69EC14F6D8D0}">
      <dgm:prSet/>
      <dgm:spPr/>
      <dgm:t>
        <a:bodyPr/>
        <a:lstStyle/>
        <a:p>
          <a:endParaRPr lang="en-US"/>
        </a:p>
      </dgm:t>
    </dgm:pt>
    <dgm:pt modelId="{3CFAB12C-939D-4BEE-8E1B-23CF51C03B7C}">
      <dgm:prSet custT="1"/>
      <dgm:spPr/>
      <dgm:t>
        <a:bodyPr/>
        <a:lstStyle/>
        <a:p>
          <a:r>
            <a:rPr lang="en-US" sz="2000" dirty="0">
              <a:latin typeface="Times New Roman" panose="02020603050405020304" pitchFamily="18" charset="0"/>
              <a:cs typeface="Times New Roman" panose="02020603050405020304" pitchFamily="18" charset="0"/>
            </a:rPr>
            <a:t>After cross-validation of 10 training splits, we found the best model is </a:t>
          </a:r>
          <a:r>
            <a:rPr lang="en-US" sz="2000" dirty="0">
              <a:solidFill>
                <a:srgbClr val="FF0000"/>
              </a:solidFill>
              <a:latin typeface="Times New Roman" panose="02020603050405020304" pitchFamily="18" charset="0"/>
              <a:cs typeface="Times New Roman" panose="02020603050405020304" pitchFamily="18" charset="0"/>
            </a:rPr>
            <a:t>Logistic Regression</a:t>
          </a:r>
          <a:r>
            <a:rPr lang="en-US" sz="2000" dirty="0">
              <a:latin typeface="Times New Roman" panose="02020603050405020304" pitchFamily="18" charset="0"/>
              <a:cs typeface="Times New Roman" panose="02020603050405020304" pitchFamily="18" charset="0"/>
            </a:rPr>
            <a:t>.</a:t>
          </a:r>
        </a:p>
      </dgm:t>
    </dgm:pt>
    <dgm:pt modelId="{E737E29B-26DD-4162-8236-D6EFD20C2BA9}" type="parTrans" cxnId="{190C4C22-5235-400F-B80B-B9A39D04389E}">
      <dgm:prSet/>
      <dgm:spPr/>
      <dgm:t>
        <a:bodyPr/>
        <a:lstStyle/>
        <a:p>
          <a:endParaRPr lang="en-US"/>
        </a:p>
      </dgm:t>
    </dgm:pt>
    <dgm:pt modelId="{969E9A86-BDC9-42E8-87D0-C6FE132B74F5}" type="sibTrans" cxnId="{190C4C22-5235-400F-B80B-B9A39D04389E}">
      <dgm:prSet/>
      <dgm:spPr/>
      <dgm:t>
        <a:bodyPr/>
        <a:lstStyle/>
        <a:p>
          <a:endParaRPr lang="en-US"/>
        </a:p>
      </dgm:t>
    </dgm:pt>
    <dgm:pt modelId="{04F417BE-CBB3-4741-8873-43545D9B47DB}">
      <dgm:prSet custT="1"/>
      <dgm:spPr/>
      <dgm:t>
        <a:bodyPr/>
        <a:lstStyle/>
        <a:p>
          <a:r>
            <a:rPr lang="en-US" sz="2000" dirty="0">
              <a:latin typeface="Times New Roman" panose="02020603050405020304" pitchFamily="18" charset="0"/>
              <a:cs typeface="Times New Roman" panose="02020603050405020304" pitchFamily="18" charset="0"/>
            </a:rPr>
            <a:t>Logistic model achieved an average accuracy and recall of 98% and 97% on the test data.</a:t>
          </a:r>
        </a:p>
      </dgm:t>
    </dgm:pt>
    <dgm:pt modelId="{964A8858-7839-4A45-AA42-F09F38477026}" type="parTrans" cxnId="{4C8B3E17-7F00-4534-AC27-5084C05AD2BC}">
      <dgm:prSet/>
      <dgm:spPr/>
      <dgm:t>
        <a:bodyPr/>
        <a:lstStyle/>
        <a:p>
          <a:endParaRPr lang="en-US"/>
        </a:p>
      </dgm:t>
    </dgm:pt>
    <dgm:pt modelId="{4B96D2AD-6361-4DDC-93C2-6E6C1C545D51}" type="sibTrans" cxnId="{4C8B3E17-7F00-4534-AC27-5084C05AD2BC}">
      <dgm:prSet/>
      <dgm:spPr/>
      <dgm:t>
        <a:bodyPr/>
        <a:lstStyle/>
        <a:p>
          <a:endParaRPr lang="en-US"/>
        </a:p>
      </dgm:t>
    </dgm:pt>
    <dgm:pt modelId="{205A08B3-24E3-3B4A-9D44-EB424D082731}">
      <dgm:prSet custT="1"/>
      <dgm:spPr/>
      <dgm:t>
        <a:bodyPr/>
        <a:lstStyle/>
        <a:p>
          <a:endParaRPr lang="en-US" sz="2000" dirty="0">
            <a:latin typeface="Times New Roman" panose="02020603050405020304" pitchFamily="18" charset="0"/>
            <a:cs typeface="Times New Roman" panose="02020603050405020304" pitchFamily="18" charset="0"/>
          </a:endParaRPr>
        </a:p>
      </dgm:t>
    </dgm:pt>
    <dgm:pt modelId="{FF6C0D09-E77F-664A-8AED-326C6FFF538A}" type="parTrans" cxnId="{ED3CDF31-CD17-8548-B95D-6AB44986B307}">
      <dgm:prSet/>
      <dgm:spPr/>
      <dgm:t>
        <a:bodyPr/>
        <a:lstStyle/>
        <a:p>
          <a:endParaRPr lang="en-US"/>
        </a:p>
      </dgm:t>
    </dgm:pt>
    <dgm:pt modelId="{26016AC8-6632-2B4E-9FD2-727CBD001525}" type="sibTrans" cxnId="{ED3CDF31-CD17-8548-B95D-6AB44986B307}">
      <dgm:prSet/>
      <dgm:spPr/>
      <dgm:t>
        <a:bodyPr/>
        <a:lstStyle/>
        <a:p>
          <a:endParaRPr lang="en-US"/>
        </a:p>
      </dgm:t>
    </dgm:pt>
    <dgm:pt modelId="{97296581-C079-5449-89FA-F15C5099E671}">
      <dgm:prSet custT="1"/>
      <dgm:spPr/>
      <dgm:t>
        <a:bodyPr/>
        <a:lstStyle/>
        <a:p>
          <a:endParaRPr lang="en-US" sz="2000" dirty="0">
            <a:latin typeface="Times New Roman" panose="02020603050405020304" pitchFamily="18" charset="0"/>
            <a:cs typeface="Times New Roman" panose="02020603050405020304" pitchFamily="18" charset="0"/>
          </a:endParaRPr>
        </a:p>
      </dgm:t>
    </dgm:pt>
    <dgm:pt modelId="{B986B6B8-44D9-8949-B0A5-5BAC984A39B2}" type="parTrans" cxnId="{60377968-2782-B947-BF19-4B2CC6775F00}">
      <dgm:prSet/>
      <dgm:spPr/>
      <dgm:t>
        <a:bodyPr/>
        <a:lstStyle/>
        <a:p>
          <a:endParaRPr lang="en-US"/>
        </a:p>
      </dgm:t>
    </dgm:pt>
    <dgm:pt modelId="{0D33EE9A-84A8-3240-B700-E2AE4F563ED2}" type="sibTrans" cxnId="{60377968-2782-B947-BF19-4B2CC6775F00}">
      <dgm:prSet/>
      <dgm:spPr/>
      <dgm:t>
        <a:bodyPr/>
        <a:lstStyle/>
        <a:p>
          <a:endParaRPr lang="en-US"/>
        </a:p>
      </dgm:t>
    </dgm:pt>
    <dgm:pt modelId="{0EE3C197-8FD9-624C-956B-46E9D9115521}">
      <dgm:prSet custT="1"/>
      <dgm:spPr/>
      <dgm:t>
        <a:bodyPr/>
        <a:lstStyle/>
        <a:p>
          <a:endParaRPr lang="en-US" sz="2000" dirty="0">
            <a:latin typeface="Times New Roman" panose="02020603050405020304" pitchFamily="18" charset="0"/>
            <a:cs typeface="Times New Roman" panose="02020603050405020304" pitchFamily="18" charset="0"/>
          </a:endParaRPr>
        </a:p>
      </dgm:t>
    </dgm:pt>
    <dgm:pt modelId="{70803674-49CF-ED46-8CA7-4C6EFCCA5130}" type="parTrans" cxnId="{F7AB6E5B-AB89-CA46-8A88-293122D39FB6}">
      <dgm:prSet/>
      <dgm:spPr/>
      <dgm:t>
        <a:bodyPr/>
        <a:lstStyle/>
        <a:p>
          <a:endParaRPr lang="en-US"/>
        </a:p>
      </dgm:t>
    </dgm:pt>
    <dgm:pt modelId="{49262F7B-06C6-044C-8C08-45E542AC1773}" type="sibTrans" cxnId="{F7AB6E5B-AB89-CA46-8A88-293122D39FB6}">
      <dgm:prSet/>
      <dgm:spPr/>
      <dgm:t>
        <a:bodyPr/>
        <a:lstStyle/>
        <a:p>
          <a:endParaRPr lang="en-US"/>
        </a:p>
      </dgm:t>
    </dgm:pt>
    <dgm:pt modelId="{E3327150-3051-4E4F-A4A0-FE5D38E23D58}">
      <dgm:prSet custT="1"/>
      <dgm:spPr/>
      <dgm:t>
        <a:bodyPr/>
        <a:lstStyle/>
        <a:p>
          <a:r>
            <a:rPr lang="en-US" sz="2000" b="0" i="0" dirty="0">
              <a:latin typeface="Times New Roman" panose="02020603050405020304" pitchFamily="18" charset="0"/>
              <a:cs typeface="Times New Roman" panose="02020603050405020304" pitchFamily="18" charset="0"/>
            </a:rPr>
            <a:t>Logistic regression's base model is more adept at capturing the essential features impact on predicting breast cancer without the need for feature selection.</a:t>
          </a:r>
          <a:endParaRPr lang="en-US" sz="2000" dirty="0">
            <a:latin typeface="Times New Roman" panose="02020603050405020304" pitchFamily="18" charset="0"/>
            <a:cs typeface="Times New Roman" panose="02020603050405020304" pitchFamily="18" charset="0"/>
          </a:endParaRPr>
        </a:p>
      </dgm:t>
    </dgm:pt>
    <dgm:pt modelId="{DC8BE7AE-2B86-424A-B5FD-99B55B226E5A}" type="parTrans" cxnId="{F63BE938-1897-1440-B1E2-E94D6A0656F1}">
      <dgm:prSet/>
      <dgm:spPr/>
      <dgm:t>
        <a:bodyPr/>
        <a:lstStyle/>
        <a:p>
          <a:endParaRPr lang="en-US"/>
        </a:p>
      </dgm:t>
    </dgm:pt>
    <dgm:pt modelId="{D571931F-0718-A14E-ABF4-6F0E0EBBD923}" type="sibTrans" cxnId="{F63BE938-1897-1440-B1E2-E94D6A0656F1}">
      <dgm:prSet/>
      <dgm:spPr/>
      <dgm:t>
        <a:bodyPr/>
        <a:lstStyle/>
        <a:p>
          <a:endParaRPr lang="en-US"/>
        </a:p>
      </dgm:t>
    </dgm:pt>
    <dgm:pt modelId="{85F3C499-8F03-F947-9C2C-DEA995DFBFD9}">
      <dgm:prSet custT="1"/>
      <dgm:spPr/>
      <dgm:t>
        <a:bodyPr/>
        <a:lstStyle/>
        <a:p>
          <a:r>
            <a:rPr lang="en-US" sz="2000" b="0" i="0" dirty="0">
              <a:latin typeface="Times New Roman" panose="02020603050405020304" pitchFamily="18" charset="0"/>
              <a:cs typeface="Times New Roman" panose="02020603050405020304" pitchFamily="18" charset="0"/>
            </a:rPr>
            <a:t>The base logistic regression model could be simpler and less prone to overfitting than L1 or L2 regularized models.</a:t>
          </a:r>
          <a:endParaRPr lang="en-US" sz="2000" dirty="0">
            <a:latin typeface="Times New Roman" panose="02020603050405020304" pitchFamily="18" charset="0"/>
            <a:cs typeface="Times New Roman" panose="02020603050405020304" pitchFamily="18" charset="0"/>
          </a:endParaRPr>
        </a:p>
      </dgm:t>
    </dgm:pt>
    <dgm:pt modelId="{D1501A9C-9775-5E4C-8B3D-46B487BFDCA9}" type="parTrans" cxnId="{36C84A1F-38C7-BA4B-84E8-4AE386206A26}">
      <dgm:prSet/>
      <dgm:spPr/>
    </dgm:pt>
    <dgm:pt modelId="{5296169D-58C8-A04D-9424-FADEA0F3A04F}" type="sibTrans" cxnId="{36C84A1F-38C7-BA4B-84E8-4AE386206A26}">
      <dgm:prSet/>
      <dgm:spPr/>
    </dgm:pt>
    <dgm:pt modelId="{DA600651-5F61-9648-AA01-3CBF351CA16C}">
      <dgm:prSet custT="1"/>
      <dgm:spPr/>
      <dgm:t>
        <a:bodyPr/>
        <a:lstStyle/>
        <a:p>
          <a:r>
            <a:rPr lang="en-US" sz="2000" b="0" i="0" dirty="0">
              <a:latin typeface="Times New Roman" panose="02020603050405020304" pitchFamily="18" charset="0"/>
              <a:cs typeface="Times New Roman" panose="02020603050405020304" pitchFamily="18" charset="0"/>
            </a:rPr>
            <a:t>The regularization techniques might not effectively handle noise or irrelevant features in the dataset</a:t>
          </a:r>
          <a:endParaRPr lang="en-US" sz="2000" dirty="0">
            <a:latin typeface="Times New Roman" panose="02020603050405020304" pitchFamily="18" charset="0"/>
            <a:cs typeface="Times New Roman" panose="02020603050405020304" pitchFamily="18" charset="0"/>
          </a:endParaRPr>
        </a:p>
      </dgm:t>
    </dgm:pt>
    <dgm:pt modelId="{F7D02D16-9722-7844-8185-D43E66CC89FA}" type="parTrans" cxnId="{8D84B305-66C4-2242-BF6A-EA8DCC360A84}">
      <dgm:prSet/>
      <dgm:spPr/>
    </dgm:pt>
    <dgm:pt modelId="{04524802-53A0-6B44-B09B-E36CEFA4292E}" type="sibTrans" cxnId="{8D84B305-66C4-2242-BF6A-EA8DCC360A84}">
      <dgm:prSet/>
      <dgm:spPr/>
    </dgm:pt>
    <dgm:pt modelId="{907F8338-63B6-5A4C-96D1-D502F5AC9FD9}" type="pres">
      <dgm:prSet presAssocID="{5A13074D-BC43-42D6-A4DB-F7137DDAFA98}" presName="linear" presStyleCnt="0">
        <dgm:presLayoutVars>
          <dgm:animLvl val="lvl"/>
          <dgm:resizeHandles val="exact"/>
        </dgm:presLayoutVars>
      </dgm:prSet>
      <dgm:spPr/>
    </dgm:pt>
    <dgm:pt modelId="{C9B9FE60-74A9-814E-874F-2066C599092F}" type="pres">
      <dgm:prSet presAssocID="{2A9BEF6A-3C87-4F3C-A825-15F5FE0ACF9B}" presName="parentText" presStyleLbl="node1" presStyleIdx="0" presStyleCnt="1" custScaleX="100000" custScaleY="99081" custLinFactNeighborX="0" custLinFactNeighborY="-78178">
        <dgm:presLayoutVars>
          <dgm:chMax val="0"/>
          <dgm:bulletEnabled val="1"/>
        </dgm:presLayoutVars>
      </dgm:prSet>
      <dgm:spPr/>
    </dgm:pt>
    <dgm:pt modelId="{E5591801-9791-524A-81DC-B5B2170F597C}" type="pres">
      <dgm:prSet presAssocID="{2A9BEF6A-3C87-4F3C-A825-15F5FE0ACF9B}" presName="childText" presStyleLbl="revTx" presStyleIdx="0" presStyleCnt="1" custScaleY="279714">
        <dgm:presLayoutVars>
          <dgm:bulletEnabled val="1"/>
        </dgm:presLayoutVars>
      </dgm:prSet>
      <dgm:spPr/>
    </dgm:pt>
  </dgm:ptLst>
  <dgm:cxnLst>
    <dgm:cxn modelId="{8D84B305-66C4-2242-BF6A-EA8DCC360A84}" srcId="{2A9BEF6A-3C87-4F3C-A825-15F5FE0ACF9B}" destId="{DA600651-5F61-9648-AA01-3CBF351CA16C}" srcOrd="4" destOrd="0" parTransId="{F7D02D16-9722-7844-8185-D43E66CC89FA}" sibTransId="{04524802-53A0-6B44-B09B-E36CEFA4292E}"/>
    <dgm:cxn modelId="{4C8B3E17-7F00-4534-AC27-5084C05AD2BC}" srcId="{2A9BEF6A-3C87-4F3C-A825-15F5FE0ACF9B}" destId="{04F417BE-CBB3-4741-8873-43545D9B47DB}" srcOrd="1" destOrd="0" parTransId="{964A8858-7839-4A45-AA42-F09F38477026}" sibTransId="{4B96D2AD-6361-4DDC-93C2-6E6C1C545D51}"/>
    <dgm:cxn modelId="{AA08F019-894F-774F-A2F1-6CC708BE8CDF}" type="presOf" srcId="{97296581-C079-5449-89FA-F15C5099E671}" destId="{E5591801-9791-524A-81DC-B5B2170F597C}" srcOrd="0" destOrd="5" presId="urn:microsoft.com/office/officeart/2005/8/layout/vList2"/>
    <dgm:cxn modelId="{36C84A1F-38C7-BA4B-84E8-4AE386206A26}" srcId="{2A9BEF6A-3C87-4F3C-A825-15F5FE0ACF9B}" destId="{85F3C499-8F03-F947-9C2C-DEA995DFBFD9}" srcOrd="3" destOrd="0" parTransId="{D1501A9C-9775-5E4C-8B3D-46B487BFDCA9}" sibTransId="{5296169D-58C8-A04D-9424-FADEA0F3A04F}"/>
    <dgm:cxn modelId="{190C4C22-5235-400F-B80B-B9A39D04389E}" srcId="{2A9BEF6A-3C87-4F3C-A825-15F5FE0ACF9B}" destId="{3CFAB12C-939D-4BEE-8E1B-23CF51C03B7C}" srcOrd="0" destOrd="0" parTransId="{E737E29B-26DD-4162-8236-D6EFD20C2BA9}" sibTransId="{969E9A86-BDC9-42E8-87D0-C6FE132B74F5}"/>
    <dgm:cxn modelId="{ED3CDF31-CD17-8548-B95D-6AB44986B307}" srcId="{2A9BEF6A-3C87-4F3C-A825-15F5FE0ACF9B}" destId="{205A08B3-24E3-3B4A-9D44-EB424D082731}" srcOrd="7" destOrd="0" parTransId="{FF6C0D09-E77F-664A-8AED-326C6FFF538A}" sibTransId="{26016AC8-6632-2B4E-9FD2-727CBD001525}"/>
    <dgm:cxn modelId="{2DFB2C36-A361-BC4F-A484-F23A84D6B060}" type="presOf" srcId="{5A13074D-BC43-42D6-A4DB-F7137DDAFA98}" destId="{907F8338-63B6-5A4C-96D1-D502F5AC9FD9}" srcOrd="0" destOrd="0" presId="urn:microsoft.com/office/officeart/2005/8/layout/vList2"/>
    <dgm:cxn modelId="{F63BE938-1897-1440-B1E2-E94D6A0656F1}" srcId="{2A9BEF6A-3C87-4F3C-A825-15F5FE0ACF9B}" destId="{E3327150-3051-4E4F-A4A0-FE5D38E23D58}" srcOrd="2" destOrd="0" parTransId="{DC8BE7AE-2B86-424A-B5FD-99B55B226E5A}" sibTransId="{D571931F-0718-A14E-ABF4-6F0E0EBBD923}"/>
    <dgm:cxn modelId="{CB204043-05A1-3742-8619-7AC88B778C88}" type="presOf" srcId="{85F3C499-8F03-F947-9C2C-DEA995DFBFD9}" destId="{E5591801-9791-524A-81DC-B5B2170F597C}" srcOrd="0" destOrd="3" presId="urn:microsoft.com/office/officeart/2005/8/layout/vList2"/>
    <dgm:cxn modelId="{9DCED446-7110-114B-A668-497C6CDC193F}" type="presOf" srcId="{E3327150-3051-4E4F-A4A0-FE5D38E23D58}" destId="{E5591801-9791-524A-81DC-B5B2170F597C}" srcOrd="0" destOrd="2" presId="urn:microsoft.com/office/officeart/2005/8/layout/vList2"/>
    <dgm:cxn modelId="{F7AB6E5B-AB89-CA46-8A88-293122D39FB6}" srcId="{2A9BEF6A-3C87-4F3C-A825-15F5FE0ACF9B}" destId="{0EE3C197-8FD9-624C-956B-46E9D9115521}" srcOrd="6" destOrd="0" parTransId="{70803674-49CF-ED46-8CA7-4C6EFCCA5130}" sibTransId="{49262F7B-06C6-044C-8C08-45E542AC1773}"/>
    <dgm:cxn modelId="{60377968-2782-B947-BF19-4B2CC6775F00}" srcId="{2A9BEF6A-3C87-4F3C-A825-15F5FE0ACF9B}" destId="{97296581-C079-5449-89FA-F15C5099E671}" srcOrd="5" destOrd="0" parTransId="{B986B6B8-44D9-8949-B0A5-5BAC984A39B2}" sibTransId="{0D33EE9A-84A8-3240-B700-E2AE4F563ED2}"/>
    <dgm:cxn modelId="{0A38436A-49A5-44B4-807C-69EC14F6D8D0}" srcId="{5A13074D-BC43-42D6-A4DB-F7137DDAFA98}" destId="{2A9BEF6A-3C87-4F3C-A825-15F5FE0ACF9B}" srcOrd="0" destOrd="0" parTransId="{161CC8E8-021E-4618-B614-1218CCC4BAE5}" sibTransId="{FD606783-CB0C-4065-BBB0-3A927A4A582E}"/>
    <dgm:cxn modelId="{61BB0577-6C82-474D-AB25-366AFF6B8DF4}" type="presOf" srcId="{205A08B3-24E3-3B4A-9D44-EB424D082731}" destId="{E5591801-9791-524A-81DC-B5B2170F597C}" srcOrd="0" destOrd="7" presId="urn:microsoft.com/office/officeart/2005/8/layout/vList2"/>
    <dgm:cxn modelId="{CC9A9E84-772A-4A33-A7F3-46A26F17CD97}" type="presOf" srcId="{04F417BE-CBB3-4741-8873-43545D9B47DB}" destId="{E5591801-9791-524A-81DC-B5B2170F597C}" srcOrd="0" destOrd="1" presId="urn:microsoft.com/office/officeart/2005/8/layout/vList2"/>
    <dgm:cxn modelId="{2E43E0B2-51BA-6A49-A2EE-5E16EA73DDA1}" type="presOf" srcId="{3CFAB12C-939D-4BEE-8E1B-23CF51C03B7C}" destId="{E5591801-9791-524A-81DC-B5B2170F597C}" srcOrd="0" destOrd="0" presId="urn:microsoft.com/office/officeart/2005/8/layout/vList2"/>
    <dgm:cxn modelId="{02553EBA-6655-4D47-B8CE-97BD2CCC6620}" type="presOf" srcId="{2A9BEF6A-3C87-4F3C-A825-15F5FE0ACF9B}" destId="{C9B9FE60-74A9-814E-874F-2066C599092F}" srcOrd="0" destOrd="0" presId="urn:microsoft.com/office/officeart/2005/8/layout/vList2"/>
    <dgm:cxn modelId="{EC5041CF-F750-CF45-A203-3460F81C7D09}" type="presOf" srcId="{0EE3C197-8FD9-624C-956B-46E9D9115521}" destId="{E5591801-9791-524A-81DC-B5B2170F597C}" srcOrd="0" destOrd="6" presId="urn:microsoft.com/office/officeart/2005/8/layout/vList2"/>
    <dgm:cxn modelId="{F03DAAEF-62B0-6149-B9FB-14D06E135CAA}" type="presOf" srcId="{DA600651-5F61-9648-AA01-3CBF351CA16C}" destId="{E5591801-9791-524A-81DC-B5B2170F597C}" srcOrd="0" destOrd="4" presId="urn:microsoft.com/office/officeart/2005/8/layout/vList2"/>
    <dgm:cxn modelId="{81B307D5-3EF8-2749-814A-FBEB6D31A131}" type="presParOf" srcId="{907F8338-63B6-5A4C-96D1-D502F5AC9FD9}" destId="{C9B9FE60-74A9-814E-874F-2066C599092F}" srcOrd="0" destOrd="0" presId="urn:microsoft.com/office/officeart/2005/8/layout/vList2"/>
    <dgm:cxn modelId="{47FFEEB2-DC1A-9640-8406-70B42DC121CE}" type="presParOf" srcId="{907F8338-63B6-5A4C-96D1-D502F5AC9FD9}" destId="{E5591801-9791-524A-81DC-B5B2170F597C}"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F7AEF0-5DE1-3140-8D65-B6193FC9917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B515096C-B011-7045-AD73-D19B14D66A75}" type="pres">
      <dgm:prSet presAssocID="{F5F7AEF0-5DE1-3140-8D65-B6193FC99170}" presName="Name0" presStyleCnt="0">
        <dgm:presLayoutVars>
          <dgm:dir/>
          <dgm:animLvl val="lvl"/>
          <dgm:resizeHandles val="exact"/>
        </dgm:presLayoutVars>
      </dgm:prSet>
      <dgm:spPr/>
    </dgm:pt>
  </dgm:ptLst>
  <dgm:cxnLst>
    <dgm:cxn modelId="{46971E94-80DA-8241-BA88-0A16AE394932}" type="presOf" srcId="{F5F7AEF0-5DE1-3140-8D65-B6193FC99170}" destId="{B515096C-B011-7045-AD73-D19B14D66A7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0255DF-37CE-9E40-8E47-58B5ADF38B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5911594-9B68-1F4C-AC25-8829D694CFFB}">
      <dgm:prSet/>
      <dgm:spPr>
        <a:solidFill>
          <a:schemeClr val="accent1"/>
        </a:solidFill>
      </dgm:spPr>
      <dgm:t>
        <a:bodyPr/>
        <a:lstStyle/>
        <a:p>
          <a:pPr algn="ctr"/>
          <a:r>
            <a:rPr lang="en-US" b="1" i="0" dirty="0"/>
            <a:t>Parameter Selection: Alpha Optimization</a:t>
          </a:r>
          <a:endParaRPr lang="en-US" dirty="0"/>
        </a:p>
      </dgm:t>
    </dgm:pt>
    <dgm:pt modelId="{1E3A6242-942C-984D-851A-FC51DA1D7166}" type="parTrans" cxnId="{D336111E-6592-1B47-9C57-4553792FB4A5}">
      <dgm:prSet/>
      <dgm:spPr/>
      <dgm:t>
        <a:bodyPr/>
        <a:lstStyle/>
        <a:p>
          <a:endParaRPr lang="en-US"/>
        </a:p>
      </dgm:t>
    </dgm:pt>
    <dgm:pt modelId="{81A772E8-510F-1B44-923F-39FB109F074E}" type="sibTrans" cxnId="{D336111E-6592-1B47-9C57-4553792FB4A5}">
      <dgm:prSet/>
      <dgm:spPr/>
      <dgm:t>
        <a:bodyPr/>
        <a:lstStyle/>
        <a:p>
          <a:endParaRPr lang="en-US"/>
        </a:p>
      </dgm:t>
    </dgm:pt>
    <dgm:pt modelId="{295C1972-BCDC-7E41-A55D-E423C199EE0D}" type="pres">
      <dgm:prSet presAssocID="{050255DF-37CE-9E40-8E47-58B5ADF38BDF}" presName="linear" presStyleCnt="0">
        <dgm:presLayoutVars>
          <dgm:animLvl val="lvl"/>
          <dgm:resizeHandles val="exact"/>
        </dgm:presLayoutVars>
      </dgm:prSet>
      <dgm:spPr/>
    </dgm:pt>
    <dgm:pt modelId="{828E9120-0039-B548-BEF2-C2F9B670C70D}" type="pres">
      <dgm:prSet presAssocID="{E5911594-9B68-1F4C-AC25-8829D694CFFB}" presName="parentText" presStyleLbl="node1" presStyleIdx="0" presStyleCnt="1" custLinFactY="158258" custLinFactNeighborX="-48129" custLinFactNeighborY="200000">
        <dgm:presLayoutVars>
          <dgm:chMax val="0"/>
          <dgm:bulletEnabled val="1"/>
        </dgm:presLayoutVars>
      </dgm:prSet>
      <dgm:spPr/>
    </dgm:pt>
  </dgm:ptLst>
  <dgm:cxnLst>
    <dgm:cxn modelId="{D336111E-6592-1B47-9C57-4553792FB4A5}" srcId="{050255DF-37CE-9E40-8E47-58B5ADF38BDF}" destId="{E5911594-9B68-1F4C-AC25-8829D694CFFB}" srcOrd="0" destOrd="0" parTransId="{1E3A6242-942C-984D-851A-FC51DA1D7166}" sibTransId="{81A772E8-510F-1B44-923F-39FB109F074E}"/>
    <dgm:cxn modelId="{CD98D43D-9503-5C45-9F7D-94541FF02360}" type="presOf" srcId="{E5911594-9B68-1F4C-AC25-8829D694CFFB}" destId="{828E9120-0039-B548-BEF2-C2F9B670C70D}" srcOrd="0" destOrd="0" presId="urn:microsoft.com/office/officeart/2005/8/layout/vList2"/>
    <dgm:cxn modelId="{8F1C8174-8842-A94E-ACB0-DBFB4D8EC60D}" type="presOf" srcId="{050255DF-37CE-9E40-8E47-58B5ADF38BDF}" destId="{295C1972-BCDC-7E41-A55D-E423C199EE0D}" srcOrd="0" destOrd="0" presId="urn:microsoft.com/office/officeart/2005/8/layout/vList2"/>
    <dgm:cxn modelId="{CB88D93D-3B11-234B-884C-2F7BD516EA83}" type="presParOf" srcId="{295C1972-BCDC-7E41-A55D-E423C199EE0D}" destId="{828E9120-0039-B548-BEF2-C2F9B670C70D}"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50255DF-37CE-9E40-8E47-58B5ADF38B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5911594-9B68-1F4C-AC25-8829D694CFFB}">
      <dgm:prSet/>
      <dgm:spPr>
        <a:solidFill>
          <a:schemeClr val="accent1"/>
        </a:solidFill>
      </dgm:spPr>
      <dgm:t>
        <a:bodyPr/>
        <a:lstStyle/>
        <a:p>
          <a:pPr algn="ctr"/>
          <a:r>
            <a:rPr lang="en-US" b="0" i="0" dirty="0"/>
            <a:t>Approach</a:t>
          </a:r>
          <a:endParaRPr lang="en-US" dirty="0"/>
        </a:p>
      </dgm:t>
    </dgm:pt>
    <dgm:pt modelId="{1E3A6242-942C-984D-851A-FC51DA1D7166}" type="parTrans" cxnId="{D336111E-6592-1B47-9C57-4553792FB4A5}">
      <dgm:prSet/>
      <dgm:spPr/>
      <dgm:t>
        <a:bodyPr/>
        <a:lstStyle/>
        <a:p>
          <a:endParaRPr lang="en-US"/>
        </a:p>
      </dgm:t>
    </dgm:pt>
    <dgm:pt modelId="{81A772E8-510F-1B44-923F-39FB109F074E}" type="sibTrans" cxnId="{D336111E-6592-1B47-9C57-4553792FB4A5}">
      <dgm:prSet/>
      <dgm:spPr/>
      <dgm:t>
        <a:bodyPr/>
        <a:lstStyle/>
        <a:p>
          <a:endParaRPr lang="en-US"/>
        </a:p>
      </dgm:t>
    </dgm:pt>
    <dgm:pt modelId="{295C1972-BCDC-7E41-A55D-E423C199EE0D}" type="pres">
      <dgm:prSet presAssocID="{050255DF-37CE-9E40-8E47-58B5ADF38BDF}" presName="linear" presStyleCnt="0">
        <dgm:presLayoutVars>
          <dgm:animLvl val="lvl"/>
          <dgm:resizeHandles val="exact"/>
        </dgm:presLayoutVars>
      </dgm:prSet>
      <dgm:spPr/>
    </dgm:pt>
    <dgm:pt modelId="{828E9120-0039-B548-BEF2-C2F9B670C70D}" type="pres">
      <dgm:prSet presAssocID="{E5911594-9B68-1F4C-AC25-8829D694CFFB}" presName="parentText" presStyleLbl="node1" presStyleIdx="0" presStyleCnt="1" custScaleX="57688" custLinFactNeighborX="-21156" custLinFactNeighborY="3589">
        <dgm:presLayoutVars>
          <dgm:chMax val="0"/>
          <dgm:bulletEnabled val="1"/>
        </dgm:presLayoutVars>
      </dgm:prSet>
      <dgm:spPr/>
    </dgm:pt>
  </dgm:ptLst>
  <dgm:cxnLst>
    <dgm:cxn modelId="{D336111E-6592-1B47-9C57-4553792FB4A5}" srcId="{050255DF-37CE-9E40-8E47-58B5ADF38BDF}" destId="{E5911594-9B68-1F4C-AC25-8829D694CFFB}" srcOrd="0" destOrd="0" parTransId="{1E3A6242-942C-984D-851A-FC51DA1D7166}" sibTransId="{81A772E8-510F-1B44-923F-39FB109F074E}"/>
    <dgm:cxn modelId="{CD98D43D-9503-5C45-9F7D-94541FF02360}" type="presOf" srcId="{E5911594-9B68-1F4C-AC25-8829D694CFFB}" destId="{828E9120-0039-B548-BEF2-C2F9B670C70D}" srcOrd="0" destOrd="0" presId="urn:microsoft.com/office/officeart/2005/8/layout/vList2"/>
    <dgm:cxn modelId="{8F1C8174-8842-A94E-ACB0-DBFB4D8EC60D}" type="presOf" srcId="{050255DF-37CE-9E40-8E47-58B5ADF38BDF}" destId="{295C1972-BCDC-7E41-A55D-E423C199EE0D}" srcOrd="0" destOrd="0" presId="urn:microsoft.com/office/officeart/2005/8/layout/vList2"/>
    <dgm:cxn modelId="{CB88D93D-3B11-234B-884C-2F7BD516EA83}" type="presParOf" srcId="{295C1972-BCDC-7E41-A55D-E423C199EE0D}" destId="{828E9120-0039-B548-BEF2-C2F9B670C70D}"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0255DF-37CE-9E40-8E47-58B5ADF38B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5911594-9B68-1F4C-AC25-8829D694CFFB}">
      <dgm:prSet/>
      <dgm:spPr>
        <a:solidFill>
          <a:schemeClr val="accent1"/>
        </a:solidFill>
      </dgm:spPr>
      <dgm:t>
        <a:bodyPr/>
        <a:lstStyle/>
        <a:p>
          <a:pPr algn="ctr"/>
          <a:r>
            <a:rPr lang="en-US" b="0" i="0" dirty="0"/>
            <a:t>Alpha Range</a:t>
          </a:r>
          <a:endParaRPr lang="en-US" dirty="0"/>
        </a:p>
      </dgm:t>
    </dgm:pt>
    <dgm:pt modelId="{1E3A6242-942C-984D-851A-FC51DA1D7166}" type="parTrans" cxnId="{D336111E-6592-1B47-9C57-4553792FB4A5}">
      <dgm:prSet/>
      <dgm:spPr/>
      <dgm:t>
        <a:bodyPr/>
        <a:lstStyle/>
        <a:p>
          <a:endParaRPr lang="en-US"/>
        </a:p>
      </dgm:t>
    </dgm:pt>
    <dgm:pt modelId="{81A772E8-510F-1B44-923F-39FB109F074E}" type="sibTrans" cxnId="{D336111E-6592-1B47-9C57-4553792FB4A5}">
      <dgm:prSet/>
      <dgm:spPr/>
      <dgm:t>
        <a:bodyPr/>
        <a:lstStyle/>
        <a:p>
          <a:endParaRPr lang="en-US"/>
        </a:p>
      </dgm:t>
    </dgm:pt>
    <dgm:pt modelId="{295C1972-BCDC-7E41-A55D-E423C199EE0D}" type="pres">
      <dgm:prSet presAssocID="{050255DF-37CE-9E40-8E47-58B5ADF38BDF}" presName="linear" presStyleCnt="0">
        <dgm:presLayoutVars>
          <dgm:animLvl val="lvl"/>
          <dgm:resizeHandles val="exact"/>
        </dgm:presLayoutVars>
      </dgm:prSet>
      <dgm:spPr/>
    </dgm:pt>
    <dgm:pt modelId="{828E9120-0039-B548-BEF2-C2F9B670C70D}" type="pres">
      <dgm:prSet presAssocID="{E5911594-9B68-1F4C-AC25-8829D694CFFB}" presName="parentText" presStyleLbl="node1" presStyleIdx="0" presStyleCnt="1" custScaleX="57688" custLinFactNeighborX="-21156" custLinFactNeighborY="3589">
        <dgm:presLayoutVars>
          <dgm:chMax val="0"/>
          <dgm:bulletEnabled val="1"/>
        </dgm:presLayoutVars>
      </dgm:prSet>
      <dgm:spPr/>
    </dgm:pt>
  </dgm:ptLst>
  <dgm:cxnLst>
    <dgm:cxn modelId="{D336111E-6592-1B47-9C57-4553792FB4A5}" srcId="{050255DF-37CE-9E40-8E47-58B5ADF38BDF}" destId="{E5911594-9B68-1F4C-AC25-8829D694CFFB}" srcOrd="0" destOrd="0" parTransId="{1E3A6242-942C-984D-851A-FC51DA1D7166}" sibTransId="{81A772E8-510F-1B44-923F-39FB109F074E}"/>
    <dgm:cxn modelId="{CD98D43D-9503-5C45-9F7D-94541FF02360}" type="presOf" srcId="{E5911594-9B68-1F4C-AC25-8829D694CFFB}" destId="{828E9120-0039-B548-BEF2-C2F9B670C70D}" srcOrd="0" destOrd="0" presId="urn:microsoft.com/office/officeart/2005/8/layout/vList2"/>
    <dgm:cxn modelId="{8F1C8174-8842-A94E-ACB0-DBFB4D8EC60D}" type="presOf" srcId="{050255DF-37CE-9E40-8E47-58B5ADF38BDF}" destId="{295C1972-BCDC-7E41-A55D-E423C199EE0D}" srcOrd="0" destOrd="0" presId="urn:microsoft.com/office/officeart/2005/8/layout/vList2"/>
    <dgm:cxn modelId="{CB88D93D-3B11-234B-884C-2F7BD516EA83}" type="presParOf" srcId="{295C1972-BCDC-7E41-A55D-E423C199EE0D}" destId="{828E9120-0039-B548-BEF2-C2F9B670C70D}"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50255DF-37CE-9E40-8E47-58B5ADF38B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5911594-9B68-1F4C-AC25-8829D694CFFB}">
      <dgm:prSet/>
      <dgm:spPr>
        <a:solidFill>
          <a:schemeClr val="accent1"/>
        </a:solidFill>
      </dgm:spPr>
      <dgm:t>
        <a:bodyPr/>
        <a:lstStyle/>
        <a:p>
          <a:pPr algn="ctr"/>
          <a:r>
            <a:rPr lang="en-US" b="0" i="0" dirty="0"/>
            <a:t>Outcome</a:t>
          </a:r>
          <a:endParaRPr lang="en-US" dirty="0"/>
        </a:p>
      </dgm:t>
    </dgm:pt>
    <dgm:pt modelId="{1E3A6242-942C-984D-851A-FC51DA1D7166}" type="parTrans" cxnId="{D336111E-6592-1B47-9C57-4553792FB4A5}">
      <dgm:prSet/>
      <dgm:spPr/>
      <dgm:t>
        <a:bodyPr/>
        <a:lstStyle/>
        <a:p>
          <a:endParaRPr lang="en-US"/>
        </a:p>
      </dgm:t>
    </dgm:pt>
    <dgm:pt modelId="{81A772E8-510F-1B44-923F-39FB109F074E}" type="sibTrans" cxnId="{D336111E-6592-1B47-9C57-4553792FB4A5}">
      <dgm:prSet/>
      <dgm:spPr/>
      <dgm:t>
        <a:bodyPr/>
        <a:lstStyle/>
        <a:p>
          <a:endParaRPr lang="en-US"/>
        </a:p>
      </dgm:t>
    </dgm:pt>
    <dgm:pt modelId="{295C1972-BCDC-7E41-A55D-E423C199EE0D}" type="pres">
      <dgm:prSet presAssocID="{050255DF-37CE-9E40-8E47-58B5ADF38BDF}" presName="linear" presStyleCnt="0">
        <dgm:presLayoutVars>
          <dgm:animLvl val="lvl"/>
          <dgm:resizeHandles val="exact"/>
        </dgm:presLayoutVars>
      </dgm:prSet>
      <dgm:spPr/>
    </dgm:pt>
    <dgm:pt modelId="{828E9120-0039-B548-BEF2-C2F9B670C70D}" type="pres">
      <dgm:prSet presAssocID="{E5911594-9B68-1F4C-AC25-8829D694CFFB}" presName="parentText" presStyleLbl="node1" presStyleIdx="0" presStyleCnt="1" custScaleX="57688" custLinFactNeighborX="-21156" custLinFactNeighborY="3589">
        <dgm:presLayoutVars>
          <dgm:chMax val="0"/>
          <dgm:bulletEnabled val="1"/>
        </dgm:presLayoutVars>
      </dgm:prSet>
      <dgm:spPr/>
    </dgm:pt>
  </dgm:ptLst>
  <dgm:cxnLst>
    <dgm:cxn modelId="{D336111E-6592-1B47-9C57-4553792FB4A5}" srcId="{050255DF-37CE-9E40-8E47-58B5ADF38BDF}" destId="{E5911594-9B68-1F4C-AC25-8829D694CFFB}" srcOrd="0" destOrd="0" parTransId="{1E3A6242-942C-984D-851A-FC51DA1D7166}" sibTransId="{81A772E8-510F-1B44-923F-39FB109F074E}"/>
    <dgm:cxn modelId="{CD98D43D-9503-5C45-9F7D-94541FF02360}" type="presOf" srcId="{E5911594-9B68-1F4C-AC25-8829D694CFFB}" destId="{828E9120-0039-B548-BEF2-C2F9B670C70D}" srcOrd="0" destOrd="0" presId="urn:microsoft.com/office/officeart/2005/8/layout/vList2"/>
    <dgm:cxn modelId="{8F1C8174-8842-A94E-ACB0-DBFB4D8EC60D}" type="presOf" srcId="{050255DF-37CE-9E40-8E47-58B5ADF38BDF}" destId="{295C1972-BCDC-7E41-A55D-E423C199EE0D}" srcOrd="0" destOrd="0" presId="urn:microsoft.com/office/officeart/2005/8/layout/vList2"/>
    <dgm:cxn modelId="{CB88D93D-3B11-234B-884C-2F7BD516EA83}" type="presParOf" srcId="{295C1972-BCDC-7E41-A55D-E423C199EE0D}" destId="{828E9120-0039-B548-BEF2-C2F9B670C70D}"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8D65ED-D75D-4741-A327-DEEB56912114}">
      <dsp:nvSpPr>
        <dsp:cNvPr id="0" name=""/>
        <dsp:cNvSpPr/>
      </dsp:nvSpPr>
      <dsp:spPr>
        <a:xfrm>
          <a:off x="0" y="133820"/>
          <a:ext cx="4430488" cy="538884"/>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Problem</a:t>
          </a:r>
        </a:p>
      </dsp:txBody>
      <dsp:txXfrm>
        <a:off x="26306" y="160126"/>
        <a:ext cx="4377876" cy="486272"/>
      </dsp:txXfrm>
    </dsp:sp>
    <dsp:sp modelId="{0115CB8A-E6CC-1F47-B101-F95C81E131A1}">
      <dsp:nvSpPr>
        <dsp:cNvPr id="0" name=""/>
        <dsp:cNvSpPr/>
      </dsp:nvSpPr>
      <dsp:spPr>
        <a:xfrm>
          <a:off x="0" y="795741"/>
          <a:ext cx="4430488" cy="1039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66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latin typeface="Times New Roman" panose="02020603050405020304" pitchFamily="18" charset="0"/>
              <a:cs typeface="Times New Roman" panose="02020603050405020304" pitchFamily="18" charset="0"/>
            </a:rPr>
            <a:t>Identify the best model </a:t>
          </a:r>
          <a:r>
            <a:rPr lang="en-US" sz="2000" b="0" i="0" u="none" kern="1200" dirty="0">
              <a:latin typeface="Times New Roman" panose="02020603050405020304" pitchFamily="18" charset="0"/>
              <a:cs typeface="Times New Roman" panose="02020603050405020304" pitchFamily="18" charset="0"/>
            </a:rPr>
            <a:t>that can correctly classify patient’s breast cancer as benign or </a:t>
          </a:r>
          <a:r>
            <a:rPr lang="en-US" sz="2000" kern="1200" dirty="0">
              <a:latin typeface="Times New Roman" panose="02020603050405020304" pitchFamily="18" charset="0"/>
              <a:cs typeface="Times New Roman" panose="02020603050405020304" pitchFamily="18" charset="0"/>
            </a:rPr>
            <a:t>malignant.</a:t>
          </a:r>
        </a:p>
      </dsp:txBody>
      <dsp:txXfrm>
        <a:off x="0" y="795741"/>
        <a:ext cx="4430488" cy="1039153"/>
      </dsp:txXfrm>
    </dsp:sp>
    <dsp:sp modelId="{2096BB7E-8115-C748-8DC5-83F29B941FFF}">
      <dsp:nvSpPr>
        <dsp:cNvPr id="0" name=""/>
        <dsp:cNvSpPr/>
      </dsp:nvSpPr>
      <dsp:spPr>
        <a:xfrm>
          <a:off x="0" y="1834753"/>
          <a:ext cx="4430488" cy="5438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Model</a:t>
          </a:r>
        </a:p>
      </dsp:txBody>
      <dsp:txXfrm>
        <a:off x="26549" y="1861302"/>
        <a:ext cx="4377390" cy="490753"/>
      </dsp:txXfrm>
    </dsp:sp>
    <dsp:sp modelId="{97A27B4F-CF47-EB41-9E37-1F348138336D}">
      <dsp:nvSpPr>
        <dsp:cNvPr id="0" name=""/>
        <dsp:cNvSpPr/>
      </dsp:nvSpPr>
      <dsp:spPr>
        <a:xfrm>
          <a:off x="0" y="2680032"/>
          <a:ext cx="4430488" cy="686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66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latin typeface="Times New Roman" panose="02020603050405020304" pitchFamily="18" charset="0"/>
              <a:cs typeface="Times New Roman" panose="02020603050405020304" pitchFamily="18" charset="0"/>
            </a:rPr>
            <a:t>Logistics Regression, Lasso , Ridge</a:t>
          </a:r>
        </a:p>
        <a:p>
          <a:pPr marL="228600" lvl="1" indent="-228600" algn="l" defTabSz="889000">
            <a:lnSpc>
              <a:spcPct val="90000"/>
            </a:lnSpc>
            <a:spcBef>
              <a:spcPct val="0"/>
            </a:spcBef>
            <a:spcAft>
              <a:spcPct val="20000"/>
            </a:spcAft>
            <a:buChar char="•"/>
          </a:pPr>
          <a:r>
            <a:rPr lang="en-US" sz="2000" kern="1200" dirty="0">
              <a:latin typeface="Times New Roman" panose="02020603050405020304" pitchFamily="18" charset="0"/>
              <a:cs typeface="Times New Roman" panose="02020603050405020304" pitchFamily="18" charset="0"/>
            </a:rPr>
            <a:t>Model Selection (Accuracy, Recall)</a:t>
          </a:r>
        </a:p>
      </dsp:txBody>
      <dsp:txXfrm>
        <a:off x="0" y="2680032"/>
        <a:ext cx="4430488" cy="686613"/>
      </dsp:txXfrm>
    </dsp:sp>
    <dsp:sp modelId="{08BA8327-13BC-8E4F-A6B4-EB7E8BAEEB7F}">
      <dsp:nvSpPr>
        <dsp:cNvPr id="0" name=""/>
        <dsp:cNvSpPr/>
      </dsp:nvSpPr>
      <dsp:spPr>
        <a:xfrm>
          <a:off x="0" y="3395486"/>
          <a:ext cx="4430488" cy="5182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Process</a:t>
          </a:r>
        </a:p>
      </dsp:txBody>
      <dsp:txXfrm>
        <a:off x="25297" y="3420783"/>
        <a:ext cx="4379894" cy="467620"/>
      </dsp:txXfrm>
    </dsp:sp>
    <dsp:sp modelId="{A276BFB3-9B53-064E-BBFD-614B723AA8A3}">
      <dsp:nvSpPr>
        <dsp:cNvPr id="0" name=""/>
        <dsp:cNvSpPr/>
      </dsp:nvSpPr>
      <dsp:spPr>
        <a:xfrm>
          <a:off x="0" y="3998639"/>
          <a:ext cx="4430488" cy="1904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668" tIns="25400" rIns="142240" bIns="25400" numCol="1" spcCol="1270" anchor="t" anchorCtr="0">
          <a:noAutofit/>
        </a:bodyPr>
        <a:lstStyle/>
        <a:p>
          <a:pPr marL="228600" lvl="1" indent="-228600" algn="l" defTabSz="889000">
            <a:lnSpc>
              <a:spcPct val="90000"/>
            </a:lnSpc>
            <a:spcBef>
              <a:spcPct val="0"/>
            </a:spcBef>
            <a:spcAft>
              <a:spcPct val="20000"/>
            </a:spcAft>
            <a:buFont typeface="Arial" panose="020B0604020202020204" pitchFamily="34" charset="0"/>
            <a:buChar char="•"/>
          </a:pPr>
          <a:r>
            <a:rPr lang="en-US" sz="2000" kern="1200" dirty="0">
              <a:latin typeface="Times New Roman" panose="02020603050405020304" pitchFamily="18" charset="0"/>
              <a:cs typeface="Times New Roman" panose="02020603050405020304" pitchFamily="18" charset="0"/>
            </a:rPr>
            <a:t>Exploratory Data Analysis</a:t>
          </a:r>
        </a:p>
        <a:p>
          <a:pPr marL="228600" lvl="1" indent="-228600" algn="l" defTabSz="889000">
            <a:lnSpc>
              <a:spcPct val="90000"/>
            </a:lnSpc>
            <a:spcBef>
              <a:spcPct val="0"/>
            </a:spcBef>
            <a:spcAft>
              <a:spcPct val="20000"/>
            </a:spcAft>
            <a:buFont typeface="Arial" panose="020B0604020202020204" pitchFamily="34" charset="0"/>
            <a:buChar char="•"/>
          </a:pPr>
          <a:r>
            <a:rPr lang="en-US" sz="2000" kern="1200" dirty="0">
              <a:latin typeface="Times New Roman" panose="02020603050405020304" pitchFamily="18" charset="0"/>
              <a:cs typeface="Times New Roman" panose="02020603050405020304" pitchFamily="18" charset="0"/>
            </a:rPr>
            <a:t>Data Transformation</a:t>
          </a:r>
        </a:p>
        <a:p>
          <a:pPr marL="228600" lvl="1" indent="-228600" algn="l" defTabSz="889000">
            <a:lnSpc>
              <a:spcPct val="90000"/>
            </a:lnSpc>
            <a:spcBef>
              <a:spcPct val="0"/>
            </a:spcBef>
            <a:spcAft>
              <a:spcPct val="20000"/>
            </a:spcAft>
            <a:buFont typeface="Arial" panose="020B0604020202020204" pitchFamily="34" charset="0"/>
            <a:buChar char="•"/>
          </a:pPr>
          <a:r>
            <a:rPr lang="en-US" sz="2000" kern="1200" dirty="0">
              <a:latin typeface="Times New Roman" panose="02020603050405020304" pitchFamily="18" charset="0"/>
              <a:cs typeface="Times New Roman" panose="02020603050405020304" pitchFamily="18" charset="0"/>
            </a:rPr>
            <a:t>Train Test Split</a:t>
          </a:r>
        </a:p>
        <a:p>
          <a:pPr marL="228600" lvl="1" indent="-228600" algn="l" defTabSz="889000">
            <a:lnSpc>
              <a:spcPct val="90000"/>
            </a:lnSpc>
            <a:spcBef>
              <a:spcPct val="0"/>
            </a:spcBef>
            <a:spcAft>
              <a:spcPct val="20000"/>
            </a:spcAft>
            <a:buFont typeface="Arial" panose="020B0604020202020204" pitchFamily="34" charset="0"/>
            <a:buChar char="•"/>
          </a:pPr>
          <a:r>
            <a:rPr lang="en-US" sz="2000" kern="1200" dirty="0">
              <a:latin typeface="Times New Roman" panose="02020603050405020304" pitchFamily="18" charset="0"/>
              <a:cs typeface="Times New Roman" panose="02020603050405020304" pitchFamily="18" charset="0"/>
            </a:rPr>
            <a:t>Check Multicollinearity</a:t>
          </a:r>
        </a:p>
        <a:p>
          <a:pPr marL="228600" lvl="1" indent="-228600" algn="l" defTabSz="889000">
            <a:lnSpc>
              <a:spcPct val="90000"/>
            </a:lnSpc>
            <a:spcBef>
              <a:spcPct val="0"/>
            </a:spcBef>
            <a:spcAft>
              <a:spcPct val="20000"/>
            </a:spcAft>
            <a:buFont typeface="Arial" panose="020B0604020202020204" pitchFamily="34" charset="0"/>
            <a:buChar char="•"/>
          </a:pPr>
          <a:r>
            <a:rPr lang="en-US" sz="2000" kern="1200" dirty="0">
              <a:latin typeface="Times New Roman" panose="02020603050405020304" pitchFamily="18" charset="0"/>
              <a:cs typeface="Times New Roman" panose="02020603050405020304" pitchFamily="18" charset="0"/>
            </a:rPr>
            <a:t>Data Modeling</a:t>
          </a:r>
        </a:p>
        <a:p>
          <a:pPr marL="228600" lvl="1" indent="-228600" algn="l" defTabSz="889000">
            <a:lnSpc>
              <a:spcPct val="90000"/>
            </a:lnSpc>
            <a:spcBef>
              <a:spcPct val="0"/>
            </a:spcBef>
            <a:spcAft>
              <a:spcPct val="20000"/>
            </a:spcAft>
            <a:buFont typeface="Arial" panose="020B0604020202020204" pitchFamily="34" charset="0"/>
            <a:buChar char="•"/>
          </a:pPr>
          <a:r>
            <a:rPr lang="en-US" sz="2000" kern="1200" dirty="0">
              <a:latin typeface="Times New Roman" panose="02020603050405020304" pitchFamily="18" charset="0"/>
              <a:cs typeface="Times New Roman" panose="02020603050405020304" pitchFamily="18" charset="0"/>
            </a:rPr>
            <a:t>Model Comparison</a:t>
          </a:r>
        </a:p>
        <a:p>
          <a:pPr marL="228600" lvl="1" indent="-228600" algn="l" defTabSz="889000">
            <a:lnSpc>
              <a:spcPct val="90000"/>
            </a:lnSpc>
            <a:spcBef>
              <a:spcPct val="0"/>
            </a:spcBef>
            <a:spcAft>
              <a:spcPct val="20000"/>
            </a:spcAft>
            <a:buNone/>
          </a:pP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20000"/>
            </a:spcAft>
            <a:buNone/>
          </a:pPr>
          <a:endParaRPr lang="en-US" sz="2000" kern="1200" dirty="0">
            <a:latin typeface="Times New Roman" panose="02020603050405020304" pitchFamily="18" charset="0"/>
            <a:cs typeface="Times New Roman" panose="02020603050405020304" pitchFamily="18" charset="0"/>
          </a:endParaRPr>
        </a:p>
      </dsp:txBody>
      <dsp:txXfrm>
        <a:off x="0" y="3998639"/>
        <a:ext cx="4430488" cy="1904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9FE60-74A9-814E-874F-2066C599092F}">
      <dsp:nvSpPr>
        <dsp:cNvPr id="0" name=""/>
        <dsp:cNvSpPr/>
      </dsp:nvSpPr>
      <dsp:spPr>
        <a:xfrm>
          <a:off x="0" y="0"/>
          <a:ext cx="6675650" cy="5027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Results</a:t>
          </a:r>
        </a:p>
      </dsp:txBody>
      <dsp:txXfrm>
        <a:off x="24541" y="24541"/>
        <a:ext cx="6626568" cy="453635"/>
      </dsp:txXfrm>
    </dsp:sp>
    <dsp:sp modelId="{E5591801-9791-524A-81DC-B5B2170F597C}">
      <dsp:nvSpPr>
        <dsp:cNvPr id="0" name=""/>
        <dsp:cNvSpPr/>
      </dsp:nvSpPr>
      <dsp:spPr>
        <a:xfrm>
          <a:off x="0" y="504618"/>
          <a:ext cx="6675650" cy="331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95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latin typeface="Times New Roman" panose="02020603050405020304" pitchFamily="18" charset="0"/>
              <a:cs typeface="Times New Roman" panose="02020603050405020304" pitchFamily="18" charset="0"/>
            </a:rPr>
            <a:t>After cross-validation of 10 training splits, we found the best model is </a:t>
          </a:r>
          <a:r>
            <a:rPr lang="en-US" sz="2000" kern="1200" dirty="0">
              <a:solidFill>
                <a:srgbClr val="FF0000"/>
              </a:solidFill>
              <a:latin typeface="Times New Roman" panose="02020603050405020304" pitchFamily="18" charset="0"/>
              <a:cs typeface="Times New Roman" panose="02020603050405020304" pitchFamily="18" charset="0"/>
            </a:rPr>
            <a:t>Logistic Regression</a:t>
          </a:r>
          <a:r>
            <a:rPr lang="en-US" sz="2000" kern="1200" dirty="0">
              <a:latin typeface="Times New Roman" panose="02020603050405020304" pitchFamily="18" charset="0"/>
              <a:cs typeface="Times New Roman" panose="02020603050405020304" pitchFamily="18" charset="0"/>
            </a:rPr>
            <a:t>.</a:t>
          </a:r>
        </a:p>
        <a:p>
          <a:pPr marL="228600" lvl="1" indent="-228600" algn="l" defTabSz="889000">
            <a:lnSpc>
              <a:spcPct val="90000"/>
            </a:lnSpc>
            <a:spcBef>
              <a:spcPct val="0"/>
            </a:spcBef>
            <a:spcAft>
              <a:spcPct val="20000"/>
            </a:spcAft>
            <a:buChar char="•"/>
          </a:pPr>
          <a:r>
            <a:rPr lang="en-US" sz="2000" kern="1200" dirty="0">
              <a:latin typeface="Times New Roman" panose="02020603050405020304" pitchFamily="18" charset="0"/>
              <a:cs typeface="Times New Roman" panose="02020603050405020304" pitchFamily="18" charset="0"/>
            </a:rPr>
            <a:t>Logistic model achieved an average accuracy and recall of 98% and 97% on the test data.</a:t>
          </a:r>
        </a:p>
        <a:p>
          <a:pPr marL="228600" lvl="1" indent="-228600" algn="l" defTabSz="889000">
            <a:lnSpc>
              <a:spcPct val="90000"/>
            </a:lnSpc>
            <a:spcBef>
              <a:spcPct val="0"/>
            </a:spcBef>
            <a:spcAft>
              <a:spcPct val="20000"/>
            </a:spcAft>
            <a:buChar char="•"/>
          </a:pPr>
          <a:r>
            <a:rPr lang="en-US" sz="2000" b="0" i="0" kern="1200" dirty="0">
              <a:latin typeface="Times New Roman" panose="02020603050405020304" pitchFamily="18" charset="0"/>
              <a:cs typeface="Times New Roman" panose="02020603050405020304" pitchFamily="18" charset="0"/>
            </a:rPr>
            <a:t>Logistic regression's base model is more adept at capturing the essential features impact on predicting breast cancer without the need for feature selection.</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20000"/>
            </a:spcAft>
            <a:buChar char="•"/>
          </a:pPr>
          <a:r>
            <a:rPr lang="en-US" sz="2000" b="0" i="0" kern="1200" dirty="0">
              <a:latin typeface="Times New Roman" panose="02020603050405020304" pitchFamily="18" charset="0"/>
              <a:cs typeface="Times New Roman" panose="02020603050405020304" pitchFamily="18" charset="0"/>
            </a:rPr>
            <a:t>The base logistic regression model could be simpler and less prone to overfitting than L1 or L2 regularized models.</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20000"/>
            </a:spcAft>
            <a:buChar char="•"/>
          </a:pPr>
          <a:r>
            <a:rPr lang="en-US" sz="2000" b="0" i="0" kern="1200" dirty="0">
              <a:latin typeface="Times New Roman" panose="02020603050405020304" pitchFamily="18" charset="0"/>
              <a:cs typeface="Times New Roman" panose="02020603050405020304" pitchFamily="18" charset="0"/>
            </a:rPr>
            <a:t>The regularization techniques might not effectively handle noise or irrelevant features in the dataset</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20000"/>
            </a:spcAft>
            <a:buChar char="•"/>
          </a:pP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20000"/>
            </a:spcAft>
            <a:buChar char="•"/>
          </a:pP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20000"/>
            </a:spcAft>
            <a:buChar char="•"/>
          </a:pPr>
          <a:endParaRPr lang="en-US" sz="2000" kern="1200" dirty="0">
            <a:latin typeface="Times New Roman" panose="02020603050405020304" pitchFamily="18" charset="0"/>
            <a:cs typeface="Times New Roman" panose="02020603050405020304" pitchFamily="18" charset="0"/>
          </a:endParaRPr>
        </a:p>
      </dsp:txBody>
      <dsp:txXfrm>
        <a:off x="0" y="504618"/>
        <a:ext cx="6675650" cy="33109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8E9120-0039-B548-BEF2-C2F9B670C70D}">
      <dsp:nvSpPr>
        <dsp:cNvPr id="0" name=""/>
        <dsp:cNvSpPr/>
      </dsp:nvSpPr>
      <dsp:spPr>
        <a:xfrm>
          <a:off x="0" y="71951"/>
          <a:ext cx="4450650" cy="45571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t>Parameter Selection: Alpha Optimization</a:t>
          </a:r>
          <a:endParaRPr lang="en-US" sz="1900" kern="1200" dirty="0"/>
        </a:p>
      </dsp:txBody>
      <dsp:txXfrm>
        <a:off x="22246" y="94197"/>
        <a:ext cx="4406158" cy="4112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8E9120-0039-B548-BEF2-C2F9B670C70D}">
      <dsp:nvSpPr>
        <dsp:cNvPr id="0" name=""/>
        <dsp:cNvSpPr/>
      </dsp:nvSpPr>
      <dsp:spPr>
        <a:xfrm>
          <a:off x="0" y="9557"/>
          <a:ext cx="989482" cy="359774"/>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dirty="0"/>
            <a:t>Approach</a:t>
          </a:r>
          <a:endParaRPr lang="en-US" sz="1500" kern="1200" dirty="0"/>
        </a:p>
      </dsp:txBody>
      <dsp:txXfrm>
        <a:off x="17563" y="27120"/>
        <a:ext cx="954356" cy="3246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8E9120-0039-B548-BEF2-C2F9B670C70D}">
      <dsp:nvSpPr>
        <dsp:cNvPr id="0" name=""/>
        <dsp:cNvSpPr/>
      </dsp:nvSpPr>
      <dsp:spPr>
        <a:xfrm>
          <a:off x="0" y="9557"/>
          <a:ext cx="989482" cy="359774"/>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Alpha Range</a:t>
          </a:r>
          <a:endParaRPr lang="en-US" sz="1300" kern="1200" dirty="0"/>
        </a:p>
      </dsp:txBody>
      <dsp:txXfrm>
        <a:off x="17563" y="27120"/>
        <a:ext cx="954356" cy="3246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8E9120-0039-B548-BEF2-C2F9B670C70D}">
      <dsp:nvSpPr>
        <dsp:cNvPr id="0" name=""/>
        <dsp:cNvSpPr/>
      </dsp:nvSpPr>
      <dsp:spPr>
        <a:xfrm>
          <a:off x="0" y="9557"/>
          <a:ext cx="989482" cy="359774"/>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dirty="0"/>
            <a:t>Outcome</a:t>
          </a:r>
          <a:endParaRPr lang="en-US" sz="1500" kern="1200" dirty="0"/>
        </a:p>
      </dsp:txBody>
      <dsp:txXfrm>
        <a:off x="17563" y="27120"/>
        <a:ext cx="954356" cy="3246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797C9-CB64-DD84-D5C1-AE368F1162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BCA723-2C75-0AA2-F29D-6EED7B2945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2B8524-733E-4CB8-0F7C-596117D5EB8B}"/>
              </a:ext>
            </a:extLst>
          </p:cNvPr>
          <p:cNvSpPr>
            <a:spLocks noGrp="1"/>
          </p:cNvSpPr>
          <p:nvPr>
            <p:ph type="dt" sz="half" idx="10"/>
          </p:nvPr>
        </p:nvSpPr>
        <p:spPr/>
        <p:txBody>
          <a:bodyPr/>
          <a:lstStyle/>
          <a:p>
            <a:fld id="{2A113675-B9B5-754E-8223-E8485B6A04AF}" type="datetimeFigureOut">
              <a:rPr lang="en-US" smtClean="0"/>
              <a:t>11/27/23</a:t>
            </a:fld>
            <a:endParaRPr lang="en-US"/>
          </a:p>
        </p:txBody>
      </p:sp>
      <p:sp>
        <p:nvSpPr>
          <p:cNvPr id="5" name="Footer Placeholder 4">
            <a:extLst>
              <a:ext uri="{FF2B5EF4-FFF2-40B4-BE49-F238E27FC236}">
                <a16:creationId xmlns:a16="http://schemas.microsoft.com/office/drawing/2014/main" id="{53A4955F-BEF1-A54F-3478-57B026CA3C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5B0445-C896-A89A-BD01-AE6762224D19}"/>
              </a:ext>
            </a:extLst>
          </p:cNvPr>
          <p:cNvSpPr>
            <a:spLocks noGrp="1"/>
          </p:cNvSpPr>
          <p:nvPr>
            <p:ph type="sldNum" sz="quarter" idx="12"/>
          </p:nvPr>
        </p:nvSpPr>
        <p:spPr/>
        <p:txBody>
          <a:bodyPr/>
          <a:lstStyle/>
          <a:p>
            <a:fld id="{D7B3F525-8134-3644-874C-48DBBE5508FD}" type="slidenum">
              <a:rPr lang="en-US" smtClean="0"/>
              <a:t>‹#›</a:t>
            </a:fld>
            <a:endParaRPr lang="en-US"/>
          </a:p>
        </p:txBody>
      </p:sp>
    </p:spTree>
    <p:extLst>
      <p:ext uri="{BB962C8B-B14F-4D97-AF65-F5344CB8AC3E}">
        <p14:creationId xmlns:p14="http://schemas.microsoft.com/office/powerpoint/2010/main" val="2991169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6264E-9FED-DBD4-4DF4-5B49C8CA44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610FD-BBCE-6281-649E-6C72CF1934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C7C926-7063-63C2-69E5-20C7C8602B28}"/>
              </a:ext>
            </a:extLst>
          </p:cNvPr>
          <p:cNvSpPr>
            <a:spLocks noGrp="1"/>
          </p:cNvSpPr>
          <p:nvPr>
            <p:ph type="dt" sz="half" idx="10"/>
          </p:nvPr>
        </p:nvSpPr>
        <p:spPr/>
        <p:txBody>
          <a:bodyPr/>
          <a:lstStyle/>
          <a:p>
            <a:fld id="{2A113675-B9B5-754E-8223-E8485B6A04AF}" type="datetimeFigureOut">
              <a:rPr lang="en-US" smtClean="0"/>
              <a:t>11/27/23</a:t>
            </a:fld>
            <a:endParaRPr lang="en-US"/>
          </a:p>
        </p:txBody>
      </p:sp>
      <p:sp>
        <p:nvSpPr>
          <p:cNvPr id="5" name="Footer Placeholder 4">
            <a:extLst>
              <a:ext uri="{FF2B5EF4-FFF2-40B4-BE49-F238E27FC236}">
                <a16:creationId xmlns:a16="http://schemas.microsoft.com/office/drawing/2014/main" id="{F3A8B04A-4EFC-DE66-48F9-64E2BECC2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225877-366D-2E3C-F0CA-4771BBB689AC}"/>
              </a:ext>
            </a:extLst>
          </p:cNvPr>
          <p:cNvSpPr>
            <a:spLocks noGrp="1"/>
          </p:cNvSpPr>
          <p:nvPr>
            <p:ph type="sldNum" sz="quarter" idx="12"/>
          </p:nvPr>
        </p:nvSpPr>
        <p:spPr/>
        <p:txBody>
          <a:bodyPr/>
          <a:lstStyle/>
          <a:p>
            <a:fld id="{D7B3F525-8134-3644-874C-48DBBE5508FD}" type="slidenum">
              <a:rPr lang="en-US" smtClean="0"/>
              <a:t>‹#›</a:t>
            </a:fld>
            <a:endParaRPr lang="en-US"/>
          </a:p>
        </p:txBody>
      </p:sp>
    </p:spTree>
    <p:extLst>
      <p:ext uri="{BB962C8B-B14F-4D97-AF65-F5344CB8AC3E}">
        <p14:creationId xmlns:p14="http://schemas.microsoft.com/office/powerpoint/2010/main" val="954882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295EF-0D70-8D5B-32CD-7A0B94A1F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AE7F09-4CD9-936B-F5EA-8718BC83FE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A5D7C-A40F-ECB8-8720-6E4D04E007EB}"/>
              </a:ext>
            </a:extLst>
          </p:cNvPr>
          <p:cNvSpPr>
            <a:spLocks noGrp="1"/>
          </p:cNvSpPr>
          <p:nvPr>
            <p:ph type="dt" sz="half" idx="10"/>
          </p:nvPr>
        </p:nvSpPr>
        <p:spPr/>
        <p:txBody>
          <a:bodyPr/>
          <a:lstStyle/>
          <a:p>
            <a:fld id="{2A113675-B9B5-754E-8223-E8485B6A04AF}" type="datetimeFigureOut">
              <a:rPr lang="en-US" smtClean="0"/>
              <a:t>11/27/23</a:t>
            </a:fld>
            <a:endParaRPr lang="en-US"/>
          </a:p>
        </p:txBody>
      </p:sp>
      <p:sp>
        <p:nvSpPr>
          <p:cNvPr id="5" name="Footer Placeholder 4">
            <a:extLst>
              <a:ext uri="{FF2B5EF4-FFF2-40B4-BE49-F238E27FC236}">
                <a16:creationId xmlns:a16="http://schemas.microsoft.com/office/drawing/2014/main" id="{8151DCFF-1968-70E8-83F2-4A7CEF7C6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BACA9B-CC78-CADF-DD0E-DC1E41571F56}"/>
              </a:ext>
            </a:extLst>
          </p:cNvPr>
          <p:cNvSpPr>
            <a:spLocks noGrp="1"/>
          </p:cNvSpPr>
          <p:nvPr>
            <p:ph type="sldNum" sz="quarter" idx="12"/>
          </p:nvPr>
        </p:nvSpPr>
        <p:spPr/>
        <p:txBody>
          <a:bodyPr/>
          <a:lstStyle/>
          <a:p>
            <a:fld id="{D7B3F525-8134-3644-874C-48DBBE5508FD}" type="slidenum">
              <a:rPr lang="en-US" smtClean="0"/>
              <a:t>‹#›</a:t>
            </a:fld>
            <a:endParaRPr lang="en-US"/>
          </a:p>
        </p:txBody>
      </p:sp>
    </p:spTree>
    <p:extLst>
      <p:ext uri="{BB962C8B-B14F-4D97-AF65-F5344CB8AC3E}">
        <p14:creationId xmlns:p14="http://schemas.microsoft.com/office/powerpoint/2010/main" val="340810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86E98-AF89-E451-FF4F-DE83ACBD77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E351D6-FB95-497F-431B-6FF37A8178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FC0397-DC58-F1C1-119D-AE6622B2020A}"/>
              </a:ext>
            </a:extLst>
          </p:cNvPr>
          <p:cNvSpPr>
            <a:spLocks noGrp="1"/>
          </p:cNvSpPr>
          <p:nvPr>
            <p:ph type="dt" sz="half" idx="10"/>
          </p:nvPr>
        </p:nvSpPr>
        <p:spPr/>
        <p:txBody>
          <a:bodyPr/>
          <a:lstStyle/>
          <a:p>
            <a:fld id="{2A113675-B9B5-754E-8223-E8485B6A04AF}" type="datetimeFigureOut">
              <a:rPr lang="en-US" smtClean="0"/>
              <a:t>11/27/23</a:t>
            </a:fld>
            <a:endParaRPr lang="en-US"/>
          </a:p>
        </p:txBody>
      </p:sp>
      <p:sp>
        <p:nvSpPr>
          <p:cNvPr id="5" name="Footer Placeholder 4">
            <a:extLst>
              <a:ext uri="{FF2B5EF4-FFF2-40B4-BE49-F238E27FC236}">
                <a16:creationId xmlns:a16="http://schemas.microsoft.com/office/drawing/2014/main" id="{4474AE8B-F5A5-93CE-2C3E-B14AF9DF4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C0E37-5FBB-9130-81CE-D55EE8C28435}"/>
              </a:ext>
            </a:extLst>
          </p:cNvPr>
          <p:cNvSpPr>
            <a:spLocks noGrp="1"/>
          </p:cNvSpPr>
          <p:nvPr>
            <p:ph type="sldNum" sz="quarter" idx="12"/>
          </p:nvPr>
        </p:nvSpPr>
        <p:spPr/>
        <p:txBody>
          <a:bodyPr/>
          <a:lstStyle/>
          <a:p>
            <a:fld id="{D7B3F525-8134-3644-874C-48DBBE5508FD}" type="slidenum">
              <a:rPr lang="en-US" smtClean="0"/>
              <a:t>‹#›</a:t>
            </a:fld>
            <a:endParaRPr lang="en-US"/>
          </a:p>
        </p:txBody>
      </p:sp>
    </p:spTree>
    <p:extLst>
      <p:ext uri="{BB962C8B-B14F-4D97-AF65-F5344CB8AC3E}">
        <p14:creationId xmlns:p14="http://schemas.microsoft.com/office/powerpoint/2010/main" val="2982239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D0511-B9A8-E440-719D-E2EF0D110C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A2121C-0DF3-79CC-DE1C-B8D67CCE71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A9F9FB-0C46-4BD8-CF9F-488577F31EA7}"/>
              </a:ext>
            </a:extLst>
          </p:cNvPr>
          <p:cNvSpPr>
            <a:spLocks noGrp="1"/>
          </p:cNvSpPr>
          <p:nvPr>
            <p:ph type="dt" sz="half" idx="10"/>
          </p:nvPr>
        </p:nvSpPr>
        <p:spPr/>
        <p:txBody>
          <a:bodyPr/>
          <a:lstStyle/>
          <a:p>
            <a:fld id="{2A113675-B9B5-754E-8223-E8485B6A04AF}" type="datetimeFigureOut">
              <a:rPr lang="en-US" smtClean="0"/>
              <a:t>11/27/23</a:t>
            </a:fld>
            <a:endParaRPr lang="en-US"/>
          </a:p>
        </p:txBody>
      </p:sp>
      <p:sp>
        <p:nvSpPr>
          <p:cNvPr id="5" name="Footer Placeholder 4">
            <a:extLst>
              <a:ext uri="{FF2B5EF4-FFF2-40B4-BE49-F238E27FC236}">
                <a16:creationId xmlns:a16="http://schemas.microsoft.com/office/drawing/2014/main" id="{369631E6-9736-90D0-5121-E478807653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85E7BC-1899-DF51-CECA-4EA571458D68}"/>
              </a:ext>
            </a:extLst>
          </p:cNvPr>
          <p:cNvSpPr>
            <a:spLocks noGrp="1"/>
          </p:cNvSpPr>
          <p:nvPr>
            <p:ph type="sldNum" sz="quarter" idx="12"/>
          </p:nvPr>
        </p:nvSpPr>
        <p:spPr/>
        <p:txBody>
          <a:bodyPr/>
          <a:lstStyle/>
          <a:p>
            <a:fld id="{D7B3F525-8134-3644-874C-48DBBE5508FD}" type="slidenum">
              <a:rPr lang="en-US" smtClean="0"/>
              <a:t>‹#›</a:t>
            </a:fld>
            <a:endParaRPr lang="en-US"/>
          </a:p>
        </p:txBody>
      </p:sp>
    </p:spTree>
    <p:extLst>
      <p:ext uri="{BB962C8B-B14F-4D97-AF65-F5344CB8AC3E}">
        <p14:creationId xmlns:p14="http://schemas.microsoft.com/office/powerpoint/2010/main" val="3577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4CBDC-16BE-1068-01D4-B2D9E09EBD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C7728E-3AE5-BDB8-7E67-E717672BC0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4145E8-C42E-B8D3-4832-07767E14E4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1800AB-E965-04C8-E3A4-C01972393392}"/>
              </a:ext>
            </a:extLst>
          </p:cNvPr>
          <p:cNvSpPr>
            <a:spLocks noGrp="1"/>
          </p:cNvSpPr>
          <p:nvPr>
            <p:ph type="dt" sz="half" idx="10"/>
          </p:nvPr>
        </p:nvSpPr>
        <p:spPr/>
        <p:txBody>
          <a:bodyPr/>
          <a:lstStyle/>
          <a:p>
            <a:fld id="{2A113675-B9B5-754E-8223-E8485B6A04AF}" type="datetimeFigureOut">
              <a:rPr lang="en-US" smtClean="0"/>
              <a:t>11/27/23</a:t>
            </a:fld>
            <a:endParaRPr lang="en-US"/>
          </a:p>
        </p:txBody>
      </p:sp>
      <p:sp>
        <p:nvSpPr>
          <p:cNvPr id="6" name="Footer Placeholder 5">
            <a:extLst>
              <a:ext uri="{FF2B5EF4-FFF2-40B4-BE49-F238E27FC236}">
                <a16:creationId xmlns:a16="http://schemas.microsoft.com/office/drawing/2014/main" id="{02CA1926-6F1E-67F6-69DF-040B980DBC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B1C9C4-E7A5-35B6-4AC8-EDCF0F876912}"/>
              </a:ext>
            </a:extLst>
          </p:cNvPr>
          <p:cNvSpPr>
            <a:spLocks noGrp="1"/>
          </p:cNvSpPr>
          <p:nvPr>
            <p:ph type="sldNum" sz="quarter" idx="12"/>
          </p:nvPr>
        </p:nvSpPr>
        <p:spPr/>
        <p:txBody>
          <a:bodyPr/>
          <a:lstStyle/>
          <a:p>
            <a:fld id="{D7B3F525-8134-3644-874C-48DBBE5508FD}" type="slidenum">
              <a:rPr lang="en-US" smtClean="0"/>
              <a:t>‹#›</a:t>
            </a:fld>
            <a:endParaRPr lang="en-US"/>
          </a:p>
        </p:txBody>
      </p:sp>
    </p:spTree>
    <p:extLst>
      <p:ext uri="{BB962C8B-B14F-4D97-AF65-F5344CB8AC3E}">
        <p14:creationId xmlns:p14="http://schemas.microsoft.com/office/powerpoint/2010/main" val="1312708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A0C3-5A40-3DE7-6596-86FC8B537A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71B18-596C-1F4F-1A2B-6C4F97E8CC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294E38-5588-AE38-FA00-00AC9D3486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3F9B80-3F2F-2A2F-650F-721B1743B8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B2E0CA-4542-E726-FCF7-7658EB5127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76ED5C-2EBF-B978-C7F0-F1EB1E53DA21}"/>
              </a:ext>
            </a:extLst>
          </p:cNvPr>
          <p:cNvSpPr>
            <a:spLocks noGrp="1"/>
          </p:cNvSpPr>
          <p:nvPr>
            <p:ph type="dt" sz="half" idx="10"/>
          </p:nvPr>
        </p:nvSpPr>
        <p:spPr/>
        <p:txBody>
          <a:bodyPr/>
          <a:lstStyle/>
          <a:p>
            <a:fld id="{2A113675-B9B5-754E-8223-E8485B6A04AF}" type="datetimeFigureOut">
              <a:rPr lang="en-US" smtClean="0"/>
              <a:t>11/27/23</a:t>
            </a:fld>
            <a:endParaRPr lang="en-US"/>
          </a:p>
        </p:txBody>
      </p:sp>
      <p:sp>
        <p:nvSpPr>
          <p:cNvPr id="8" name="Footer Placeholder 7">
            <a:extLst>
              <a:ext uri="{FF2B5EF4-FFF2-40B4-BE49-F238E27FC236}">
                <a16:creationId xmlns:a16="http://schemas.microsoft.com/office/drawing/2014/main" id="{496BECE0-EBA6-A5D7-DDDC-B40642D4E1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367E4B-6698-8876-C9C6-F5CB21F333C5}"/>
              </a:ext>
            </a:extLst>
          </p:cNvPr>
          <p:cNvSpPr>
            <a:spLocks noGrp="1"/>
          </p:cNvSpPr>
          <p:nvPr>
            <p:ph type="sldNum" sz="quarter" idx="12"/>
          </p:nvPr>
        </p:nvSpPr>
        <p:spPr/>
        <p:txBody>
          <a:bodyPr/>
          <a:lstStyle/>
          <a:p>
            <a:fld id="{D7B3F525-8134-3644-874C-48DBBE5508FD}" type="slidenum">
              <a:rPr lang="en-US" smtClean="0"/>
              <a:t>‹#›</a:t>
            </a:fld>
            <a:endParaRPr lang="en-US"/>
          </a:p>
        </p:txBody>
      </p:sp>
    </p:spTree>
    <p:extLst>
      <p:ext uri="{BB962C8B-B14F-4D97-AF65-F5344CB8AC3E}">
        <p14:creationId xmlns:p14="http://schemas.microsoft.com/office/powerpoint/2010/main" val="1203237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B1408-5B91-EA56-2872-2B3246CA29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CFCA13-9F9D-CDF1-DAEC-30B8A31B4CA1}"/>
              </a:ext>
            </a:extLst>
          </p:cNvPr>
          <p:cNvSpPr>
            <a:spLocks noGrp="1"/>
          </p:cNvSpPr>
          <p:nvPr>
            <p:ph type="dt" sz="half" idx="10"/>
          </p:nvPr>
        </p:nvSpPr>
        <p:spPr/>
        <p:txBody>
          <a:bodyPr/>
          <a:lstStyle/>
          <a:p>
            <a:fld id="{2A113675-B9B5-754E-8223-E8485B6A04AF}" type="datetimeFigureOut">
              <a:rPr lang="en-US" smtClean="0"/>
              <a:t>11/27/23</a:t>
            </a:fld>
            <a:endParaRPr lang="en-US"/>
          </a:p>
        </p:txBody>
      </p:sp>
      <p:sp>
        <p:nvSpPr>
          <p:cNvPr id="4" name="Footer Placeholder 3">
            <a:extLst>
              <a:ext uri="{FF2B5EF4-FFF2-40B4-BE49-F238E27FC236}">
                <a16:creationId xmlns:a16="http://schemas.microsoft.com/office/drawing/2014/main" id="{A252AA6B-FC8C-E822-BF1A-685CF66953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FEDD9C-3611-A9FB-E1CE-EC4DD6EC0562}"/>
              </a:ext>
            </a:extLst>
          </p:cNvPr>
          <p:cNvSpPr>
            <a:spLocks noGrp="1"/>
          </p:cNvSpPr>
          <p:nvPr>
            <p:ph type="sldNum" sz="quarter" idx="12"/>
          </p:nvPr>
        </p:nvSpPr>
        <p:spPr/>
        <p:txBody>
          <a:bodyPr/>
          <a:lstStyle/>
          <a:p>
            <a:fld id="{D7B3F525-8134-3644-874C-48DBBE5508FD}" type="slidenum">
              <a:rPr lang="en-US" smtClean="0"/>
              <a:t>‹#›</a:t>
            </a:fld>
            <a:endParaRPr lang="en-US"/>
          </a:p>
        </p:txBody>
      </p:sp>
    </p:spTree>
    <p:extLst>
      <p:ext uri="{BB962C8B-B14F-4D97-AF65-F5344CB8AC3E}">
        <p14:creationId xmlns:p14="http://schemas.microsoft.com/office/powerpoint/2010/main" val="2686409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59462A-21AC-3FB7-7D5C-2BB44FC68DD5}"/>
              </a:ext>
            </a:extLst>
          </p:cNvPr>
          <p:cNvSpPr>
            <a:spLocks noGrp="1"/>
          </p:cNvSpPr>
          <p:nvPr>
            <p:ph type="dt" sz="half" idx="10"/>
          </p:nvPr>
        </p:nvSpPr>
        <p:spPr/>
        <p:txBody>
          <a:bodyPr/>
          <a:lstStyle/>
          <a:p>
            <a:fld id="{2A113675-B9B5-754E-8223-E8485B6A04AF}" type="datetimeFigureOut">
              <a:rPr lang="en-US" smtClean="0"/>
              <a:t>11/27/23</a:t>
            </a:fld>
            <a:endParaRPr lang="en-US"/>
          </a:p>
        </p:txBody>
      </p:sp>
      <p:sp>
        <p:nvSpPr>
          <p:cNvPr id="3" name="Footer Placeholder 2">
            <a:extLst>
              <a:ext uri="{FF2B5EF4-FFF2-40B4-BE49-F238E27FC236}">
                <a16:creationId xmlns:a16="http://schemas.microsoft.com/office/drawing/2014/main" id="{6B7E1901-E067-0DD1-EBB4-92C85E3E41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19D0D2-8621-1780-5307-C51C059FAC26}"/>
              </a:ext>
            </a:extLst>
          </p:cNvPr>
          <p:cNvSpPr>
            <a:spLocks noGrp="1"/>
          </p:cNvSpPr>
          <p:nvPr>
            <p:ph type="sldNum" sz="quarter" idx="12"/>
          </p:nvPr>
        </p:nvSpPr>
        <p:spPr/>
        <p:txBody>
          <a:bodyPr/>
          <a:lstStyle/>
          <a:p>
            <a:fld id="{D7B3F525-8134-3644-874C-48DBBE5508FD}" type="slidenum">
              <a:rPr lang="en-US" smtClean="0"/>
              <a:t>‹#›</a:t>
            </a:fld>
            <a:endParaRPr lang="en-US"/>
          </a:p>
        </p:txBody>
      </p:sp>
    </p:spTree>
    <p:extLst>
      <p:ext uri="{BB962C8B-B14F-4D97-AF65-F5344CB8AC3E}">
        <p14:creationId xmlns:p14="http://schemas.microsoft.com/office/powerpoint/2010/main" val="3743421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FB7E4-FA21-31B4-C533-6E042311D0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413088-570D-1B27-E0D9-AC82CBB1CA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FA7CF5-F413-5EC1-5323-D6A6F730A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1E8958-EB3E-03F8-FA33-C10A3E83B6A3}"/>
              </a:ext>
            </a:extLst>
          </p:cNvPr>
          <p:cNvSpPr>
            <a:spLocks noGrp="1"/>
          </p:cNvSpPr>
          <p:nvPr>
            <p:ph type="dt" sz="half" idx="10"/>
          </p:nvPr>
        </p:nvSpPr>
        <p:spPr/>
        <p:txBody>
          <a:bodyPr/>
          <a:lstStyle/>
          <a:p>
            <a:fld id="{2A113675-B9B5-754E-8223-E8485B6A04AF}" type="datetimeFigureOut">
              <a:rPr lang="en-US" smtClean="0"/>
              <a:t>11/27/23</a:t>
            </a:fld>
            <a:endParaRPr lang="en-US"/>
          </a:p>
        </p:txBody>
      </p:sp>
      <p:sp>
        <p:nvSpPr>
          <p:cNvPr id="6" name="Footer Placeholder 5">
            <a:extLst>
              <a:ext uri="{FF2B5EF4-FFF2-40B4-BE49-F238E27FC236}">
                <a16:creationId xmlns:a16="http://schemas.microsoft.com/office/drawing/2014/main" id="{FD828590-491D-FAC7-EA88-6A0D50DE49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E1C278-42AE-7329-000F-4B30F64B104E}"/>
              </a:ext>
            </a:extLst>
          </p:cNvPr>
          <p:cNvSpPr>
            <a:spLocks noGrp="1"/>
          </p:cNvSpPr>
          <p:nvPr>
            <p:ph type="sldNum" sz="quarter" idx="12"/>
          </p:nvPr>
        </p:nvSpPr>
        <p:spPr/>
        <p:txBody>
          <a:bodyPr/>
          <a:lstStyle/>
          <a:p>
            <a:fld id="{D7B3F525-8134-3644-874C-48DBBE5508FD}" type="slidenum">
              <a:rPr lang="en-US" smtClean="0"/>
              <a:t>‹#›</a:t>
            </a:fld>
            <a:endParaRPr lang="en-US"/>
          </a:p>
        </p:txBody>
      </p:sp>
    </p:spTree>
    <p:extLst>
      <p:ext uri="{BB962C8B-B14F-4D97-AF65-F5344CB8AC3E}">
        <p14:creationId xmlns:p14="http://schemas.microsoft.com/office/powerpoint/2010/main" val="191030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92161-1F90-5C9D-CCD2-A671965419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BA4806-7A12-4E0C-BC06-9E25489DF5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35EF28-A8AA-55C6-F6DF-1B5C577CA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B6D273-358C-2C98-1E05-18CEA4F1FB73}"/>
              </a:ext>
            </a:extLst>
          </p:cNvPr>
          <p:cNvSpPr>
            <a:spLocks noGrp="1"/>
          </p:cNvSpPr>
          <p:nvPr>
            <p:ph type="dt" sz="half" idx="10"/>
          </p:nvPr>
        </p:nvSpPr>
        <p:spPr/>
        <p:txBody>
          <a:bodyPr/>
          <a:lstStyle/>
          <a:p>
            <a:fld id="{2A113675-B9B5-754E-8223-E8485B6A04AF}" type="datetimeFigureOut">
              <a:rPr lang="en-US" smtClean="0"/>
              <a:t>11/27/23</a:t>
            </a:fld>
            <a:endParaRPr lang="en-US"/>
          </a:p>
        </p:txBody>
      </p:sp>
      <p:sp>
        <p:nvSpPr>
          <p:cNvPr id="6" name="Footer Placeholder 5">
            <a:extLst>
              <a:ext uri="{FF2B5EF4-FFF2-40B4-BE49-F238E27FC236}">
                <a16:creationId xmlns:a16="http://schemas.microsoft.com/office/drawing/2014/main" id="{6A699E6E-941C-2780-3360-11507BFB30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829CC1-B5C4-B906-3C47-2E2663A8AF76}"/>
              </a:ext>
            </a:extLst>
          </p:cNvPr>
          <p:cNvSpPr>
            <a:spLocks noGrp="1"/>
          </p:cNvSpPr>
          <p:nvPr>
            <p:ph type="sldNum" sz="quarter" idx="12"/>
          </p:nvPr>
        </p:nvSpPr>
        <p:spPr/>
        <p:txBody>
          <a:bodyPr/>
          <a:lstStyle/>
          <a:p>
            <a:fld id="{D7B3F525-8134-3644-874C-48DBBE5508FD}" type="slidenum">
              <a:rPr lang="en-US" smtClean="0"/>
              <a:t>‹#›</a:t>
            </a:fld>
            <a:endParaRPr lang="en-US"/>
          </a:p>
        </p:txBody>
      </p:sp>
    </p:spTree>
    <p:extLst>
      <p:ext uri="{BB962C8B-B14F-4D97-AF65-F5344CB8AC3E}">
        <p14:creationId xmlns:p14="http://schemas.microsoft.com/office/powerpoint/2010/main" val="2866310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31A4B9-F193-5BC6-87AC-9C25160405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83A3AB-6744-F367-43ED-A4EBE92DA6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AB8728-3050-5EFF-1025-A3DB61519C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13675-B9B5-754E-8223-E8485B6A04AF}" type="datetimeFigureOut">
              <a:rPr lang="en-US" smtClean="0"/>
              <a:t>11/27/23</a:t>
            </a:fld>
            <a:endParaRPr lang="en-US"/>
          </a:p>
        </p:txBody>
      </p:sp>
      <p:sp>
        <p:nvSpPr>
          <p:cNvPr id="5" name="Footer Placeholder 4">
            <a:extLst>
              <a:ext uri="{FF2B5EF4-FFF2-40B4-BE49-F238E27FC236}">
                <a16:creationId xmlns:a16="http://schemas.microsoft.com/office/drawing/2014/main" id="{8CDF1EAD-4BB3-5EC8-8FD8-72EECE1D46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AC87B3-AB64-1D8B-E755-39147D8070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B3F525-8134-3644-874C-48DBBE5508FD}" type="slidenum">
              <a:rPr lang="en-US" smtClean="0"/>
              <a:t>‹#›</a:t>
            </a:fld>
            <a:endParaRPr lang="en-US"/>
          </a:p>
        </p:txBody>
      </p:sp>
    </p:spTree>
    <p:extLst>
      <p:ext uri="{BB962C8B-B14F-4D97-AF65-F5344CB8AC3E}">
        <p14:creationId xmlns:p14="http://schemas.microsoft.com/office/powerpoint/2010/main" val="2327921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18" Type="http://schemas.openxmlformats.org/officeDocument/2006/relationships/diagramLayout" Target="../diagrams/layout6.xml"/><Relationship Id="rId26" Type="http://schemas.microsoft.com/office/2007/relationships/diagramDrawing" Target="../diagrams/drawing7.xml"/><Relationship Id="rId3" Type="http://schemas.openxmlformats.org/officeDocument/2006/relationships/diagramLayout" Target="../diagrams/layout3.xml"/><Relationship Id="rId21" Type="http://schemas.microsoft.com/office/2007/relationships/diagramDrawing" Target="../diagrams/drawing6.xml"/><Relationship Id="rId7" Type="http://schemas.openxmlformats.org/officeDocument/2006/relationships/diagramData" Target="../diagrams/data4.xml"/><Relationship Id="rId12" Type="http://schemas.openxmlformats.org/officeDocument/2006/relationships/diagramData" Target="../diagrams/data5.xml"/><Relationship Id="rId17" Type="http://schemas.openxmlformats.org/officeDocument/2006/relationships/diagramData" Target="../diagrams/data6.xml"/><Relationship Id="rId25" Type="http://schemas.openxmlformats.org/officeDocument/2006/relationships/diagramColors" Target="../diagrams/colors7.xml"/><Relationship Id="rId2" Type="http://schemas.openxmlformats.org/officeDocument/2006/relationships/diagramData" Target="../diagrams/data3.xml"/><Relationship Id="rId16" Type="http://schemas.microsoft.com/office/2007/relationships/diagramDrawing" Target="../diagrams/drawing5.xml"/><Relationship Id="rId20" Type="http://schemas.openxmlformats.org/officeDocument/2006/relationships/diagramColors" Target="../diagrams/colors6.xml"/><Relationship Id="rId29" Type="http://schemas.openxmlformats.org/officeDocument/2006/relationships/image" Target="../media/image4.png"/><Relationship Id="rId1" Type="http://schemas.openxmlformats.org/officeDocument/2006/relationships/slideLayout" Target="../slideLayouts/slideLayout5.xml"/><Relationship Id="rId6" Type="http://schemas.microsoft.com/office/2007/relationships/diagramDrawing" Target="../diagrams/drawing3.xml"/><Relationship Id="rId11" Type="http://schemas.microsoft.com/office/2007/relationships/diagramDrawing" Target="../diagrams/drawing4.xml"/><Relationship Id="rId24" Type="http://schemas.openxmlformats.org/officeDocument/2006/relationships/diagramQuickStyle" Target="../diagrams/quickStyle7.xml"/><Relationship Id="rId5" Type="http://schemas.openxmlformats.org/officeDocument/2006/relationships/diagramColors" Target="../diagrams/colors3.xml"/><Relationship Id="rId15" Type="http://schemas.openxmlformats.org/officeDocument/2006/relationships/diagramColors" Target="../diagrams/colors5.xml"/><Relationship Id="rId23" Type="http://schemas.openxmlformats.org/officeDocument/2006/relationships/diagramLayout" Target="../diagrams/layout7.xml"/><Relationship Id="rId28" Type="http://schemas.openxmlformats.org/officeDocument/2006/relationships/image" Target="../media/image3.png"/><Relationship Id="rId10" Type="http://schemas.openxmlformats.org/officeDocument/2006/relationships/diagramColors" Target="../diagrams/colors4.xml"/><Relationship Id="rId19" Type="http://schemas.openxmlformats.org/officeDocument/2006/relationships/diagramQuickStyle" Target="../diagrams/quickStyle6.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 Id="rId22" Type="http://schemas.openxmlformats.org/officeDocument/2006/relationships/diagramData" Target="../diagrams/data7.xml"/><Relationship Id="rId27" Type="http://schemas.openxmlformats.org/officeDocument/2006/relationships/image" Target="../media/image2.png"/><Relationship Id="rId30"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a:extLst>
              <a:ext uri="{FF2B5EF4-FFF2-40B4-BE49-F238E27FC236}">
                <a16:creationId xmlns:a16="http://schemas.microsoft.com/office/drawing/2014/main" id="{265E32B4-4D88-E1BE-5D11-0F71959DE9EE}"/>
              </a:ext>
            </a:extLst>
          </p:cNvPr>
          <p:cNvGraphicFramePr>
            <a:graphicFrameLocks/>
          </p:cNvGraphicFramePr>
          <p:nvPr>
            <p:extLst>
              <p:ext uri="{D42A27DB-BD31-4B8C-83A1-F6EECF244321}">
                <p14:modId xmlns:p14="http://schemas.microsoft.com/office/powerpoint/2010/main" val="384154165"/>
              </p:ext>
            </p:extLst>
          </p:nvPr>
        </p:nvGraphicFramePr>
        <p:xfrm>
          <a:off x="489856" y="552212"/>
          <a:ext cx="4430488" cy="59356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4">
            <a:extLst>
              <a:ext uri="{FF2B5EF4-FFF2-40B4-BE49-F238E27FC236}">
                <a16:creationId xmlns:a16="http://schemas.microsoft.com/office/drawing/2014/main" id="{36516CF9-C9A1-AE7F-9F62-2B99FC43F128}"/>
              </a:ext>
            </a:extLst>
          </p:cNvPr>
          <p:cNvGraphicFramePr>
            <a:graphicFrameLocks/>
          </p:cNvGraphicFramePr>
          <p:nvPr>
            <p:extLst>
              <p:ext uri="{D42A27DB-BD31-4B8C-83A1-F6EECF244321}">
                <p14:modId xmlns:p14="http://schemas.microsoft.com/office/powerpoint/2010/main" val="897596945"/>
              </p:ext>
            </p:extLst>
          </p:nvPr>
        </p:nvGraphicFramePr>
        <p:xfrm>
          <a:off x="5367131" y="2559745"/>
          <a:ext cx="6675650" cy="38174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a:extLst>
              <a:ext uri="{FF2B5EF4-FFF2-40B4-BE49-F238E27FC236}">
                <a16:creationId xmlns:a16="http://schemas.microsoft.com/office/drawing/2014/main" id="{00D081F1-CFCD-0C09-B549-420BADE401AB}"/>
              </a:ext>
            </a:extLst>
          </p:cNvPr>
          <p:cNvSpPr txBox="1"/>
          <p:nvPr/>
        </p:nvSpPr>
        <p:spPr>
          <a:xfrm>
            <a:off x="489855" y="182880"/>
            <a:ext cx="8165712" cy="369332"/>
          </a:xfrm>
          <a:prstGeom prst="rect">
            <a:avLst/>
          </a:prstGeom>
          <a:noFill/>
        </p:spPr>
        <p:txBody>
          <a:bodyPr wrap="square" rtlCol="0">
            <a:spAutoFit/>
          </a:bodyPr>
          <a:lstStyle/>
          <a:p>
            <a:r>
              <a:rPr lang="en-US" sz="1800" b="1" i="0" dirty="0">
                <a:effectLst/>
                <a:latin typeface="Times New Roman" panose="02020603050405020304" pitchFamily="18" charset="0"/>
                <a:cs typeface="Times New Roman" panose="02020603050405020304" pitchFamily="18" charset="0"/>
              </a:rPr>
              <a:t>Breast Cancer Prediction with Logistic Regression</a:t>
            </a:r>
            <a:endParaRPr lang="en-US" dirty="0"/>
          </a:p>
        </p:txBody>
      </p:sp>
      <p:pic>
        <p:nvPicPr>
          <p:cNvPr id="6" name="Picture 5">
            <a:extLst>
              <a:ext uri="{FF2B5EF4-FFF2-40B4-BE49-F238E27FC236}">
                <a16:creationId xmlns:a16="http://schemas.microsoft.com/office/drawing/2014/main" id="{C509F2B8-3123-0590-ECFB-84A94B9F5B98}"/>
              </a:ext>
            </a:extLst>
          </p:cNvPr>
          <p:cNvPicPr>
            <a:picLocks noChangeAspect="1"/>
          </p:cNvPicPr>
          <p:nvPr/>
        </p:nvPicPr>
        <p:blipFill>
          <a:blip r:embed="rId12"/>
          <a:stretch>
            <a:fillRect/>
          </a:stretch>
        </p:blipFill>
        <p:spPr>
          <a:xfrm>
            <a:off x="5367132" y="480757"/>
            <a:ext cx="3288436" cy="2078987"/>
          </a:xfrm>
          <a:prstGeom prst="rect">
            <a:avLst/>
          </a:prstGeom>
        </p:spPr>
      </p:pic>
      <p:graphicFrame>
        <p:nvGraphicFramePr>
          <p:cNvPr id="8" name="Google Shape;79;p13">
            <a:extLst>
              <a:ext uri="{FF2B5EF4-FFF2-40B4-BE49-F238E27FC236}">
                <a16:creationId xmlns:a16="http://schemas.microsoft.com/office/drawing/2014/main" id="{D0E89D8A-B2EB-0667-C763-A9CDEC00A282}"/>
              </a:ext>
            </a:extLst>
          </p:cNvPr>
          <p:cNvGraphicFramePr/>
          <p:nvPr>
            <p:extLst>
              <p:ext uri="{D42A27DB-BD31-4B8C-83A1-F6EECF244321}">
                <p14:modId xmlns:p14="http://schemas.microsoft.com/office/powerpoint/2010/main" val="547240697"/>
              </p:ext>
            </p:extLst>
          </p:nvPr>
        </p:nvGraphicFramePr>
        <p:xfrm>
          <a:off x="8655567" y="480757"/>
          <a:ext cx="3431178" cy="1860005"/>
        </p:xfrm>
        <a:graphic>
          <a:graphicData uri="http://schemas.openxmlformats.org/drawingml/2006/table">
            <a:tbl>
              <a:tblPr>
                <a:noFill/>
              </a:tblPr>
              <a:tblGrid>
                <a:gridCol w="1143726">
                  <a:extLst>
                    <a:ext uri="{9D8B030D-6E8A-4147-A177-3AD203B41FA5}">
                      <a16:colId xmlns:a16="http://schemas.microsoft.com/office/drawing/2014/main" val="20000"/>
                    </a:ext>
                  </a:extLst>
                </a:gridCol>
                <a:gridCol w="1143726">
                  <a:extLst>
                    <a:ext uri="{9D8B030D-6E8A-4147-A177-3AD203B41FA5}">
                      <a16:colId xmlns:a16="http://schemas.microsoft.com/office/drawing/2014/main" val="20001"/>
                    </a:ext>
                  </a:extLst>
                </a:gridCol>
                <a:gridCol w="1143726">
                  <a:extLst>
                    <a:ext uri="{9D8B030D-6E8A-4147-A177-3AD203B41FA5}">
                      <a16:colId xmlns:a16="http://schemas.microsoft.com/office/drawing/2014/main" val="20002"/>
                    </a:ext>
                  </a:extLst>
                </a:gridCol>
              </a:tblGrid>
              <a:tr h="734231">
                <a:tc>
                  <a:txBody>
                    <a:bodyPr/>
                    <a:lstStyle/>
                    <a:p>
                      <a:pPr marL="0" lvl="0" indent="0" algn="ctr" rtl="0">
                        <a:spcBef>
                          <a:spcPts val="0"/>
                        </a:spcBef>
                        <a:spcAft>
                          <a:spcPts val="0"/>
                        </a:spcAft>
                        <a:buNone/>
                      </a:pPr>
                      <a:r>
                        <a:rPr lang="en" sz="1100" b="1" i="1">
                          <a:latin typeface="Share Tech"/>
                          <a:ea typeface="Share Tech"/>
                          <a:cs typeface="Share Tech"/>
                          <a:sym typeface="Share Tech"/>
                        </a:rPr>
                        <a:t>Model</a:t>
                      </a:r>
                      <a:endParaRPr sz="1100" b="1" i="1">
                        <a:latin typeface="Share Tech"/>
                        <a:ea typeface="Share Tech"/>
                        <a:cs typeface="Share Tech"/>
                        <a:sym typeface="Share Tech"/>
                      </a:endParaRPr>
                    </a:p>
                  </a:txBody>
                  <a:tcPr marL="91425" marR="91425" marT="91425" marB="91425" anchor="ctr">
                    <a:lnL w="28575" cap="flat" cmpd="sng">
                      <a:solidFill>
                        <a:srgbClr val="B7B7B7"/>
                      </a:solidFill>
                      <a:prstDash val="solid"/>
                      <a:round/>
                      <a:headEnd type="none" w="sm" len="sm"/>
                      <a:tailEnd type="none" w="sm" len="sm"/>
                    </a:lnL>
                    <a:lnR w="28575" cap="flat" cmpd="sng">
                      <a:solidFill>
                        <a:srgbClr val="B7B7B7"/>
                      </a:solidFill>
                      <a:prstDash val="solid"/>
                      <a:round/>
                      <a:headEnd type="none" w="sm" len="sm"/>
                      <a:tailEnd type="none" w="sm" len="sm"/>
                    </a:lnR>
                    <a:lnT w="28575" cap="flat" cmpd="sng">
                      <a:solidFill>
                        <a:srgbClr val="B7B7B7"/>
                      </a:solidFill>
                      <a:prstDash val="solid"/>
                      <a:round/>
                      <a:headEnd type="none" w="sm" len="sm"/>
                      <a:tailEnd type="none" w="sm" len="sm"/>
                    </a:lnT>
                    <a:lnB w="2857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1100" b="1" i="1" dirty="0">
                          <a:latin typeface="Share Tech"/>
                          <a:ea typeface="Share Tech"/>
                          <a:cs typeface="Share Tech"/>
                          <a:sym typeface="Share Tech"/>
                        </a:rPr>
                        <a:t>Accuracy</a:t>
                      </a:r>
                      <a:endParaRPr sz="1100" b="1" i="1" dirty="0">
                        <a:latin typeface="Share Tech"/>
                        <a:ea typeface="Share Tech"/>
                        <a:cs typeface="Share Tech"/>
                        <a:sym typeface="Share Tech"/>
                      </a:endParaRPr>
                    </a:p>
                  </a:txBody>
                  <a:tcPr marL="91425" marR="91425" marT="91425" marB="91425" anchor="ctr">
                    <a:lnL w="28575" cap="flat" cmpd="sng">
                      <a:solidFill>
                        <a:srgbClr val="B7B7B7"/>
                      </a:solidFill>
                      <a:prstDash val="solid"/>
                      <a:round/>
                      <a:headEnd type="none" w="sm" len="sm"/>
                      <a:tailEnd type="none" w="sm" len="sm"/>
                    </a:lnL>
                    <a:lnR w="28575" cap="flat" cmpd="sng">
                      <a:solidFill>
                        <a:srgbClr val="B7B7B7"/>
                      </a:solidFill>
                      <a:prstDash val="solid"/>
                      <a:round/>
                      <a:headEnd type="none" w="sm" len="sm"/>
                      <a:tailEnd type="none" w="sm" len="sm"/>
                    </a:lnR>
                    <a:lnT w="28575" cap="flat" cmpd="sng">
                      <a:solidFill>
                        <a:srgbClr val="B7B7B7"/>
                      </a:solidFill>
                      <a:prstDash val="solid"/>
                      <a:round/>
                      <a:headEnd type="none" w="sm" len="sm"/>
                      <a:tailEnd type="none" w="sm" len="sm"/>
                    </a:lnT>
                    <a:lnB w="2857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1100" b="1" i="1" dirty="0">
                          <a:latin typeface="Share Tech"/>
                          <a:ea typeface="Share Tech"/>
                          <a:cs typeface="Share Tech"/>
                          <a:sym typeface="Share Tech"/>
                        </a:rPr>
                        <a:t>Recall (Malignant Class)</a:t>
                      </a:r>
                      <a:endParaRPr sz="1100" b="1" i="1" dirty="0">
                        <a:latin typeface="Share Tech"/>
                        <a:ea typeface="Share Tech"/>
                        <a:cs typeface="Share Tech"/>
                        <a:sym typeface="Share Tech"/>
                      </a:endParaRPr>
                    </a:p>
                  </a:txBody>
                  <a:tcPr marL="91425" marR="91425" marT="91425" marB="91425" anchor="ctr">
                    <a:lnL w="28575" cap="flat" cmpd="sng">
                      <a:solidFill>
                        <a:srgbClr val="B7B7B7"/>
                      </a:solidFill>
                      <a:prstDash val="solid"/>
                      <a:round/>
                      <a:headEnd type="none" w="sm" len="sm"/>
                      <a:tailEnd type="none" w="sm" len="sm"/>
                    </a:lnL>
                    <a:lnR w="28575" cap="flat" cmpd="sng">
                      <a:solidFill>
                        <a:srgbClr val="B7B7B7"/>
                      </a:solidFill>
                      <a:prstDash val="solid"/>
                      <a:round/>
                      <a:headEnd type="none" w="sm" len="sm"/>
                      <a:tailEnd type="none" w="sm" len="sm"/>
                    </a:lnR>
                    <a:lnT w="28575" cap="flat" cmpd="sng">
                      <a:solidFill>
                        <a:srgbClr val="B7B7B7"/>
                      </a:solidFill>
                      <a:prstDash val="solid"/>
                      <a:round/>
                      <a:headEnd type="none" w="sm" len="sm"/>
                      <a:tailEnd type="none" w="sm" len="sm"/>
                    </a:lnT>
                    <a:lnB w="28575" cap="flat" cmpd="sng">
                      <a:solidFill>
                        <a:srgbClr val="B7B7B7"/>
                      </a:solidFill>
                      <a:prstDash val="solid"/>
                      <a:round/>
                      <a:headEnd type="none" w="sm" len="sm"/>
                      <a:tailEnd type="none" w="sm" len="sm"/>
                    </a:lnB>
                  </a:tcPr>
                </a:tc>
                <a:extLst>
                  <a:ext uri="{0D108BD9-81ED-4DB2-BD59-A6C34878D82A}">
                    <a16:rowId xmlns:a16="http://schemas.microsoft.com/office/drawing/2014/main" val="10000"/>
                  </a:ext>
                </a:extLst>
              </a:tr>
              <a:tr h="375258">
                <a:tc>
                  <a:txBody>
                    <a:bodyPr/>
                    <a:lstStyle/>
                    <a:p>
                      <a:pPr marL="0" lvl="0" indent="0" algn="ctr" rtl="0">
                        <a:spcBef>
                          <a:spcPts val="0"/>
                        </a:spcBef>
                        <a:spcAft>
                          <a:spcPts val="0"/>
                        </a:spcAft>
                        <a:buNone/>
                      </a:pPr>
                      <a:r>
                        <a:rPr lang="en" sz="900">
                          <a:latin typeface="Share Tech"/>
                          <a:ea typeface="Share Tech"/>
                          <a:cs typeface="Share Tech"/>
                          <a:sym typeface="Share Tech"/>
                        </a:rPr>
                        <a:t>Ridge Classifier</a:t>
                      </a:r>
                      <a:endParaRPr sz="900">
                        <a:latin typeface="Share Tech"/>
                        <a:ea typeface="Share Tech"/>
                        <a:cs typeface="Share Tech"/>
                        <a:sym typeface="Share Tech"/>
                      </a:endParaRPr>
                    </a:p>
                  </a:txBody>
                  <a:tcPr marL="91425" marR="91425" marT="91425" marB="91425">
                    <a:lnL w="28575" cap="flat" cmpd="sng">
                      <a:solidFill>
                        <a:srgbClr val="B7B7B7"/>
                      </a:solidFill>
                      <a:prstDash val="solid"/>
                      <a:round/>
                      <a:headEnd type="none" w="sm" len="sm"/>
                      <a:tailEnd type="none" w="sm" len="sm"/>
                    </a:lnL>
                    <a:lnR w="28575" cap="flat" cmpd="sng">
                      <a:solidFill>
                        <a:srgbClr val="B7B7B7"/>
                      </a:solidFill>
                      <a:prstDash val="solid"/>
                      <a:round/>
                      <a:headEnd type="none" w="sm" len="sm"/>
                      <a:tailEnd type="none" w="sm" len="sm"/>
                    </a:lnR>
                    <a:lnT w="28575" cap="flat" cmpd="sng">
                      <a:solidFill>
                        <a:srgbClr val="B7B7B7"/>
                      </a:solidFill>
                      <a:prstDash val="solid"/>
                      <a:round/>
                      <a:headEnd type="none" w="sm" len="sm"/>
                      <a:tailEnd type="none" w="sm" len="sm"/>
                    </a:lnT>
                    <a:lnB w="28575" cap="flat" cmpd="sng">
                      <a:solidFill>
                        <a:srgbClr val="B7B7B7"/>
                      </a:solidFill>
                      <a:prstDash val="solid"/>
                      <a:round/>
                      <a:headEnd type="none" w="sm" len="sm"/>
                      <a:tailEnd type="none" w="sm" len="sm"/>
                    </a:lnB>
                    <a:solidFill>
                      <a:srgbClr val="F4CCCC"/>
                    </a:solidFill>
                  </a:tcPr>
                </a:tc>
                <a:tc>
                  <a:txBody>
                    <a:bodyPr/>
                    <a:lstStyle/>
                    <a:p>
                      <a:pPr marL="0" lvl="0" indent="0" algn="ctr" rtl="0">
                        <a:spcBef>
                          <a:spcPts val="0"/>
                        </a:spcBef>
                        <a:spcAft>
                          <a:spcPts val="0"/>
                        </a:spcAft>
                        <a:buNone/>
                      </a:pPr>
                      <a:r>
                        <a:rPr lang="en" sz="1100" dirty="0">
                          <a:latin typeface="Share Tech"/>
                          <a:ea typeface="Share Tech"/>
                          <a:cs typeface="Share Tech"/>
                          <a:sym typeface="Share Tech"/>
                        </a:rPr>
                        <a:t>94%</a:t>
                      </a:r>
                      <a:endParaRPr sz="1100" dirty="0">
                        <a:latin typeface="Share Tech"/>
                        <a:ea typeface="Share Tech"/>
                        <a:cs typeface="Share Tech"/>
                        <a:sym typeface="Share Tech"/>
                      </a:endParaRPr>
                    </a:p>
                  </a:txBody>
                  <a:tcPr marL="91425" marR="91425" marT="91425" marB="91425">
                    <a:lnL w="28575" cap="flat" cmpd="sng">
                      <a:solidFill>
                        <a:srgbClr val="B7B7B7"/>
                      </a:solidFill>
                      <a:prstDash val="solid"/>
                      <a:round/>
                      <a:headEnd type="none" w="sm" len="sm"/>
                      <a:tailEnd type="none" w="sm" len="sm"/>
                    </a:lnL>
                    <a:lnR w="28575" cap="flat" cmpd="sng">
                      <a:solidFill>
                        <a:srgbClr val="B7B7B7"/>
                      </a:solidFill>
                      <a:prstDash val="solid"/>
                      <a:round/>
                      <a:headEnd type="none" w="sm" len="sm"/>
                      <a:tailEnd type="none" w="sm" len="sm"/>
                    </a:lnR>
                    <a:lnT w="28575" cap="flat" cmpd="sng">
                      <a:solidFill>
                        <a:srgbClr val="B7B7B7"/>
                      </a:solidFill>
                      <a:prstDash val="solid"/>
                      <a:round/>
                      <a:headEnd type="none" w="sm" len="sm"/>
                      <a:tailEnd type="none" w="sm" len="sm"/>
                    </a:lnT>
                    <a:lnB w="28575" cap="flat" cmpd="sng">
                      <a:solidFill>
                        <a:srgbClr val="B7B7B7"/>
                      </a:solidFill>
                      <a:prstDash val="solid"/>
                      <a:round/>
                      <a:headEnd type="none" w="sm" len="sm"/>
                      <a:tailEnd type="none" w="sm" len="sm"/>
                    </a:lnB>
                    <a:solidFill>
                      <a:srgbClr val="F4CCCC"/>
                    </a:solidFill>
                  </a:tcPr>
                </a:tc>
                <a:tc>
                  <a:txBody>
                    <a:bodyPr/>
                    <a:lstStyle/>
                    <a:p>
                      <a:pPr marL="0" lvl="0" indent="0" algn="ctr" rtl="0">
                        <a:spcBef>
                          <a:spcPts val="0"/>
                        </a:spcBef>
                        <a:spcAft>
                          <a:spcPts val="0"/>
                        </a:spcAft>
                        <a:buNone/>
                      </a:pPr>
                      <a:r>
                        <a:rPr lang="en" sz="1100" dirty="0">
                          <a:latin typeface="Share Tech"/>
                          <a:ea typeface="Share Tech"/>
                          <a:cs typeface="Share Tech"/>
                          <a:sym typeface="Share Tech"/>
                        </a:rPr>
                        <a:t>87%</a:t>
                      </a:r>
                      <a:endParaRPr sz="1100" dirty="0">
                        <a:latin typeface="Share Tech"/>
                        <a:ea typeface="Share Tech"/>
                        <a:cs typeface="Share Tech"/>
                        <a:sym typeface="Share Tech"/>
                      </a:endParaRPr>
                    </a:p>
                  </a:txBody>
                  <a:tcPr marL="91425" marR="91425" marT="91425" marB="91425">
                    <a:lnL w="28575" cap="flat" cmpd="sng">
                      <a:solidFill>
                        <a:srgbClr val="B7B7B7"/>
                      </a:solidFill>
                      <a:prstDash val="solid"/>
                      <a:round/>
                      <a:headEnd type="none" w="sm" len="sm"/>
                      <a:tailEnd type="none" w="sm" len="sm"/>
                    </a:lnL>
                    <a:lnR w="28575" cap="flat" cmpd="sng">
                      <a:solidFill>
                        <a:srgbClr val="B7B7B7"/>
                      </a:solidFill>
                      <a:prstDash val="solid"/>
                      <a:round/>
                      <a:headEnd type="none" w="sm" len="sm"/>
                      <a:tailEnd type="none" w="sm" len="sm"/>
                    </a:lnR>
                    <a:lnT w="28575" cap="flat" cmpd="sng">
                      <a:solidFill>
                        <a:srgbClr val="B7B7B7"/>
                      </a:solidFill>
                      <a:prstDash val="solid"/>
                      <a:round/>
                      <a:headEnd type="none" w="sm" len="sm"/>
                      <a:tailEnd type="none" w="sm" len="sm"/>
                    </a:lnT>
                    <a:lnB w="28575" cap="flat" cmpd="sng">
                      <a:solidFill>
                        <a:srgbClr val="B7B7B7"/>
                      </a:solidFill>
                      <a:prstDash val="solid"/>
                      <a:round/>
                      <a:headEnd type="none" w="sm" len="sm"/>
                      <a:tailEnd type="none" w="sm" len="sm"/>
                    </a:lnB>
                    <a:solidFill>
                      <a:srgbClr val="F4CCCC"/>
                    </a:solidFill>
                  </a:tcPr>
                </a:tc>
                <a:extLst>
                  <a:ext uri="{0D108BD9-81ED-4DB2-BD59-A6C34878D82A}">
                    <a16:rowId xmlns:a16="http://schemas.microsoft.com/office/drawing/2014/main" val="10001"/>
                  </a:ext>
                </a:extLst>
              </a:tr>
              <a:tr h="375258">
                <a:tc>
                  <a:txBody>
                    <a:bodyPr/>
                    <a:lstStyle/>
                    <a:p>
                      <a:pPr marL="0" lvl="0" indent="0" algn="ctr" rtl="0">
                        <a:spcBef>
                          <a:spcPts val="0"/>
                        </a:spcBef>
                        <a:spcAft>
                          <a:spcPts val="0"/>
                        </a:spcAft>
                        <a:buNone/>
                      </a:pPr>
                      <a:r>
                        <a:rPr lang="en" sz="900">
                          <a:latin typeface="Share Tech"/>
                          <a:ea typeface="Share Tech"/>
                          <a:cs typeface="Share Tech"/>
                          <a:sym typeface="Share Tech"/>
                        </a:rPr>
                        <a:t>Logistic with L1</a:t>
                      </a:r>
                      <a:endParaRPr sz="900">
                        <a:latin typeface="Share Tech"/>
                        <a:ea typeface="Share Tech"/>
                        <a:cs typeface="Share Tech"/>
                        <a:sym typeface="Share Tech"/>
                      </a:endParaRPr>
                    </a:p>
                  </a:txBody>
                  <a:tcPr marL="91425" marR="91425" marT="91425" marB="91425">
                    <a:lnL w="28575" cap="flat" cmpd="sng">
                      <a:solidFill>
                        <a:srgbClr val="B7B7B7"/>
                      </a:solidFill>
                      <a:prstDash val="solid"/>
                      <a:round/>
                      <a:headEnd type="none" w="sm" len="sm"/>
                      <a:tailEnd type="none" w="sm" len="sm"/>
                    </a:lnL>
                    <a:lnR w="28575" cap="flat" cmpd="sng">
                      <a:solidFill>
                        <a:srgbClr val="B7B7B7"/>
                      </a:solidFill>
                      <a:prstDash val="solid"/>
                      <a:round/>
                      <a:headEnd type="none" w="sm" len="sm"/>
                      <a:tailEnd type="none" w="sm" len="sm"/>
                    </a:lnR>
                    <a:lnT w="28575" cap="flat" cmpd="sng">
                      <a:solidFill>
                        <a:srgbClr val="B7B7B7"/>
                      </a:solidFill>
                      <a:prstDash val="solid"/>
                      <a:round/>
                      <a:headEnd type="none" w="sm" len="sm"/>
                      <a:tailEnd type="none" w="sm" len="sm"/>
                    </a:lnT>
                    <a:lnB w="28575" cap="flat" cmpd="sng">
                      <a:solidFill>
                        <a:srgbClr val="B7B7B7"/>
                      </a:solidFill>
                      <a:prstDash val="solid"/>
                      <a:round/>
                      <a:headEnd type="none" w="sm" len="sm"/>
                      <a:tailEnd type="none" w="sm" len="sm"/>
                    </a:lnB>
                    <a:solidFill>
                      <a:srgbClr val="F4CCCC"/>
                    </a:solidFill>
                  </a:tcPr>
                </a:tc>
                <a:tc>
                  <a:txBody>
                    <a:bodyPr/>
                    <a:lstStyle/>
                    <a:p>
                      <a:pPr marL="0" lvl="0" indent="0" algn="ctr" rtl="0">
                        <a:spcBef>
                          <a:spcPts val="0"/>
                        </a:spcBef>
                        <a:spcAft>
                          <a:spcPts val="0"/>
                        </a:spcAft>
                        <a:buNone/>
                      </a:pPr>
                      <a:r>
                        <a:rPr lang="en" sz="1100" dirty="0">
                          <a:latin typeface="Share Tech"/>
                          <a:ea typeface="Share Tech"/>
                          <a:cs typeface="Share Tech"/>
                          <a:sym typeface="Share Tech"/>
                        </a:rPr>
                        <a:t>95%</a:t>
                      </a:r>
                      <a:endParaRPr sz="1100" dirty="0">
                        <a:latin typeface="Share Tech"/>
                        <a:ea typeface="Share Tech"/>
                        <a:cs typeface="Share Tech"/>
                        <a:sym typeface="Share Tech"/>
                      </a:endParaRPr>
                    </a:p>
                  </a:txBody>
                  <a:tcPr marL="91425" marR="91425" marT="91425" marB="91425">
                    <a:lnL w="28575" cap="flat" cmpd="sng">
                      <a:solidFill>
                        <a:srgbClr val="B7B7B7"/>
                      </a:solidFill>
                      <a:prstDash val="solid"/>
                      <a:round/>
                      <a:headEnd type="none" w="sm" len="sm"/>
                      <a:tailEnd type="none" w="sm" len="sm"/>
                    </a:lnL>
                    <a:lnR w="28575" cap="flat" cmpd="sng">
                      <a:solidFill>
                        <a:srgbClr val="B7B7B7"/>
                      </a:solidFill>
                      <a:prstDash val="solid"/>
                      <a:round/>
                      <a:headEnd type="none" w="sm" len="sm"/>
                      <a:tailEnd type="none" w="sm" len="sm"/>
                    </a:lnR>
                    <a:lnT w="28575" cap="flat" cmpd="sng">
                      <a:solidFill>
                        <a:srgbClr val="B7B7B7"/>
                      </a:solidFill>
                      <a:prstDash val="solid"/>
                      <a:round/>
                      <a:headEnd type="none" w="sm" len="sm"/>
                      <a:tailEnd type="none" w="sm" len="sm"/>
                    </a:lnT>
                    <a:lnB w="28575" cap="flat" cmpd="sng">
                      <a:solidFill>
                        <a:srgbClr val="B7B7B7"/>
                      </a:solidFill>
                      <a:prstDash val="solid"/>
                      <a:round/>
                      <a:headEnd type="none" w="sm" len="sm"/>
                      <a:tailEnd type="none" w="sm" len="sm"/>
                    </a:lnB>
                    <a:solidFill>
                      <a:srgbClr val="F4CCCC"/>
                    </a:solidFill>
                  </a:tcPr>
                </a:tc>
                <a:tc>
                  <a:txBody>
                    <a:bodyPr/>
                    <a:lstStyle/>
                    <a:p>
                      <a:pPr marL="0" lvl="0" indent="0" algn="ctr" rtl="0">
                        <a:spcBef>
                          <a:spcPts val="0"/>
                        </a:spcBef>
                        <a:spcAft>
                          <a:spcPts val="0"/>
                        </a:spcAft>
                        <a:buNone/>
                      </a:pPr>
                      <a:r>
                        <a:rPr lang="en" sz="1100">
                          <a:latin typeface="Share Tech"/>
                          <a:ea typeface="Share Tech"/>
                          <a:cs typeface="Share Tech"/>
                          <a:sym typeface="Share Tech"/>
                        </a:rPr>
                        <a:t>88.88%</a:t>
                      </a:r>
                      <a:endParaRPr sz="1100">
                        <a:latin typeface="Share Tech"/>
                        <a:ea typeface="Share Tech"/>
                        <a:cs typeface="Share Tech"/>
                        <a:sym typeface="Share Tech"/>
                      </a:endParaRPr>
                    </a:p>
                  </a:txBody>
                  <a:tcPr marL="91425" marR="91425" marT="91425" marB="91425">
                    <a:lnL w="28575" cap="flat" cmpd="sng">
                      <a:solidFill>
                        <a:srgbClr val="B7B7B7"/>
                      </a:solidFill>
                      <a:prstDash val="solid"/>
                      <a:round/>
                      <a:headEnd type="none" w="sm" len="sm"/>
                      <a:tailEnd type="none" w="sm" len="sm"/>
                    </a:lnL>
                    <a:lnR w="28575" cap="flat" cmpd="sng">
                      <a:solidFill>
                        <a:srgbClr val="B7B7B7"/>
                      </a:solidFill>
                      <a:prstDash val="solid"/>
                      <a:round/>
                      <a:headEnd type="none" w="sm" len="sm"/>
                      <a:tailEnd type="none" w="sm" len="sm"/>
                    </a:lnR>
                    <a:lnT w="28575" cap="flat" cmpd="sng">
                      <a:solidFill>
                        <a:srgbClr val="B7B7B7"/>
                      </a:solidFill>
                      <a:prstDash val="solid"/>
                      <a:round/>
                      <a:headEnd type="none" w="sm" len="sm"/>
                      <a:tailEnd type="none" w="sm" len="sm"/>
                    </a:lnT>
                    <a:lnB w="28575" cap="flat" cmpd="sng">
                      <a:solidFill>
                        <a:srgbClr val="B7B7B7"/>
                      </a:solidFill>
                      <a:prstDash val="solid"/>
                      <a:round/>
                      <a:headEnd type="none" w="sm" len="sm"/>
                      <a:tailEnd type="none" w="sm" len="sm"/>
                    </a:lnB>
                    <a:solidFill>
                      <a:srgbClr val="F4CCCC"/>
                    </a:solidFill>
                  </a:tcPr>
                </a:tc>
                <a:extLst>
                  <a:ext uri="{0D108BD9-81ED-4DB2-BD59-A6C34878D82A}">
                    <a16:rowId xmlns:a16="http://schemas.microsoft.com/office/drawing/2014/main" val="10002"/>
                  </a:ext>
                </a:extLst>
              </a:tr>
              <a:tr h="375258">
                <a:tc>
                  <a:txBody>
                    <a:bodyPr/>
                    <a:lstStyle/>
                    <a:p>
                      <a:pPr marL="0" lvl="0" indent="0" algn="ctr" rtl="0">
                        <a:spcBef>
                          <a:spcPts val="0"/>
                        </a:spcBef>
                        <a:spcAft>
                          <a:spcPts val="0"/>
                        </a:spcAft>
                        <a:buNone/>
                      </a:pPr>
                      <a:r>
                        <a:rPr lang="en" sz="900">
                          <a:latin typeface="Share Tech"/>
                          <a:ea typeface="Share Tech"/>
                          <a:cs typeface="Share Tech"/>
                          <a:sym typeface="Share Tech"/>
                        </a:rPr>
                        <a:t>Simple Logistic</a:t>
                      </a:r>
                      <a:endParaRPr sz="900">
                        <a:latin typeface="Share Tech"/>
                        <a:ea typeface="Share Tech"/>
                        <a:cs typeface="Share Tech"/>
                        <a:sym typeface="Share Tech"/>
                      </a:endParaRPr>
                    </a:p>
                  </a:txBody>
                  <a:tcPr marL="91425" marR="91425" marT="91425" marB="91425">
                    <a:lnL w="28575" cap="flat" cmpd="sng">
                      <a:solidFill>
                        <a:srgbClr val="B7B7B7"/>
                      </a:solidFill>
                      <a:prstDash val="solid"/>
                      <a:round/>
                      <a:headEnd type="none" w="sm" len="sm"/>
                      <a:tailEnd type="none" w="sm" len="sm"/>
                    </a:lnL>
                    <a:lnR w="28575" cap="flat" cmpd="sng">
                      <a:solidFill>
                        <a:srgbClr val="B7B7B7"/>
                      </a:solidFill>
                      <a:prstDash val="solid"/>
                      <a:round/>
                      <a:headEnd type="none" w="sm" len="sm"/>
                      <a:tailEnd type="none" w="sm" len="sm"/>
                    </a:lnR>
                    <a:lnT w="28575" cap="flat" cmpd="sng">
                      <a:solidFill>
                        <a:srgbClr val="B7B7B7"/>
                      </a:solidFill>
                      <a:prstDash val="solid"/>
                      <a:round/>
                      <a:headEnd type="none" w="sm" len="sm"/>
                      <a:tailEnd type="none" w="sm" len="sm"/>
                    </a:lnT>
                    <a:lnB w="28575" cap="flat" cmpd="sng">
                      <a:solidFill>
                        <a:srgbClr val="B7B7B7"/>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en" sz="1100" dirty="0">
                          <a:latin typeface="Share Tech"/>
                          <a:ea typeface="Share Tech"/>
                          <a:cs typeface="Share Tech"/>
                          <a:sym typeface="Share Tech"/>
                        </a:rPr>
                        <a:t>98%</a:t>
                      </a:r>
                      <a:endParaRPr sz="1100" dirty="0">
                        <a:latin typeface="Share Tech"/>
                        <a:ea typeface="Share Tech"/>
                        <a:cs typeface="Share Tech"/>
                        <a:sym typeface="Share Tech"/>
                      </a:endParaRPr>
                    </a:p>
                  </a:txBody>
                  <a:tcPr marL="91425" marR="91425" marT="91425" marB="91425">
                    <a:lnL w="28575" cap="flat" cmpd="sng">
                      <a:solidFill>
                        <a:srgbClr val="B7B7B7"/>
                      </a:solidFill>
                      <a:prstDash val="solid"/>
                      <a:round/>
                      <a:headEnd type="none" w="sm" len="sm"/>
                      <a:tailEnd type="none" w="sm" len="sm"/>
                    </a:lnL>
                    <a:lnR w="28575" cap="flat" cmpd="sng">
                      <a:solidFill>
                        <a:srgbClr val="B7B7B7"/>
                      </a:solidFill>
                      <a:prstDash val="solid"/>
                      <a:round/>
                      <a:headEnd type="none" w="sm" len="sm"/>
                      <a:tailEnd type="none" w="sm" len="sm"/>
                    </a:lnR>
                    <a:lnT w="28575" cap="flat" cmpd="sng">
                      <a:solidFill>
                        <a:srgbClr val="B7B7B7"/>
                      </a:solidFill>
                      <a:prstDash val="solid"/>
                      <a:round/>
                      <a:headEnd type="none" w="sm" len="sm"/>
                      <a:tailEnd type="none" w="sm" len="sm"/>
                    </a:lnT>
                    <a:lnB w="28575" cap="flat" cmpd="sng">
                      <a:solidFill>
                        <a:srgbClr val="B7B7B7"/>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en" sz="1100" dirty="0">
                          <a:latin typeface="Share Tech"/>
                          <a:ea typeface="Share Tech"/>
                          <a:cs typeface="Share Tech"/>
                          <a:sym typeface="Share Tech"/>
                        </a:rPr>
                        <a:t>97%</a:t>
                      </a:r>
                      <a:endParaRPr sz="1100" dirty="0">
                        <a:latin typeface="Share Tech"/>
                        <a:ea typeface="Share Tech"/>
                        <a:cs typeface="Share Tech"/>
                        <a:sym typeface="Share Tech"/>
                      </a:endParaRPr>
                    </a:p>
                  </a:txBody>
                  <a:tcPr marL="91425" marR="91425" marT="91425" marB="91425">
                    <a:lnL w="28575" cap="flat" cmpd="sng">
                      <a:solidFill>
                        <a:srgbClr val="B7B7B7"/>
                      </a:solidFill>
                      <a:prstDash val="solid"/>
                      <a:round/>
                      <a:headEnd type="none" w="sm" len="sm"/>
                      <a:tailEnd type="none" w="sm" len="sm"/>
                    </a:lnL>
                    <a:lnR w="28575" cap="flat" cmpd="sng">
                      <a:solidFill>
                        <a:srgbClr val="B7B7B7"/>
                      </a:solidFill>
                      <a:prstDash val="solid"/>
                      <a:round/>
                      <a:headEnd type="none" w="sm" len="sm"/>
                      <a:tailEnd type="none" w="sm" len="sm"/>
                    </a:lnR>
                    <a:lnT w="28575" cap="flat" cmpd="sng">
                      <a:solidFill>
                        <a:srgbClr val="B7B7B7"/>
                      </a:solidFill>
                      <a:prstDash val="solid"/>
                      <a:round/>
                      <a:headEnd type="none" w="sm" len="sm"/>
                      <a:tailEnd type="none" w="sm" len="sm"/>
                    </a:lnT>
                    <a:lnB w="28575" cap="flat" cmpd="sng">
                      <a:solidFill>
                        <a:srgbClr val="B7B7B7"/>
                      </a:solidFill>
                      <a:prstDash val="solid"/>
                      <a:round/>
                      <a:headEnd type="none" w="sm" len="sm"/>
                      <a:tailEnd type="none" w="sm" len="sm"/>
                    </a:lnB>
                    <a:solidFill>
                      <a:srgbClr val="D9EAD3"/>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633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a:extLst>
              <a:ext uri="{FF2B5EF4-FFF2-40B4-BE49-F238E27FC236}">
                <a16:creationId xmlns:a16="http://schemas.microsoft.com/office/drawing/2014/main" id="{4EDCACA8-AF29-2CCC-4BFE-7F6B18B7291D}"/>
              </a:ext>
            </a:extLst>
          </p:cNvPr>
          <p:cNvGraphicFramePr/>
          <p:nvPr/>
        </p:nvGraphicFramePr>
        <p:xfrm>
          <a:off x="118531" y="4053411"/>
          <a:ext cx="5157787" cy="7163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a:extLst>
              <a:ext uri="{FF2B5EF4-FFF2-40B4-BE49-F238E27FC236}">
                <a16:creationId xmlns:a16="http://schemas.microsoft.com/office/drawing/2014/main" id="{69E4287A-AD5B-5CD6-27AC-71BFB7783D09}"/>
              </a:ext>
            </a:extLst>
          </p:cNvPr>
          <p:cNvGraphicFramePr/>
          <p:nvPr>
            <p:extLst>
              <p:ext uri="{D42A27DB-BD31-4B8C-83A1-F6EECF244321}">
                <p14:modId xmlns:p14="http://schemas.microsoft.com/office/powerpoint/2010/main" val="1044424022"/>
              </p:ext>
            </p:extLst>
          </p:nvPr>
        </p:nvGraphicFramePr>
        <p:xfrm>
          <a:off x="562302" y="438014"/>
          <a:ext cx="4450650" cy="52766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8" name="Diagram 17">
            <a:extLst>
              <a:ext uri="{FF2B5EF4-FFF2-40B4-BE49-F238E27FC236}">
                <a16:creationId xmlns:a16="http://schemas.microsoft.com/office/drawing/2014/main" id="{847127C3-D66E-A5BE-47B9-520765806CDF}"/>
              </a:ext>
            </a:extLst>
          </p:cNvPr>
          <p:cNvGraphicFramePr/>
          <p:nvPr>
            <p:extLst>
              <p:ext uri="{D42A27DB-BD31-4B8C-83A1-F6EECF244321}">
                <p14:modId xmlns:p14="http://schemas.microsoft.com/office/powerpoint/2010/main" val="2505213848"/>
              </p:ext>
            </p:extLst>
          </p:nvPr>
        </p:nvGraphicFramePr>
        <p:xfrm>
          <a:off x="224645" y="2860900"/>
          <a:ext cx="1715231" cy="36933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10" name="Group 9">
            <a:extLst>
              <a:ext uri="{FF2B5EF4-FFF2-40B4-BE49-F238E27FC236}">
                <a16:creationId xmlns:a16="http://schemas.microsoft.com/office/drawing/2014/main" id="{147161EB-B718-9703-153C-C8402D76C627}"/>
              </a:ext>
            </a:extLst>
          </p:cNvPr>
          <p:cNvGrpSpPr/>
          <p:nvPr/>
        </p:nvGrpSpPr>
        <p:grpSpPr>
          <a:xfrm>
            <a:off x="1269569" y="2860900"/>
            <a:ext cx="4525754" cy="554456"/>
            <a:chOff x="1558938" y="117325"/>
            <a:chExt cx="9290259" cy="674954"/>
          </a:xfrm>
        </p:grpSpPr>
        <p:sp>
          <p:nvSpPr>
            <p:cNvPr id="11" name="Rectangle: Top Corners Rounded 10">
              <a:extLst>
                <a:ext uri="{FF2B5EF4-FFF2-40B4-BE49-F238E27FC236}">
                  <a16:creationId xmlns:a16="http://schemas.microsoft.com/office/drawing/2014/main" id="{05D59922-B072-08FF-9BEC-E4304D1FE4F7}"/>
                </a:ext>
              </a:extLst>
            </p:cNvPr>
            <p:cNvSpPr/>
            <p:nvPr/>
          </p:nvSpPr>
          <p:spPr>
            <a:xfrm rot="5400000">
              <a:off x="5869070" y="-4187848"/>
              <a:ext cx="669995" cy="9290259"/>
            </a:xfrm>
            <a:prstGeom prst="round2SameRect">
              <a:avLst/>
            </a:prstGeom>
            <a:solidFill>
              <a:schemeClr val="accent2">
                <a:lumMod val="40000"/>
                <a:lumOff val="60000"/>
                <a:alpha val="9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4" name="Rectangle: Top Corners Rounded 4">
              <a:extLst>
                <a:ext uri="{FF2B5EF4-FFF2-40B4-BE49-F238E27FC236}">
                  <a16:creationId xmlns:a16="http://schemas.microsoft.com/office/drawing/2014/main" id="{A66D3E90-DB05-518D-6B5A-7A3987F05962}"/>
                </a:ext>
              </a:extLst>
            </p:cNvPr>
            <p:cNvSpPr txBox="1"/>
            <p:nvPr/>
          </p:nvSpPr>
          <p:spPr>
            <a:xfrm>
              <a:off x="1558938" y="117325"/>
              <a:ext cx="9257553" cy="6045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b="1" kern="1200" dirty="0"/>
                <a:t>Cross-validation (</a:t>
              </a:r>
              <a:r>
                <a:rPr lang="en-US" sz="1200" b="1" kern="1200" dirty="0" err="1"/>
                <a:t>RidgeCV</a:t>
              </a:r>
              <a:r>
                <a:rPr lang="en-US" sz="1200" b="1" kern="1200" dirty="0"/>
                <a:t> and </a:t>
              </a:r>
              <a:r>
                <a:rPr lang="en-US" sz="1200" b="1" kern="1200" dirty="0" err="1"/>
                <a:t>LassoCV</a:t>
              </a:r>
              <a:r>
                <a:rPr lang="en-US" sz="1200" b="1" kern="1200" dirty="0"/>
                <a:t>) to identify the best alpha values 17.88 and 0.0001 for regularization respectively.</a:t>
              </a:r>
            </a:p>
          </p:txBody>
        </p:sp>
      </p:grpSp>
      <p:graphicFrame>
        <p:nvGraphicFramePr>
          <p:cNvPr id="16" name="Diagram 15">
            <a:extLst>
              <a:ext uri="{FF2B5EF4-FFF2-40B4-BE49-F238E27FC236}">
                <a16:creationId xmlns:a16="http://schemas.microsoft.com/office/drawing/2014/main" id="{583BC427-59F4-1F9A-ABE3-C977B26C0995}"/>
              </a:ext>
            </a:extLst>
          </p:cNvPr>
          <p:cNvGraphicFramePr/>
          <p:nvPr>
            <p:extLst>
              <p:ext uri="{D42A27DB-BD31-4B8C-83A1-F6EECF244321}">
                <p14:modId xmlns:p14="http://schemas.microsoft.com/office/powerpoint/2010/main" val="1993790437"/>
              </p:ext>
            </p:extLst>
          </p:nvPr>
        </p:nvGraphicFramePr>
        <p:xfrm>
          <a:off x="224645" y="3483964"/>
          <a:ext cx="1715231" cy="36933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pSp>
        <p:nvGrpSpPr>
          <p:cNvPr id="19" name="Group 18">
            <a:extLst>
              <a:ext uri="{FF2B5EF4-FFF2-40B4-BE49-F238E27FC236}">
                <a16:creationId xmlns:a16="http://schemas.microsoft.com/office/drawing/2014/main" id="{24630A3F-C6A4-3967-E83E-35BE6C91C924}"/>
              </a:ext>
            </a:extLst>
          </p:cNvPr>
          <p:cNvGrpSpPr/>
          <p:nvPr/>
        </p:nvGrpSpPr>
        <p:grpSpPr>
          <a:xfrm>
            <a:off x="1269569" y="3483964"/>
            <a:ext cx="4509822" cy="554456"/>
            <a:chOff x="1558938" y="117325"/>
            <a:chExt cx="9290259" cy="674954"/>
          </a:xfrm>
        </p:grpSpPr>
        <p:sp>
          <p:nvSpPr>
            <p:cNvPr id="21" name="Rectangle: Top Corners Rounded 20">
              <a:extLst>
                <a:ext uri="{FF2B5EF4-FFF2-40B4-BE49-F238E27FC236}">
                  <a16:creationId xmlns:a16="http://schemas.microsoft.com/office/drawing/2014/main" id="{5EE9B2D3-38CA-A022-F110-C0D7400B5BDC}"/>
                </a:ext>
              </a:extLst>
            </p:cNvPr>
            <p:cNvSpPr/>
            <p:nvPr/>
          </p:nvSpPr>
          <p:spPr>
            <a:xfrm rot="5400000">
              <a:off x="5869070" y="-4187848"/>
              <a:ext cx="669995" cy="9290259"/>
            </a:xfrm>
            <a:prstGeom prst="round2SameRect">
              <a:avLst/>
            </a:prstGeom>
            <a:solidFill>
              <a:schemeClr val="accent2">
                <a:lumMod val="40000"/>
                <a:lumOff val="60000"/>
                <a:alpha val="9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3" name="Rectangle: Top Corners Rounded 4">
              <a:extLst>
                <a:ext uri="{FF2B5EF4-FFF2-40B4-BE49-F238E27FC236}">
                  <a16:creationId xmlns:a16="http://schemas.microsoft.com/office/drawing/2014/main" id="{7F53692B-E260-2237-2D3C-87DEC6C4FB85}"/>
                </a:ext>
              </a:extLst>
            </p:cNvPr>
            <p:cNvSpPr txBox="1"/>
            <p:nvPr/>
          </p:nvSpPr>
          <p:spPr>
            <a:xfrm>
              <a:off x="1558938" y="117325"/>
              <a:ext cx="9257553" cy="6045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b="1" kern="1200" dirty="0"/>
                <a:t>Defined a spectrum of alpha values to train models and observe coefficient variation.</a:t>
              </a:r>
            </a:p>
          </p:txBody>
        </p:sp>
      </p:grpSp>
      <p:graphicFrame>
        <p:nvGraphicFramePr>
          <p:cNvPr id="24" name="Diagram 23">
            <a:extLst>
              <a:ext uri="{FF2B5EF4-FFF2-40B4-BE49-F238E27FC236}">
                <a16:creationId xmlns:a16="http://schemas.microsoft.com/office/drawing/2014/main" id="{26B7EC94-D72B-58FF-F07E-359D7FA2A0A5}"/>
              </a:ext>
            </a:extLst>
          </p:cNvPr>
          <p:cNvGraphicFramePr/>
          <p:nvPr>
            <p:extLst>
              <p:ext uri="{D42A27DB-BD31-4B8C-83A1-F6EECF244321}">
                <p14:modId xmlns:p14="http://schemas.microsoft.com/office/powerpoint/2010/main" val="893401581"/>
              </p:ext>
            </p:extLst>
          </p:nvPr>
        </p:nvGraphicFramePr>
        <p:xfrm>
          <a:off x="224645" y="4160495"/>
          <a:ext cx="1715231" cy="369332"/>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pSp>
        <p:nvGrpSpPr>
          <p:cNvPr id="25" name="Group 24">
            <a:extLst>
              <a:ext uri="{FF2B5EF4-FFF2-40B4-BE49-F238E27FC236}">
                <a16:creationId xmlns:a16="http://schemas.microsoft.com/office/drawing/2014/main" id="{0EF6BE98-A3B8-B8E7-8E84-1ECE6ECED2C0}"/>
              </a:ext>
            </a:extLst>
          </p:cNvPr>
          <p:cNvGrpSpPr/>
          <p:nvPr/>
        </p:nvGrpSpPr>
        <p:grpSpPr>
          <a:xfrm>
            <a:off x="1269568" y="4160495"/>
            <a:ext cx="4525754" cy="554456"/>
            <a:chOff x="1558938" y="117325"/>
            <a:chExt cx="9290259" cy="674954"/>
          </a:xfrm>
        </p:grpSpPr>
        <p:sp>
          <p:nvSpPr>
            <p:cNvPr id="26" name="Rectangle: Top Corners Rounded 25">
              <a:extLst>
                <a:ext uri="{FF2B5EF4-FFF2-40B4-BE49-F238E27FC236}">
                  <a16:creationId xmlns:a16="http://schemas.microsoft.com/office/drawing/2014/main" id="{C715DF28-682F-48EE-B531-41AA94A05695}"/>
                </a:ext>
              </a:extLst>
            </p:cNvPr>
            <p:cNvSpPr/>
            <p:nvPr/>
          </p:nvSpPr>
          <p:spPr>
            <a:xfrm rot="5400000">
              <a:off x="5869070" y="-4187848"/>
              <a:ext cx="669995" cy="9290259"/>
            </a:xfrm>
            <a:prstGeom prst="round2SameRect">
              <a:avLst/>
            </a:prstGeom>
            <a:solidFill>
              <a:schemeClr val="accent2">
                <a:lumMod val="40000"/>
                <a:lumOff val="60000"/>
                <a:alpha val="9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7" name="Rectangle: Top Corners Rounded 4">
              <a:extLst>
                <a:ext uri="{FF2B5EF4-FFF2-40B4-BE49-F238E27FC236}">
                  <a16:creationId xmlns:a16="http://schemas.microsoft.com/office/drawing/2014/main" id="{ECE1E3CD-B1D2-4962-DA43-6A893D98ED1F}"/>
                </a:ext>
              </a:extLst>
            </p:cNvPr>
            <p:cNvSpPr txBox="1"/>
            <p:nvPr/>
          </p:nvSpPr>
          <p:spPr>
            <a:xfrm>
              <a:off x="1558938" y="117325"/>
              <a:ext cx="9257553" cy="6045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b="1" kern="1200" dirty="0"/>
                <a:t>Selected the alpha that minimized the Mean Squared Error (MSE) and maximized R².</a:t>
              </a:r>
            </a:p>
          </p:txBody>
        </p:sp>
      </p:grpSp>
      <p:grpSp>
        <p:nvGrpSpPr>
          <p:cNvPr id="53" name="Group 52">
            <a:extLst>
              <a:ext uri="{FF2B5EF4-FFF2-40B4-BE49-F238E27FC236}">
                <a16:creationId xmlns:a16="http://schemas.microsoft.com/office/drawing/2014/main" id="{87BE2E27-8E12-7CB0-A548-3CE269FE759B}"/>
              </a:ext>
            </a:extLst>
          </p:cNvPr>
          <p:cNvGrpSpPr/>
          <p:nvPr/>
        </p:nvGrpSpPr>
        <p:grpSpPr>
          <a:xfrm>
            <a:off x="118531" y="5649085"/>
            <a:ext cx="2107975" cy="378823"/>
            <a:chOff x="753532" y="323233"/>
            <a:chExt cx="3162022" cy="1211302"/>
          </a:xfrm>
        </p:grpSpPr>
        <p:sp>
          <p:nvSpPr>
            <p:cNvPr id="54" name="Rectangle: Rounded Corners 53">
              <a:extLst>
                <a:ext uri="{FF2B5EF4-FFF2-40B4-BE49-F238E27FC236}">
                  <a16:creationId xmlns:a16="http://schemas.microsoft.com/office/drawing/2014/main" id="{316E2436-6BDC-E8CC-B893-6BA21C931D5A}"/>
                </a:ext>
              </a:extLst>
            </p:cNvPr>
            <p:cNvSpPr/>
            <p:nvPr/>
          </p:nvSpPr>
          <p:spPr>
            <a:xfrm>
              <a:off x="753532" y="323233"/>
              <a:ext cx="3162022" cy="1211302"/>
            </a:xfrm>
            <a:prstGeom prst="roundRect">
              <a:avLst/>
            </a:prstGeom>
            <a:solidFill>
              <a:schemeClr val="accent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55" name="Rectangle: Rounded Corners 4">
              <a:extLst>
                <a:ext uri="{FF2B5EF4-FFF2-40B4-BE49-F238E27FC236}">
                  <a16:creationId xmlns:a16="http://schemas.microsoft.com/office/drawing/2014/main" id="{57E99871-FA9C-4AA0-2F5C-D64BAEC972F9}"/>
                </a:ext>
              </a:extLst>
            </p:cNvPr>
            <p:cNvSpPr txBox="1"/>
            <p:nvPr/>
          </p:nvSpPr>
          <p:spPr>
            <a:xfrm>
              <a:off x="812662" y="382363"/>
              <a:ext cx="3043760" cy="1093039"/>
            </a:xfrm>
            <a:prstGeom prst="rect">
              <a:avLst/>
            </a:prstGeom>
            <a:solidFill>
              <a:schemeClr val="accent1"/>
            </a:solidFill>
          </p:spPr>
          <p:style>
            <a:lnRef idx="0">
              <a:scrgbClr r="0" g="0" b="0"/>
            </a:lnRef>
            <a:fillRef idx="0">
              <a:scrgbClr r="0" g="0" b="0"/>
            </a:fillRef>
            <a:effectRef idx="0">
              <a:scrgbClr r="0" g="0" b="0"/>
            </a:effectRef>
            <a:fontRef idx="minor">
              <a:schemeClr val="lt1"/>
            </a:fontRef>
          </p:style>
          <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t>Limitations:</a:t>
              </a:r>
              <a:endParaRPr lang="en-US" sz="2000" kern="1200" dirty="0"/>
            </a:p>
          </p:txBody>
        </p:sp>
      </p:grpSp>
      <p:sp>
        <p:nvSpPr>
          <p:cNvPr id="3" name="TextBox 2">
            <a:extLst>
              <a:ext uri="{FF2B5EF4-FFF2-40B4-BE49-F238E27FC236}">
                <a16:creationId xmlns:a16="http://schemas.microsoft.com/office/drawing/2014/main" id="{12ECE13C-A872-6260-178B-96BF4A7F1E4F}"/>
              </a:ext>
            </a:extLst>
          </p:cNvPr>
          <p:cNvSpPr txBox="1"/>
          <p:nvPr/>
        </p:nvSpPr>
        <p:spPr>
          <a:xfrm>
            <a:off x="562302" y="107246"/>
            <a:ext cx="6096000" cy="369332"/>
          </a:xfrm>
          <a:prstGeom prst="rect">
            <a:avLst/>
          </a:prstGeom>
          <a:noFill/>
        </p:spPr>
        <p:txBody>
          <a:bodyPr wrap="square">
            <a:spAutoFit/>
          </a:bodyPr>
          <a:lstStyle/>
          <a:p>
            <a:r>
              <a:rPr lang="en-US" sz="1800" b="1" i="0" dirty="0">
                <a:effectLst/>
                <a:latin typeface="Times New Roman" panose="02020603050405020304" pitchFamily="18" charset="0"/>
                <a:cs typeface="Times New Roman" panose="02020603050405020304" pitchFamily="18" charset="0"/>
              </a:rPr>
              <a:t>Regularization in Breast Cancer Prediction</a:t>
            </a:r>
            <a:endParaRPr lang="en-US" dirty="0"/>
          </a:p>
        </p:txBody>
      </p:sp>
      <p:pic>
        <p:nvPicPr>
          <p:cNvPr id="5122" name="Picture 2">
            <a:extLst>
              <a:ext uri="{FF2B5EF4-FFF2-40B4-BE49-F238E27FC236}">
                <a16:creationId xmlns:a16="http://schemas.microsoft.com/office/drawing/2014/main" id="{283B0C7B-177E-BF36-FDFF-D6D9A68EAFB4}"/>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71714" y="1019503"/>
            <a:ext cx="2489200" cy="17907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B0A0E50-AC8A-B353-DA2E-F5AF68E80E4B}"/>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960914" y="976665"/>
            <a:ext cx="2567577" cy="184708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99;p14">
            <a:extLst>
              <a:ext uri="{FF2B5EF4-FFF2-40B4-BE49-F238E27FC236}">
                <a16:creationId xmlns:a16="http://schemas.microsoft.com/office/drawing/2014/main" id="{F6F730D3-13AA-2F83-A2EE-F607D73954E6}"/>
              </a:ext>
            </a:extLst>
          </p:cNvPr>
          <p:cNvSpPr txBox="1">
            <a:spLocks noGrp="1"/>
          </p:cNvSpPr>
          <p:nvPr>
            <p:ph type="title"/>
          </p:nvPr>
        </p:nvSpPr>
        <p:spPr>
          <a:xfrm>
            <a:off x="2447108" y="5486906"/>
            <a:ext cx="9674027" cy="893006"/>
          </a:xfrm>
          <a:prstGeom prst="rect">
            <a:avLst/>
          </a:prstGeom>
          <a:solidFill>
            <a:schemeClr val="accent2">
              <a:lumMod val="40000"/>
              <a:lumOff val="60000"/>
            </a:schemeClr>
          </a:solidFill>
        </p:spPr>
        <p:txBody>
          <a:bodyPr spcFirstLastPara="1" wrap="square" lIns="91425" tIns="91425" rIns="91425" bIns="91425" anchor="t" anchorCtr="0">
            <a:noAutofit/>
          </a:bodyPr>
          <a:lstStyle/>
          <a:p>
            <a:pPr lvl="0" rtl="0">
              <a:spcBef>
                <a:spcPts val="0"/>
              </a:spcBef>
              <a:spcAft>
                <a:spcPts val="0"/>
              </a:spcAft>
            </a:pPr>
            <a:r>
              <a:rPr lang="en-US" sz="1200" b="1" i="0" dirty="0">
                <a:solidFill>
                  <a:srgbClr val="0F0F0F"/>
                </a:solidFill>
                <a:effectLst/>
                <a:latin typeface="Times New Roman" panose="02020603050405020304" pitchFamily="18" charset="0"/>
                <a:cs typeface="Times New Roman" panose="02020603050405020304" pitchFamily="18" charset="0"/>
              </a:rPr>
              <a:t>With a small training dataset, there's a risk that the model might not capture the full complexity of the problem.</a:t>
            </a:r>
            <a:br>
              <a:rPr lang="en-US" sz="1200" b="1" i="0" dirty="0">
                <a:solidFill>
                  <a:srgbClr val="0F0F0F"/>
                </a:solidFill>
                <a:effectLst/>
                <a:latin typeface="Times New Roman" panose="02020603050405020304" pitchFamily="18" charset="0"/>
                <a:cs typeface="Times New Roman" panose="02020603050405020304" pitchFamily="18" charset="0"/>
              </a:rPr>
            </a:br>
            <a:r>
              <a:rPr lang="en-US" sz="1200" b="1" i="0" dirty="0">
                <a:solidFill>
                  <a:srgbClr val="0F0F0F"/>
                </a:solidFill>
                <a:effectLst/>
                <a:latin typeface="Times New Roman" panose="02020603050405020304" pitchFamily="18" charset="0"/>
                <a:cs typeface="Times New Roman" panose="02020603050405020304" pitchFamily="18" charset="0"/>
              </a:rPr>
              <a:t>Although our final subset excludes cell shape and size features, these attributes might hold valuable information.</a:t>
            </a:r>
            <a:br>
              <a:rPr lang="en-US" sz="1200" b="1" i="0" dirty="0">
                <a:solidFill>
                  <a:srgbClr val="0F0F0F"/>
                </a:solidFill>
                <a:effectLst/>
                <a:latin typeface="Times New Roman" panose="02020603050405020304" pitchFamily="18" charset="0"/>
                <a:cs typeface="Times New Roman" panose="02020603050405020304" pitchFamily="18" charset="0"/>
              </a:rPr>
            </a:br>
            <a:r>
              <a:rPr lang="en-US" sz="1200" b="1" i="0" dirty="0">
                <a:solidFill>
                  <a:srgbClr val="0F0F0F"/>
                </a:solidFill>
                <a:effectLst/>
                <a:latin typeface="Times New Roman" panose="02020603050405020304" pitchFamily="18" charset="0"/>
                <a:cs typeface="Times New Roman" panose="02020603050405020304" pitchFamily="18" charset="0"/>
              </a:rPr>
              <a:t>Higher accuracy due to data imbalance might lead to misleading conclusions.</a:t>
            </a:r>
            <a:endParaRPr sz="1200" b="1" dirty="0">
              <a:latin typeface="Times New Roman" panose="02020603050405020304" pitchFamily="18" charset="0"/>
              <a:ea typeface="Share Tech"/>
              <a:cs typeface="Times New Roman" panose="02020603050405020304" pitchFamily="18" charset="0"/>
              <a:sym typeface="Share Tech"/>
            </a:endParaRPr>
          </a:p>
        </p:txBody>
      </p:sp>
      <p:grpSp>
        <p:nvGrpSpPr>
          <p:cNvPr id="20" name="Group 19">
            <a:extLst>
              <a:ext uri="{FF2B5EF4-FFF2-40B4-BE49-F238E27FC236}">
                <a16:creationId xmlns:a16="http://schemas.microsoft.com/office/drawing/2014/main" id="{650C2726-B9BE-FB84-57D5-A1E1808DD255}"/>
              </a:ext>
            </a:extLst>
          </p:cNvPr>
          <p:cNvGrpSpPr/>
          <p:nvPr/>
        </p:nvGrpSpPr>
        <p:grpSpPr>
          <a:xfrm>
            <a:off x="6009880" y="2978725"/>
            <a:ext cx="2107975" cy="378823"/>
            <a:chOff x="753532" y="323233"/>
            <a:chExt cx="3162022" cy="1211302"/>
          </a:xfrm>
        </p:grpSpPr>
        <p:sp>
          <p:nvSpPr>
            <p:cNvPr id="22" name="Rectangle: Rounded Corners 53">
              <a:extLst>
                <a:ext uri="{FF2B5EF4-FFF2-40B4-BE49-F238E27FC236}">
                  <a16:creationId xmlns:a16="http://schemas.microsoft.com/office/drawing/2014/main" id="{66B39D82-581C-CE5F-76CB-6ADEEE39E9C4}"/>
                </a:ext>
              </a:extLst>
            </p:cNvPr>
            <p:cNvSpPr/>
            <p:nvPr/>
          </p:nvSpPr>
          <p:spPr>
            <a:xfrm>
              <a:off x="753532" y="323233"/>
              <a:ext cx="3162022" cy="1211302"/>
            </a:xfrm>
            <a:prstGeom prst="roundRect">
              <a:avLst/>
            </a:prstGeom>
            <a:solidFill>
              <a:schemeClr val="accent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33" name="Rectangle: Rounded Corners 4">
              <a:extLst>
                <a:ext uri="{FF2B5EF4-FFF2-40B4-BE49-F238E27FC236}">
                  <a16:creationId xmlns:a16="http://schemas.microsoft.com/office/drawing/2014/main" id="{AA677DCC-70F5-4EB8-42C0-C67955090666}"/>
                </a:ext>
              </a:extLst>
            </p:cNvPr>
            <p:cNvSpPr txBox="1"/>
            <p:nvPr/>
          </p:nvSpPr>
          <p:spPr>
            <a:xfrm>
              <a:off x="812662" y="382363"/>
              <a:ext cx="3043760" cy="1093039"/>
            </a:xfrm>
            <a:prstGeom prst="rect">
              <a:avLst/>
            </a:prstGeom>
            <a:solidFill>
              <a:schemeClr val="accent1"/>
            </a:solidFill>
          </p:spPr>
          <p:style>
            <a:lnRef idx="0">
              <a:scrgbClr r="0" g="0" b="0"/>
            </a:lnRef>
            <a:fillRef idx="0">
              <a:scrgbClr r="0" g="0" b="0"/>
            </a:fillRef>
            <a:effectRef idx="0">
              <a:scrgbClr r="0" g="0" b="0"/>
            </a:effectRef>
            <a:fontRef idx="minor">
              <a:schemeClr val="lt1"/>
            </a:fontRef>
          </p:style>
          <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dirty="0"/>
                <a:t>Key Takeaways</a:t>
              </a:r>
              <a:r>
                <a:rPr lang="en-US" sz="2000" b="1" kern="1200" dirty="0"/>
                <a:t>:</a:t>
              </a:r>
              <a:endParaRPr lang="en-US" sz="2000" kern="1200" dirty="0"/>
            </a:p>
          </p:txBody>
        </p:sp>
      </p:grpSp>
      <p:sp>
        <p:nvSpPr>
          <p:cNvPr id="44" name="Google Shape;99;p14">
            <a:extLst>
              <a:ext uri="{FF2B5EF4-FFF2-40B4-BE49-F238E27FC236}">
                <a16:creationId xmlns:a16="http://schemas.microsoft.com/office/drawing/2014/main" id="{30DDE93D-40A5-1322-BBDC-C9063897537B}"/>
              </a:ext>
            </a:extLst>
          </p:cNvPr>
          <p:cNvSpPr txBox="1">
            <a:spLocks/>
          </p:cNvSpPr>
          <p:nvPr/>
        </p:nvSpPr>
        <p:spPr>
          <a:xfrm>
            <a:off x="6075425" y="3483695"/>
            <a:ext cx="5998044" cy="1926908"/>
          </a:xfrm>
          <a:prstGeom prst="rect">
            <a:avLst/>
          </a:prstGeom>
          <a:solidFill>
            <a:schemeClr val="accent2">
              <a:lumMod val="40000"/>
              <a:lumOff val="60000"/>
            </a:schemeClr>
          </a:solidFill>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71450" indent="-171450">
              <a:spcBef>
                <a:spcPts val="0"/>
              </a:spcBef>
              <a:buFont typeface="Arial" panose="020B0604020202020204" pitchFamily="34" charset="0"/>
              <a:buChar char="•"/>
            </a:pPr>
            <a:r>
              <a:rPr lang="en-US" sz="1200" b="1" i="0" dirty="0">
                <a:solidFill>
                  <a:srgbClr val="0F0F0F"/>
                </a:solidFill>
                <a:effectLst/>
                <a:latin typeface="Times New Roman" panose="02020603050405020304" pitchFamily="18" charset="0"/>
                <a:cs typeface="Times New Roman" panose="02020603050405020304" pitchFamily="18" charset="0"/>
              </a:rPr>
              <a:t>For instance, a unit increase in the values of BLAND, CLUMP, or MITOSIS is associated with a higher likelihood of the predicted outcome (malignant) by approximately 6.45, 5.96, and 5.98 units, respectively.”</a:t>
            </a:r>
          </a:p>
          <a:p>
            <a:pPr marL="171450" indent="-171450">
              <a:spcBef>
                <a:spcPts val="0"/>
              </a:spcBef>
              <a:buFont typeface="Arial" panose="020B0604020202020204" pitchFamily="34" charset="0"/>
              <a:buChar char="•"/>
            </a:pPr>
            <a:r>
              <a:rPr lang="en-US" sz="1200" b="1" i="0" dirty="0">
                <a:solidFill>
                  <a:srgbClr val="0F0F0F"/>
                </a:solidFill>
                <a:effectLst/>
                <a:latin typeface="Times New Roman" panose="02020603050405020304" pitchFamily="18" charset="0"/>
                <a:cs typeface="Times New Roman" panose="02020603050405020304" pitchFamily="18" charset="0"/>
              </a:rPr>
              <a:t> </a:t>
            </a:r>
            <a:r>
              <a:rPr lang="en-US" sz="1200" b="1" dirty="0">
                <a:solidFill>
                  <a:srgbClr val="0F0F0F"/>
                </a:solidFill>
                <a:latin typeface="Times New Roman" panose="02020603050405020304" pitchFamily="18" charset="0"/>
                <a:ea typeface="Share Tech"/>
                <a:cs typeface="Times New Roman" panose="02020603050405020304" pitchFamily="18" charset="0"/>
                <a:sym typeface="Share Tech"/>
              </a:rPr>
              <a:t>On comparison of the Logistic regression, L1, L2 models, we can observe that the Base model is able to perform much better due to reasons such as t</a:t>
            </a:r>
            <a:r>
              <a:rPr lang="en-US" sz="1200" b="1" i="0" dirty="0">
                <a:solidFill>
                  <a:srgbClr val="0F0F0F"/>
                </a:solidFill>
                <a:effectLst/>
                <a:latin typeface="Times New Roman" panose="02020603050405020304" pitchFamily="18" charset="0"/>
                <a:cs typeface="Times New Roman" panose="02020603050405020304" pitchFamily="18" charset="0"/>
              </a:rPr>
              <a:t>he data might have features where L1 regularization's sparsity or L2 regularization's coefficient shrinkage does not significantly improve predictive performance. </a:t>
            </a:r>
          </a:p>
          <a:p>
            <a:pPr marL="171450" indent="-171450">
              <a:spcBef>
                <a:spcPts val="0"/>
              </a:spcBef>
              <a:buFont typeface="Arial" panose="020B0604020202020204" pitchFamily="34" charset="0"/>
              <a:buChar char="•"/>
            </a:pPr>
            <a:r>
              <a:rPr lang="en-US" sz="1200" b="1" i="0" dirty="0">
                <a:solidFill>
                  <a:srgbClr val="0F0F0F"/>
                </a:solidFill>
                <a:effectLst/>
                <a:latin typeface="Times New Roman" panose="02020603050405020304" pitchFamily="18" charset="0"/>
                <a:cs typeface="Times New Roman" panose="02020603050405020304" pitchFamily="18" charset="0"/>
              </a:rPr>
              <a:t>All variables have relatively wide confidence intervals (significant uncertainty) for their coefficients, suggesting variability or potential instability in the estimated effects.</a:t>
            </a:r>
            <a:endParaRPr lang="en-US" sz="1200" b="1" dirty="0">
              <a:latin typeface="Times New Roman" panose="02020603050405020304" pitchFamily="18" charset="0"/>
              <a:ea typeface="Share Tech"/>
              <a:cs typeface="Times New Roman" panose="02020603050405020304" pitchFamily="18" charset="0"/>
              <a:sym typeface="Share Tech"/>
            </a:endParaRPr>
          </a:p>
        </p:txBody>
      </p:sp>
      <p:pic>
        <p:nvPicPr>
          <p:cNvPr id="1026" name="Picture 2">
            <a:extLst>
              <a:ext uri="{FF2B5EF4-FFF2-40B4-BE49-F238E27FC236}">
                <a16:creationId xmlns:a16="http://schemas.microsoft.com/office/drawing/2014/main" id="{08FF9A3A-B8C0-F05E-A45E-C7B4AFC3E00C}"/>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870394" y="680133"/>
            <a:ext cx="2870737" cy="17126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D74FC67-7972-B165-344B-C8E393BD9F51}"/>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970188" y="680133"/>
            <a:ext cx="2870737" cy="1712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200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412</Words>
  <Application>Microsoft Macintosh PowerPoint</Application>
  <PresentationFormat>Widescreen</PresentationFormat>
  <Paragraphs>45</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Share Tech</vt:lpstr>
      <vt:lpstr>Times New Roman</vt:lpstr>
      <vt:lpstr>Office Theme</vt:lpstr>
      <vt:lpstr>PowerPoint Presentation</vt:lpstr>
      <vt:lpstr>With a small training dataset, there's a risk that the model might not capture the full complexity of the problem. Although our final subset excludes cell shape and size features, these attributes might hold valuable information. Higher accuracy due to data imbalance might lead to misleading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Ajinkya Pophale</dc:creator>
  <cp:lastModifiedBy>Ajinkya Pophale</cp:lastModifiedBy>
  <cp:revision>3</cp:revision>
  <dcterms:created xsi:type="dcterms:W3CDTF">2023-11-27T04:29:26Z</dcterms:created>
  <dcterms:modified xsi:type="dcterms:W3CDTF">2023-11-28T01:53:44Z</dcterms:modified>
</cp:coreProperties>
</file>