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Share Tech" pitchFamily="2" charset="77"/>
      <p:regular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5EB0107-4B05-4B8F-8CC2-8E684625337A}">
  <a:tblStyle styleId="{35EB0107-4B05-4B8F-8CC2-8E68462533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9749ce07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9749ce07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9749ce000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9749ce000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2cb6de8c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62cb6de8c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rot="5400000" flipH="1">
            <a:off x="5707175" y="2072975"/>
            <a:ext cx="1877400" cy="40551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4179526" y="36"/>
            <a:ext cx="4964100" cy="2913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Share Tech"/>
                <a:ea typeface="Share Tech"/>
                <a:cs typeface="Share Tech"/>
                <a:sym typeface="Share Tech"/>
              </a:rPr>
              <a:t>  </a:t>
            </a:r>
            <a:endParaRPr sz="900">
              <a:solidFill>
                <a:srgbClr val="FFFFFF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0" y="0"/>
            <a:ext cx="9142200" cy="2913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Problem: Classifying malignant and benign breast cancer lumps</a:t>
            </a:r>
            <a:endParaRPr sz="1700" b="1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grpSp>
        <p:nvGrpSpPr>
          <p:cNvPr id="57" name="Google Shape;57;p13"/>
          <p:cNvGrpSpPr/>
          <p:nvPr/>
        </p:nvGrpSpPr>
        <p:grpSpPr>
          <a:xfrm>
            <a:off x="0" y="975881"/>
            <a:ext cx="9144524" cy="666004"/>
            <a:chOff x="942823" y="3772400"/>
            <a:chExt cx="5209071" cy="685825"/>
          </a:xfrm>
        </p:grpSpPr>
        <p:sp>
          <p:nvSpPr>
            <p:cNvPr id="58" name="Google Shape;58;p13"/>
            <p:cNvSpPr/>
            <p:nvPr/>
          </p:nvSpPr>
          <p:spPr>
            <a:xfrm>
              <a:off x="3324094" y="3772400"/>
              <a:ext cx="28278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921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Share Tech"/>
                <a:buChar char="●"/>
              </a:pPr>
              <a:r>
                <a:rPr lang="en" sz="1000" dirty="0">
                  <a:solidFill>
                    <a:srgbClr val="FFFFFF"/>
                  </a:solidFill>
                  <a:latin typeface="Share Tech"/>
                  <a:ea typeface="Share Tech"/>
                  <a:cs typeface="Share Tech"/>
                  <a:sym typeface="Share Tech"/>
                </a:rPr>
                <a:t>Cleaning: KNN-imputed blank values for ‘BARE’</a:t>
              </a:r>
              <a:endParaRPr sz="1000" dirty="0">
                <a:solidFill>
                  <a:srgbClr val="FFFFFF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  <a:p>
              <a:pPr marL="457200" lvl="0" indent="-2921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Share Tech"/>
                <a:buChar char="●"/>
              </a:pPr>
              <a:r>
                <a:rPr lang="en" sz="1000" dirty="0">
                  <a:solidFill>
                    <a:srgbClr val="FFFFFF"/>
                  </a:solidFill>
                  <a:latin typeface="Share Tech"/>
                  <a:ea typeface="Share Tech"/>
                  <a:cs typeface="Share Tech"/>
                  <a:sym typeface="Share Tech"/>
                </a:rPr>
                <a:t>Standardized data, checked for multicollinearity and reduced features</a:t>
              </a:r>
              <a:endParaRPr sz="1000" dirty="0">
                <a:solidFill>
                  <a:srgbClr val="FFFFFF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  <a:p>
              <a:pPr marL="457200" lvl="0" indent="-2921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Share Tech"/>
                <a:buChar char="●"/>
              </a:pPr>
              <a:r>
                <a:rPr lang="en" sz="1000" dirty="0">
                  <a:solidFill>
                    <a:srgbClr val="FFFFFF"/>
                  </a:solidFill>
                  <a:latin typeface="Share Tech"/>
                  <a:ea typeface="Share Tech"/>
                  <a:cs typeface="Share Tech"/>
                  <a:sym typeface="Share Tech"/>
                </a:rPr>
                <a:t>Validation: Leave-One-Out &amp; 10-fold cross validation</a:t>
              </a:r>
              <a:endParaRPr sz="1000" dirty="0">
                <a:solidFill>
                  <a:srgbClr val="FFFFFF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942823" y="3782714"/>
              <a:ext cx="2379900" cy="644854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1632122" y="3783789"/>
              <a:ext cx="674400" cy="64378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943723" y="3783789"/>
              <a:ext cx="687600" cy="64378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1210848" y="3783832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Share Tech"/>
                  <a:ea typeface="Share Tech"/>
                  <a:cs typeface="Share Tech"/>
                  <a:sym typeface="Share Tech"/>
                </a:rPr>
                <a:t>2</a:t>
              </a:r>
              <a:endParaRPr sz="2000">
                <a:solidFill>
                  <a:srgbClr val="FFFFFF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1704725" y="3783825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Share Tech"/>
                  <a:ea typeface="Share Tech"/>
                  <a:cs typeface="Share Tech"/>
                  <a:sym typeface="Share Tech"/>
                </a:rPr>
                <a:t>Data Processing</a:t>
              </a:r>
              <a:endParaRPr sz="1600">
                <a:solidFill>
                  <a:srgbClr val="FFFFFF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</p:grpSp>
      <p:grpSp>
        <p:nvGrpSpPr>
          <p:cNvPr id="64" name="Google Shape;64;p13"/>
          <p:cNvGrpSpPr/>
          <p:nvPr/>
        </p:nvGrpSpPr>
        <p:grpSpPr>
          <a:xfrm>
            <a:off x="1902" y="1641860"/>
            <a:ext cx="9142098" cy="1060168"/>
            <a:chOff x="943723" y="4469050"/>
            <a:chExt cx="5207689" cy="674450"/>
          </a:xfrm>
        </p:grpSpPr>
        <p:sp>
          <p:nvSpPr>
            <p:cNvPr id="65" name="Google Shape;65;p13"/>
            <p:cNvSpPr/>
            <p:nvPr/>
          </p:nvSpPr>
          <p:spPr>
            <a:xfrm>
              <a:off x="3323612" y="4469063"/>
              <a:ext cx="28278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921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Share Tech"/>
                <a:buChar char="●"/>
              </a:pPr>
              <a:r>
                <a:rPr lang="en" sz="1000" dirty="0">
                  <a:solidFill>
                    <a:srgbClr val="FFFFFF"/>
                  </a:solidFill>
                  <a:latin typeface="Share Tech"/>
                  <a:ea typeface="Share Tech"/>
                  <a:cs typeface="Share Tech"/>
                  <a:sym typeface="Share Tech"/>
                </a:rPr>
                <a:t>Final model: Simple Logistic Regression on a subset dataset using important variables</a:t>
              </a:r>
              <a:endParaRPr sz="1000" dirty="0">
                <a:solidFill>
                  <a:srgbClr val="FFFFFF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  <a:p>
              <a:pPr marL="457200" lvl="0" indent="-2921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Share Tech"/>
                <a:buChar char="●"/>
              </a:pPr>
              <a:r>
                <a:rPr lang="en" sz="1000" dirty="0">
                  <a:solidFill>
                    <a:srgbClr val="FFFFFF"/>
                  </a:solidFill>
                  <a:latin typeface="Share Tech"/>
                  <a:ea typeface="Share Tech"/>
                  <a:cs typeface="Share Tech"/>
                  <a:sym typeface="Share Tech"/>
                </a:rPr>
                <a:t>Final accuracy, recall, AUC: 97.60%, 96.29%, 99.29%</a:t>
              </a:r>
              <a:endParaRPr sz="1000" dirty="0">
                <a:solidFill>
                  <a:srgbClr val="FFFFFF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  <a:p>
              <a:pPr marL="457200" lvl="0" indent="-2921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Share Tech"/>
                <a:buChar char="●"/>
              </a:pPr>
              <a:r>
                <a:rPr lang="en" sz="1000" dirty="0">
                  <a:solidFill>
                    <a:srgbClr val="FFFFFF"/>
                  </a:solidFill>
                  <a:latin typeface="Share Tech"/>
                  <a:ea typeface="Share Tech"/>
                  <a:cs typeface="Share Tech"/>
                  <a:sym typeface="Share Tech"/>
                </a:rPr>
                <a:t>Final subset of data: 5 features selected</a:t>
              </a:r>
            </a:p>
            <a:p>
              <a:pPr marL="457200" lvl="0" indent="-2921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Share Tech"/>
                <a:buChar char="●"/>
              </a:pPr>
              <a:r>
                <a:rPr lang="en" sz="1000" dirty="0">
                  <a:solidFill>
                    <a:srgbClr val="FFFFFF"/>
                  </a:solidFill>
                  <a:latin typeface="Share Tech"/>
                  <a:ea typeface="Share Tech"/>
                  <a:cs typeface="Share Tech"/>
                  <a:sym typeface="Share Tech"/>
                </a:rPr>
                <a:t>Model is superior to other models given highest accuracy, only slightly lower recall than the Best SVM model, but significantly greater interpretability</a:t>
              </a:r>
              <a:endParaRPr sz="1000" dirty="0">
                <a:solidFill>
                  <a:srgbClr val="FFFFFF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943723" y="4469050"/>
              <a:ext cx="237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1632122" y="4469063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943723" y="4469063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1210848" y="446910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Share Tech"/>
                  <a:ea typeface="Share Tech"/>
                  <a:cs typeface="Share Tech"/>
                  <a:sym typeface="Share Tech"/>
                </a:rPr>
                <a:t>3</a:t>
              </a:r>
              <a:endParaRPr sz="2000">
                <a:solidFill>
                  <a:srgbClr val="FFFFFF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1704725" y="446910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Share Tech"/>
                  <a:ea typeface="Share Tech"/>
                  <a:cs typeface="Share Tech"/>
                  <a:sym typeface="Share Tech"/>
                </a:rPr>
                <a:t>Results</a:t>
              </a:r>
              <a:endParaRPr sz="1600">
                <a:solidFill>
                  <a:srgbClr val="FFFFFF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</p:grpSp>
      <p:grpSp>
        <p:nvGrpSpPr>
          <p:cNvPr id="71" name="Google Shape;71;p13"/>
          <p:cNvGrpSpPr/>
          <p:nvPr/>
        </p:nvGrpSpPr>
        <p:grpSpPr>
          <a:xfrm>
            <a:off x="1581" y="302321"/>
            <a:ext cx="9142142" cy="654958"/>
            <a:chOff x="943723" y="3098500"/>
            <a:chExt cx="5207714" cy="674450"/>
          </a:xfrm>
        </p:grpSpPr>
        <p:sp>
          <p:nvSpPr>
            <p:cNvPr id="72" name="Google Shape;72;p13"/>
            <p:cNvSpPr/>
            <p:nvPr/>
          </p:nvSpPr>
          <p:spPr>
            <a:xfrm>
              <a:off x="3323637" y="3098525"/>
              <a:ext cx="28278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921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Share Tech"/>
                <a:buChar char="●"/>
              </a:pPr>
              <a:r>
                <a:rPr lang="en" sz="1000" dirty="0">
                  <a:solidFill>
                    <a:srgbClr val="FFFFFF"/>
                  </a:solidFill>
                  <a:latin typeface="Share Tech"/>
                  <a:ea typeface="Share Tech"/>
                  <a:cs typeface="Share Tech"/>
                  <a:sym typeface="Share Tech"/>
                </a:rPr>
                <a:t>Ridge Classifier, Logistic with L1 penalty, Simple Logistic, SVC/SVM</a:t>
              </a:r>
              <a:endParaRPr sz="1000" dirty="0">
                <a:solidFill>
                  <a:srgbClr val="FFFFFF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  <a:p>
              <a:pPr marL="457200" lvl="0" indent="-2921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Share Tech"/>
                <a:buChar char="●"/>
              </a:pPr>
              <a:r>
                <a:rPr lang="en" sz="1000" dirty="0">
                  <a:solidFill>
                    <a:srgbClr val="FFFFFF"/>
                  </a:solidFill>
                  <a:latin typeface="Share Tech"/>
                  <a:ea typeface="Share Tech"/>
                  <a:cs typeface="Share Tech"/>
                  <a:sym typeface="Share Tech"/>
                </a:rPr>
                <a:t>Selection criteria: Maximizing recall for malignant class</a:t>
              </a:r>
              <a:endParaRPr sz="1000" dirty="0">
                <a:solidFill>
                  <a:srgbClr val="FFFFFF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943723" y="3098500"/>
              <a:ext cx="237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1632122" y="3098513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943723" y="3098513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1210848" y="309855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Share Tech"/>
                  <a:ea typeface="Share Tech"/>
                  <a:cs typeface="Share Tech"/>
                  <a:sym typeface="Share Tech"/>
                </a:rPr>
                <a:t>1</a:t>
              </a:r>
              <a:endParaRPr sz="2000">
                <a:solidFill>
                  <a:srgbClr val="FFFFFF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1704725" y="309855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Share Tech"/>
                  <a:ea typeface="Share Tech"/>
                  <a:cs typeface="Share Tech"/>
                  <a:sym typeface="Share Tech"/>
                </a:rPr>
                <a:t>Models</a:t>
              </a:r>
              <a:endParaRPr sz="1600">
                <a:solidFill>
                  <a:srgbClr val="FFFFFF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</p:grpSp>
      <p:graphicFrame>
        <p:nvGraphicFramePr>
          <p:cNvPr id="78" name="Google Shape;78;p13"/>
          <p:cNvGraphicFramePr/>
          <p:nvPr/>
        </p:nvGraphicFramePr>
        <p:xfrm>
          <a:off x="471863" y="2837463"/>
          <a:ext cx="3459750" cy="2087730"/>
        </p:xfrm>
        <a:graphic>
          <a:graphicData uri="http://schemas.openxmlformats.org/drawingml/2006/table">
            <a:tbl>
              <a:tblPr>
                <a:noFill/>
                <a:tableStyleId>{35EB0107-4B05-4B8F-8CC2-8E684625337A}</a:tableStyleId>
              </a:tblPr>
              <a:tblGrid>
                <a:gridCol w="115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3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3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2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i="1"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Model</a:t>
                      </a:r>
                      <a:endParaRPr sz="1100" b="1" i="1"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i="1"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Accuracy</a:t>
                      </a:r>
                      <a:endParaRPr sz="1100" b="1" i="1"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i="1"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Recall (Malignant Class)</a:t>
                      </a:r>
                      <a:endParaRPr sz="1100" b="1" i="1"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Ridge Classifier</a:t>
                      </a:r>
                      <a:endParaRPr sz="900"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94.61%</a:t>
                      </a:r>
                      <a:endParaRPr sz="1100"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87.03%</a:t>
                      </a:r>
                      <a:endParaRPr sz="1100"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Logistic with L1</a:t>
                      </a:r>
                      <a:endParaRPr sz="900"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95.20%</a:t>
                      </a:r>
                      <a:endParaRPr sz="1100"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88.88%</a:t>
                      </a:r>
                      <a:endParaRPr sz="1100"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Simple Logistic</a:t>
                      </a:r>
                      <a:endParaRPr sz="900"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97.60%</a:t>
                      </a:r>
                      <a:endParaRPr sz="1100"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96.29%</a:t>
                      </a:r>
                      <a:endParaRPr sz="1100"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Best SVM</a:t>
                      </a:r>
                      <a:endParaRPr sz="900"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97.01%</a:t>
                      </a:r>
                      <a:endParaRPr sz="1100"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98.14%</a:t>
                      </a:r>
                      <a:endParaRPr sz="1100"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4759475" y="3228425"/>
            <a:ext cx="3772800" cy="17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20" b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FINAL SELECTION TRADE-OFFS</a:t>
            </a:r>
            <a:endParaRPr sz="1220" b="1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220" b="1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marL="457200" lvl="0" indent="-30607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20"/>
              <a:buFont typeface="Share Tech"/>
              <a:buChar char="●"/>
            </a:pPr>
            <a:r>
              <a:rPr lang="en" sz="122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~2% increase in recall not justified by extensive drop in interpretability</a:t>
            </a:r>
            <a:endParaRPr sz="122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marL="457200" lvl="0" indent="-30607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20"/>
              <a:buFont typeface="Share Tech"/>
              <a:buChar char="●"/>
            </a:pPr>
            <a:r>
              <a:rPr lang="en" sz="122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However, given the domain of problem, 2% difference is life-saving, change model IF interpretability is unimportant</a:t>
            </a:r>
            <a:endParaRPr sz="122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marL="457200" lvl="0" indent="-30607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20"/>
              <a:buFont typeface="Share Tech"/>
              <a:buChar char="●"/>
            </a:pPr>
            <a:r>
              <a:rPr lang="en" sz="122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Both models are powerful, trade-offs must be considered based on the task</a:t>
            </a:r>
            <a:endParaRPr sz="122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5730025" y="2665125"/>
            <a:ext cx="3414000" cy="23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20" b="1">
                <a:latin typeface="Share Tech"/>
                <a:ea typeface="Share Tech"/>
                <a:cs typeface="Share Tech"/>
                <a:sym typeface="Share Tech"/>
              </a:rPr>
              <a:t>Model Use Examples: </a:t>
            </a:r>
            <a:r>
              <a:rPr lang="en" sz="1220">
                <a:latin typeface="Share Tech"/>
                <a:ea typeface="Share Tech"/>
                <a:cs typeface="Share Tech"/>
                <a:sym typeface="Share Tech"/>
              </a:rPr>
              <a:t>The odds of a lump being malignant increases by a factor of 5.96 with one standard deviation increase in CLUMP variable representing the clump thickness in cells.</a:t>
            </a:r>
            <a:endParaRPr sz="1220">
              <a:latin typeface="Share Tech"/>
              <a:ea typeface="Share Tech"/>
              <a:cs typeface="Share Tech"/>
              <a:sym typeface="Share Tech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220">
              <a:latin typeface="Share Tech"/>
              <a:ea typeface="Share Tech"/>
              <a:cs typeface="Share Tech"/>
              <a:sym typeface="Share Tech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20" b="1">
                <a:latin typeface="Share Tech"/>
                <a:ea typeface="Share Tech"/>
                <a:cs typeface="Share Tech"/>
                <a:sym typeface="Share Tech"/>
              </a:rPr>
              <a:t>AUC Comparison:</a:t>
            </a:r>
            <a:r>
              <a:rPr lang="en" sz="1220">
                <a:latin typeface="Share Tech"/>
                <a:ea typeface="Share Tech"/>
                <a:cs typeface="Share Tech"/>
                <a:sym typeface="Share Tech"/>
              </a:rPr>
              <a:t> The Simple Logistic model can accurately distinguish between malignant and benign lumps 99.29% of the time, holistically considering various thresholds. This is about 2% better performance than the SVM model, adding on to the Simple Logistic model’s advantages.</a:t>
            </a:r>
            <a:endParaRPr sz="1220"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85" name="Google Shape;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0"/>
            <a:ext cx="2831025" cy="201485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4"/>
          <p:cNvCxnSpPr>
            <a:stCxn id="87" idx="7"/>
          </p:cNvCxnSpPr>
          <p:nvPr/>
        </p:nvCxnSpPr>
        <p:spPr>
          <a:xfrm rot="10800000" flipH="1">
            <a:off x="1520834" y="617460"/>
            <a:ext cx="1416000" cy="856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8" name="Google Shape;88;p14"/>
          <p:cNvCxnSpPr>
            <a:stCxn id="87" idx="5"/>
          </p:cNvCxnSpPr>
          <p:nvPr/>
        </p:nvCxnSpPr>
        <p:spPr>
          <a:xfrm>
            <a:off x="1520834" y="1651815"/>
            <a:ext cx="1532700" cy="709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87" name="Google Shape;87;p14"/>
          <p:cNvSpPr/>
          <p:nvPr/>
        </p:nvSpPr>
        <p:spPr>
          <a:xfrm>
            <a:off x="1266561" y="1437488"/>
            <a:ext cx="297900" cy="251100"/>
          </a:xfrm>
          <a:prstGeom prst="ellipse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title"/>
          </p:nvPr>
        </p:nvSpPr>
        <p:spPr>
          <a:xfrm>
            <a:off x="440150" y="130375"/>
            <a:ext cx="1390800" cy="7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520" b="1">
                <a:latin typeface="Share Tech"/>
                <a:ea typeface="Share Tech"/>
                <a:cs typeface="Share Tech"/>
                <a:sym typeface="Share Tech"/>
              </a:rPr>
              <a:t>Bias-Variance Trade-Off</a:t>
            </a:r>
            <a:endParaRPr sz="920"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291400" y="2014850"/>
            <a:ext cx="2148000" cy="5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020" i="1">
                <a:latin typeface="Share Tech"/>
                <a:ea typeface="Share Tech"/>
                <a:cs typeface="Share Tech"/>
                <a:sym typeface="Share Tech"/>
              </a:rPr>
              <a:t>All 5 statistically significant variables &amp; minimal tradeoff impact</a:t>
            </a:r>
            <a:endParaRPr sz="1020" i="1"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2974350" y="-62725"/>
            <a:ext cx="3195300" cy="2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320" b="1">
                <a:latin typeface="Share Tech"/>
                <a:ea typeface="Share Tech"/>
                <a:cs typeface="Share Tech"/>
                <a:sym typeface="Share Tech"/>
              </a:rPr>
              <a:t>SCENARIO: </a:t>
            </a:r>
            <a:r>
              <a:rPr lang="en" sz="1320" i="1">
                <a:latin typeface="Share Tech"/>
                <a:ea typeface="Share Tech"/>
                <a:cs typeface="Share Tech"/>
                <a:sym typeface="Share Tech"/>
              </a:rPr>
              <a:t>Interpretability/Physician Use</a:t>
            </a:r>
            <a:endParaRPr sz="1320" i="1">
              <a:latin typeface="Share Tech"/>
              <a:ea typeface="Share Tech"/>
              <a:cs typeface="Share Tech"/>
              <a:sym typeface="Share Tech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320" b="1">
                <a:latin typeface="Share Tech"/>
                <a:ea typeface="Share Tech"/>
                <a:cs typeface="Share Tech"/>
                <a:sym typeface="Share Tech"/>
              </a:rPr>
              <a:t>MODEL: </a:t>
            </a:r>
            <a:r>
              <a:rPr lang="en" sz="1320">
                <a:latin typeface="Share Tech"/>
                <a:ea typeface="Share Tech"/>
                <a:cs typeface="Share Tech"/>
                <a:sym typeface="Share Tech"/>
              </a:rPr>
              <a:t>Simple Logistic</a:t>
            </a:r>
            <a:endParaRPr sz="1320"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7550" y="505688"/>
            <a:ext cx="3064775" cy="20560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2868725" y="2725600"/>
            <a:ext cx="2831100" cy="23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20" b="1">
                <a:latin typeface="Share Tech"/>
                <a:ea typeface="Share Tech"/>
                <a:cs typeface="Share Tech"/>
                <a:sym typeface="Share Tech"/>
              </a:rPr>
              <a:t>TAKEAWAYS &amp; PHYSICIAN USE:</a:t>
            </a:r>
            <a:endParaRPr sz="1220" b="1">
              <a:latin typeface="Share Tech"/>
              <a:ea typeface="Share Tech"/>
              <a:cs typeface="Share Tech"/>
              <a:sym typeface="Share Tech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220" b="1">
              <a:latin typeface="Share Tech"/>
              <a:ea typeface="Share Tech"/>
              <a:cs typeface="Share Tech"/>
              <a:sym typeface="Share Tech"/>
            </a:endParaRPr>
          </a:p>
          <a:p>
            <a:pPr marL="457200" lvl="0" indent="-306070" algn="l" rtl="0">
              <a:spcBef>
                <a:spcPts val="0"/>
              </a:spcBef>
              <a:spcAft>
                <a:spcPts val="0"/>
              </a:spcAft>
              <a:buSzPts val="1220"/>
              <a:buFont typeface="Share Tech"/>
              <a:buChar char="●"/>
            </a:pPr>
            <a:r>
              <a:rPr lang="en" sz="1220">
                <a:latin typeface="Share Tech"/>
                <a:ea typeface="Share Tech"/>
                <a:cs typeface="Share Tech"/>
                <a:sym typeface="Share Tech"/>
              </a:rPr>
              <a:t>When identifying malignant lumps, emphasis should be placed on these 5 features</a:t>
            </a:r>
            <a:endParaRPr sz="1220">
              <a:latin typeface="Share Tech"/>
              <a:ea typeface="Share Tech"/>
              <a:cs typeface="Share Tech"/>
              <a:sym typeface="Share Tech"/>
            </a:endParaRPr>
          </a:p>
          <a:p>
            <a:pPr marL="457200" lvl="0" indent="-306070" algn="l" rtl="0">
              <a:spcBef>
                <a:spcPts val="0"/>
              </a:spcBef>
              <a:spcAft>
                <a:spcPts val="0"/>
              </a:spcAft>
              <a:buSzPts val="1220"/>
              <a:buFont typeface="Share Tech"/>
              <a:buChar char="●"/>
            </a:pPr>
            <a:r>
              <a:rPr lang="en" sz="1220">
                <a:latin typeface="Share Tech"/>
                <a:ea typeface="Share Tech"/>
                <a:cs typeface="Share Tech"/>
                <a:sym typeface="Share Tech"/>
              </a:rPr>
              <a:t>Compare 2 cells - if all else remains the same and one has a chromatin texture (‘BLAND’) value higher by 1 standard deviation, the odds of that cell being malignant are 6.45 times higher </a:t>
            </a:r>
            <a:endParaRPr sz="1220">
              <a:latin typeface="Share Tech"/>
              <a:ea typeface="Share Tech"/>
              <a:cs typeface="Share Tech"/>
              <a:sym typeface="Share Tech"/>
            </a:endParaRPr>
          </a:p>
        </p:txBody>
      </p:sp>
      <p:cxnSp>
        <p:nvCxnSpPr>
          <p:cNvPr id="94" name="Google Shape;94;p14"/>
          <p:cNvCxnSpPr/>
          <p:nvPr/>
        </p:nvCxnSpPr>
        <p:spPr>
          <a:xfrm>
            <a:off x="2831028" y="2756498"/>
            <a:ext cx="7500" cy="2298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95;p14"/>
          <p:cNvCxnSpPr/>
          <p:nvPr/>
        </p:nvCxnSpPr>
        <p:spPr>
          <a:xfrm>
            <a:off x="5699825" y="2756500"/>
            <a:ext cx="7500" cy="2298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-100100" y="2725600"/>
            <a:ext cx="2931000" cy="17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20" b="1">
                <a:latin typeface="Share Tech"/>
                <a:ea typeface="Share Tech"/>
                <a:cs typeface="Share Tech"/>
                <a:sym typeface="Share Tech"/>
              </a:rPr>
              <a:t>LIMITATIONS</a:t>
            </a:r>
            <a:endParaRPr sz="1220" b="1">
              <a:latin typeface="Share Tech"/>
              <a:ea typeface="Share Tech"/>
              <a:cs typeface="Share Tech"/>
              <a:sym typeface="Share Tech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220" b="1">
              <a:latin typeface="Share Tech"/>
              <a:ea typeface="Share Tech"/>
              <a:cs typeface="Share Tech"/>
              <a:sym typeface="Share Tech"/>
            </a:endParaRPr>
          </a:p>
          <a:p>
            <a:pPr marL="457200" lvl="0" indent="-306070" algn="l" rtl="0">
              <a:spcBef>
                <a:spcPts val="0"/>
              </a:spcBef>
              <a:spcAft>
                <a:spcPts val="0"/>
              </a:spcAft>
              <a:buSzPts val="1220"/>
              <a:buFont typeface="Share Tech"/>
              <a:buChar char="●"/>
            </a:pPr>
            <a:r>
              <a:rPr lang="en" sz="1220">
                <a:latin typeface="Share Tech"/>
                <a:ea typeface="Share Tech"/>
                <a:cs typeface="Share Tech"/>
                <a:sym typeface="Share Tech"/>
              </a:rPr>
              <a:t>Small training data, model may not generalize to newer sets of data as more data is available</a:t>
            </a:r>
            <a:endParaRPr sz="1220">
              <a:latin typeface="Share Tech"/>
              <a:ea typeface="Share Tech"/>
              <a:cs typeface="Share Tech"/>
              <a:sym typeface="Share Tech"/>
            </a:endParaRPr>
          </a:p>
          <a:p>
            <a:pPr marL="457200" lvl="0" indent="-306070" algn="l" rtl="0">
              <a:spcBef>
                <a:spcPts val="0"/>
              </a:spcBef>
              <a:spcAft>
                <a:spcPts val="0"/>
              </a:spcAft>
              <a:buSzPts val="1220"/>
              <a:buFont typeface="Share Tech"/>
              <a:buChar char="●"/>
            </a:pPr>
            <a:r>
              <a:rPr lang="en" sz="1220">
                <a:latin typeface="Share Tech"/>
                <a:ea typeface="Share Tech"/>
                <a:cs typeface="Share Tech"/>
                <a:sym typeface="Share Tech"/>
              </a:rPr>
              <a:t>Final subset does not use cell shape and size, but they could be easier to identify by physicians</a:t>
            </a:r>
            <a:endParaRPr sz="1220">
              <a:latin typeface="Share Tech"/>
              <a:ea typeface="Share Tech"/>
              <a:cs typeface="Share Tech"/>
              <a:sym typeface="Share Tech"/>
            </a:endParaRPr>
          </a:p>
          <a:p>
            <a:pPr marL="457200" lvl="0" indent="-306070" algn="l" rtl="0">
              <a:spcBef>
                <a:spcPts val="0"/>
              </a:spcBef>
              <a:spcAft>
                <a:spcPts val="0"/>
              </a:spcAft>
              <a:buSzPts val="1220"/>
              <a:buFont typeface="Share Tech"/>
              <a:buChar char="●"/>
            </a:pPr>
            <a:r>
              <a:rPr lang="en" sz="1220">
                <a:latin typeface="Share Tech"/>
                <a:ea typeface="Share Tech"/>
                <a:cs typeface="Share Tech"/>
                <a:sym typeface="Share Tech"/>
              </a:rPr>
              <a:t>Slightly imbalanced data, leading to higher accuracies which can be misleading</a:t>
            </a:r>
            <a:endParaRPr sz="1220"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8850" y="75100"/>
            <a:ext cx="2995150" cy="25161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7049125" y="402774"/>
            <a:ext cx="2094900" cy="12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520" b="1">
                <a:latin typeface="Share Tech"/>
                <a:ea typeface="Share Tech"/>
                <a:cs typeface="Share Tech"/>
                <a:sym typeface="Share Tech"/>
              </a:rPr>
              <a:t>AUC Comparison of Competitive Models: 99.29% vs 97.30%</a:t>
            </a:r>
            <a:endParaRPr sz="920">
              <a:latin typeface="Share Tech"/>
              <a:ea typeface="Share Tech"/>
              <a:cs typeface="Share Tech"/>
              <a:sym typeface="Share Tech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150175" y="84525"/>
            <a:ext cx="8718600" cy="2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520" b="1">
                <a:latin typeface="Share Tech"/>
                <a:ea typeface="Share Tech"/>
                <a:cs typeface="Share Tech"/>
                <a:sym typeface="Share Tech"/>
              </a:rPr>
              <a:t>SCENARIO: </a:t>
            </a:r>
            <a:r>
              <a:rPr lang="en" sz="1520" i="1">
                <a:latin typeface="Share Tech"/>
                <a:ea typeface="Share Tech"/>
                <a:cs typeface="Share Tech"/>
                <a:sym typeface="Share Tech"/>
              </a:rPr>
              <a:t>Interpretability is unimportant, recall (correctly identifying malignant lumps) is the main focus</a:t>
            </a:r>
            <a:endParaRPr sz="920" i="1"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150175" y="418225"/>
            <a:ext cx="8718600" cy="2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520" b="1">
                <a:latin typeface="Share Tech"/>
                <a:ea typeface="Share Tech"/>
                <a:cs typeface="Share Tech"/>
                <a:sym typeface="Share Tech"/>
              </a:rPr>
              <a:t>MODEL: </a:t>
            </a:r>
            <a:r>
              <a:rPr lang="en" sz="1520">
                <a:latin typeface="Share Tech"/>
                <a:ea typeface="Share Tech"/>
                <a:cs typeface="Share Tech"/>
                <a:sym typeface="Share Tech"/>
              </a:rPr>
              <a:t>Best SVM (RBF kernel, C=10, Gamma=0.1, class_weight=’balanced’ found through 10-fold cross-validated grid search of various parameters), test accuracy 97.01%, positive class recall 98.14%</a:t>
            </a:r>
            <a:endParaRPr sz="920"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100" y="1259300"/>
            <a:ext cx="2505976" cy="184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8975" y="1259300"/>
            <a:ext cx="2505976" cy="184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8850" y="1259300"/>
            <a:ext cx="2505976" cy="184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9100" y="3104675"/>
            <a:ext cx="2505976" cy="184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28975" y="3104675"/>
            <a:ext cx="2505976" cy="184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18850" y="3104675"/>
            <a:ext cx="2505976" cy="184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 rot="-5400000">
            <a:off x="-357275" y="1955600"/>
            <a:ext cx="1266000" cy="2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520" b="1">
                <a:latin typeface="Share Tech"/>
                <a:ea typeface="Share Tech"/>
                <a:cs typeface="Share Tech"/>
                <a:sym typeface="Share Tech"/>
              </a:rPr>
              <a:t>RBF Kernel</a:t>
            </a:r>
            <a:endParaRPr sz="920" i="1"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112" name="Google Shape;112;p15"/>
          <p:cNvSpPr txBox="1">
            <a:spLocks noGrp="1"/>
          </p:cNvSpPr>
          <p:nvPr>
            <p:ph type="title"/>
          </p:nvPr>
        </p:nvSpPr>
        <p:spPr>
          <a:xfrm rot="-5400000">
            <a:off x="-410825" y="3773125"/>
            <a:ext cx="1373100" cy="2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520" b="1">
                <a:latin typeface="Share Tech"/>
                <a:ea typeface="Share Tech"/>
                <a:cs typeface="Share Tech"/>
                <a:sym typeface="Share Tech"/>
              </a:rPr>
              <a:t>Linear Kernel</a:t>
            </a:r>
            <a:endParaRPr sz="920" i="1"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3729300" y="899725"/>
            <a:ext cx="1905300" cy="2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520" b="1">
                <a:latin typeface="Share Tech"/>
                <a:ea typeface="Share Tech"/>
                <a:cs typeface="Share Tech"/>
                <a:sym typeface="Share Tech"/>
              </a:rPr>
              <a:t>Decision Boundaries</a:t>
            </a:r>
            <a:endParaRPr sz="920" i="1">
              <a:latin typeface="Share Tech"/>
              <a:ea typeface="Share Tech"/>
              <a:cs typeface="Share Tech"/>
              <a:sym typeface="Share Tech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483</Words>
  <Application>Microsoft Macintosh PowerPoint</Application>
  <PresentationFormat>On-screen Show (16:9)</PresentationFormat>
  <Paragraphs>59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Share Tech</vt:lpstr>
      <vt:lpstr>Arial</vt:lpstr>
      <vt:lpstr>Simple Light</vt:lpstr>
      <vt:lpstr>FINAL SELECTION TRADE-OFFS  ~2% increase in recall not justified by extensive drop in interpretability However, given the domain of problem, 2% difference is life-saving, change model IF interpretability is unimportant Both models are powerful, trade-offs must be considered based on the task</vt:lpstr>
      <vt:lpstr>Model Use Examples: The odds of a lump being malignant increases by a factor of 5.96 with one standard deviation increase in CLUMP variable representing the clump thickness in cells.  AUC Comparison: The Simple Logistic model can accurately distinguish between malignant and benign lumps 99.29% of the time, holistically considering various thresholds. This is about 2% better performance than the SVM model, adding on to the Simple Logistic model’s advantages.</vt:lpstr>
      <vt:lpstr>SCENARIO: Interpretability is unimportant, recall (correctly identifying malignant lumps) is the main focus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SELECTION TRADE-OFFS  ~2% increase in recall not justified by extensive drop in interpretability However, given the domain of problem, 2% difference is life-saving, change model IF interpretability is unimportant Both models are powerful, trade-offs must be considered based on the task</dc:title>
  <cp:lastModifiedBy>Bhargav Bhalodi</cp:lastModifiedBy>
  <cp:revision>1</cp:revision>
  <dcterms:modified xsi:type="dcterms:W3CDTF">2023-12-04T03:23:56Z</dcterms:modified>
</cp:coreProperties>
</file>