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BE061-4F9C-4DD5-9ABE-49637990ED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5278F5-B972-4468-9C78-723B4CB77D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Performed Train Test Split of 70-30% with Stratify=y and Random_state=random</a:t>
          </a:r>
        </a:p>
      </dgm:t>
    </dgm:pt>
    <dgm:pt modelId="{807CCB2F-37BB-46A2-89D6-23F57AD42994}" type="parTrans" cxnId="{23ADBA09-FFC2-4355-B0EE-5781845B2CD1}">
      <dgm:prSet/>
      <dgm:spPr/>
      <dgm:t>
        <a:bodyPr/>
        <a:lstStyle/>
        <a:p>
          <a:endParaRPr lang="en-US"/>
        </a:p>
      </dgm:t>
    </dgm:pt>
    <dgm:pt modelId="{6AB2CE45-E7B0-4238-9668-ABF684C7D71C}" type="sibTrans" cxnId="{23ADBA09-FFC2-4355-B0EE-5781845B2CD1}">
      <dgm:prSet/>
      <dgm:spPr/>
      <dgm:t>
        <a:bodyPr/>
        <a:lstStyle/>
        <a:p>
          <a:endParaRPr lang="en-US"/>
        </a:p>
      </dgm:t>
    </dgm:pt>
    <dgm:pt modelId="{98FAA6D6-169B-4286-94D4-8C913F40C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Then, performed Standard Scalar on both X_train and X_test</a:t>
          </a:r>
        </a:p>
      </dgm:t>
    </dgm:pt>
    <dgm:pt modelId="{28F62968-9537-4ECE-88C8-C431C72BD87C}" type="parTrans" cxnId="{6A5FB28E-3015-4274-9295-7520F4645DD3}">
      <dgm:prSet/>
      <dgm:spPr/>
      <dgm:t>
        <a:bodyPr/>
        <a:lstStyle/>
        <a:p>
          <a:endParaRPr lang="en-US"/>
        </a:p>
      </dgm:t>
    </dgm:pt>
    <dgm:pt modelId="{39B08644-DA6C-4A78-9C93-153B2496C47D}" type="sibTrans" cxnId="{6A5FB28E-3015-4274-9295-7520F4645DD3}">
      <dgm:prSet/>
      <dgm:spPr/>
      <dgm:t>
        <a:bodyPr/>
        <a:lstStyle/>
        <a:p>
          <a:endParaRPr lang="en-US"/>
        </a:p>
      </dgm:t>
    </dgm:pt>
    <dgm:pt modelId="{47D2993D-69CE-4262-9925-8B2A2D08225D}" type="pres">
      <dgm:prSet presAssocID="{486BE061-4F9C-4DD5-9ABE-49637990EDA1}" presName="root" presStyleCnt="0">
        <dgm:presLayoutVars>
          <dgm:dir/>
          <dgm:resizeHandles val="exact"/>
        </dgm:presLayoutVars>
      </dgm:prSet>
      <dgm:spPr/>
    </dgm:pt>
    <dgm:pt modelId="{C1AD4B58-0C95-40B5-97F1-A92F87E1F585}" type="pres">
      <dgm:prSet presAssocID="{225278F5-B972-4468-9C78-723B4CB77DBD}" presName="compNode" presStyleCnt="0"/>
      <dgm:spPr/>
    </dgm:pt>
    <dgm:pt modelId="{A53A47DC-5E96-4F5B-B46A-C6603D6BFB3F}" type="pres">
      <dgm:prSet presAssocID="{225278F5-B972-4468-9C78-723B4CB77DBD}" presName="bgRect" presStyleLbl="bgShp" presStyleIdx="0" presStyleCnt="2"/>
      <dgm:spPr/>
    </dgm:pt>
    <dgm:pt modelId="{F17A188A-DF9B-4CEC-B63E-3270182F0134}" type="pres">
      <dgm:prSet presAssocID="{225278F5-B972-4468-9C78-723B4CB77D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8354F72-814E-4CB0-9764-F6CBEB507C4F}" type="pres">
      <dgm:prSet presAssocID="{225278F5-B972-4468-9C78-723B4CB77DBD}" presName="spaceRect" presStyleCnt="0"/>
      <dgm:spPr/>
    </dgm:pt>
    <dgm:pt modelId="{09BF783B-D1AA-4818-84D5-F1F0E54B6A9A}" type="pres">
      <dgm:prSet presAssocID="{225278F5-B972-4468-9C78-723B4CB77DBD}" presName="parTx" presStyleLbl="revTx" presStyleIdx="0" presStyleCnt="2">
        <dgm:presLayoutVars>
          <dgm:chMax val="0"/>
          <dgm:chPref val="0"/>
        </dgm:presLayoutVars>
      </dgm:prSet>
      <dgm:spPr/>
    </dgm:pt>
    <dgm:pt modelId="{5CE79FB7-0858-4B0D-9B15-1C49234AB7F6}" type="pres">
      <dgm:prSet presAssocID="{6AB2CE45-E7B0-4238-9668-ABF684C7D71C}" presName="sibTrans" presStyleCnt="0"/>
      <dgm:spPr/>
    </dgm:pt>
    <dgm:pt modelId="{207B753C-5F05-4161-A5CB-4120196C6AFC}" type="pres">
      <dgm:prSet presAssocID="{98FAA6D6-169B-4286-94D4-8C913F40CE1F}" presName="compNode" presStyleCnt="0"/>
      <dgm:spPr/>
    </dgm:pt>
    <dgm:pt modelId="{2B62457C-659A-4878-ADEA-25ED48DC1EA9}" type="pres">
      <dgm:prSet presAssocID="{98FAA6D6-169B-4286-94D4-8C913F40CE1F}" presName="bgRect" presStyleLbl="bgShp" presStyleIdx="1" presStyleCnt="2"/>
      <dgm:spPr/>
    </dgm:pt>
    <dgm:pt modelId="{C5C3D238-C09F-4330-A616-CBE385228AF2}" type="pres">
      <dgm:prSet presAssocID="{98FAA6D6-169B-4286-94D4-8C913F40CE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FD36F5BC-D417-4C5E-8132-F34E119A34AD}" type="pres">
      <dgm:prSet presAssocID="{98FAA6D6-169B-4286-94D4-8C913F40CE1F}" presName="spaceRect" presStyleCnt="0"/>
      <dgm:spPr/>
    </dgm:pt>
    <dgm:pt modelId="{12F2F8BD-32C5-47CF-BB55-F9B42D6DDE9C}" type="pres">
      <dgm:prSet presAssocID="{98FAA6D6-169B-4286-94D4-8C913F40CE1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ADBA09-FFC2-4355-B0EE-5781845B2CD1}" srcId="{486BE061-4F9C-4DD5-9ABE-49637990EDA1}" destId="{225278F5-B972-4468-9C78-723B4CB77DBD}" srcOrd="0" destOrd="0" parTransId="{807CCB2F-37BB-46A2-89D6-23F57AD42994}" sibTransId="{6AB2CE45-E7B0-4238-9668-ABF684C7D71C}"/>
    <dgm:cxn modelId="{C1522133-0D4B-ED48-AB70-8CCFC8CE515C}" type="presOf" srcId="{98FAA6D6-169B-4286-94D4-8C913F40CE1F}" destId="{12F2F8BD-32C5-47CF-BB55-F9B42D6DDE9C}" srcOrd="0" destOrd="0" presId="urn:microsoft.com/office/officeart/2018/2/layout/IconVerticalSolidList"/>
    <dgm:cxn modelId="{6A5FB28E-3015-4274-9295-7520F4645DD3}" srcId="{486BE061-4F9C-4DD5-9ABE-49637990EDA1}" destId="{98FAA6D6-169B-4286-94D4-8C913F40CE1F}" srcOrd="1" destOrd="0" parTransId="{28F62968-9537-4ECE-88C8-C431C72BD87C}" sibTransId="{39B08644-DA6C-4A78-9C93-153B2496C47D}"/>
    <dgm:cxn modelId="{E2D642D2-995D-D14B-97F5-3D7BF3FB3165}" type="presOf" srcId="{486BE061-4F9C-4DD5-9ABE-49637990EDA1}" destId="{47D2993D-69CE-4262-9925-8B2A2D08225D}" srcOrd="0" destOrd="0" presId="urn:microsoft.com/office/officeart/2018/2/layout/IconVerticalSolidList"/>
    <dgm:cxn modelId="{0AB1F5F0-118F-7E4E-A993-1C161D3C0C8F}" type="presOf" srcId="{225278F5-B972-4468-9C78-723B4CB77DBD}" destId="{09BF783B-D1AA-4818-84D5-F1F0E54B6A9A}" srcOrd="0" destOrd="0" presId="urn:microsoft.com/office/officeart/2018/2/layout/IconVerticalSolidList"/>
    <dgm:cxn modelId="{993E4C7A-54AA-0C43-BDDB-36D845F1409C}" type="presParOf" srcId="{47D2993D-69CE-4262-9925-8B2A2D08225D}" destId="{C1AD4B58-0C95-40B5-97F1-A92F87E1F585}" srcOrd="0" destOrd="0" presId="urn:microsoft.com/office/officeart/2018/2/layout/IconVerticalSolidList"/>
    <dgm:cxn modelId="{FFF675C3-47BC-EB4D-B2A6-FD45B9E63993}" type="presParOf" srcId="{C1AD4B58-0C95-40B5-97F1-A92F87E1F585}" destId="{A53A47DC-5E96-4F5B-B46A-C6603D6BFB3F}" srcOrd="0" destOrd="0" presId="urn:microsoft.com/office/officeart/2018/2/layout/IconVerticalSolidList"/>
    <dgm:cxn modelId="{D59EB767-5F28-0741-AE99-64A164FD71D2}" type="presParOf" srcId="{C1AD4B58-0C95-40B5-97F1-A92F87E1F585}" destId="{F17A188A-DF9B-4CEC-B63E-3270182F0134}" srcOrd="1" destOrd="0" presId="urn:microsoft.com/office/officeart/2018/2/layout/IconVerticalSolidList"/>
    <dgm:cxn modelId="{E0CA94DA-B3F3-3F47-BBE2-ED28D53C6453}" type="presParOf" srcId="{C1AD4B58-0C95-40B5-97F1-A92F87E1F585}" destId="{18354F72-814E-4CB0-9764-F6CBEB507C4F}" srcOrd="2" destOrd="0" presId="urn:microsoft.com/office/officeart/2018/2/layout/IconVerticalSolidList"/>
    <dgm:cxn modelId="{634B75B1-5672-CE49-90D7-830E2DE37B21}" type="presParOf" srcId="{C1AD4B58-0C95-40B5-97F1-A92F87E1F585}" destId="{09BF783B-D1AA-4818-84D5-F1F0E54B6A9A}" srcOrd="3" destOrd="0" presId="urn:microsoft.com/office/officeart/2018/2/layout/IconVerticalSolidList"/>
    <dgm:cxn modelId="{63EE58D3-098C-0345-A3FA-660450E25A25}" type="presParOf" srcId="{47D2993D-69CE-4262-9925-8B2A2D08225D}" destId="{5CE79FB7-0858-4B0D-9B15-1C49234AB7F6}" srcOrd="1" destOrd="0" presId="urn:microsoft.com/office/officeart/2018/2/layout/IconVerticalSolidList"/>
    <dgm:cxn modelId="{E39FB44C-479F-454E-9AA6-81A4B0A6B673}" type="presParOf" srcId="{47D2993D-69CE-4262-9925-8B2A2D08225D}" destId="{207B753C-5F05-4161-A5CB-4120196C6AFC}" srcOrd="2" destOrd="0" presId="urn:microsoft.com/office/officeart/2018/2/layout/IconVerticalSolidList"/>
    <dgm:cxn modelId="{1E625D56-38FA-7B4A-8311-1E6A11A028BF}" type="presParOf" srcId="{207B753C-5F05-4161-A5CB-4120196C6AFC}" destId="{2B62457C-659A-4878-ADEA-25ED48DC1EA9}" srcOrd="0" destOrd="0" presId="urn:microsoft.com/office/officeart/2018/2/layout/IconVerticalSolidList"/>
    <dgm:cxn modelId="{CFBF6674-4C47-5149-AAA3-96C69B86A82B}" type="presParOf" srcId="{207B753C-5F05-4161-A5CB-4120196C6AFC}" destId="{C5C3D238-C09F-4330-A616-CBE385228AF2}" srcOrd="1" destOrd="0" presId="urn:microsoft.com/office/officeart/2018/2/layout/IconVerticalSolidList"/>
    <dgm:cxn modelId="{25483F40-678A-7048-B759-E188D0BA2348}" type="presParOf" srcId="{207B753C-5F05-4161-A5CB-4120196C6AFC}" destId="{FD36F5BC-D417-4C5E-8132-F34E119A34AD}" srcOrd="2" destOrd="0" presId="urn:microsoft.com/office/officeart/2018/2/layout/IconVerticalSolidList"/>
    <dgm:cxn modelId="{D11D48E0-1A46-6240-8C0E-68BA33F5056D}" type="presParOf" srcId="{207B753C-5F05-4161-A5CB-4120196C6AFC}" destId="{12F2F8BD-32C5-47CF-BB55-F9B42D6DDE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E793-0C93-45A2-BBDF-37ADD91B684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5133DC-002A-427D-86D2-E33C89541280}">
      <dgm:prSet/>
      <dgm:spPr/>
      <dgm:t>
        <a:bodyPr/>
        <a:lstStyle/>
        <a:p>
          <a:r>
            <a:rPr lang="en-US"/>
            <a:t>Target Class Imbalance - </a:t>
          </a:r>
          <a:r>
            <a:rPr lang="en-IN" b="0" i="0"/>
            <a:t>If one class dominates the data, the model may become biased towards it.</a:t>
          </a:r>
          <a:endParaRPr lang="en-US"/>
        </a:p>
      </dgm:t>
    </dgm:pt>
    <dgm:pt modelId="{7D4C5B0E-D24E-42DE-A7AE-73E2CEDF0FD5}" type="parTrans" cxnId="{4EE6BE1E-0969-459C-90EF-1AC91A3013F0}">
      <dgm:prSet/>
      <dgm:spPr/>
      <dgm:t>
        <a:bodyPr/>
        <a:lstStyle/>
        <a:p>
          <a:endParaRPr lang="en-US"/>
        </a:p>
      </dgm:t>
    </dgm:pt>
    <dgm:pt modelId="{C44951E3-5623-42F7-BC21-6DC36747DC33}" type="sibTrans" cxnId="{4EE6BE1E-0969-459C-90EF-1AC91A3013F0}">
      <dgm:prSet/>
      <dgm:spPr/>
      <dgm:t>
        <a:bodyPr/>
        <a:lstStyle/>
        <a:p>
          <a:endParaRPr lang="en-US"/>
        </a:p>
      </dgm:t>
    </dgm:pt>
    <dgm:pt modelId="{01D3E26C-9043-410A-95B3-CF0AE94E3BBD}">
      <dgm:prSet/>
      <dgm:spPr/>
      <dgm:t>
        <a:bodyPr/>
        <a:lstStyle/>
        <a:p>
          <a:r>
            <a:rPr lang="en-IN" b="0" i="0"/>
            <a:t>Checked for Multicollinearity - Dropped columns which were highly collinear.</a:t>
          </a:r>
          <a:endParaRPr lang="en-US"/>
        </a:p>
      </dgm:t>
    </dgm:pt>
    <dgm:pt modelId="{1EF962E2-CF93-4E0A-A3CA-3FEF94E3D679}" type="parTrans" cxnId="{B32FB59C-B174-4962-94F0-5317B2566024}">
      <dgm:prSet/>
      <dgm:spPr/>
      <dgm:t>
        <a:bodyPr/>
        <a:lstStyle/>
        <a:p>
          <a:endParaRPr lang="en-US"/>
        </a:p>
      </dgm:t>
    </dgm:pt>
    <dgm:pt modelId="{B25285BE-CC5B-4F4E-9249-E7E2B5430967}" type="sibTrans" cxnId="{B32FB59C-B174-4962-94F0-5317B2566024}">
      <dgm:prSet/>
      <dgm:spPr/>
      <dgm:t>
        <a:bodyPr/>
        <a:lstStyle/>
        <a:p>
          <a:endParaRPr lang="en-US"/>
        </a:p>
      </dgm:t>
    </dgm:pt>
    <dgm:pt modelId="{13A20546-23DB-4A0C-ABB3-CE21B434E35A}">
      <dgm:prSet/>
      <dgm:spPr/>
      <dgm:t>
        <a:bodyPr/>
        <a:lstStyle/>
        <a:p>
          <a:r>
            <a:rPr lang="en-IN"/>
            <a:t>Label Encoding instead of One Hot Encoding (drop=‘first’) on the object data type columns.</a:t>
          </a:r>
          <a:endParaRPr lang="en-US"/>
        </a:p>
      </dgm:t>
    </dgm:pt>
    <dgm:pt modelId="{862440EB-437B-4490-8933-4AFF76948ECE}" type="parTrans" cxnId="{CEC10473-A7A8-448C-AF13-C89F18D8676E}">
      <dgm:prSet/>
      <dgm:spPr/>
      <dgm:t>
        <a:bodyPr/>
        <a:lstStyle/>
        <a:p>
          <a:endParaRPr lang="en-US"/>
        </a:p>
      </dgm:t>
    </dgm:pt>
    <dgm:pt modelId="{BBFC2A75-6940-4248-976B-4F975EA462F7}" type="sibTrans" cxnId="{CEC10473-A7A8-448C-AF13-C89F18D8676E}">
      <dgm:prSet/>
      <dgm:spPr/>
      <dgm:t>
        <a:bodyPr/>
        <a:lstStyle/>
        <a:p>
          <a:endParaRPr lang="en-US"/>
        </a:p>
      </dgm:t>
    </dgm:pt>
    <dgm:pt modelId="{04716867-B489-441F-8FC7-48ECDE0B8022}">
      <dgm:prSet/>
      <dgm:spPr/>
      <dgm:t>
        <a:bodyPr/>
        <a:lstStyle/>
        <a:p>
          <a:r>
            <a:rPr lang="en-IN"/>
            <a:t>Train Test Split 80%-20%, 90%-10%</a:t>
          </a:r>
          <a:endParaRPr lang="en-US"/>
        </a:p>
      </dgm:t>
    </dgm:pt>
    <dgm:pt modelId="{B7AA1586-02F8-4D18-BB25-073A76FF8FF0}" type="parTrans" cxnId="{D9E51FA5-D0A6-461E-8305-743F813DDB18}">
      <dgm:prSet/>
      <dgm:spPr/>
      <dgm:t>
        <a:bodyPr/>
        <a:lstStyle/>
        <a:p>
          <a:endParaRPr lang="en-US"/>
        </a:p>
      </dgm:t>
    </dgm:pt>
    <dgm:pt modelId="{D98734DF-416C-4BCB-8921-71B0CC6D0F7F}" type="sibTrans" cxnId="{D9E51FA5-D0A6-461E-8305-743F813DDB18}">
      <dgm:prSet/>
      <dgm:spPr/>
      <dgm:t>
        <a:bodyPr/>
        <a:lstStyle/>
        <a:p>
          <a:endParaRPr lang="en-US"/>
        </a:p>
      </dgm:t>
    </dgm:pt>
    <dgm:pt modelId="{BBCBDAB7-DF23-EF45-9545-096C1F11ED8F}" type="pres">
      <dgm:prSet presAssocID="{A239E793-0C93-45A2-BBDF-37ADD91B684F}" presName="outerComposite" presStyleCnt="0">
        <dgm:presLayoutVars>
          <dgm:chMax val="5"/>
          <dgm:dir/>
          <dgm:resizeHandles val="exact"/>
        </dgm:presLayoutVars>
      </dgm:prSet>
      <dgm:spPr/>
    </dgm:pt>
    <dgm:pt modelId="{1BE955EE-EB42-A844-A9A9-38DAD09A5C77}" type="pres">
      <dgm:prSet presAssocID="{A239E793-0C93-45A2-BBDF-37ADD91B684F}" presName="dummyMaxCanvas" presStyleCnt="0">
        <dgm:presLayoutVars/>
      </dgm:prSet>
      <dgm:spPr/>
    </dgm:pt>
    <dgm:pt modelId="{D6E95F8A-5314-4E4E-BB94-F47A13D8B523}" type="pres">
      <dgm:prSet presAssocID="{A239E793-0C93-45A2-BBDF-37ADD91B684F}" presName="FourNodes_1" presStyleLbl="node1" presStyleIdx="0" presStyleCnt="4">
        <dgm:presLayoutVars>
          <dgm:bulletEnabled val="1"/>
        </dgm:presLayoutVars>
      </dgm:prSet>
      <dgm:spPr/>
    </dgm:pt>
    <dgm:pt modelId="{C31DC8BF-4620-1047-A486-8177942AE3C4}" type="pres">
      <dgm:prSet presAssocID="{A239E793-0C93-45A2-BBDF-37ADD91B684F}" presName="FourNodes_2" presStyleLbl="node1" presStyleIdx="1" presStyleCnt="4">
        <dgm:presLayoutVars>
          <dgm:bulletEnabled val="1"/>
        </dgm:presLayoutVars>
      </dgm:prSet>
      <dgm:spPr/>
    </dgm:pt>
    <dgm:pt modelId="{4C072211-313E-E641-87D9-E4F539BEDB25}" type="pres">
      <dgm:prSet presAssocID="{A239E793-0C93-45A2-BBDF-37ADD91B684F}" presName="FourNodes_3" presStyleLbl="node1" presStyleIdx="2" presStyleCnt="4">
        <dgm:presLayoutVars>
          <dgm:bulletEnabled val="1"/>
        </dgm:presLayoutVars>
      </dgm:prSet>
      <dgm:spPr/>
    </dgm:pt>
    <dgm:pt modelId="{F8F1BFA5-605A-2042-BAC1-B3AAB1368EF2}" type="pres">
      <dgm:prSet presAssocID="{A239E793-0C93-45A2-BBDF-37ADD91B684F}" presName="FourNodes_4" presStyleLbl="node1" presStyleIdx="3" presStyleCnt="4">
        <dgm:presLayoutVars>
          <dgm:bulletEnabled val="1"/>
        </dgm:presLayoutVars>
      </dgm:prSet>
      <dgm:spPr/>
    </dgm:pt>
    <dgm:pt modelId="{6D4A2A96-2D2D-2F42-B713-61C51B28089C}" type="pres">
      <dgm:prSet presAssocID="{A239E793-0C93-45A2-BBDF-37ADD91B684F}" presName="FourConn_1-2" presStyleLbl="fgAccFollowNode1" presStyleIdx="0" presStyleCnt="3">
        <dgm:presLayoutVars>
          <dgm:bulletEnabled val="1"/>
        </dgm:presLayoutVars>
      </dgm:prSet>
      <dgm:spPr/>
    </dgm:pt>
    <dgm:pt modelId="{97856233-4D71-554B-853F-A89998593B78}" type="pres">
      <dgm:prSet presAssocID="{A239E793-0C93-45A2-BBDF-37ADD91B684F}" presName="FourConn_2-3" presStyleLbl="fgAccFollowNode1" presStyleIdx="1" presStyleCnt="3">
        <dgm:presLayoutVars>
          <dgm:bulletEnabled val="1"/>
        </dgm:presLayoutVars>
      </dgm:prSet>
      <dgm:spPr/>
    </dgm:pt>
    <dgm:pt modelId="{DB8583BE-F5E6-0049-8279-1C4C55191246}" type="pres">
      <dgm:prSet presAssocID="{A239E793-0C93-45A2-BBDF-37ADD91B684F}" presName="FourConn_3-4" presStyleLbl="fgAccFollowNode1" presStyleIdx="2" presStyleCnt="3">
        <dgm:presLayoutVars>
          <dgm:bulletEnabled val="1"/>
        </dgm:presLayoutVars>
      </dgm:prSet>
      <dgm:spPr/>
    </dgm:pt>
    <dgm:pt modelId="{127FD84D-9334-DC44-A3C1-9EF8262B2780}" type="pres">
      <dgm:prSet presAssocID="{A239E793-0C93-45A2-BBDF-37ADD91B684F}" presName="FourNodes_1_text" presStyleLbl="node1" presStyleIdx="3" presStyleCnt="4">
        <dgm:presLayoutVars>
          <dgm:bulletEnabled val="1"/>
        </dgm:presLayoutVars>
      </dgm:prSet>
      <dgm:spPr/>
    </dgm:pt>
    <dgm:pt modelId="{F70520CC-19CB-9243-973F-72EED494A0A1}" type="pres">
      <dgm:prSet presAssocID="{A239E793-0C93-45A2-BBDF-37ADD91B684F}" presName="FourNodes_2_text" presStyleLbl="node1" presStyleIdx="3" presStyleCnt="4">
        <dgm:presLayoutVars>
          <dgm:bulletEnabled val="1"/>
        </dgm:presLayoutVars>
      </dgm:prSet>
      <dgm:spPr/>
    </dgm:pt>
    <dgm:pt modelId="{54122E99-1662-8F4A-8226-3C51C2E2DA10}" type="pres">
      <dgm:prSet presAssocID="{A239E793-0C93-45A2-BBDF-37ADD91B684F}" presName="FourNodes_3_text" presStyleLbl="node1" presStyleIdx="3" presStyleCnt="4">
        <dgm:presLayoutVars>
          <dgm:bulletEnabled val="1"/>
        </dgm:presLayoutVars>
      </dgm:prSet>
      <dgm:spPr/>
    </dgm:pt>
    <dgm:pt modelId="{03E0F8AE-2268-2646-BCF7-13769B48C37B}" type="pres">
      <dgm:prSet presAssocID="{A239E793-0C93-45A2-BBDF-37ADD91B684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E74102-0215-5B4A-B7A2-CBDA462C8DB4}" type="presOf" srcId="{04716867-B489-441F-8FC7-48ECDE0B8022}" destId="{03E0F8AE-2268-2646-BCF7-13769B48C37B}" srcOrd="1" destOrd="0" presId="urn:microsoft.com/office/officeart/2005/8/layout/vProcess5"/>
    <dgm:cxn modelId="{4EE6BE1E-0969-459C-90EF-1AC91A3013F0}" srcId="{A239E793-0C93-45A2-BBDF-37ADD91B684F}" destId="{B15133DC-002A-427D-86D2-E33C89541280}" srcOrd="0" destOrd="0" parTransId="{7D4C5B0E-D24E-42DE-A7AE-73E2CEDF0FD5}" sibTransId="{C44951E3-5623-42F7-BC21-6DC36747DC33}"/>
    <dgm:cxn modelId="{CDEBF331-5A23-5E4F-8347-0CDE411C715B}" type="presOf" srcId="{01D3E26C-9043-410A-95B3-CF0AE94E3BBD}" destId="{F70520CC-19CB-9243-973F-72EED494A0A1}" srcOrd="1" destOrd="0" presId="urn:microsoft.com/office/officeart/2005/8/layout/vProcess5"/>
    <dgm:cxn modelId="{97314735-2514-DE43-8A76-F2FE9EC29ED8}" type="presOf" srcId="{BBFC2A75-6940-4248-976B-4F975EA462F7}" destId="{DB8583BE-F5E6-0049-8279-1C4C55191246}" srcOrd="0" destOrd="0" presId="urn:microsoft.com/office/officeart/2005/8/layout/vProcess5"/>
    <dgm:cxn modelId="{C21BA747-A798-C942-BC89-6EC5ED7FB76D}" type="presOf" srcId="{C44951E3-5623-42F7-BC21-6DC36747DC33}" destId="{6D4A2A96-2D2D-2F42-B713-61C51B28089C}" srcOrd="0" destOrd="0" presId="urn:microsoft.com/office/officeart/2005/8/layout/vProcess5"/>
    <dgm:cxn modelId="{600FED54-1DBE-D947-BDD8-736DFE49485F}" type="presOf" srcId="{B25285BE-CC5B-4F4E-9249-E7E2B5430967}" destId="{97856233-4D71-554B-853F-A89998593B78}" srcOrd="0" destOrd="0" presId="urn:microsoft.com/office/officeart/2005/8/layout/vProcess5"/>
    <dgm:cxn modelId="{DC9E9457-9B6A-0849-B355-484B217F3C46}" type="presOf" srcId="{13A20546-23DB-4A0C-ABB3-CE21B434E35A}" destId="{54122E99-1662-8F4A-8226-3C51C2E2DA10}" srcOrd="1" destOrd="0" presId="urn:microsoft.com/office/officeart/2005/8/layout/vProcess5"/>
    <dgm:cxn modelId="{413AAB66-A4C0-9442-9471-6143FA2DC580}" type="presOf" srcId="{01D3E26C-9043-410A-95B3-CF0AE94E3BBD}" destId="{C31DC8BF-4620-1047-A486-8177942AE3C4}" srcOrd="0" destOrd="0" presId="urn:microsoft.com/office/officeart/2005/8/layout/vProcess5"/>
    <dgm:cxn modelId="{CEC10473-A7A8-448C-AF13-C89F18D8676E}" srcId="{A239E793-0C93-45A2-BBDF-37ADD91B684F}" destId="{13A20546-23DB-4A0C-ABB3-CE21B434E35A}" srcOrd="2" destOrd="0" parTransId="{862440EB-437B-4490-8933-4AFF76948ECE}" sibTransId="{BBFC2A75-6940-4248-976B-4F975EA462F7}"/>
    <dgm:cxn modelId="{3F54458A-6AC6-9A48-9731-AB140707186A}" type="presOf" srcId="{B15133DC-002A-427D-86D2-E33C89541280}" destId="{127FD84D-9334-DC44-A3C1-9EF8262B2780}" srcOrd="1" destOrd="0" presId="urn:microsoft.com/office/officeart/2005/8/layout/vProcess5"/>
    <dgm:cxn modelId="{B32FB59C-B174-4962-94F0-5317B2566024}" srcId="{A239E793-0C93-45A2-BBDF-37ADD91B684F}" destId="{01D3E26C-9043-410A-95B3-CF0AE94E3BBD}" srcOrd="1" destOrd="0" parTransId="{1EF962E2-CF93-4E0A-A3CA-3FEF94E3D679}" sibTransId="{B25285BE-CC5B-4F4E-9249-E7E2B5430967}"/>
    <dgm:cxn modelId="{8267DE9F-B4DB-0044-8E21-051207B89E38}" type="presOf" srcId="{13A20546-23DB-4A0C-ABB3-CE21B434E35A}" destId="{4C072211-313E-E641-87D9-E4F539BEDB25}" srcOrd="0" destOrd="0" presId="urn:microsoft.com/office/officeart/2005/8/layout/vProcess5"/>
    <dgm:cxn modelId="{57F1E4A4-03B9-CC4E-9385-17BCD6C179CF}" type="presOf" srcId="{04716867-B489-441F-8FC7-48ECDE0B8022}" destId="{F8F1BFA5-605A-2042-BAC1-B3AAB1368EF2}" srcOrd="0" destOrd="0" presId="urn:microsoft.com/office/officeart/2005/8/layout/vProcess5"/>
    <dgm:cxn modelId="{D9E51FA5-D0A6-461E-8305-743F813DDB18}" srcId="{A239E793-0C93-45A2-BBDF-37ADD91B684F}" destId="{04716867-B489-441F-8FC7-48ECDE0B8022}" srcOrd="3" destOrd="0" parTransId="{B7AA1586-02F8-4D18-BB25-073A76FF8FF0}" sibTransId="{D98734DF-416C-4BCB-8921-71B0CC6D0F7F}"/>
    <dgm:cxn modelId="{DBBAD4B7-3045-A84A-9E67-DA164B9331FD}" type="presOf" srcId="{B15133DC-002A-427D-86D2-E33C89541280}" destId="{D6E95F8A-5314-4E4E-BB94-F47A13D8B523}" srcOrd="0" destOrd="0" presId="urn:microsoft.com/office/officeart/2005/8/layout/vProcess5"/>
    <dgm:cxn modelId="{6F984AD5-4173-7D41-BD58-5DA265F44CFD}" type="presOf" srcId="{A239E793-0C93-45A2-BBDF-37ADD91B684F}" destId="{BBCBDAB7-DF23-EF45-9545-096C1F11ED8F}" srcOrd="0" destOrd="0" presId="urn:microsoft.com/office/officeart/2005/8/layout/vProcess5"/>
    <dgm:cxn modelId="{8EBF9ADF-FF2A-BE44-B77F-8B616C7FB283}" type="presParOf" srcId="{BBCBDAB7-DF23-EF45-9545-096C1F11ED8F}" destId="{1BE955EE-EB42-A844-A9A9-38DAD09A5C77}" srcOrd="0" destOrd="0" presId="urn:microsoft.com/office/officeart/2005/8/layout/vProcess5"/>
    <dgm:cxn modelId="{4405FD35-A466-D247-8343-90081A9B3CA6}" type="presParOf" srcId="{BBCBDAB7-DF23-EF45-9545-096C1F11ED8F}" destId="{D6E95F8A-5314-4E4E-BB94-F47A13D8B523}" srcOrd="1" destOrd="0" presId="urn:microsoft.com/office/officeart/2005/8/layout/vProcess5"/>
    <dgm:cxn modelId="{870E7ABA-217E-6544-A23A-0B6DA8AE1671}" type="presParOf" srcId="{BBCBDAB7-DF23-EF45-9545-096C1F11ED8F}" destId="{C31DC8BF-4620-1047-A486-8177942AE3C4}" srcOrd="2" destOrd="0" presId="urn:microsoft.com/office/officeart/2005/8/layout/vProcess5"/>
    <dgm:cxn modelId="{D593E41F-842F-8A4B-B16C-B7CB5BB076AE}" type="presParOf" srcId="{BBCBDAB7-DF23-EF45-9545-096C1F11ED8F}" destId="{4C072211-313E-E641-87D9-E4F539BEDB25}" srcOrd="3" destOrd="0" presId="urn:microsoft.com/office/officeart/2005/8/layout/vProcess5"/>
    <dgm:cxn modelId="{5AA27152-5970-D449-BBC6-3E5862603011}" type="presParOf" srcId="{BBCBDAB7-DF23-EF45-9545-096C1F11ED8F}" destId="{F8F1BFA5-605A-2042-BAC1-B3AAB1368EF2}" srcOrd="4" destOrd="0" presId="urn:microsoft.com/office/officeart/2005/8/layout/vProcess5"/>
    <dgm:cxn modelId="{B44E6FFE-A956-8F43-9175-4CC5FAEDC7D6}" type="presParOf" srcId="{BBCBDAB7-DF23-EF45-9545-096C1F11ED8F}" destId="{6D4A2A96-2D2D-2F42-B713-61C51B28089C}" srcOrd="5" destOrd="0" presId="urn:microsoft.com/office/officeart/2005/8/layout/vProcess5"/>
    <dgm:cxn modelId="{C43BFD4A-C30A-7C4A-8A04-C5C335A39FD5}" type="presParOf" srcId="{BBCBDAB7-DF23-EF45-9545-096C1F11ED8F}" destId="{97856233-4D71-554B-853F-A89998593B78}" srcOrd="6" destOrd="0" presId="urn:microsoft.com/office/officeart/2005/8/layout/vProcess5"/>
    <dgm:cxn modelId="{1F0E7EBB-8864-9445-8655-C09F80B11B3C}" type="presParOf" srcId="{BBCBDAB7-DF23-EF45-9545-096C1F11ED8F}" destId="{DB8583BE-F5E6-0049-8279-1C4C55191246}" srcOrd="7" destOrd="0" presId="urn:microsoft.com/office/officeart/2005/8/layout/vProcess5"/>
    <dgm:cxn modelId="{0B2E69A4-21A2-794C-8F49-3633A7D7906A}" type="presParOf" srcId="{BBCBDAB7-DF23-EF45-9545-096C1F11ED8F}" destId="{127FD84D-9334-DC44-A3C1-9EF8262B2780}" srcOrd="8" destOrd="0" presId="urn:microsoft.com/office/officeart/2005/8/layout/vProcess5"/>
    <dgm:cxn modelId="{C5955D44-00E5-0847-9588-CE319B43F0D3}" type="presParOf" srcId="{BBCBDAB7-DF23-EF45-9545-096C1F11ED8F}" destId="{F70520CC-19CB-9243-973F-72EED494A0A1}" srcOrd="9" destOrd="0" presId="urn:microsoft.com/office/officeart/2005/8/layout/vProcess5"/>
    <dgm:cxn modelId="{0BC1D403-C835-CE4D-9679-4D070995C9BF}" type="presParOf" srcId="{BBCBDAB7-DF23-EF45-9545-096C1F11ED8F}" destId="{54122E99-1662-8F4A-8226-3C51C2E2DA10}" srcOrd="10" destOrd="0" presId="urn:microsoft.com/office/officeart/2005/8/layout/vProcess5"/>
    <dgm:cxn modelId="{EC93942C-7910-3F48-8B8E-42B807DE8C9F}" type="presParOf" srcId="{BBCBDAB7-DF23-EF45-9545-096C1F11ED8F}" destId="{03E0F8AE-2268-2646-BCF7-13769B48C3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A47DC-5E96-4F5B-B46A-C6603D6BFB3F}">
      <dsp:nvSpPr>
        <dsp:cNvPr id="0" name=""/>
        <dsp:cNvSpPr/>
      </dsp:nvSpPr>
      <dsp:spPr>
        <a:xfrm>
          <a:off x="0" y="777863"/>
          <a:ext cx="5210615" cy="1436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A188A-DF9B-4CEC-B63E-3270182F0134}">
      <dsp:nvSpPr>
        <dsp:cNvPr id="0" name=""/>
        <dsp:cNvSpPr/>
      </dsp:nvSpPr>
      <dsp:spPr>
        <a:xfrm>
          <a:off x="434406" y="1100975"/>
          <a:ext cx="789830" cy="78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F783B-D1AA-4818-84D5-F1F0E54B6A9A}">
      <dsp:nvSpPr>
        <dsp:cNvPr id="0" name=""/>
        <dsp:cNvSpPr/>
      </dsp:nvSpPr>
      <dsp:spPr>
        <a:xfrm>
          <a:off x="1658644" y="777863"/>
          <a:ext cx="3551971" cy="143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83" tIns="151983" rIns="151983" bIns="1519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Performed Train Test Split of 70-30% with Stratify=y and Random_state=random</a:t>
          </a:r>
        </a:p>
      </dsp:txBody>
      <dsp:txXfrm>
        <a:off x="1658644" y="777863"/>
        <a:ext cx="3551971" cy="1436055"/>
      </dsp:txXfrm>
    </dsp:sp>
    <dsp:sp modelId="{2B62457C-659A-4878-ADEA-25ED48DC1EA9}">
      <dsp:nvSpPr>
        <dsp:cNvPr id="0" name=""/>
        <dsp:cNvSpPr/>
      </dsp:nvSpPr>
      <dsp:spPr>
        <a:xfrm>
          <a:off x="0" y="2572932"/>
          <a:ext cx="5210615" cy="1436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3D238-C09F-4330-A616-CBE385228AF2}">
      <dsp:nvSpPr>
        <dsp:cNvPr id="0" name=""/>
        <dsp:cNvSpPr/>
      </dsp:nvSpPr>
      <dsp:spPr>
        <a:xfrm>
          <a:off x="434406" y="2896045"/>
          <a:ext cx="789830" cy="78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F8BD-32C5-47CF-BB55-F9B42D6DDE9C}">
      <dsp:nvSpPr>
        <dsp:cNvPr id="0" name=""/>
        <dsp:cNvSpPr/>
      </dsp:nvSpPr>
      <dsp:spPr>
        <a:xfrm>
          <a:off x="1658644" y="2572932"/>
          <a:ext cx="3551971" cy="143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83" tIns="151983" rIns="151983" bIns="1519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Then, performed Standard Scalar on both X_train and X_test</a:t>
          </a:r>
        </a:p>
      </dsp:txBody>
      <dsp:txXfrm>
        <a:off x="1658644" y="2572932"/>
        <a:ext cx="3551971" cy="143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5F8A-5314-4E4E-BB94-F47A13D8B523}">
      <dsp:nvSpPr>
        <dsp:cNvPr id="0" name=""/>
        <dsp:cNvSpPr/>
      </dsp:nvSpPr>
      <dsp:spPr>
        <a:xfrm>
          <a:off x="0" y="0"/>
          <a:ext cx="8107680" cy="87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 Class Imbalance - </a:t>
          </a:r>
          <a:r>
            <a:rPr lang="en-IN" sz="2400" b="0" i="0" kern="1200"/>
            <a:t>If one class dominates the data, the model may become biased towards it.</a:t>
          </a:r>
          <a:endParaRPr lang="en-US" sz="2400" kern="1200"/>
        </a:p>
      </dsp:txBody>
      <dsp:txXfrm>
        <a:off x="25577" y="25577"/>
        <a:ext cx="7091578" cy="822101"/>
      </dsp:txXfrm>
    </dsp:sp>
    <dsp:sp modelId="{C31DC8BF-4620-1047-A486-8177942AE3C4}">
      <dsp:nvSpPr>
        <dsp:cNvPr id="0" name=""/>
        <dsp:cNvSpPr/>
      </dsp:nvSpPr>
      <dsp:spPr>
        <a:xfrm>
          <a:off x="679018" y="1032028"/>
          <a:ext cx="8107680" cy="87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Checked for Multicollinearity - Dropped columns which were highly collinear.</a:t>
          </a:r>
          <a:endParaRPr lang="en-US" sz="2400" kern="1200"/>
        </a:p>
      </dsp:txBody>
      <dsp:txXfrm>
        <a:off x="704595" y="1057605"/>
        <a:ext cx="6809891" cy="822101"/>
      </dsp:txXfrm>
    </dsp:sp>
    <dsp:sp modelId="{4C072211-313E-E641-87D9-E4F539BEDB25}">
      <dsp:nvSpPr>
        <dsp:cNvPr id="0" name=""/>
        <dsp:cNvSpPr/>
      </dsp:nvSpPr>
      <dsp:spPr>
        <a:xfrm>
          <a:off x="1347901" y="2064057"/>
          <a:ext cx="8107680" cy="87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Label Encoding instead of One Hot Encoding (drop=‘first’) on the object data type columns.</a:t>
          </a:r>
          <a:endParaRPr lang="en-US" sz="2400" kern="1200"/>
        </a:p>
      </dsp:txBody>
      <dsp:txXfrm>
        <a:off x="1373478" y="2089634"/>
        <a:ext cx="6820026" cy="822101"/>
      </dsp:txXfrm>
    </dsp:sp>
    <dsp:sp modelId="{F8F1BFA5-605A-2042-BAC1-B3AAB1368EF2}">
      <dsp:nvSpPr>
        <dsp:cNvPr id="0" name=""/>
        <dsp:cNvSpPr/>
      </dsp:nvSpPr>
      <dsp:spPr>
        <a:xfrm>
          <a:off x="2026919" y="3096086"/>
          <a:ext cx="8107680" cy="87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Train Test Split 80%-20%, 90%-10%</a:t>
          </a:r>
          <a:endParaRPr lang="en-US" sz="2400" kern="1200"/>
        </a:p>
      </dsp:txBody>
      <dsp:txXfrm>
        <a:off x="2052496" y="3121663"/>
        <a:ext cx="6809891" cy="822101"/>
      </dsp:txXfrm>
    </dsp:sp>
    <dsp:sp modelId="{6D4A2A96-2D2D-2F42-B713-61C51B28089C}">
      <dsp:nvSpPr>
        <dsp:cNvPr id="0" name=""/>
        <dsp:cNvSpPr/>
      </dsp:nvSpPr>
      <dsp:spPr>
        <a:xfrm>
          <a:off x="7540064" y="668834"/>
          <a:ext cx="567615" cy="567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667777" y="668834"/>
        <a:ext cx="312189" cy="427130"/>
      </dsp:txXfrm>
    </dsp:sp>
    <dsp:sp modelId="{97856233-4D71-554B-853F-A89998593B78}">
      <dsp:nvSpPr>
        <dsp:cNvPr id="0" name=""/>
        <dsp:cNvSpPr/>
      </dsp:nvSpPr>
      <dsp:spPr>
        <a:xfrm>
          <a:off x="8219082" y="1700863"/>
          <a:ext cx="567615" cy="567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346795" y="1700863"/>
        <a:ext cx="312189" cy="427130"/>
      </dsp:txXfrm>
    </dsp:sp>
    <dsp:sp modelId="{DB8583BE-F5E6-0049-8279-1C4C55191246}">
      <dsp:nvSpPr>
        <dsp:cNvPr id="0" name=""/>
        <dsp:cNvSpPr/>
      </dsp:nvSpPr>
      <dsp:spPr>
        <a:xfrm>
          <a:off x="8887965" y="2732891"/>
          <a:ext cx="567615" cy="567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15678" y="2732891"/>
        <a:ext cx="312189" cy="427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5851-9261-AF4B-8EE3-FA5DCB58AEAA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E66FA-E335-CD4E-84EB-99F74541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E66FA-E335-CD4E-84EB-99F74541F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56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66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E03C5EAA-205D-7D32-9744-B459F4817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3ECF6-B7C2-464F-90F9-0C239C4B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</a:rPr>
              <a:t>Computer Networks – 1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Network attack prediction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&amp;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Network intrusion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AACEE-BD69-7C49-AB2A-DDF95FF7F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by- Ajinkya Vikas Pophale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13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8F514-5424-5D41-B18A-16DEABE6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20064C5-1371-3645-A751-71AC510B3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98329"/>
              </p:ext>
            </p:extLst>
          </p:nvPr>
        </p:nvGraphicFramePr>
        <p:xfrm>
          <a:off x="6062222" y="1459741"/>
          <a:ext cx="5439658" cy="395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042">
                  <a:extLst>
                    <a:ext uri="{9D8B030D-6E8A-4147-A177-3AD203B41FA5}">
                      <a16:colId xmlns:a16="http://schemas.microsoft.com/office/drawing/2014/main" val="2901566451"/>
                    </a:ext>
                  </a:extLst>
                </a:gridCol>
                <a:gridCol w="1433574">
                  <a:extLst>
                    <a:ext uri="{9D8B030D-6E8A-4147-A177-3AD203B41FA5}">
                      <a16:colId xmlns:a16="http://schemas.microsoft.com/office/drawing/2014/main" val="151262312"/>
                    </a:ext>
                  </a:extLst>
                </a:gridCol>
                <a:gridCol w="2003042">
                  <a:extLst>
                    <a:ext uri="{9D8B030D-6E8A-4147-A177-3AD203B41FA5}">
                      <a16:colId xmlns:a16="http://schemas.microsoft.com/office/drawing/2014/main" val="633857591"/>
                    </a:ext>
                  </a:extLst>
                </a:gridCol>
              </a:tblGrid>
              <a:tr h="926995"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Network Intrusion Prediction</a:t>
                      </a:r>
                      <a:endParaRPr lang="en-US" sz="1800"/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Network Attack Prediction</a:t>
                      </a:r>
                    </a:p>
                    <a:p>
                      <a:endParaRPr lang="en-US" sz="1800"/>
                    </a:p>
                  </a:txBody>
                  <a:tcPr marL="89134" marR="89134" marT="44567" marB="44567"/>
                </a:tc>
                <a:extLst>
                  <a:ext uri="{0D108BD9-81ED-4DB2-BD59-A6C34878D82A}">
                    <a16:rowId xmlns:a16="http://schemas.microsoft.com/office/drawing/2014/main" val="3675212810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r>
                        <a:rPr lang="en-US" sz="1800"/>
                        <a:t>Shape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(4998, 32)</a:t>
                      </a:r>
                      <a:endParaRPr lang="en-US" sz="1800"/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(12989, 33)</a:t>
                      </a:r>
                      <a:endParaRPr lang="en-US" sz="1800"/>
                    </a:p>
                  </a:txBody>
                  <a:tcPr marL="89134" marR="89134" marT="44567" marB="44567"/>
                </a:tc>
                <a:extLst>
                  <a:ext uri="{0D108BD9-81ED-4DB2-BD59-A6C34878D82A}">
                    <a16:rowId xmlns:a16="http://schemas.microsoft.com/office/drawing/2014/main" val="2582453190"/>
                  </a:ext>
                </a:extLst>
              </a:tr>
              <a:tr h="1194398">
                <a:tc>
                  <a:txBody>
                    <a:bodyPr/>
                    <a:lstStyle/>
                    <a:p>
                      <a:r>
                        <a:rPr lang="en-US" sz="1800"/>
                        <a:t>Information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types: int64(32)</a:t>
                      </a:r>
                      <a:endParaRPr lang="en-US" sz="1800"/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types: float64(15), int64(14), object(4)</a:t>
                      </a:r>
                      <a:endParaRPr lang="en-US" sz="1800"/>
                    </a:p>
                  </a:txBody>
                  <a:tcPr marL="89134" marR="89134" marT="44567" marB="44567"/>
                </a:tc>
                <a:extLst>
                  <a:ext uri="{0D108BD9-81ED-4DB2-BD59-A6C34878D82A}">
                    <a16:rowId xmlns:a16="http://schemas.microsoft.com/office/drawing/2014/main" val="743583340"/>
                  </a:ext>
                </a:extLst>
              </a:tr>
              <a:tr h="659593">
                <a:tc>
                  <a:txBody>
                    <a:bodyPr/>
                    <a:lstStyle/>
                    <a:p>
                      <a:r>
                        <a:rPr lang="en-US" sz="1800"/>
                        <a:t>Null Values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Yes, Also 11 Null columns</a:t>
                      </a:r>
                    </a:p>
                  </a:txBody>
                  <a:tcPr marL="89134" marR="89134" marT="44567" marB="44567"/>
                </a:tc>
                <a:extLst>
                  <a:ext uri="{0D108BD9-81ED-4DB2-BD59-A6C34878D82A}">
                    <a16:rowId xmlns:a16="http://schemas.microsoft.com/office/drawing/2014/main" val="4231412872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r>
                        <a:rPr lang="en-US" sz="1800"/>
                        <a:t>OneHotEncoding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89134" marR="89134" marT="44567" marB="44567"/>
                </a:tc>
                <a:extLst>
                  <a:ext uri="{0D108BD9-81ED-4DB2-BD59-A6C34878D82A}">
                    <a16:rowId xmlns:a16="http://schemas.microsoft.com/office/drawing/2014/main" val="1872768537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r>
                        <a:rPr lang="en-US" sz="1800"/>
                        <a:t>Target Column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Label</a:t>
                      </a:r>
                    </a:p>
                  </a:txBody>
                  <a:tcPr marL="89134" marR="89134" marT="44567" marB="445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of Attack</a:t>
                      </a:r>
                    </a:p>
                  </a:txBody>
                  <a:tcPr marL="89134" marR="89134" marT="44567" marB="44567"/>
                </a:tc>
                <a:extLst>
                  <a:ext uri="{0D108BD9-81ED-4DB2-BD59-A6C34878D82A}">
                    <a16:rowId xmlns:a16="http://schemas.microsoft.com/office/drawing/2014/main" val="359722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53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4" name="Rectangle 107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3FD43-D015-D340-85A7-D8E83934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Visualizations – Target columns</a:t>
            </a:r>
          </a:p>
        </p:txBody>
      </p:sp>
      <p:pic>
        <p:nvPicPr>
          <p:cNvPr id="1032" name="Picture 8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A08DFFFC-0444-EC46-980B-4B48BF14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237" y="723900"/>
            <a:ext cx="2859184" cy="25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45574971-6C87-A94E-8318-A852DCD2E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2303" y="3592833"/>
            <a:ext cx="3279053" cy="2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8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Rectangle 209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03" name="Straight Connector 210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Straight Connector 210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06" name="Rectangle 210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8124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10" name="Group 210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512050"/>
            <a:ext cx="867485" cy="115439"/>
            <a:chOff x="8910933" y="1861308"/>
            <a:chExt cx="867485" cy="115439"/>
          </a:xfrm>
        </p:grpSpPr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2" name="Straight Connector 211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76EDD-5B55-2541-AF5F-63912CC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924" y="13607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– Independent feature</a:t>
            </a:r>
            <a:b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</a:t>
            </a:r>
            <a:b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Target column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74A21AB-5730-9840-AE64-4FA6DDACA8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8" r="4787" b="7"/>
          <a:stretch/>
        </p:blipFill>
        <p:spPr bwMode="auto">
          <a:xfrm>
            <a:off x="8587047" y="3266343"/>
            <a:ext cx="3333501" cy="30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8D2280-A662-C344-A7A2-0331EA71B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7630" b="-7"/>
          <a:stretch/>
        </p:blipFill>
        <p:spPr bwMode="auto">
          <a:xfrm>
            <a:off x="848696" y="442000"/>
            <a:ext cx="2943810" cy="27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0E7AD71-AA72-1B4F-943B-B9955A7E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13" y="442000"/>
            <a:ext cx="3801980" cy="28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D3BC938E-B714-F44B-A4B2-8E056C81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6" y="3159136"/>
            <a:ext cx="3804410" cy="29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699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DE461-6433-0F4C-9284-A7615E99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939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Train Test Split</a:t>
            </a: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3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2EEABA7-481A-9D10-3718-C96C8CC23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381906"/>
              </p:ext>
            </p:extLst>
          </p:nvPr>
        </p:nvGraphicFramePr>
        <p:xfrm>
          <a:off x="1028701" y="1035574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5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C1F64-241F-B349-B114-C09BFDFB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9625244-568F-D941-AD92-26132F59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743" y="610205"/>
            <a:ext cx="4093075" cy="31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3AE4A79-EE48-C847-B68B-57A1423ED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358" y="3790587"/>
            <a:ext cx="3769138" cy="288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3093" name="Rectangle 309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C6F1BA-4487-CA49-A985-0BF7C76DBBED}"/>
              </a:ext>
            </a:extLst>
          </p:cNvPr>
          <p:cNvSpPr txBox="1"/>
          <p:nvPr/>
        </p:nvSpPr>
        <p:spPr>
          <a:xfrm>
            <a:off x="10447308" y="1426464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E808E-C626-A64E-9AB8-82C70DFA5911}"/>
              </a:ext>
            </a:extLst>
          </p:cNvPr>
          <p:cNvSpPr txBox="1"/>
          <p:nvPr/>
        </p:nvSpPr>
        <p:spPr>
          <a:xfrm>
            <a:off x="10483496" y="460331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413702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DB7C-B2A8-7C4C-82B0-EEAF3D6E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78180"/>
          </a:xfrm>
        </p:spPr>
        <p:txBody>
          <a:bodyPr/>
          <a:lstStyle/>
          <a:p>
            <a:r>
              <a:rPr lang="en-US" dirty="0"/>
              <a:t>Model Training – Intrusion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53D1E3-EF05-F345-8114-501F63BC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359960"/>
              </p:ext>
            </p:extLst>
          </p:nvPr>
        </p:nvGraphicFramePr>
        <p:xfrm>
          <a:off x="1028700" y="1667487"/>
          <a:ext cx="1013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1922670779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59234704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233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Accuracy, precision, recall,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0243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619F2A51-69EE-F940-954D-2890A9A8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4653"/>
            <a:ext cx="3768700" cy="32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6C69E00-E219-BB4A-9993-ECF9E20A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" y="3314653"/>
            <a:ext cx="3585210" cy="305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76EDF-6510-5841-914C-48F5AED2DA4C}"/>
              </a:ext>
            </a:extLst>
          </p:cNvPr>
          <p:cNvSpPr txBox="1"/>
          <p:nvPr/>
        </p:nvSpPr>
        <p:spPr>
          <a:xfrm>
            <a:off x="4231386" y="4023360"/>
            <a:ext cx="197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Matrix-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2EC07-ED07-AC4B-A75A-EEF771FE1E99}"/>
              </a:ext>
            </a:extLst>
          </p:cNvPr>
          <p:cNvSpPr txBox="1"/>
          <p:nvPr/>
        </p:nvSpPr>
        <p:spPr>
          <a:xfrm>
            <a:off x="9901275" y="4103415"/>
            <a:ext cx="198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Matrix-</a:t>
            </a:r>
            <a:br>
              <a:rPr lang="en-US" dirty="0"/>
            </a:br>
            <a:r>
              <a:rPr lang="en-US" dirty="0"/>
              <a:t>Decision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6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6E9DA1-2713-F048-90AB-D3F2E083F37A}"/>
              </a:ext>
            </a:extLst>
          </p:cNvPr>
          <p:cNvSpPr txBox="1">
            <a:spLocks/>
          </p:cNvSpPr>
          <p:nvPr/>
        </p:nvSpPr>
        <p:spPr>
          <a:xfrm>
            <a:off x="1028700" y="723901"/>
            <a:ext cx="10134600" cy="678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Training – Attack Prediction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1B2895-B863-FD44-A03B-3BE069BC3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175989"/>
              </p:ext>
            </p:extLst>
          </p:nvPr>
        </p:nvGraphicFramePr>
        <p:xfrm>
          <a:off x="1028700" y="1548384"/>
          <a:ext cx="6262116" cy="506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372">
                  <a:extLst>
                    <a:ext uri="{9D8B030D-6E8A-4147-A177-3AD203B41FA5}">
                      <a16:colId xmlns:a16="http://schemas.microsoft.com/office/drawing/2014/main" val="1922670779"/>
                    </a:ext>
                  </a:extLst>
                </a:gridCol>
                <a:gridCol w="1358392">
                  <a:extLst>
                    <a:ext uri="{9D8B030D-6E8A-4147-A177-3AD203B41FA5}">
                      <a16:colId xmlns:a16="http://schemas.microsoft.com/office/drawing/2014/main" val="592347044"/>
                    </a:ext>
                  </a:extLst>
                </a:gridCol>
                <a:gridCol w="2816352">
                  <a:extLst>
                    <a:ext uri="{9D8B030D-6E8A-4147-A177-3AD203B41FA5}">
                      <a16:colId xmlns:a16="http://schemas.microsoft.com/office/drawing/2014/main" val="2233248986"/>
                    </a:ext>
                  </a:extLst>
                </a:gridCol>
              </a:tblGrid>
              <a:tr h="49205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11417"/>
                  </a:ext>
                </a:extLst>
              </a:tr>
              <a:tr h="682939">
                <a:tc>
                  <a:txBody>
                    <a:bodyPr/>
                    <a:lstStyle/>
                    <a:p>
                      <a:r>
                        <a:rPr lang="en-US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F1 score</a:t>
                      </a:r>
                    </a:p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896"/>
                  </a:ext>
                </a:extLst>
              </a:tr>
              <a:tr h="559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02431"/>
                  </a:ext>
                </a:extLst>
              </a:tr>
              <a:tr h="546707">
                <a:tc>
                  <a:txBody>
                    <a:bodyPr/>
                    <a:lstStyle/>
                    <a:p>
                      <a:r>
                        <a:rPr lang="en-US" dirty="0"/>
                        <a:t>K-Neighbors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66761"/>
                  </a:ext>
                </a:extLst>
              </a:tr>
              <a:tr h="492057">
                <a:tc>
                  <a:txBody>
                    <a:bodyPr/>
                    <a:lstStyle/>
                    <a:p>
                      <a:r>
                        <a:rPr lang="en-US" dirty="0"/>
                        <a:t>Ensemble Blending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35236"/>
                  </a:ext>
                </a:extLst>
              </a:tr>
              <a:tr h="492057">
                <a:tc>
                  <a:txBody>
                    <a:bodyPr/>
                    <a:lstStyle/>
                    <a:p>
                      <a:r>
                        <a:rPr lang="en-US" dirty="0"/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9978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2519A37B-1419-1B4B-B790-214313D1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96" y="1548384"/>
            <a:ext cx="4447540" cy="37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268D-67F6-194B-AFCE-0CACE918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873252"/>
          </a:xfrm>
        </p:spPr>
        <p:txBody>
          <a:bodyPr/>
          <a:lstStyle/>
          <a:p>
            <a:r>
              <a:rPr lang="en-US" dirty="0"/>
              <a:t>Analysis – Attack Prediction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5BC6EF-EE98-0E7C-555F-947E769CB6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9123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281</Words>
  <Application>Microsoft Macintosh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Bembo</vt:lpstr>
      <vt:lpstr>Calibri</vt:lpstr>
      <vt:lpstr>AdornVTI</vt:lpstr>
      <vt:lpstr>Computer Networks – 1  Network attack prediction &amp; Network intrusion Prediction</vt:lpstr>
      <vt:lpstr> Data Description</vt:lpstr>
      <vt:lpstr>Visualizations – Target columns</vt:lpstr>
      <vt:lpstr>Visualization – Independent feature  vs  Target column</vt:lpstr>
      <vt:lpstr>Train Test Split</vt:lpstr>
      <vt:lpstr>Histogram</vt:lpstr>
      <vt:lpstr>Model Training – Intrusion Prediction</vt:lpstr>
      <vt:lpstr>PowerPoint Presentation</vt:lpstr>
      <vt:lpstr>Analysis – Attack 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– 1  Network attack prediction &amp; Network intrusion Prediction</dc:title>
  <dc:creator>Ajinkya Pophale</dc:creator>
  <cp:lastModifiedBy>Ajinkya Pophale</cp:lastModifiedBy>
  <cp:revision>2</cp:revision>
  <dcterms:created xsi:type="dcterms:W3CDTF">2023-07-21T03:47:23Z</dcterms:created>
  <dcterms:modified xsi:type="dcterms:W3CDTF">2023-07-21T04:25:04Z</dcterms:modified>
</cp:coreProperties>
</file>