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8" r:id="rId1"/>
  </p:sldMasterIdLst>
  <p:sldIdLst>
    <p:sldId id="256" r:id="rId2"/>
    <p:sldId id="258" r:id="rId3"/>
    <p:sldId id="260" r:id="rId4"/>
    <p:sldId id="266" r:id="rId5"/>
    <p:sldId id="267" r:id="rId6"/>
    <p:sldId id="268" r:id="rId7"/>
    <p:sldId id="269" r:id="rId8"/>
    <p:sldId id="261" r:id="rId9"/>
    <p:sldId id="262" r:id="rId10"/>
    <p:sldId id="270" r:id="rId11"/>
    <p:sldId id="265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2" r:id="rId23"/>
    <p:sldId id="28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6" autoAdjust="0"/>
    <p:restoredTop sz="94042" autoAdjust="0"/>
  </p:normalViewPr>
  <p:slideViewPr>
    <p:cSldViewPr snapToGrid="0">
      <p:cViewPr varScale="1">
        <p:scale>
          <a:sx n="61" d="100"/>
          <a:sy n="61" d="100"/>
        </p:scale>
        <p:origin x="46" y="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49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082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015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16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86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510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343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39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9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984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8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7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81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9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110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86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71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65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7623" y="1710045"/>
            <a:ext cx="6815669" cy="1515533"/>
          </a:xfrm>
        </p:spPr>
        <p:txBody>
          <a:bodyPr/>
          <a:lstStyle/>
          <a:p>
            <a:r>
              <a:rPr lang="en-US" dirty="0" smtClean="0"/>
              <a:t>project: </a:t>
            </a:r>
            <a:r>
              <a:rPr lang="en-US" dirty="0" err="1" smtClean="0"/>
              <a:t>Northwind</a:t>
            </a:r>
            <a:r>
              <a:rPr lang="en-US" dirty="0" smtClean="0"/>
              <a:t> </a:t>
            </a:r>
            <a:r>
              <a:rPr lang="en-US" sz="3200" dirty="0"/>
              <a:t>S</a:t>
            </a:r>
            <a:r>
              <a:rPr lang="en-US" sz="3200" dirty="0" smtClean="0"/>
              <a:t>ales Analysis and forecasting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smtClean="0"/>
              <a:t> </a:t>
            </a:r>
            <a:r>
              <a:rPr lang="en-US" sz="8000" dirty="0" smtClean="0"/>
              <a:t>A Data Science Capstone </a:t>
            </a:r>
            <a:r>
              <a:rPr lang="en-US" sz="8000" dirty="0"/>
              <a:t>Project </a:t>
            </a:r>
          </a:p>
          <a:p>
            <a:r>
              <a:rPr lang="en-US" sz="6700" b="1" dirty="0" smtClean="0"/>
              <a:t>  by Precious James </a:t>
            </a:r>
          </a:p>
          <a:p>
            <a:r>
              <a:rPr lang="en-US" sz="6200" b="1" dirty="0" smtClean="0"/>
              <a:t>Tools used : Power BI/SQL/FORECASTING MODELS</a:t>
            </a:r>
          </a:p>
          <a:p>
            <a:r>
              <a:rPr lang="en-US" sz="6200" b="1" dirty="0" smtClean="0"/>
              <a:t>Date:</a:t>
            </a:r>
            <a:r>
              <a:rPr lang="en-US" sz="6200" dirty="0" smtClean="0"/>
              <a:t> 27/06/2025</a:t>
            </a:r>
            <a:endParaRPr lang="en-US" sz="6200" dirty="0"/>
          </a:p>
        </p:txBody>
      </p:sp>
    </p:spTree>
    <p:extLst>
      <p:ext uri="{BB962C8B-B14F-4D97-AF65-F5344CB8AC3E}">
        <p14:creationId xmlns:p14="http://schemas.microsoft.com/office/powerpoint/2010/main" val="108842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48000" y="1997839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ORDER TRENDS OVER TIME</a:t>
            </a:r>
          </a:p>
          <a:p>
            <a:endParaRPr lang="en-US" dirty="0"/>
          </a:p>
          <a:p>
            <a:r>
              <a:rPr lang="en-US" dirty="0" smtClean="0"/>
              <a:t>Analyzed </a:t>
            </a:r>
            <a:r>
              <a:rPr lang="en-US" dirty="0"/>
              <a:t>order volume and total sales over time (</a:t>
            </a:r>
            <a:r>
              <a:rPr lang="en-US" dirty="0" smtClean="0"/>
              <a:t>monthly)</a:t>
            </a:r>
          </a:p>
          <a:p>
            <a:endParaRPr lang="en-US" dirty="0"/>
          </a:p>
          <a:p>
            <a:r>
              <a:rPr lang="en-US" dirty="0"/>
              <a:t>Converted </a:t>
            </a:r>
            <a:r>
              <a:rPr lang="en-US" dirty="0" err="1"/>
              <a:t>OrderDate</a:t>
            </a:r>
            <a:r>
              <a:rPr lang="en-US" dirty="0"/>
              <a:t> to proper </a:t>
            </a:r>
            <a:r>
              <a:rPr lang="en-US" dirty="0" err="1"/>
              <a:t>datetime</a:t>
            </a:r>
            <a:r>
              <a:rPr lang="en-US" dirty="0"/>
              <a:t> format for time series </a:t>
            </a:r>
            <a:r>
              <a:rPr lang="en-US" dirty="0" smtClean="0"/>
              <a:t>analysis</a:t>
            </a:r>
          </a:p>
          <a:p>
            <a:endParaRPr lang="en-US" dirty="0"/>
          </a:p>
          <a:p>
            <a:r>
              <a:rPr lang="en-US" dirty="0"/>
              <a:t>Created line charts to visualize trends over </a:t>
            </a:r>
            <a:r>
              <a:rPr lang="en-US" dirty="0" smtClean="0"/>
              <a:t>time</a:t>
            </a:r>
          </a:p>
          <a:p>
            <a:endParaRPr lang="en-US" dirty="0"/>
          </a:p>
          <a:p>
            <a:r>
              <a:rPr lang="en-US" dirty="0"/>
              <a:t>Identified seasonal peaks and sales </a:t>
            </a:r>
            <a:r>
              <a:rPr lang="en-US" dirty="0" smtClean="0"/>
              <a:t>dips</a:t>
            </a:r>
          </a:p>
          <a:p>
            <a:endParaRPr lang="en-US" dirty="0"/>
          </a:p>
          <a:p>
            <a:r>
              <a:rPr lang="en-US" dirty="0" smtClean="0"/>
              <a:t>            Insight: </a:t>
            </a:r>
          </a:p>
          <a:p>
            <a:endParaRPr lang="en-US" dirty="0"/>
          </a:p>
          <a:p>
            <a:r>
              <a:rPr lang="en-US" dirty="0" smtClean="0"/>
              <a:t>Sales </a:t>
            </a:r>
            <a:r>
              <a:rPr lang="en-US" dirty="0"/>
              <a:t>increased significantly during </a:t>
            </a:r>
            <a:r>
              <a:rPr lang="en-US" dirty="0" smtClean="0"/>
              <a:t>December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16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DASHBOARD SUMMARY(POWERBI)</a:t>
            </a:r>
            <a:endParaRPr lang="en-US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675" y="1928966"/>
            <a:ext cx="5189538" cy="360966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Displays key metrics: Total Sales, Orders, Top Products</a:t>
            </a:r>
          </a:p>
          <a:p>
            <a:r>
              <a:rPr lang="en-US" sz="1400" dirty="0" smtClean="0"/>
              <a:t>Visuals </a:t>
            </a:r>
            <a:r>
              <a:rPr lang="en-US" sz="1400" dirty="0"/>
              <a:t>used: Bar chart, Line chart, </a:t>
            </a:r>
            <a:r>
              <a:rPr lang="en-US" sz="1400" dirty="0" smtClean="0"/>
              <a:t>cards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Filters available</a:t>
            </a:r>
            <a:r>
              <a:rPr lang="en-US" sz="1400" dirty="0" smtClean="0"/>
              <a:t>:</a:t>
            </a:r>
            <a:endParaRPr lang="en-US" sz="1400" dirty="0"/>
          </a:p>
          <a:p>
            <a:r>
              <a:rPr lang="en-US" sz="1400" dirty="0"/>
              <a:t>Time Period: </a:t>
            </a:r>
            <a:r>
              <a:rPr lang="en-US" sz="1400" dirty="0" smtClean="0"/>
              <a:t>Monthly/Yearly</a:t>
            </a:r>
          </a:p>
          <a:p>
            <a:r>
              <a:rPr lang="en-US" sz="1400" dirty="0" smtClean="0"/>
              <a:t>Region : Customer Country</a:t>
            </a:r>
            <a:endParaRPr lang="en-US" sz="1400" dirty="0"/>
          </a:p>
          <a:p>
            <a:r>
              <a:rPr lang="en-US" sz="1400" dirty="0" smtClean="0"/>
              <a:t>Product </a:t>
            </a:r>
            <a:r>
              <a:rPr lang="en-US" sz="1400" dirty="0"/>
              <a:t>Category</a:t>
            </a:r>
          </a:p>
        </p:txBody>
      </p:sp>
    </p:spTree>
    <p:extLst>
      <p:ext uri="{BB962C8B-B14F-4D97-AF65-F5344CB8AC3E}">
        <p14:creationId xmlns:p14="http://schemas.microsoft.com/office/powerpoint/2010/main" val="20736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FORECASTING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FORECASTING OBJECTIVES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92526" y="2864271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goal is to apply time series analysis on historical order data to forecast future sales trends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This allows the business to identify seasonal patterns, detect growth opportunities, and make better data-driven decisions for future planning.</a:t>
            </a:r>
          </a:p>
        </p:txBody>
      </p:sp>
    </p:spTree>
    <p:extLst>
      <p:ext uri="{BB962C8B-B14F-4D97-AF65-F5344CB8AC3E}">
        <p14:creationId xmlns:p14="http://schemas.microsoft.com/office/powerpoint/2010/main" val="482934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698" y="3635339"/>
            <a:ext cx="8596667" cy="56673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WHY FORECASTING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31" b="17231"/>
          <a:stretch>
            <a:fillRect/>
          </a:stretch>
        </p:blipFill>
        <p:spPr>
          <a:xfrm>
            <a:off x="319525" y="-399222"/>
            <a:ext cx="8596668" cy="384571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9038" y="4390920"/>
            <a:ext cx="8596667" cy="674024"/>
          </a:xfrm>
        </p:spPr>
        <p:txBody>
          <a:bodyPr>
            <a:noAutofit/>
          </a:bodyPr>
          <a:lstStyle/>
          <a:p>
            <a:r>
              <a:rPr lang="en-US" sz="1600" dirty="0"/>
              <a:t>The objective of my forecasting was to predict monthly sales trends using past order data. This helps the business anticipate demand, especially during seasonal </a:t>
            </a:r>
            <a:r>
              <a:rPr lang="en-US" sz="1600" dirty="0" smtClean="0"/>
              <a:t>peaks, </a:t>
            </a:r>
            <a:r>
              <a:rPr lang="en-US" sz="1600" dirty="0"/>
              <a:t>and optimize inventory </a:t>
            </a:r>
            <a:r>
              <a:rPr lang="en-US" sz="1600" dirty="0" smtClean="0"/>
              <a:t>planning</a:t>
            </a:r>
          </a:p>
          <a:p>
            <a:r>
              <a:rPr lang="en-US" sz="1600" dirty="0" smtClean="0"/>
              <a:t>.</a:t>
            </a:r>
            <a:r>
              <a:rPr lang="en-US" sz="1600" dirty="0"/>
              <a:t>I applied three forecasting techniques: Moving Average for smoothing short-term fluctuations, Exponential Smoothing for trend capture, and ARIMA for a more robust time-series </a:t>
            </a:r>
            <a:r>
              <a:rPr lang="en-US" sz="1600" dirty="0" err="1"/>
              <a:t>prediction.This</a:t>
            </a:r>
            <a:r>
              <a:rPr lang="en-US" sz="1600" dirty="0"/>
              <a:t> combination allowed me to assess which method performed best for the dataset and to generate reliable sales forecasts for future planning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93289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DATA PREPARATION</a:t>
            </a:r>
            <a:br>
              <a:rPr lang="en-US" dirty="0" smtClean="0"/>
            </a:br>
            <a:r>
              <a:rPr lang="en-US" dirty="0" smtClean="0"/>
              <a:t>FOR 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applying any </a:t>
            </a:r>
            <a:r>
              <a:rPr lang="en-US" dirty="0" smtClean="0"/>
              <a:t>of the forecasting models I used, </a:t>
            </a:r>
            <a:r>
              <a:rPr lang="en-US" dirty="0"/>
              <a:t>I needed to prepare the data. First, I joined the Orders, Order Details, and Products tables using </a:t>
            </a:r>
            <a:r>
              <a:rPr lang="en-US" dirty="0" err="1"/>
              <a:t>OrderID</a:t>
            </a:r>
            <a:r>
              <a:rPr lang="en-US" dirty="0"/>
              <a:t> and </a:t>
            </a:r>
            <a:r>
              <a:rPr lang="en-US" dirty="0" err="1"/>
              <a:t>ProductID</a:t>
            </a:r>
            <a:r>
              <a:rPr lang="en-US" dirty="0" smtClean="0"/>
              <a:t>. Then </a:t>
            </a:r>
            <a:r>
              <a:rPr lang="en-US" dirty="0"/>
              <a:t>I grouped the data by month and calculated total monthly revenue</a:t>
            </a:r>
            <a:r>
              <a:rPr lang="en-US" dirty="0" smtClean="0"/>
              <a:t>. After </a:t>
            </a:r>
            <a:r>
              <a:rPr lang="en-US" dirty="0"/>
              <a:t>that, I aggregated all monthly sales to form a proper time series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Finally</a:t>
            </a:r>
            <a:r>
              <a:rPr lang="en-US" dirty="0"/>
              <a:t>, I handled missing </a:t>
            </a:r>
            <a:r>
              <a:rPr lang="en-US" dirty="0" smtClean="0"/>
              <a:t>months like </a:t>
            </a:r>
            <a:r>
              <a:rPr lang="en-US" dirty="0"/>
              <a:t>those with zero </a:t>
            </a:r>
            <a:r>
              <a:rPr lang="en-US" dirty="0" smtClean="0"/>
              <a:t>by </a:t>
            </a:r>
            <a:r>
              <a:rPr lang="en-US" dirty="0"/>
              <a:t>using zero-fill and interpolation to create a continuous time-based dataset for forecasting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716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Models applied are </a:t>
            </a:r>
          </a:p>
          <a:p>
            <a:pPr marL="0" indent="0">
              <a:buNone/>
            </a:pPr>
            <a:r>
              <a:rPr lang="en-US" dirty="0" smtClean="0"/>
              <a:t>          1. Moving Average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2. ARIMA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3. Exponential Smoothing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236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MOVING AVERAGE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69095" y="261946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A Moving Average (MA) model is a time series </a:t>
            </a:r>
            <a:r>
              <a:rPr lang="en-US" sz="2400" dirty="0" smtClean="0"/>
              <a:t>forecasting  technique </a:t>
            </a:r>
            <a:r>
              <a:rPr lang="en-US" sz="2400" dirty="0"/>
              <a:t>used to smooth out short-term fluctuations and highlight longer-term trends or cycles in data</a:t>
            </a:r>
            <a:r>
              <a:rPr lang="en-US" sz="2400" dirty="0" smtClean="0"/>
              <a:t>.</a:t>
            </a:r>
          </a:p>
          <a:p>
            <a:endParaRPr lang="en-US" sz="2400" dirty="0"/>
          </a:p>
          <a:p>
            <a:r>
              <a:rPr lang="en-US" sz="2400" dirty="0" smtClean="0"/>
              <a:t>Moving Average </a:t>
            </a:r>
            <a:r>
              <a:rPr lang="en-US" sz="2400" dirty="0" err="1" smtClean="0"/>
              <a:t>smooths</a:t>
            </a:r>
            <a:r>
              <a:rPr lang="en-US" sz="2400" dirty="0" smtClean="0"/>
              <a:t> out short term fluctuations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1800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Moving Averages</a:t>
            </a:r>
            <a:r>
              <a:rPr lang="en-US" dirty="0"/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3169" y="2752347"/>
            <a:ext cx="3368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1.Simple </a:t>
            </a:r>
            <a:r>
              <a:rPr lang="en-US" b="1" dirty="0"/>
              <a:t>Moving Average (</a:t>
            </a:r>
            <a:r>
              <a:rPr lang="en-US" b="1" dirty="0" smtClean="0"/>
              <a:t>SMA)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3155" y="3588027"/>
            <a:ext cx="4001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2. Exponential Moving Average (EMA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34923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 Model Evaluation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255183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Evaluated models using MAE (Mean Absolute Error) and RMSE (Root Mean Squared Error)</a:t>
            </a:r>
          </a:p>
          <a:p>
            <a:r>
              <a:rPr lang="en-US" sz="2400" dirty="0"/>
              <a:t>Lower values indicate better forecast </a:t>
            </a:r>
            <a:r>
              <a:rPr lang="en-US" sz="2400" dirty="0" smtClean="0"/>
              <a:t>accuracy</a:t>
            </a:r>
          </a:p>
          <a:p>
            <a:endParaRPr lang="en-US" sz="2400" dirty="0"/>
          </a:p>
          <a:p>
            <a:r>
              <a:rPr lang="en-US" sz="2400" dirty="0"/>
              <a:t>Models compared: Moving Average, </a:t>
            </a:r>
            <a:r>
              <a:rPr lang="en-US" sz="2400" dirty="0" err="1" smtClean="0"/>
              <a:t>ARIMA,and</a:t>
            </a:r>
            <a:r>
              <a:rPr lang="en-US" sz="2400" dirty="0" smtClean="0"/>
              <a:t>  </a:t>
            </a:r>
            <a:r>
              <a:rPr lang="en-US" sz="2400" dirty="0"/>
              <a:t>Exponential </a:t>
            </a:r>
            <a:r>
              <a:rPr lang="en-US" sz="2400" dirty="0" smtClean="0"/>
              <a:t>Smoothing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1565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638" y="48039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EVALUATION RESULT </a:t>
            </a:r>
            <a:br>
              <a:rPr lang="en-US" dirty="0" smtClean="0"/>
            </a:br>
            <a:r>
              <a:rPr lang="en-US" dirty="0" smtClean="0"/>
              <a:t>MAE AND RMSE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246183"/>
              </p:ext>
            </p:extLst>
          </p:nvPr>
        </p:nvGraphicFramePr>
        <p:xfrm>
          <a:off x="1007165" y="1684683"/>
          <a:ext cx="5189883" cy="2391480"/>
        </p:xfrm>
        <a:graphic>
          <a:graphicData uri="http://schemas.openxmlformats.org/drawingml/2006/table">
            <a:tbl>
              <a:tblPr firstRow="1" bandRow="1"/>
              <a:tblGrid>
                <a:gridCol w="1828800"/>
                <a:gridCol w="1828800"/>
                <a:gridCol w="1532283"/>
              </a:tblGrid>
              <a:tr h="101988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dirty="0"/>
                        <a:t>Model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t>MAE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dirty="0"/>
                        <a:t>RMSE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3429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dirty="0"/>
                        <a:t>Moving Average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/>
                        <a:t>2.58</a:t>
                      </a:r>
                      <a:endParaRPr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/>
                        <a:t>2.80</a:t>
                      </a:r>
                      <a:endParaRPr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t>ARIMA (1,1,1)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/>
                        <a:t>1.56</a:t>
                      </a:r>
                      <a:endParaRPr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/>
                        <a:t>2.80</a:t>
                      </a:r>
                      <a:endParaRPr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3429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t>Exponential Smoothing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/>
                        <a:t>1.79</a:t>
                      </a:r>
                      <a:endParaRPr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 smtClean="0"/>
                        <a:t>1.98</a:t>
                      </a:r>
                      <a:endParaRPr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63050" y="456775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most accurate model with Mean Absolute Error(MAE) is ARIMA (Autoregressive Integrated Moving Average with </a:t>
            </a:r>
            <a:r>
              <a:rPr lang="en-US" dirty="0" smtClean="0"/>
              <a:t>1.5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most accurate model with Root Mean Error (RSME) (ETS) Exponential Smoothing With 1.98</a:t>
            </a:r>
          </a:p>
        </p:txBody>
      </p:sp>
    </p:spTree>
    <p:extLst>
      <p:ext uri="{BB962C8B-B14F-4D97-AF65-F5344CB8AC3E}">
        <p14:creationId xmlns:p14="http://schemas.microsoft.com/office/powerpoint/2010/main" val="4243482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30885" y="1134126"/>
            <a:ext cx="6096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/>
              <a:t>INTRODUCTION</a:t>
            </a:r>
          </a:p>
          <a:p>
            <a:endParaRPr lang="en-US" sz="2000" b="1" dirty="0" smtClean="0"/>
          </a:p>
          <a:p>
            <a:r>
              <a:rPr lang="en-US" sz="2000" dirty="0" smtClean="0"/>
              <a:t>This </a:t>
            </a:r>
            <a:r>
              <a:rPr lang="en-US" sz="2000" dirty="0"/>
              <a:t>project analyzes sales, customers, and products from the </a:t>
            </a:r>
            <a:r>
              <a:rPr lang="en-US" sz="2000" dirty="0" err="1"/>
              <a:t>Northwind</a:t>
            </a:r>
            <a:r>
              <a:rPr lang="en-US" sz="2000" dirty="0"/>
              <a:t> trading database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 </a:t>
            </a:r>
            <a:r>
              <a:rPr lang="en-US" sz="2000" dirty="0"/>
              <a:t>The </a:t>
            </a:r>
            <a:r>
              <a:rPr lang="en-US" sz="2000" dirty="0" err="1"/>
              <a:t>Northwind</a:t>
            </a:r>
            <a:r>
              <a:rPr lang="en-US" sz="2000" dirty="0"/>
              <a:t> dataset is a sample database that simulates the operations of a retail and wholesale trading company</a:t>
            </a:r>
          </a:p>
          <a:p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•It </a:t>
            </a:r>
            <a:r>
              <a:rPr lang="en-US" sz="2000" dirty="0"/>
              <a:t>includes insights into customer behavior, supplier efficiency, product performance, and forecasting future sales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Objectives</a:t>
            </a:r>
            <a:r>
              <a:rPr lang="en-US" sz="2000" dirty="0"/>
              <a:t>:	</a:t>
            </a:r>
            <a:endParaRPr lang="en-US" sz="2000" dirty="0" smtClean="0"/>
          </a:p>
          <a:p>
            <a:r>
              <a:rPr lang="en-US" sz="2000" b="1" dirty="0" smtClean="0"/>
              <a:t>•Understand </a:t>
            </a:r>
            <a:r>
              <a:rPr lang="en-US" sz="2000" b="1" dirty="0"/>
              <a:t>the data	</a:t>
            </a:r>
            <a:endParaRPr lang="en-US" sz="2000" b="1" dirty="0" smtClean="0"/>
          </a:p>
          <a:p>
            <a:r>
              <a:rPr lang="en-US" sz="2000" b="1" dirty="0" smtClean="0"/>
              <a:t>•Derive insights</a:t>
            </a:r>
          </a:p>
          <a:p>
            <a:r>
              <a:rPr lang="en-US" sz="2000" b="1" dirty="0" smtClean="0"/>
              <a:t>•Visualize trends</a:t>
            </a:r>
          </a:p>
          <a:p>
            <a:r>
              <a:rPr lang="en-US" sz="2000" b="1" dirty="0" smtClean="0"/>
              <a:t>•Forecast </a:t>
            </a:r>
            <a:r>
              <a:rPr lang="en-US" sz="2000" b="1" dirty="0"/>
              <a:t>sales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74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Recommendation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Tx/>
              <a:buSzTx/>
            </a:pPr>
            <a:r>
              <a:rPr lang="en-US" sz="2800" dirty="0">
                <a:solidFill>
                  <a:prstClr val="black"/>
                </a:solidFill>
              </a:rPr>
              <a:t>Adjust pricing or bundle with(Beverages) high-margin items</a:t>
            </a:r>
            <a:r>
              <a:rPr lang="en-US" sz="1800" dirty="0">
                <a:solidFill>
                  <a:prstClr val="black"/>
                </a:solidFill>
              </a:rPr>
              <a:t>	</a:t>
            </a:r>
          </a:p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lvl="0">
              <a:spcBef>
                <a:spcPts val="0"/>
              </a:spcBef>
              <a:buClrTx/>
              <a:buSzTx/>
            </a:pPr>
            <a:r>
              <a:rPr lang="en-US" sz="2400" dirty="0">
                <a:solidFill>
                  <a:prstClr val="black"/>
                </a:solidFill>
              </a:rPr>
              <a:t>Limit discounting for underperformers like condiments </a:t>
            </a:r>
            <a:r>
              <a:rPr lang="en-US" sz="2400" dirty="0" smtClean="0">
                <a:solidFill>
                  <a:prstClr val="black"/>
                </a:solidFill>
              </a:rPr>
              <a:t>products, Grains/cereals as they are the lowest products</a:t>
            </a:r>
            <a:endParaRPr lang="en-US" sz="2400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Optimize logistics before </a:t>
            </a:r>
            <a:r>
              <a:rPr lang="en-US" sz="2400" dirty="0" smtClean="0"/>
              <a:t>expected </a:t>
            </a:r>
            <a:r>
              <a:rPr lang="en-US" sz="2400" dirty="0"/>
              <a:t>peak </a:t>
            </a:r>
            <a:r>
              <a:rPr lang="en-US" sz="2400" dirty="0" smtClean="0"/>
              <a:t>periods for the high performing products (Beverages)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0533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69033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•</a:t>
            </a:r>
            <a:r>
              <a:rPr lang="en-US" dirty="0" err="1" smtClean="0"/>
              <a:t>Northwind’s</a:t>
            </a:r>
            <a:r>
              <a:rPr lang="en-US" dirty="0" smtClean="0"/>
              <a:t> </a:t>
            </a:r>
            <a:r>
              <a:rPr lang="en-US" dirty="0"/>
              <a:t>top revenue drivers are predictable and </a:t>
            </a:r>
            <a:r>
              <a:rPr lang="en-US" dirty="0" smtClean="0"/>
              <a:t>seasonal</a:t>
            </a:r>
          </a:p>
          <a:p>
            <a:endParaRPr lang="en-US" dirty="0" smtClean="0"/>
          </a:p>
          <a:p>
            <a:r>
              <a:rPr lang="en-US" dirty="0" smtClean="0"/>
              <a:t>•Insights </a:t>
            </a:r>
            <a:r>
              <a:rPr lang="en-US" dirty="0"/>
              <a:t>show opportunity in Beverages and key clients	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•Forecasting </a:t>
            </a:r>
            <a:r>
              <a:rPr lang="en-US" dirty="0"/>
              <a:t>supports better decision-making	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•Tools </a:t>
            </a:r>
            <a:r>
              <a:rPr lang="en-US" dirty="0"/>
              <a:t>used: Power BI, SQL, </a:t>
            </a:r>
            <a:r>
              <a:rPr lang="en-US" dirty="0" smtClean="0"/>
              <a:t>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27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&amp; Deliverables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296733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•Contains:</a:t>
            </a:r>
          </a:p>
          <a:p>
            <a:endParaRPr lang="en-US" dirty="0" smtClean="0"/>
          </a:p>
          <a:p>
            <a:r>
              <a:rPr lang="en-US" dirty="0" smtClean="0"/>
              <a:t>•Power </a:t>
            </a:r>
            <a:r>
              <a:rPr lang="en-US" dirty="0"/>
              <a:t>BI (.</a:t>
            </a:r>
            <a:r>
              <a:rPr lang="en-US" dirty="0" err="1"/>
              <a:t>pbix</a:t>
            </a:r>
            <a:r>
              <a:rPr lang="en-US" dirty="0"/>
              <a:t>)	</a:t>
            </a:r>
            <a:endParaRPr lang="en-US" dirty="0" smtClean="0"/>
          </a:p>
          <a:p>
            <a:r>
              <a:rPr lang="en-US" dirty="0" smtClean="0"/>
              <a:t>•Forecasting </a:t>
            </a:r>
            <a:r>
              <a:rPr lang="en-US" dirty="0"/>
              <a:t>notebook	</a:t>
            </a:r>
            <a:endParaRPr lang="en-US" dirty="0" smtClean="0"/>
          </a:p>
          <a:p>
            <a:r>
              <a:rPr lang="en-US" dirty="0" smtClean="0"/>
              <a:t>•README </a:t>
            </a:r>
            <a:r>
              <a:rPr lang="en-US" dirty="0"/>
              <a:t>with full project steps	</a:t>
            </a:r>
            <a:endParaRPr lang="en-US" dirty="0" smtClean="0"/>
          </a:p>
          <a:p>
            <a:r>
              <a:rPr lang="en-US" dirty="0" smtClean="0"/>
              <a:t>•Also </a:t>
            </a:r>
            <a:r>
              <a:rPr lang="en-US" dirty="0"/>
              <a:t>submitted: PowerPoint &amp; </a:t>
            </a:r>
            <a:r>
              <a:rPr lang="en-US" dirty="0" smtClean="0"/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179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Questions</a:t>
            </a:r>
          </a:p>
          <a:p>
            <a:endParaRPr lang="en-US" dirty="0"/>
          </a:p>
          <a:p>
            <a:r>
              <a:rPr lang="en-US" dirty="0" smtClean="0"/>
              <a:t>Contact (preciousjames468@gmail.com)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827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16671" y="704412"/>
            <a:ext cx="638869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Database </a:t>
            </a:r>
            <a:r>
              <a:rPr lang="en-US" b="1" dirty="0"/>
              <a:t>Structure	</a:t>
            </a:r>
            <a:endParaRPr lang="en-US" b="1" dirty="0" smtClean="0"/>
          </a:p>
          <a:p>
            <a:r>
              <a:rPr lang="en-US" b="1" dirty="0" smtClean="0"/>
              <a:t>•</a:t>
            </a:r>
            <a:r>
              <a:rPr lang="en-US" b="1" dirty="0"/>
              <a:t>	</a:t>
            </a:r>
            <a:r>
              <a:rPr lang="en-US" b="1" dirty="0" smtClean="0"/>
              <a:t>Key tables </a:t>
            </a:r>
            <a:r>
              <a:rPr lang="en-US" b="1" dirty="0"/>
              <a:t>Used:	</a:t>
            </a:r>
            <a:endParaRPr lang="en-US" b="1" dirty="0" smtClean="0"/>
          </a:p>
          <a:p>
            <a:r>
              <a:rPr lang="en-US" b="1" dirty="0" smtClean="0"/>
              <a:t>Customers </a:t>
            </a:r>
            <a:r>
              <a:rPr lang="en-US" b="1" dirty="0"/>
              <a:t>– Stores customer details like name, country, </a:t>
            </a:r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Orders </a:t>
            </a:r>
            <a:r>
              <a:rPr lang="en-US" b="1" dirty="0"/>
              <a:t>– Contains all sales transactions and order </a:t>
            </a:r>
            <a:r>
              <a:rPr lang="en-US" b="1" dirty="0" smtClean="0"/>
              <a:t>dates </a:t>
            </a:r>
          </a:p>
          <a:p>
            <a:endParaRPr lang="en-US" b="1" dirty="0" smtClean="0"/>
          </a:p>
          <a:p>
            <a:r>
              <a:rPr lang="en-US" b="1" dirty="0" smtClean="0"/>
              <a:t>Order Details  Contains product</a:t>
            </a:r>
            <a:r>
              <a:rPr lang="en-US" b="1" dirty="0"/>
              <a:t>, quantity, price, </a:t>
            </a:r>
            <a:r>
              <a:rPr lang="en-US" b="1" dirty="0" smtClean="0"/>
              <a:t>discount</a:t>
            </a:r>
          </a:p>
          <a:p>
            <a:endParaRPr lang="en-US" b="1" dirty="0" smtClean="0"/>
          </a:p>
          <a:p>
            <a:r>
              <a:rPr lang="en-US" b="1" dirty="0" smtClean="0"/>
              <a:t>Products </a:t>
            </a:r>
            <a:r>
              <a:rPr lang="en-US" b="1" dirty="0"/>
              <a:t>– Information about each item </a:t>
            </a:r>
            <a:r>
              <a:rPr lang="en-US" b="1" dirty="0" smtClean="0"/>
              <a:t>sold</a:t>
            </a:r>
          </a:p>
          <a:p>
            <a:endParaRPr lang="en-US" b="1" dirty="0" smtClean="0"/>
          </a:p>
          <a:p>
            <a:r>
              <a:rPr lang="en-US" b="1" dirty="0" smtClean="0"/>
              <a:t>Suppliers </a:t>
            </a:r>
            <a:r>
              <a:rPr lang="en-US" b="1" dirty="0"/>
              <a:t>– Companies that supply the </a:t>
            </a:r>
            <a:r>
              <a:rPr lang="en-US" b="1" dirty="0" smtClean="0"/>
              <a:t>products</a:t>
            </a:r>
          </a:p>
          <a:p>
            <a:endParaRPr lang="en-US" b="1" dirty="0" smtClean="0"/>
          </a:p>
          <a:p>
            <a:r>
              <a:rPr lang="en-US" b="1" dirty="0" smtClean="0"/>
              <a:t>Categories </a:t>
            </a:r>
            <a:r>
              <a:rPr lang="en-US" b="1" dirty="0"/>
              <a:t>– Groups products into categories (e.g., </a:t>
            </a:r>
            <a:r>
              <a:rPr lang="en-US" b="1" dirty="0" smtClean="0"/>
              <a:t>beverages,)</a:t>
            </a:r>
          </a:p>
          <a:p>
            <a:r>
              <a:rPr lang="en-US" dirty="0"/>
              <a:t>	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Loading &amp;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Loaded the </a:t>
            </a:r>
            <a:r>
              <a:rPr lang="en-US" sz="2800" dirty="0" err="1"/>
              <a:t>Northwind</a:t>
            </a:r>
            <a:r>
              <a:rPr lang="en-US" sz="2800" dirty="0"/>
              <a:t> SQLite database into Power BI</a:t>
            </a:r>
          </a:p>
          <a:p>
            <a:endParaRPr lang="en-US" sz="2800" dirty="0"/>
          </a:p>
          <a:p>
            <a:r>
              <a:rPr lang="en-US" sz="2800" dirty="0"/>
              <a:t>Imported 7 key tables: Orders, </a:t>
            </a:r>
            <a:r>
              <a:rPr lang="en-US" sz="2800" dirty="0" err="1"/>
              <a:t>Order_Details</a:t>
            </a:r>
            <a:r>
              <a:rPr lang="en-US" sz="2800" dirty="0"/>
              <a:t>, Products, Customers, Suppliers, Categories, </a:t>
            </a:r>
            <a:r>
              <a:rPr lang="en-US" sz="2800" dirty="0" smtClean="0"/>
              <a:t>Employees</a:t>
            </a:r>
          </a:p>
        </p:txBody>
      </p:sp>
    </p:spTree>
    <p:extLst>
      <p:ext uri="{BB962C8B-B14F-4D97-AF65-F5344CB8AC3E}">
        <p14:creationId xmlns:p14="http://schemas.microsoft.com/office/powerpoint/2010/main" val="200395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46682" y="1298427"/>
            <a:ext cx="6096000" cy="42780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/>
              <a:t>Schema </a:t>
            </a:r>
            <a:r>
              <a:rPr lang="en-US" sz="3200" b="1" smtClean="0"/>
              <a:t>Exploration</a:t>
            </a:r>
            <a:endParaRPr lang="en-US" sz="3200" b="1" dirty="0"/>
          </a:p>
          <a:p>
            <a:r>
              <a:rPr lang="en-US" sz="2000" dirty="0"/>
              <a:t>Examined table relationships in Model View</a:t>
            </a:r>
          </a:p>
          <a:p>
            <a:endParaRPr lang="en-US" sz="2000" dirty="0"/>
          </a:p>
          <a:p>
            <a:r>
              <a:rPr lang="en-US" sz="2000" dirty="0"/>
              <a:t>Identified primary/foreign key connections:</a:t>
            </a:r>
          </a:p>
          <a:p>
            <a:endParaRPr lang="en-US" sz="2000" dirty="0"/>
          </a:p>
          <a:p>
            <a:r>
              <a:rPr lang="en-US" sz="2000" dirty="0"/>
              <a:t>Orders → </a:t>
            </a:r>
            <a:r>
              <a:rPr lang="en-US" sz="2000" dirty="0" err="1"/>
              <a:t>Order_Details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Products ↔ </a:t>
            </a:r>
            <a:r>
              <a:rPr lang="en-US" sz="2000" dirty="0" err="1"/>
              <a:t>Order_Details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r>
              <a:rPr lang="en-US" sz="2000" dirty="0"/>
              <a:t>Orders ↔ Customers, Employees, Shippers</a:t>
            </a:r>
          </a:p>
          <a:p>
            <a:endParaRPr lang="en-US" sz="2000" dirty="0"/>
          </a:p>
          <a:p>
            <a:r>
              <a:rPr lang="en-US" sz="2000" dirty="0"/>
              <a:t>Ensured correct data types (e.g., dates, integers, strings)</a:t>
            </a:r>
          </a:p>
        </p:txBody>
      </p:sp>
    </p:spTree>
    <p:extLst>
      <p:ext uri="{BB962C8B-B14F-4D97-AF65-F5344CB8AC3E}">
        <p14:creationId xmlns:p14="http://schemas.microsoft.com/office/powerpoint/2010/main" val="23250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5100" y="2406640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Checked for null or missing values</a:t>
            </a:r>
          </a:p>
          <a:p>
            <a:endParaRPr lang="en-US" dirty="0"/>
          </a:p>
          <a:p>
            <a:r>
              <a:rPr lang="en-US" dirty="0" smtClean="0"/>
              <a:t>Removed</a:t>
            </a:r>
            <a:endParaRPr lang="en-US" dirty="0"/>
          </a:p>
          <a:p>
            <a:endParaRPr lang="en-US" dirty="0"/>
          </a:p>
          <a:p>
            <a:r>
              <a:rPr lang="en-US" dirty="0"/>
              <a:t>Incomplete order rows</a:t>
            </a:r>
          </a:p>
          <a:p>
            <a:endParaRPr lang="en-US" dirty="0"/>
          </a:p>
          <a:p>
            <a:r>
              <a:rPr lang="en-US" dirty="0"/>
              <a:t>Missing customer IDs</a:t>
            </a:r>
          </a:p>
          <a:p>
            <a:endParaRPr lang="en-US" dirty="0"/>
          </a:p>
          <a:p>
            <a:r>
              <a:rPr lang="en-US" dirty="0"/>
              <a:t>Converted </a:t>
            </a:r>
            <a:r>
              <a:rPr lang="en-US" dirty="0" err="1"/>
              <a:t>OrderDate</a:t>
            </a:r>
            <a:r>
              <a:rPr lang="en-US" dirty="0"/>
              <a:t> to </a:t>
            </a:r>
            <a:r>
              <a:rPr lang="en-US" dirty="0" err="1"/>
              <a:t>datetime</a:t>
            </a:r>
            <a:r>
              <a:rPr lang="en-US" dirty="0"/>
              <a:t> format</a:t>
            </a:r>
          </a:p>
          <a:p>
            <a:endParaRPr lang="en-US" dirty="0"/>
          </a:p>
          <a:p>
            <a:r>
              <a:rPr lang="en-US" dirty="0"/>
              <a:t>Created new calculated column:</a:t>
            </a:r>
          </a:p>
          <a:p>
            <a:r>
              <a:rPr lang="en-US" dirty="0"/>
              <a:t>Sales = </a:t>
            </a:r>
            <a:r>
              <a:rPr lang="en-US" dirty="0" err="1"/>
              <a:t>UnitPrice</a:t>
            </a:r>
            <a:r>
              <a:rPr lang="en-US" dirty="0"/>
              <a:t> × Quantity × (1 - Discount)</a:t>
            </a:r>
          </a:p>
        </p:txBody>
      </p:sp>
    </p:spTree>
    <p:extLst>
      <p:ext uri="{BB962C8B-B14F-4D97-AF65-F5344CB8AC3E}">
        <p14:creationId xmlns:p14="http://schemas.microsoft.com/office/powerpoint/2010/main" val="273146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Cleaned Data</a:t>
            </a:r>
            <a:endParaRPr lang="en-US" sz="32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895" r="35895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Data is clean and ready for </a:t>
            </a:r>
            <a:r>
              <a:rPr lang="en-US" sz="2800" dirty="0" smtClean="0"/>
              <a:t>analysis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Key tables connected by clear relationships, sales metric calculated, and </a:t>
            </a:r>
            <a:r>
              <a:rPr lang="en-US" sz="2800" dirty="0" err="1"/>
              <a:t>datetime</a:t>
            </a:r>
            <a:r>
              <a:rPr lang="en-US" sz="2800" dirty="0"/>
              <a:t> </a:t>
            </a:r>
            <a:r>
              <a:rPr lang="en-US" sz="2800" dirty="0" smtClean="0"/>
              <a:t>formats.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2556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23439" y="1396753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b="1" dirty="0" smtClean="0"/>
              <a:t>Use </a:t>
            </a:r>
            <a:r>
              <a:rPr lang="en-US" sz="3200" b="1" dirty="0"/>
              <a:t>Case 1 – </a:t>
            </a:r>
            <a:r>
              <a:rPr lang="en-US" sz="3200" b="1" dirty="0" smtClean="0"/>
              <a:t>10 Top </a:t>
            </a:r>
            <a:r>
              <a:rPr lang="en-US" sz="3200" b="1" dirty="0"/>
              <a:t>Customers by Sales</a:t>
            </a:r>
          </a:p>
          <a:p>
            <a:r>
              <a:rPr lang="en-US" sz="3200" b="1" dirty="0"/>
              <a:t>Measure/Query Description:</a:t>
            </a:r>
          </a:p>
          <a:p>
            <a:r>
              <a:rPr lang="en-US" sz="2400" dirty="0"/>
              <a:t>To calculate total sales per customer, we multiply quantity by unit price and adjust for any discounts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Dax</a:t>
            </a:r>
            <a:r>
              <a:rPr lang="en-US" sz="2400" dirty="0" smtClean="0"/>
              <a:t> measure created is :</a:t>
            </a:r>
            <a:endParaRPr lang="en-US" sz="24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Total Sales = SUMX</a:t>
            </a:r>
            <a:r>
              <a:rPr lang="en-US" dirty="0" smtClean="0"/>
              <a:t>('Order </a:t>
            </a:r>
            <a:r>
              <a:rPr lang="en-US" dirty="0" err="1"/>
              <a:t>Details</a:t>
            </a:r>
            <a:r>
              <a:rPr lang="en-US" dirty="0" err="1" smtClean="0"/>
              <a:t>','Order</a:t>
            </a:r>
            <a:r>
              <a:rPr lang="en-US" dirty="0" smtClean="0"/>
              <a:t> </a:t>
            </a:r>
            <a:r>
              <a:rPr lang="en-US" dirty="0"/>
              <a:t>Details'[</a:t>
            </a:r>
            <a:r>
              <a:rPr lang="en-US" dirty="0" err="1"/>
              <a:t>UnitPrice</a:t>
            </a:r>
            <a:r>
              <a:rPr lang="en-US" dirty="0"/>
              <a:t>] * 'Order Details'[Quantity] * (1 - 'Order Details'[Discount</a:t>
            </a:r>
            <a:r>
              <a:rPr lang="en-US" dirty="0" smtClean="0"/>
              <a:t>]</a:t>
            </a:r>
            <a:endParaRPr lang="en-US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Arial" panose="020B0604020202020204" pitchFamily="34" charset="0"/>
              </a:rPr>
              <a:t>•Power BI Visuals</a:t>
            </a:r>
            <a:r>
              <a:rPr lang="en-US" dirty="0" smtClean="0">
                <a:latin typeface="Arial" panose="020B0604020202020204" pitchFamily="34" charset="0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 smtClean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>
                <a:latin typeface="Arial" panose="020B0604020202020204" pitchFamily="34" charset="0"/>
              </a:rPr>
              <a:t>QUICK_STOP buys the most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9439" y="4153882"/>
            <a:ext cx="3162463" cy="202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5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n>
                  <a:noFill/>
                </a:ln>
                <a:solidFill>
                  <a:prstClr val="black"/>
                </a:solidFill>
                <a:latin typeface="Calibri"/>
              </a:rPr>
              <a:t>Product Performance 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half" idx="4294967295"/>
          </p:nvPr>
        </p:nvSpPr>
        <p:spPr>
          <a:xfrm>
            <a:off x="0" y="3128963"/>
            <a:ext cx="2792413" cy="2895600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/>
              <a:t>Calculated sales as: </a:t>
            </a:r>
            <a:r>
              <a:rPr lang="en-US" sz="5600" dirty="0" err="1"/>
              <a:t>UnitPrice</a:t>
            </a:r>
            <a:r>
              <a:rPr lang="en-US" sz="5600" dirty="0"/>
              <a:t> × Quantity × (1 - Discount)</a:t>
            </a:r>
          </a:p>
          <a:p>
            <a:r>
              <a:rPr lang="en-US" sz="5600" dirty="0"/>
              <a:t>Grouped sales and quantity by product</a:t>
            </a:r>
          </a:p>
          <a:p>
            <a:r>
              <a:rPr lang="en-US" sz="5600" dirty="0"/>
              <a:t>Visualized top 10 products by total sales and quantity sold</a:t>
            </a:r>
          </a:p>
          <a:p>
            <a:r>
              <a:rPr lang="en-US" sz="5600" dirty="0"/>
              <a:t>Used tree maps and bar charts for comparisons</a:t>
            </a:r>
          </a:p>
          <a:p>
            <a:r>
              <a:rPr lang="en-US" sz="5600" dirty="0"/>
              <a:t>Insight: </a:t>
            </a:r>
            <a:endParaRPr lang="en-US" sz="5600" dirty="0" smtClean="0"/>
          </a:p>
          <a:p>
            <a:r>
              <a:rPr lang="en-US" sz="5600" dirty="0" smtClean="0"/>
              <a:t>Some </a:t>
            </a:r>
            <a:r>
              <a:rPr lang="en-US" sz="5600" dirty="0"/>
              <a:t>products had high sales but low profit margins due to </a:t>
            </a:r>
            <a:r>
              <a:rPr lang="en-US" sz="5600" dirty="0" smtClean="0"/>
              <a:t>discounts</a:t>
            </a:r>
            <a:endParaRPr lang="en-US" sz="5600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60" y="2406073"/>
            <a:ext cx="5738476" cy="4533682"/>
          </a:xfrm>
        </p:spPr>
      </p:pic>
    </p:spTree>
    <p:extLst>
      <p:ext uri="{BB962C8B-B14F-4D97-AF65-F5344CB8AC3E}">
        <p14:creationId xmlns:p14="http://schemas.microsoft.com/office/powerpoint/2010/main" val="184257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1353</TotalTime>
  <Words>879</Words>
  <Application>Microsoft Office PowerPoint</Application>
  <PresentationFormat>Widescreen</PresentationFormat>
  <Paragraphs>173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 Boardroom</vt:lpstr>
      <vt:lpstr>project: Northwind Sales Analysis and forecasting</vt:lpstr>
      <vt:lpstr>PowerPoint Presentation</vt:lpstr>
      <vt:lpstr>PowerPoint Presentation</vt:lpstr>
      <vt:lpstr>Data Loading &amp; Overview</vt:lpstr>
      <vt:lpstr>PowerPoint Presentation</vt:lpstr>
      <vt:lpstr>Data Cleaning</vt:lpstr>
      <vt:lpstr>Cleaned Data</vt:lpstr>
      <vt:lpstr>PowerPoint Presentation</vt:lpstr>
      <vt:lpstr>Product Performance </vt:lpstr>
      <vt:lpstr>PowerPoint Presentation</vt:lpstr>
      <vt:lpstr>DASHBOARD SUMMARY(POWERBI)</vt:lpstr>
      <vt:lpstr>SALES FORECASTING</vt:lpstr>
      <vt:lpstr>WHY FORECASTING</vt:lpstr>
      <vt:lpstr>DATA PREPARATION FOR FORECASTING</vt:lpstr>
      <vt:lpstr>FORECASTING MODELS</vt:lpstr>
      <vt:lpstr>MOVING AVERAGE </vt:lpstr>
      <vt:lpstr>Types of Moving Averages:</vt:lpstr>
      <vt:lpstr>Forecast Model Evaluation</vt:lpstr>
      <vt:lpstr>EVALUATION RESULT  MAE AND RMSE</vt:lpstr>
      <vt:lpstr>Business Recommendation</vt:lpstr>
      <vt:lpstr>CONCLUSION</vt:lpstr>
      <vt:lpstr>GitHub &amp; Deliverables</vt:lpstr>
      <vt:lpstr>THANK YOU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project: Northwind sales Analysis and forecasting</dc:title>
  <dc:creator>pc</dc:creator>
  <cp:lastModifiedBy>pc</cp:lastModifiedBy>
  <cp:revision>44</cp:revision>
  <dcterms:created xsi:type="dcterms:W3CDTF">2025-06-25T22:24:09Z</dcterms:created>
  <dcterms:modified xsi:type="dcterms:W3CDTF">2025-06-27T12:18:28Z</dcterms:modified>
</cp:coreProperties>
</file>