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6" r:id="rId19"/>
    <p:sldId id="277" r:id="rId20"/>
    <p:sldId id="278" r:id="rId21"/>
    <p:sldId id="279" r:id="rId22"/>
    <p:sldId id="281" r:id="rId23"/>
    <p:sldId id="280" r:id="rId24"/>
    <p:sldId id="275" r:id="rId25"/>
    <p:sldId id="282" r:id="rId26"/>
    <p:sldId id="283" r:id="rId27"/>
    <p:sldId id="284" r:id="rId28"/>
    <p:sldId id="286" r:id="rId29"/>
    <p:sldId id="285" r:id="rId30"/>
    <p:sldId id="287" r:id="rId31"/>
    <p:sldId id="288" r:id="rId32"/>
    <p:sldId id="289" r:id="rId33"/>
    <p:sldId id="291" r:id="rId34"/>
    <p:sldId id="292" r:id="rId35"/>
    <p:sldId id="293" r:id="rId36"/>
    <p:sldId id="294" r:id="rId37"/>
    <p:sldId id="290" r:id="rId38"/>
    <p:sldId id="295" r:id="rId39"/>
    <p:sldId id="296" r:id="rId40"/>
    <p:sldId id="297" r:id="rId41"/>
    <p:sldId id="298" r:id="rId42"/>
    <p:sldId id="299" r:id="rId43"/>
    <p:sldId id="300" r:id="rId44"/>
    <p:sldId id="301" r:id="rId45"/>
    <p:sldId id="302" r:id="rId46"/>
    <p:sldId id="303" r:id="rId47"/>
    <p:sldId id="304" r:id="rId4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681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79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685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170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6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246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217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723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136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289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4/10/2022</a:t>
            </a:fld>
            <a:endParaRPr lang="en-US" dirty="0"/>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89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4/10/2022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dirty="0"/>
          </a:p>
        </p:txBody>
      </p:sp>
    </p:spTree>
    <p:extLst>
      <p:ext uri="{BB962C8B-B14F-4D97-AF65-F5344CB8AC3E}">
        <p14:creationId xmlns:p14="http://schemas.microsoft.com/office/powerpoint/2010/main" val="16154827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geeksforgeeks.org/http-headers-content-typ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beautiful-soup-4.readthedocs.io/en/latest/"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ocs.python-requests.org/en/lates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3" name="Rectangle 72">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BA2C3271-82F7-4CA7-A10A-7970FFC5B75A}"/>
              </a:ext>
            </a:extLst>
          </p:cNvPr>
          <p:cNvSpPr>
            <a:spLocks noGrp="1"/>
          </p:cNvSpPr>
          <p:nvPr>
            <p:ph type="ctrTitle"/>
          </p:nvPr>
        </p:nvSpPr>
        <p:spPr>
          <a:xfrm>
            <a:off x="860742" y="1124988"/>
            <a:ext cx="4425962" cy="2387600"/>
          </a:xfrm>
        </p:spPr>
        <p:txBody>
          <a:bodyPr>
            <a:normAutofit/>
          </a:bodyPr>
          <a:lstStyle/>
          <a:p>
            <a:pPr algn="l"/>
            <a:r>
              <a:rPr lang="en-US" sz="7200" dirty="0">
                <a:effectLst>
                  <a:outerShdw blurRad="38100" dist="38100" dir="2700000" algn="tl">
                    <a:srgbClr val="000000">
                      <a:alpha val="43137"/>
                    </a:srgbClr>
                  </a:outerShdw>
                </a:effectLst>
              </a:rPr>
              <a:t>Web scraping</a:t>
            </a:r>
            <a:endParaRPr lang="he-IL" sz="7200" dirty="0">
              <a:effectLst>
                <a:outerShdw blurRad="38100" dist="38100" dir="2700000" algn="tl">
                  <a:srgbClr val="000000">
                    <a:alpha val="43137"/>
                  </a:srgbClr>
                </a:outerShdw>
              </a:effectLst>
            </a:endParaRPr>
          </a:p>
        </p:txBody>
      </p:sp>
      <p:pic>
        <p:nvPicPr>
          <p:cNvPr id="1026" name="Picture 2" descr="Hypertext Transfer Protocol - Wikipedia">
            <a:extLst>
              <a:ext uri="{FF2B5EF4-FFF2-40B4-BE49-F238E27FC236}">
                <a16:creationId xmlns:a16="http://schemas.microsoft.com/office/drawing/2014/main" id="{3409C485-E146-48B5-A2DD-D42193511C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95" r="8397" b="-1"/>
          <a:stretch/>
        </p:blipFill>
        <p:spPr bwMode="auto">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a:noFill/>
          <a:extLst>
            <a:ext uri="{909E8E84-426E-40DD-AFC4-6F175D3DCCD1}">
              <a14:hiddenFill xmlns:a14="http://schemas.microsoft.com/office/drawing/2010/main">
                <a:solidFill>
                  <a:srgbClr val="FFFFFF"/>
                </a:solidFill>
              </a14:hiddenFill>
            </a:ext>
          </a:extLst>
        </p:spPr>
      </p:pic>
      <p:sp>
        <p:nvSpPr>
          <p:cNvPr id="77"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9"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כותרת משנה 2">
            <a:extLst>
              <a:ext uri="{FF2B5EF4-FFF2-40B4-BE49-F238E27FC236}">
                <a16:creationId xmlns:a16="http://schemas.microsoft.com/office/drawing/2014/main" id="{0B4511C2-0D45-4DA5-B83B-315EF0A3FC05}"/>
              </a:ext>
            </a:extLst>
          </p:cNvPr>
          <p:cNvSpPr txBox="1">
            <a:spLocks/>
          </p:cNvSpPr>
          <p:nvPr/>
        </p:nvSpPr>
        <p:spPr>
          <a:xfrm>
            <a:off x="170185" y="3611325"/>
            <a:ext cx="4643294" cy="2387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t>with</a:t>
            </a:r>
          </a:p>
          <a:p>
            <a:r>
              <a:rPr lang="en-US" sz="2800" b="1" dirty="0"/>
              <a:t>Requests</a:t>
            </a:r>
          </a:p>
          <a:p>
            <a:r>
              <a:rPr lang="en-US" sz="2800" b="1" dirty="0"/>
              <a:t>and</a:t>
            </a:r>
          </a:p>
          <a:p>
            <a:r>
              <a:rPr lang="en-US" sz="2800" b="1" dirty="0"/>
              <a:t>Beautifulsoup</a:t>
            </a:r>
            <a:endParaRPr lang="he-IL" sz="2800" b="1" dirty="0"/>
          </a:p>
        </p:txBody>
      </p:sp>
    </p:spTree>
    <p:extLst>
      <p:ext uri="{BB962C8B-B14F-4D97-AF65-F5344CB8AC3E}">
        <p14:creationId xmlns:p14="http://schemas.microsoft.com/office/powerpoint/2010/main" val="349842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DC0EAE-28A8-453C-9481-353A78D2283C}"/>
              </a:ext>
            </a:extLst>
          </p:cNvPr>
          <p:cNvSpPr>
            <a:spLocks noGrp="1"/>
          </p:cNvSpPr>
          <p:nvPr>
            <p:ph type="title"/>
          </p:nvPr>
        </p:nvSpPr>
        <p:spPr/>
        <p:txBody>
          <a:bodyPr>
            <a:normAutofit/>
          </a:bodyPr>
          <a:lstStyle/>
          <a:p>
            <a:pPr algn="r"/>
            <a:r>
              <a:rPr lang="he-IL" sz="5400" dirty="0"/>
              <a:t>העברת מידע</a:t>
            </a:r>
          </a:p>
        </p:txBody>
      </p:sp>
      <p:sp>
        <p:nvSpPr>
          <p:cNvPr id="3" name="מציין מיקום תוכן 2">
            <a:extLst>
              <a:ext uri="{FF2B5EF4-FFF2-40B4-BE49-F238E27FC236}">
                <a16:creationId xmlns:a16="http://schemas.microsoft.com/office/drawing/2014/main" id="{2E3CFBCD-8D01-41A6-8165-5F048E761B50}"/>
              </a:ext>
            </a:extLst>
          </p:cNvPr>
          <p:cNvSpPr>
            <a:spLocks noGrp="1"/>
          </p:cNvSpPr>
          <p:nvPr>
            <p:ph idx="1"/>
          </p:nvPr>
        </p:nvSpPr>
        <p:spPr>
          <a:xfrm>
            <a:off x="838200" y="1825625"/>
            <a:ext cx="10515600" cy="4667250"/>
          </a:xfrm>
        </p:spPr>
        <p:txBody>
          <a:bodyPr>
            <a:normAutofit/>
          </a:bodyPr>
          <a:lstStyle/>
          <a:p>
            <a:pPr algn="r" rtl="1">
              <a:lnSpc>
                <a:spcPct val="150000"/>
              </a:lnSpc>
            </a:pPr>
            <a:r>
              <a:rPr lang="he-IL" dirty="0"/>
              <a:t>העברת מידע בכתובת:</a:t>
            </a:r>
          </a:p>
          <a:p>
            <a:pPr marL="0" indent="0" algn="r" rtl="1">
              <a:lnSpc>
                <a:spcPct val="150000"/>
              </a:lnSpc>
              <a:buNone/>
            </a:pPr>
            <a:endParaRPr lang="he-IL" dirty="0"/>
          </a:p>
          <a:p>
            <a:pPr marL="0" indent="0" algn="r" rtl="1">
              <a:lnSpc>
                <a:spcPct val="150000"/>
              </a:lnSpc>
              <a:buNone/>
            </a:pPr>
            <a:endParaRPr lang="he-IL" dirty="0"/>
          </a:p>
          <a:p>
            <a:pPr algn="r" rtl="1">
              <a:lnSpc>
                <a:spcPct val="150000"/>
              </a:lnSpc>
            </a:pPr>
            <a:r>
              <a:rPr lang="he-IL" dirty="0"/>
              <a:t>העברת מידע בגוף ההודעה(לא עובד ב</a:t>
            </a:r>
            <a:r>
              <a:rPr lang="en-US" dirty="0"/>
              <a:t>GET</a:t>
            </a:r>
            <a:r>
              <a:rPr lang="he-IL" dirty="0"/>
              <a:t> – אין גוף הודעה):</a:t>
            </a:r>
          </a:p>
          <a:p>
            <a:pPr marL="0" indent="0" algn="r" rtl="1">
              <a:lnSpc>
                <a:spcPct val="150000"/>
              </a:lnSpc>
              <a:buNone/>
            </a:pPr>
            <a:r>
              <a:rPr lang="he-IL" sz="1800" dirty="0"/>
              <a:t>המידע ישלח מקודד כמו </a:t>
            </a:r>
            <a:r>
              <a:rPr lang="en-US" sz="1800" dirty="0"/>
              <a:t>FORM</a:t>
            </a:r>
            <a:r>
              <a:rPr lang="he-IL" sz="1800" dirty="0"/>
              <a:t> ב</a:t>
            </a:r>
            <a:r>
              <a:rPr lang="en-US" sz="1800" dirty="0"/>
              <a:t>HTML</a:t>
            </a:r>
          </a:p>
          <a:p>
            <a:pPr marL="0" indent="0" algn="r" rtl="1">
              <a:lnSpc>
                <a:spcPct val="150000"/>
              </a:lnSpc>
              <a:buNone/>
            </a:pPr>
            <a:endParaRPr lang="he-IL" dirty="0"/>
          </a:p>
        </p:txBody>
      </p:sp>
      <p:pic>
        <p:nvPicPr>
          <p:cNvPr id="5" name="תמונה 4">
            <a:extLst>
              <a:ext uri="{FF2B5EF4-FFF2-40B4-BE49-F238E27FC236}">
                <a16:creationId xmlns:a16="http://schemas.microsoft.com/office/drawing/2014/main" id="{F307B988-D851-4EA4-B4E4-FE4F29475DBE}"/>
              </a:ext>
            </a:extLst>
          </p:cNvPr>
          <p:cNvPicPr>
            <a:picLocks noChangeAspect="1"/>
          </p:cNvPicPr>
          <p:nvPr/>
        </p:nvPicPr>
        <p:blipFill>
          <a:blip r:embed="rId2"/>
          <a:stretch>
            <a:fillRect/>
          </a:stretch>
        </p:blipFill>
        <p:spPr>
          <a:xfrm>
            <a:off x="494825" y="1690688"/>
            <a:ext cx="6801799" cy="1200318"/>
          </a:xfrm>
          <a:prstGeom prst="rect">
            <a:avLst/>
          </a:prstGeom>
        </p:spPr>
      </p:pic>
      <p:pic>
        <p:nvPicPr>
          <p:cNvPr id="7" name="תמונה 6">
            <a:extLst>
              <a:ext uri="{FF2B5EF4-FFF2-40B4-BE49-F238E27FC236}">
                <a16:creationId xmlns:a16="http://schemas.microsoft.com/office/drawing/2014/main" id="{160208A1-A869-4C6A-9CFE-4405DBCCDE53}"/>
              </a:ext>
            </a:extLst>
          </p:cNvPr>
          <p:cNvPicPr>
            <a:picLocks noChangeAspect="1"/>
          </p:cNvPicPr>
          <p:nvPr/>
        </p:nvPicPr>
        <p:blipFill>
          <a:blip r:embed="rId3"/>
          <a:stretch>
            <a:fillRect/>
          </a:stretch>
        </p:blipFill>
        <p:spPr>
          <a:xfrm>
            <a:off x="494825" y="2948621"/>
            <a:ext cx="4791744" cy="362001"/>
          </a:xfrm>
          <a:prstGeom prst="rect">
            <a:avLst/>
          </a:prstGeom>
        </p:spPr>
      </p:pic>
      <p:pic>
        <p:nvPicPr>
          <p:cNvPr id="10" name="תמונה 9">
            <a:extLst>
              <a:ext uri="{FF2B5EF4-FFF2-40B4-BE49-F238E27FC236}">
                <a16:creationId xmlns:a16="http://schemas.microsoft.com/office/drawing/2014/main" id="{C623DF47-F2D0-478E-ADF9-01D914A1A36B}"/>
              </a:ext>
            </a:extLst>
          </p:cNvPr>
          <p:cNvPicPr>
            <a:picLocks noChangeAspect="1"/>
          </p:cNvPicPr>
          <p:nvPr/>
        </p:nvPicPr>
        <p:blipFill>
          <a:blip r:embed="rId4"/>
          <a:stretch>
            <a:fillRect/>
          </a:stretch>
        </p:blipFill>
        <p:spPr>
          <a:xfrm>
            <a:off x="494824" y="5210363"/>
            <a:ext cx="6801799" cy="809738"/>
          </a:xfrm>
          <a:prstGeom prst="rect">
            <a:avLst/>
          </a:prstGeom>
        </p:spPr>
      </p:pic>
    </p:spTree>
    <p:extLst>
      <p:ext uri="{BB962C8B-B14F-4D97-AF65-F5344CB8AC3E}">
        <p14:creationId xmlns:p14="http://schemas.microsoft.com/office/powerpoint/2010/main" val="301940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DC0EAE-28A8-453C-9481-353A78D2283C}"/>
              </a:ext>
            </a:extLst>
          </p:cNvPr>
          <p:cNvSpPr>
            <a:spLocks noGrp="1"/>
          </p:cNvSpPr>
          <p:nvPr>
            <p:ph type="title"/>
          </p:nvPr>
        </p:nvSpPr>
        <p:spPr/>
        <p:txBody>
          <a:bodyPr>
            <a:normAutofit/>
          </a:bodyPr>
          <a:lstStyle/>
          <a:p>
            <a:pPr algn="r"/>
            <a:r>
              <a:rPr lang="he-IL" sz="5400" dirty="0"/>
              <a:t>העברת מידע - המשך</a:t>
            </a:r>
          </a:p>
        </p:txBody>
      </p:sp>
      <p:sp>
        <p:nvSpPr>
          <p:cNvPr id="3" name="מציין מיקום תוכן 2">
            <a:extLst>
              <a:ext uri="{FF2B5EF4-FFF2-40B4-BE49-F238E27FC236}">
                <a16:creationId xmlns:a16="http://schemas.microsoft.com/office/drawing/2014/main" id="{2E3CFBCD-8D01-41A6-8165-5F048E761B50}"/>
              </a:ext>
            </a:extLst>
          </p:cNvPr>
          <p:cNvSpPr>
            <a:spLocks noGrp="1"/>
          </p:cNvSpPr>
          <p:nvPr>
            <p:ph idx="1"/>
          </p:nvPr>
        </p:nvSpPr>
        <p:spPr>
          <a:xfrm>
            <a:off x="838200" y="1825625"/>
            <a:ext cx="10515600" cy="4667250"/>
          </a:xfrm>
        </p:spPr>
        <p:txBody>
          <a:bodyPr>
            <a:normAutofit/>
          </a:bodyPr>
          <a:lstStyle/>
          <a:p>
            <a:pPr algn="r" rtl="1">
              <a:lnSpc>
                <a:spcPct val="150000"/>
              </a:lnSpc>
            </a:pPr>
            <a:r>
              <a:rPr lang="he-IL" dirty="0"/>
              <a:t>העברת מידע בגוף ההודעה ישירות:</a:t>
            </a:r>
          </a:p>
          <a:p>
            <a:pPr marL="0" indent="0" algn="r" rtl="1">
              <a:lnSpc>
                <a:spcPct val="150000"/>
              </a:lnSpc>
              <a:buNone/>
            </a:pPr>
            <a:r>
              <a:rPr lang="he-IL" sz="1800" dirty="0"/>
              <a:t>המידע ישלח כמחרוזת</a:t>
            </a:r>
          </a:p>
          <a:p>
            <a:pPr marL="0" indent="0" algn="r" rtl="1">
              <a:lnSpc>
                <a:spcPct val="150000"/>
              </a:lnSpc>
              <a:buNone/>
            </a:pPr>
            <a:endParaRPr lang="he-IL" sz="1800" dirty="0"/>
          </a:p>
          <a:p>
            <a:pPr algn="r" rtl="1">
              <a:lnSpc>
                <a:spcPct val="150000"/>
              </a:lnSpc>
            </a:pPr>
            <a:r>
              <a:rPr lang="he-IL" dirty="0"/>
              <a:t>העברת מידע בגוף ההודעה והוספת </a:t>
            </a:r>
            <a:r>
              <a:rPr lang="en-US" sz="1800" dirty="0"/>
              <a:t>Content-Type = application/</a:t>
            </a:r>
            <a:r>
              <a:rPr lang="en-US" sz="1800" dirty="0" err="1"/>
              <a:t>json</a:t>
            </a:r>
            <a:r>
              <a:rPr lang="he-IL" sz="1800" dirty="0"/>
              <a:t> </a:t>
            </a:r>
            <a:r>
              <a:rPr lang="he-IL" dirty="0"/>
              <a:t>לכותרות</a:t>
            </a:r>
            <a:r>
              <a:rPr lang="he-IL" sz="2000" dirty="0"/>
              <a:t>:</a:t>
            </a:r>
          </a:p>
          <a:p>
            <a:pPr marL="0" indent="0" algn="r" rtl="1">
              <a:lnSpc>
                <a:spcPct val="150000"/>
              </a:lnSpc>
              <a:buNone/>
            </a:pPr>
            <a:r>
              <a:rPr lang="he-IL" sz="1800" dirty="0"/>
              <a:t>המידע ישלח כמחרוזת</a:t>
            </a:r>
            <a:endParaRPr lang="en-US" sz="1800" dirty="0"/>
          </a:p>
          <a:p>
            <a:pPr marL="0" indent="0" algn="r" rtl="1">
              <a:lnSpc>
                <a:spcPct val="150000"/>
              </a:lnSpc>
              <a:buNone/>
            </a:pPr>
            <a:endParaRPr lang="en-US" sz="1800" dirty="0"/>
          </a:p>
          <a:p>
            <a:pPr marL="0" indent="0" algn="r" rtl="1">
              <a:lnSpc>
                <a:spcPct val="150000"/>
              </a:lnSpc>
              <a:buNone/>
            </a:pPr>
            <a:endParaRPr lang="he-IL" dirty="0"/>
          </a:p>
        </p:txBody>
      </p:sp>
      <p:pic>
        <p:nvPicPr>
          <p:cNvPr id="9" name="תמונה 8">
            <a:extLst>
              <a:ext uri="{FF2B5EF4-FFF2-40B4-BE49-F238E27FC236}">
                <a16:creationId xmlns:a16="http://schemas.microsoft.com/office/drawing/2014/main" id="{E160C4FE-E46A-4ADE-B905-B0C16FCE089B}"/>
              </a:ext>
            </a:extLst>
          </p:cNvPr>
          <p:cNvPicPr>
            <a:picLocks noChangeAspect="1"/>
          </p:cNvPicPr>
          <p:nvPr/>
        </p:nvPicPr>
        <p:blipFill>
          <a:blip r:embed="rId2"/>
          <a:stretch>
            <a:fillRect/>
          </a:stretch>
        </p:blipFill>
        <p:spPr>
          <a:xfrm>
            <a:off x="494824" y="2600209"/>
            <a:ext cx="6935168" cy="828791"/>
          </a:xfrm>
          <a:prstGeom prst="rect">
            <a:avLst/>
          </a:prstGeom>
        </p:spPr>
      </p:pic>
      <p:pic>
        <p:nvPicPr>
          <p:cNvPr id="12" name="תמונה 11">
            <a:extLst>
              <a:ext uri="{FF2B5EF4-FFF2-40B4-BE49-F238E27FC236}">
                <a16:creationId xmlns:a16="http://schemas.microsoft.com/office/drawing/2014/main" id="{56D0BAA4-4467-47BF-B1B6-44679C0E638B}"/>
              </a:ext>
            </a:extLst>
          </p:cNvPr>
          <p:cNvPicPr>
            <a:picLocks noChangeAspect="1"/>
          </p:cNvPicPr>
          <p:nvPr/>
        </p:nvPicPr>
        <p:blipFill>
          <a:blip r:embed="rId3"/>
          <a:stretch>
            <a:fillRect/>
          </a:stretch>
        </p:blipFill>
        <p:spPr>
          <a:xfrm>
            <a:off x="494824" y="4546542"/>
            <a:ext cx="6935168" cy="828791"/>
          </a:xfrm>
          <a:prstGeom prst="rect">
            <a:avLst/>
          </a:prstGeom>
        </p:spPr>
      </p:pic>
    </p:spTree>
    <p:extLst>
      <p:ext uri="{BB962C8B-B14F-4D97-AF65-F5344CB8AC3E}">
        <p14:creationId xmlns:p14="http://schemas.microsoft.com/office/powerpoint/2010/main" val="45180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DC0EAE-28A8-453C-9481-353A78D2283C}"/>
              </a:ext>
            </a:extLst>
          </p:cNvPr>
          <p:cNvSpPr>
            <a:spLocks noGrp="1"/>
          </p:cNvSpPr>
          <p:nvPr>
            <p:ph type="title"/>
          </p:nvPr>
        </p:nvSpPr>
        <p:spPr/>
        <p:txBody>
          <a:bodyPr>
            <a:normAutofit/>
          </a:bodyPr>
          <a:lstStyle/>
          <a:p>
            <a:pPr algn="r"/>
            <a:r>
              <a:rPr lang="he-IL" sz="5400" dirty="0"/>
              <a:t>העברת מידע - המשך</a:t>
            </a:r>
          </a:p>
        </p:txBody>
      </p:sp>
      <p:sp>
        <p:nvSpPr>
          <p:cNvPr id="3" name="מציין מיקום תוכן 2">
            <a:extLst>
              <a:ext uri="{FF2B5EF4-FFF2-40B4-BE49-F238E27FC236}">
                <a16:creationId xmlns:a16="http://schemas.microsoft.com/office/drawing/2014/main" id="{2E3CFBCD-8D01-41A6-8165-5F048E761B50}"/>
              </a:ext>
            </a:extLst>
          </p:cNvPr>
          <p:cNvSpPr>
            <a:spLocks noGrp="1"/>
          </p:cNvSpPr>
          <p:nvPr>
            <p:ph idx="1"/>
          </p:nvPr>
        </p:nvSpPr>
        <p:spPr>
          <a:xfrm>
            <a:off x="838200" y="1825625"/>
            <a:ext cx="10515600" cy="4667250"/>
          </a:xfrm>
        </p:spPr>
        <p:txBody>
          <a:bodyPr>
            <a:normAutofit/>
          </a:bodyPr>
          <a:lstStyle/>
          <a:p>
            <a:pPr marL="0" indent="0" algn="r" rtl="1">
              <a:lnSpc>
                <a:spcPct val="150000"/>
              </a:lnSpc>
              <a:buNone/>
            </a:pPr>
            <a:r>
              <a:rPr lang="he-IL" dirty="0"/>
              <a:t>העברת קובץ בגוף ההודעה:</a:t>
            </a:r>
            <a:endParaRPr lang="en-US" sz="1800" dirty="0"/>
          </a:p>
          <a:p>
            <a:pPr marL="0" indent="0" algn="r" rtl="1">
              <a:lnSpc>
                <a:spcPct val="150000"/>
              </a:lnSpc>
              <a:buNone/>
            </a:pPr>
            <a:endParaRPr lang="en-US" sz="1800" dirty="0"/>
          </a:p>
          <a:p>
            <a:pPr marL="0" indent="0" algn="r" rtl="1">
              <a:lnSpc>
                <a:spcPct val="150000"/>
              </a:lnSpc>
              <a:buNone/>
            </a:pPr>
            <a:endParaRPr lang="he-IL" dirty="0"/>
          </a:p>
        </p:txBody>
      </p:sp>
      <p:sp>
        <p:nvSpPr>
          <p:cNvPr id="7" name="תיבת טקסט 6">
            <a:hlinkClick r:id="rId2"/>
            <a:extLst>
              <a:ext uri="{FF2B5EF4-FFF2-40B4-BE49-F238E27FC236}">
                <a16:creationId xmlns:a16="http://schemas.microsoft.com/office/drawing/2014/main" id="{4B5809CB-AA22-4428-83DE-3610DB7854CC}"/>
              </a:ext>
            </a:extLst>
          </p:cNvPr>
          <p:cNvSpPr txBox="1"/>
          <p:nvPr/>
        </p:nvSpPr>
        <p:spPr>
          <a:xfrm>
            <a:off x="5334000" y="6123543"/>
            <a:ext cx="6600825" cy="369332"/>
          </a:xfrm>
          <a:prstGeom prst="rect">
            <a:avLst/>
          </a:prstGeom>
          <a:noFill/>
        </p:spPr>
        <p:txBody>
          <a:bodyPr wrap="square">
            <a:spAutoFit/>
          </a:bodyPr>
          <a:lstStyle/>
          <a:p>
            <a:r>
              <a:rPr lang="he-IL" dirty="0">
                <a:solidFill>
                  <a:schemeClr val="accent6">
                    <a:lumMod val="50000"/>
                  </a:schemeClr>
                </a:solidFill>
              </a:rPr>
              <a:t>https://www.geeksforgeeks.org/http-headers-content-type/</a:t>
            </a:r>
          </a:p>
        </p:txBody>
      </p:sp>
      <p:pic>
        <p:nvPicPr>
          <p:cNvPr id="6" name="תמונה 5">
            <a:extLst>
              <a:ext uri="{FF2B5EF4-FFF2-40B4-BE49-F238E27FC236}">
                <a16:creationId xmlns:a16="http://schemas.microsoft.com/office/drawing/2014/main" id="{FCABEA0B-7CA4-46F8-A2C7-9B8EEFCA10CD}"/>
              </a:ext>
            </a:extLst>
          </p:cNvPr>
          <p:cNvPicPr>
            <a:picLocks noChangeAspect="1"/>
          </p:cNvPicPr>
          <p:nvPr/>
        </p:nvPicPr>
        <p:blipFill>
          <a:blip r:embed="rId3"/>
          <a:stretch>
            <a:fillRect/>
          </a:stretch>
        </p:blipFill>
        <p:spPr>
          <a:xfrm>
            <a:off x="494824" y="2520991"/>
            <a:ext cx="6935168" cy="1133633"/>
          </a:xfrm>
          <a:prstGeom prst="rect">
            <a:avLst/>
          </a:prstGeom>
        </p:spPr>
      </p:pic>
    </p:spTree>
    <p:extLst>
      <p:ext uri="{BB962C8B-B14F-4D97-AF65-F5344CB8AC3E}">
        <p14:creationId xmlns:p14="http://schemas.microsoft.com/office/powerpoint/2010/main" val="144745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DC0EAE-28A8-453C-9481-353A78D2283C}"/>
              </a:ext>
            </a:extLst>
          </p:cNvPr>
          <p:cNvSpPr>
            <a:spLocks noGrp="1"/>
          </p:cNvSpPr>
          <p:nvPr>
            <p:ph type="title"/>
          </p:nvPr>
        </p:nvSpPr>
        <p:spPr/>
        <p:txBody>
          <a:bodyPr>
            <a:normAutofit/>
          </a:bodyPr>
          <a:lstStyle/>
          <a:p>
            <a:pPr algn="r"/>
            <a:r>
              <a:rPr lang="he-IL" sz="5400" dirty="0"/>
              <a:t>שינוי והוספת כותרות</a:t>
            </a:r>
          </a:p>
        </p:txBody>
      </p:sp>
      <p:sp>
        <p:nvSpPr>
          <p:cNvPr id="3" name="מציין מיקום תוכן 2">
            <a:extLst>
              <a:ext uri="{FF2B5EF4-FFF2-40B4-BE49-F238E27FC236}">
                <a16:creationId xmlns:a16="http://schemas.microsoft.com/office/drawing/2014/main" id="{2E3CFBCD-8D01-41A6-8165-5F048E761B50}"/>
              </a:ext>
            </a:extLst>
          </p:cNvPr>
          <p:cNvSpPr>
            <a:spLocks noGrp="1"/>
          </p:cNvSpPr>
          <p:nvPr>
            <p:ph idx="1"/>
          </p:nvPr>
        </p:nvSpPr>
        <p:spPr>
          <a:xfrm>
            <a:off x="838200" y="1825625"/>
            <a:ext cx="10515600" cy="4667250"/>
          </a:xfrm>
        </p:spPr>
        <p:txBody>
          <a:bodyPr>
            <a:normAutofit/>
          </a:bodyPr>
          <a:lstStyle/>
          <a:p>
            <a:pPr marL="0" indent="0" algn="r" rtl="1">
              <a:lnSpc>
                <a:spcPct val="150000"/>
              </a:lnSpc>
              <a:buNone/>
            </a:pPr>
            <a:r>
              <a:rPr lang="he-IL" dirty="0"/>
              <a:t>כדי לשנות או להוסיף כותרות, צריך לשים את הכותרות במילון ואת הכותרת בתוך המפתח:</a:t>
            </a:r>
            <a:endParaRPr lang="en-US" sz="1800" dirty="0"/>
          </a:p>
          <a:p>
            <a:pPr marL="0" indent="0" algn="r" rtl="1">
              <a:lnSpc>
                <a:spcPct val="150000"/>
              </a:lnSpc>
              <a:buNone/>
            </a:pPr>
            <a:endParaRPr lang="en-US" sz="1800" dirty="0"/>
          </a:p>
          <a:p>
            <a:pPr marL="0" indent="0" algn="r" rtl="1">
              <a:lnSpc>
                <a:spcPct val="150000"/>
              </a:lnSpc>
              <a:buNone/>
            </a:pPr>
            <a:endParaRPr lang="he-IL" dirty="0"/>
          </a:p>
        </p:txBody>
      </p:sp>
      <p:pic>
        <p:nvPicPr>
          <p:cNvPr id="5" name="תמונה 4">
            <a:extLst>
              <a:ext uri="{FF2B5EF4-FFF2-40B4-BE49-F238E27FC236}">
                <a16:creationId xmlns:a16="http://schemas.microsoft.com/office/drawing/2014/main" id="{C0E8260C-76B8-4505-A9A8-FF0522A29431}"/>
              </a:ext>
            </a:extLst>
          </p:cNvPr>
          <p:cNvPicPr>
            <a:picLocks noChangeAspect="1"/>
          </p:cNvPicPr>
          <p:nvPr/>
        </p:nvPicPr>
        <p:blipFill>
          <a:blip r:embed="rId2"/>
          <a:stretch>
            <a:fillRect/>
          </a:stretch>
        </p:blipFill>
        <p:spPr>
          <a:xfrm>
            <a:off x="341824" y="2698751"/>
            <a:ext cx="8460352" cy="1289198"/>
          </a:xfrm>
          <a:prstGeom prst="rect">
            <a:avLst/>
          </a:prstGeom>
        </p:spPr>
      </p:pic>
      <p:pic>
        <p:nvPicPr>
          <p:cNvPr id="9" name="תמונה 8">
            <a:extLst>
              <a:ext uri="{FF2B5EF4-FFF2-40B4-BE49-F238E27FC236}">
                <a16:creationId xmlns:a16="http://schemas.microsoft.com/office/drawing/2014/main" id="{0B5A40BB-0579-426A-AA07-059A0061B84C}"/>
              </a:ext>
            </a:extLst>
          </p:cNvPr>
          <p:cNvPicPr>
            <a:picLocks noChangeAspect="1"/>
          </p:cNvPicPr>
          <p:nvPr/>
        </p:nvPicPr>
        <p:blipFill>
          <a:blip r:embed="rId3"/>
          <a:stretch>
            <a:fillRect/>
          </a:stretch>
        </p:blipFill>
        <p:spPr>
          <a:xfrm>
            <a:off x="1071074" y="4159250"/>
            <a:ext cx="5082980" cy="1737511"/>
          </a:xfrm>
          <a:prstGeom prst="rect">
            <a:avLst/>
          </a:prstGeom>
        </p:spPr>
      </p:pic>
      <p:pic>
        <p:nvPicPr>
          <p:cNvPr id="11" name="תמונה 10">
            <a:extLst>
              <a:ext uri="{FF2B5EF4-FFF2-40B4-BE49-F238E27FC236}">
                <a16:creationId xmlns:a16="http://schemas.microsoft.com/office/drawing/2014/main" id="{8045DB85-12E0-4EBD-B5C8-4C5F95E1199E}"/>
              </a:ext>
            </a:extLst>
          </p:cNvPr>
          <p:cNvPicPr>
            <a:picLocks noChangeAspect="1"/>
          </p:cNvPicPr>
          <p:nvPr/>
        </p:nvPicPr>
        <p:blipFill>
          <a:blip r:embed="rId4"/>
          <a:stretch>
            <a:fillRect/>
          </a:stretch>
        </p:blipFill>
        <p:spPr>
          <a:xfrm>
            <a:off x="6734176" y="4159250"/>
            <a:ext cx="4981574" cy="1737510"/>
          </a:xfrm>
          <a:prstGeom prst="rect">
            <a:avLst/>
          </a:prstGeom>
        </p:spPr>
      </p:pic>
    </p:spTree>
    <p:extLst>
      <p:ext uri="{BB962C8B-B14F-4D97-AF65-F5344CB8AC3E}">
        <p14:creationId xmlns:p14="http://schemas.microsoft.com/office/powerpoint/2010/main" val="336958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DC0EAE-28A8-453C-9481-353A78D2283C}"/>
              </a:ext>
            </a:extLst>
          </p:cNvPr>
          <p:cNvSpPr>
            <a:spLocks noGrp="1"/>
          </p:cNvSpPr>
          <p:nvPr>
            <p:ph type="title"/>
          </p:nvPr>
        </p:nvSpPr>
        <p:spPr/>
        <p:txBody>
          <a:bodyPr>
            <a:normAutofit/>
          </a:bodyPr>
          <a:lstStyle/>
          <a:p>
            <a:pPr algn="r"/>
            <a:r>
              <a:rPr lang="he-IL" sz="5400" dirty="0"/>
              <a:t>אימות משתמש בסיסי</a:t>
            </a:r>
          </a:p>
        </p:txBody>
      </p:sp>
      <p:sp>
        <p:nvSpPr>
          <p:cNvPr id="3" name="מציין מיקום תוכן 2">
            <a:extLst>
              <a:ext uri="{FF2B5EF4-FFF2-40B4-BE49-F238E27FC236}">
                <a16:creationId xmlns:a16="http://schemas.microsoft.com/office/drawing/2014/main" id="{2E3CFBCD-8D01-41A6-8165-5F048E761B50}"/>
              </a:ext>
            </a:extLst>
          </p:cNvPr>
          <p:cNvSpPr>
            <a:spLocks noGrp="1"/>
          </p:cNvSpPr>
          <p:nvPr>
            <p:ph idx="1"/>
          </p:nvPr>
        </p:nvSpPr>
        <p:spPr>
          <a:xfrm>
            <a:off x="838200" y="1825625"/>
            <a:ext cx="10515600" cy="4667250"/>
          </a:xfrm>
        </p:spPr>
        <p:txBody>
          <a:bodyPr>
            <a:normAutofit/>
          </a:bodyPr>
          <a:lstStyle/>
          <a:p>
            <a:pPr marL="0" indent="0" algn="r" rtl="1">
              <a:lnSpc>
                <a:spcPct val="150000"/>
              </a:lnSpc>
              <a:buNone/>
            </a:pPr>
            <a:endParaRPr lang="en-US" sz="1800" dirty="0"/>
          </a:p>
          <a:p>
            <a:pPr marL="0" indent="0" algn="r" rtl="1">
              <a:lnSpc>
                <a:spcPct val="150000"/>
              </a:lnSpc>
              <a:buNone/>
            </a:pPr>
            <a:endParaRPr lang="he-IL" dirty="0"/>
          </a:p>
        </p:txBody>
      </p:sp>
      <p:pic>
        <p:nvPicPr>
          <p:cNvPr id="8" name="תמונה 7">
            <a:extLst>
              <a:ext uri="{FF2B5EF4-FFF2-40B4-BE49-F238E27FC236}">
                <a16:creationId xmlns:a16="http://schemas.microsoft.com/office/drawing/2014/main" id="{71F48B77-8469-4928-895C-1ADA80586F91}"/>
              </a:ext>
            </a:extLst>
          </p:cNvPr>
          <p:cNvPicPr>
            <a:picLocks noChangeAspect="1"/>
          </p:cNvPicPr>
          <p:nvPr/>
        </p:nvPicPr>
        <p:blipFill>
          <a:blip r:embed="rId2"/>
          <a:stretch>
            <a:fillRect/>
          </a:stretch>
        </p:blipFill>
        <p:spPr>
          <a:xfrm>
            <a:off x="2974194" y="2521528"/>
            <a:ext cx="6243611" cy="4221533"/>
          </a:xfrm>
          <a:prstGeom prst="rect">
            <a:avLst/>
          </a:prstGeom>
        </p:spPr>
      </p:pic>
      <p:pic>
        <p:nvPicPr>
          <p:cNvPr id="12" name="תמונה 11">
            <a:extLst>
              <a:ext uri="{FF2B5EF4-FFF2-40B4-BE49-F238E27FC236}">
                <a16:creationId xmlns:a16="http://schemas.microsoft.com/office/drawing/2014/main" id="{90939FF6-2CDF-408A-80C1-F32425F6DD80}"/>
              </a:ext>
            </a:extLst>
          </p:cNvPr>
          <p:cNvPicPr>
            <a:picLocks noChangeAspect="1"/>
          </p:cNvPicPr>
          <p:nvPr/>
        </p:nvPicPr>
        <p:blipFill>
          <a:blip r:embed="rId3"/>
          <a:stretch>
            <a:fillRect/>
          </a:stretch>
        </p:blipFill>
        <p:spPr>
          <a:xfrm>
            <a:off x="1028700" y="1643663"/>
            <a:ext cx="10134599" cy="455186"/>
          </a:xfrm>
          <a:prstGeom prst="rect">
            <a:avLst/>
          </a:prstGeom>
        </p:spPr>
      </p:pic>
    </p:spTree>
    <p:extLst>
      <p:ext uri="{BB962C8B-B14F-4D97-AF65-F5344CB8AC3E}">
        <p14:creationId xmlns:p14="http://schemas.microsoft.com/office/powerpoint/2010/main" val="292572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DC0EAE-28A8-453C-9481-353A78D2283C}"/>
              </a:ext>
            </a:extLst>
          </p:cNvPr>
          <p:cNvSpPr>
            <a:spLocks noGrp="1"/>
          </p:cNvSpPr>
          <p:nvPr>
            <p:ph type="title"/>
          </p:nvPr>
        </p:nvSpPr>
        <p:spPr/>
        <p:txBody>
          <a:bodyPr>
            <a:normAutofit/>
          </a:bodyPr>
          <a:lstStyle/>
          <a:p>
            <a:pPr algn="r" rtl="1"/>
            <a:r>
              <a:rPr lang="he-IL" sz="5400" dirty="0"/>
              <a:t>הוספת </a:t>
            </a:r>
            <a:r>
              <a:rPr lang="en-US" sz="5400" dirty="0"/>
              <a:t>TIMEOUT</a:t>
            </a:r>
            <a:endParaRPr lang="he-IL" sz="5400" dirty="0"/>
          </a:p>
        </p:txBody>
      </p:sp>
      <p:sp>
        <p:nvSpPr>
          <p:cNvPr id="3" name="מציין מיקום תוכן 2">
            <a:extLst>
              <a:ext uri="{FF2B5EF4-FFF2-40B4-BE49-F238E27FC236}">
                <a16:creationId xmlns:a16="http://schemas.microsoft.com/office/drawing/2014/main" id="{2E3CFBCD-8D01-41A6-8165-5F048E761B50}"/>
              </a:ext>
            </a:extLst>
          </p:cNvPr>
          <p:cNvSpPr>
            <a:spLocks noGrp="1"/>
          </p:cNvSpPr>
          <p:nvPr>
            <p:ph idx="1"/>
          </p:nvPr>
        </p:nvSpPr>
        <p:spPr>
          <a:xfrm>
            <a:off x="838200" y="1822450"/>
            <a:ext cx="10515600" cy="4667250"/>
          </a:xfrm>
        </p:spPr>
        <p:txBody>
          <a:bodyPr>
            <a:normAutofit/>
          </a:bodyPr>
          <a:lstStyle/>
          <a:p>
            <a:pPr marL="0" indent="0" algn="r" rtl="1">
              <a:lnSpc>
                <a:spcPct val="150000"/>
              </a:lnSpc>
              <a:buNone/>
            </a:pPr>
            <a:endParaRPr lang="he-IL" sz="2400" dirty="0"/>
          </a:p>
          <a:p>
            <a:pPr marL="0" indent="0" algn="r" rtl="1">
              <a:lnSpc>
                <a:spcPct val="150000"/>
              </a:lnSpc>
              <a:buNone/>
            </a:pPr>
            <a:endParaRPr lang="he-IL" sz="2400" dirty="0"/>
          </a:p>
          <a:p>
            <a:pPr marL="0" indent="0" algn="r" rtl="1">
              <a:lnSpc>
                <a:spcPct val="150000"/>
              </a:lnSpc>
              <a:buNone/>
            </a:pPr>
            <a:endParaRPr lang="he-IL" sz="2400" dirty="0"/>
          </a:p>
          <a:p>
            <a:pPr marL="0" indent="0" algn="r" rtl="1">
              <a:lnSpc>
                <a:spcPct val="150000"/>
              </a:lnSpc>
              <a:buNone/>
            </a:pPr>
            <a:endParaRPr lang="he-IL" sz="2400" dirty="0"/>
          </a:p>
          <a:p>
            <a:pPr marL="0" indent="0" algn="r" rtl="1">
              <a:lnSpc>
                <a:spcPct val="150000"/>
              </a:lnSpc>
              <a:buNone/>
            </a:pPr>
            <a:r>
              <a:rPr lang="he-IL" dirty="0"/>
              <a:t>אם לא תחזור תשובה מהשרת אליו פונים תוך הזמן שהוקצב תתרחש השגיאה </a:t>
            </a:r>
            <a:r>
              <a:rPr lang="fr-FR" sz="2400" dirty="0">
                <a:solidFill>
                  <a:srgbClr val="FF0000"/>
                </a:solidFill>
              </a:rPr>
              <a:t>requests.exceptions.Timeout</a:t>
            </a:r>
            <a:r>
              <a:rPr lang="he-IL" sz="2000" dirty="0"/>
              <a:t>.</a:t>
            </a:r>
            <a:endParaRPr lang="en-US" sz="2400" dirty="0"/>
          </a:p>
        </p:txBody>
      </p:sp>
      <p:sp>
        <p:nvSpPr>
          <p:cNvPr id="6" name="מציין מיקום תוכן 2">
            <a:extLst>
              <a:ext uri="{FF2B5EF4-FFF2-40B4-BE49-F238E27FC236}">
                <a16:creationId xmlns:a16="http://schemas.microsoft.com/office/drawing/2014/main" id="{F6837619-58EB-4676-9551-9A172235E224}"/>
              </a:ext>
            </a:extLst>
          </p:cNvPr>
          <p:cNvSpPr txBox="1">
            <a:spLocks/>
          </p:cNvSpPr>
          <p:nvPr/>
        </p:nvSpPr>
        <p:spPr>
          <a:xfrm>
            <a:off x="990600" y="1978025"/>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lnSpc>
                <a:spcPct val="150000"/>
              </a:lnSpc>
              <a:buFont typeface="Arial" panose="020B0604020202020204" pitchFamily="34" charset="0"/>
              <a:buNone/>
            </a:pPr>
            <a:endParaRPr lang="en-US" sz="1800"/>
          </a:p>
          <a:p>
            <a:pPr marL="0" indent="0" algn="r" rtl="1">
              <a:lnSpc>
                <a:spcPct val="150000"/>
              </a:lnSpc>
              <a:buFont typeface="Arial" panose="020B0604020202020204" pitchFamily="34" charset="0"/>
              <a:buNone/>
            </a:pPr>
            <a:endParaRPr lang="he-IL" dirty="0"/>
          </a:p>
        </p:txBody>
      </p:sp>
      <p:pic>
        <p:nvPicPr>
          <p:cNvPr id="16" name="תמונה 15">
            <a:extLst>
              <a:ext uri="{FF2B5EF4-FFF2-40B4-BE49-F238E27FC236}">
                <a16:creationId xmlns:a16="http://schemas.microsoft.com/office/drawing/2014/main" id="{56F67A90-4150-4338-AF70-A278CF1E635A}"/>
              </a:ext>
            </a:extLst>
          </p:cNvPr>
          <p:cNvPicPr>
            <a:picLocks noChangeAspect="1"/>
          </p:cNvPicPr>
          <p:nvPr/>
        </p:nvPicPr>
        <p:blipFill>
          <a:blip r:embed="rId2"/>
          <a:stretch>
            <a:fillRect/>
          </a:stretch>
        </p:blipFill>
        <p:spPr>
          <a:xfrm>
            <a:off x="1115275" y="1682709"/>
            <a:ext cx="7362730" cy="685896"/>
          </a:xfrm>
          <a:prstGeom prst="rect">
            <a:avLst/>
          </a:prstGeom>
        </p:spPr>
      </p:pic>
      <p:pic>
        <p:nvPicPr>
          <p:cNvPr id="18" name="תמונה 17">
            <a:extLst>
              <a:ext uri="{FF2B5EF4-FFF2-40B4-BE49-F238E27FC236}">
                <a16:creationId xmlns:a16="http://schemas.microsoft.com/office/drawing/2014/main" id="{601A4236-507C-46E2-9290-9DA96B1D718D}"/>
              </a:ext>
            </a:extLst>
          </p:cNvPr>
          <p:cNvPicPr>
            <a:picLocks noChangeAspect="1"/>
          </p:cNvPicPr>
          <p:nvPr/>
        </p:nvPicPr>
        <p:blipFill>
          <a:blip r:embed="rId3"/>
          <a:stretch>
            <a:fillRect/>
          </a:stretch>
        </p:blipFill>
        <p:spPr>
          <a:xfrm>
            <a:off x="1115275" y="2470149"/>
            <a:ext cx="2297226" cy="524675"/>
          </a:xfrm>
          <a:prstGeom prst="rect">
            <a:avLst/>
          </a:prstGeom>
        </p:spPr>
      </p:pic>
      <p:pic>
        <p:nvPicPr>
          <p:cNvPr id="20" name="תמונה 19">
            <a:extLst>
              <a:ext uri="{FF2B5EF4-FFF2-40B4-BE49-F238E27FC236}">
                <a16:creationId xmlns:a16="http://schemas.microsoft.com/office/drawing/2014/main" id="{362B2DE3-B9AC-4B4D-A7A9-9E142BA414AE}"/>
              </a:ext>
            </a:extLst>
          </p:cNvPr>
          <p:cNvPicPr>
            <a:picLocks noChangeAspect="1"/>
          </p:cNvPicPr>
          <p:nvPr/>
        </p:nvPicPr>
        <p:blipFill>
          <a:blip r:embed="rId4"/>
          <a:stretch>
            <a:fillRect/>
          </a:stretch>
        </p:blipFill>
        <p:spPr>
          <a:xfrm>
            <a:off x="1115274" y="3650380"/>
            <a:ext cx="7529203" cy="764602"/>
          </a:xfrm>
          <a:prstGeom prst="rect">
            <a:avLst/>
          </a:prstGeom>
        </p:spPr>
      </p:pic>
    </p:spTree>
    <p:extLst>
      <p:ext uri="{BB962C8B-B14F-4D97-AF65-F5344CB8AC3E}">
        <p14:creationId xmlns:p14="http://schemas.microsoft.com/office/powerpoint/2010/main" val="54093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D9D628-8C16-4FAE-94E6-F24E81996783}"/>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E549141A-F08E-42E6-8088-D7E5FC659FDB}"/>
              </a:ext>
            </a:extLst>
          </p:cNvPr>
          <p:cNvSpPr>
            <a:spLocks noGrp="1"/>
          </p:cNvSpPr>
          <p:nvPr>
            <p:ph idx="1"/>
          </p:nvPr>
        </p:nvSpPr>
        <p:spPr/>
        <p:txBody>
          <a:bodyPr/>
          <a:lstStyle/>
          <a:p>
            <a:endParaRPr lang="he-IL" dirty="0"/>
          </a:p>
        </p:txBody>
      </p:sp>
      <p:pic>
        <p:nvPicPr>
          <p:cNvPr id="1026" name="Picture 2" descr="Introduction to Scraping in Python | DataDrivenInvestor">
            <a:extLst>
              <a:ext uri="{FF2B5EF4-FFF2-40B4-BE49-F238E27FC236}">
                <a16:creationId xmlns:a16="http://schemas.microsoft.com/office/drawing/2014/main" id="{4285058F-5715-416A-A8B5-7BF205342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430" y="447817"/>
            <a:ext cx="5966690" cy="290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491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51482C-20AC-4019-8D85-CA1CFF11C508}"/>
              </a:ext>
            </a:extLst>
          </p:cNvPr>
          <p:cNvSpPr>
            <a:spLocks noGrp="1"/>
          </p:cNvSpPr>
          <p:nvPr>
            <p:ph type="title"/>
          </p:nvPr>
        </p:nvSpPr>
        <p:spPr/>
        <p:txBody>
          <a:bodyPr>
            <a:normAutofit/>
          </a:bodyPr>
          <a:lstStyle/>
          <a:p>
            <a:pPr algn="ctr"/>
            <a:r>
              <a:rPr lang="en-US" sz="5400" dirty="0"/>
              <a:t>Beautiful Soup – python web scraping</a:t>
            </a:r>
            <a:endParaRPr lang="he-IL" sz="5400" dirty="0"/>
          </a:p>
        </p:txBody>
      </p:sp>
      <p:sp>
        <p:nvSpPr>
          <p:cNvPr id="3" name="מציין מיקום תוכן 2">
            <a:extLst>
              <a:ext uri="{FF2B5EF4-FFF2-40B4-BE49-F238E27FC236}">
                <a16:creationId xmlns:a16="http://schemas.microsoft.com/office/drawing/2014/main" id="{E765DD71-4A6B-4197-AAD7-14670F5F0BB0}"/>
              </a:ext>
            </a:extLst>
          </p:cNvPr>
          <p:cNvSpPr>
            <a:spLocks noGrp="1"/>
          </p:cNvSpPr>
          <p:nvPr>
            <p:ph idx="1"/>
          </p:nvPr>
        </p:nvSpPr>
        <p:spPr>
          <a:xfrm>
            <a:off x="838200" y="1825625"/>
            <a:ext cx="10515600" cy="1479550"/>
          </a:xfrm>
        </p:spPr>
        <p:txBody>
          <a:bodyPr>
            <a:normAutofit lnSpcReduction="10000"/>
          </a:bodyPr>
          <a:lstStyle/>
          <a:p>
            <a:pPr marL="0" indent="0" algn="r" rtl="1">
              <a:buNone/>
            </a:pPr>
            <a:r>
              <a:rPr lang="he-IL" dirty="0"/>
              <a:t>מודל המאפשר לשלוף מידע בקלות מ</a:t>
            </a:r>
            <a:r>
              <a:rPr lang="en-US" dirty="0"/>
              <a:t>HTML</a:t>
            </a:r>
            <a:r>
              <a:rPr lang="he-IL" dirty="0"/>
              <a:t> ו</a:t>
            </a:r>
            <a:r>
              <a:rPr lang="en-US" dirty="0"/>
              <a:t>XML</a:t>
            </a:r>
            <a:r>
              <a:rPr lang="he-IL" dirty="0"/>
              <a:t> בעזרת </a:t>
            </a:r>
            <a:r>
              <a:rPr lang="en-US" dirty="0"/>
              <a:t>python</a:t>
            </a:r>
            <a:r>
              <a:rPr lang="he-IL" dirty="0"/>
              <a:t> </a:t>
            </a:r>
          </a:p>
          <a:p>
            <a:pPr marL="0" indent="0" algn="r" rtl="1">
              <a:buNone/>
            </a:pPr>
            <a:endParaRPr lang="he-IL" dirty="0"/>
          </a:p>
          <a:p>
            <a:pPr marL="0" indent="0" algn="r" rtl="1">
              <a:buNone/>
            </a:pPr>
            <a:r>
              <a:rPr lang="he-IL" dirty="0"/>
              <a:t>ניתן להוריד את המודל דרך </a:t>
            </a:r>
            <a:r>
              <a:rPr lang="en-US" dirty="0"/>
              <a:t>PIP</a:t>
            </a:r>
            <a:r>
              <a:rPr lang="he-IL" dirty="0"/>
              <a:t> ב</a:t>
            </a:r>
            <a:r>
              <a:rPr lang="en-US" dirty="0"/>
              <a:t>CMD</a:t>
            </a:r>
            <a:r>
              <a:rPr lang="he-IL" dirty="0"/>
              <a:t>:</a:t>
            </a:r>
          </a:p>
        </p:txBody>
      </p:sp>
      <p:sp>
        <p:nvSpPr>
          <p:cNvPr id="18" name="תיבת טקסט 17">
            <a:hlinkClick r:id="rId2"/>
            <a:extLst>
              <a:ext uri="{FF2B5EF4-FFF2-40B4-BE49-F238E27FC236}">
                <a16:creationId xmlns:a16="http://schemas.microsoft.com/office/drawing/2014/main" id="{737436B6-4990-4042-ADA6-5CE942D5E0A3}"/>
              </a:ext>
            </a:extLst>
          </p:cNvPr>
          <p:cNvSpPr txBox="1"/>
          <p:nvPr/>
        </p:nvSpPr>
        <p:spPr>
          <a:xfrm>
            <a:off x="5882083" y="6254019"/>
            <a:ext cx="6096000" cy="369332"/>
          </a:xfrm>
          <a:prstGeom prst="rect">
            <a:avLst/>
          </a:prstGeom>
          <a:noFill/>
        </p:spPr>
        <p:txBody>
          <a:bodyPr wrap="square">
            <a:spAutoFit/>
          </a:bodyPr>
          <a:lstStyle/>
          <a:p>
            <a:r>
              <a:rPr lang="fr-FR" u="sng" dirty="0">
                <a:solidFill>
                  <a:schemeClr val="accent6">
                    <a:lumMod val="50000"/>
                  </a:schemeClr>
                </a:solidFill>
              </a:rPr>
              <a:t>https://beautiful-soup-4.readthedocs.io/en/latest/</a:t>
            </a:r>
            <a:endParaRPr lang="he-IL" u="sng" dirty="0">
              <a:solidFill>
                <a:schemeClr val="accent6">
                  <a:lumMod val="50000"/>
                </a:schemeClr>
              </a:solidFill>
            </a:endParaRPr>
          </a:p>
        </p:txBody>
      </p:sp>
      <p:grpSp>
        <p:nvGrpSpPr>
          <p:cNvPr id="17" name="קבוצה 16">
            <a:extLst>
              <a:ext uri="{FF2B5EF4-FFF2-40B4-BE49-F238E27FC236}">
                <a16:creationId xmlns:a16="http://schemas.microsoft.com/office/drawing/2014/main" id="{042B3EDF-93D0-4E04-B4CC-9BFBE9AA3F69}"/>
              </a:ext>
            </a:extLst>
          </p:cNvPr>
          <p:cNvGrpSpPr/>
          <p:nvPr/>
        </p:nvGrpSpPr>
        <p:grpSpPr>
          <a:xfrm>
            <a:off x="2882835" y="3552826"/>
            <a:ext cx="6426329" cy="1650317"/>
            <a:chOff x="3003999" y="3552826"/>
            <a:chExt cx="6426329" cy="1650317"/>
          </a:xfrm>
        </p:grpSpPr>
        <p:pic>
          <p:nvPicPr>
            <p:cNvPr id="13" name="תמונה 12">
              <a:extLst>
                <a:ext uri="{FF2B5EF4-FFF2-40B4-BE49-F238E27FC236}">
                  <a16:creationId xmlns:a16="http://schemas.microsoft.com/office/drawing/2014/main" id="{C5E838CC-CB2C-4144-8197-942155BD0114}"/>
                </a:ext>
              </a:extLst>
            </p:cNvPr>
            <p:cNvPicPr>
              <a:picLocks noChangeAspect="1"/>
            </p:cNvPicPr>
            <p:nvPr/>
          </p:nvPicPr>
          <p:blipFill rotWithShape="1">
            <a:blip r:embed="rId3"/>
            <a:srcRect r="20167" b="33879"/>
            <a:stretch/>
          </p:blipFill>
          <p:spPr>
            <a:xfrm>
              <a:off x="3003999" y="3552826"/>
              <a:ext cx="6426329" cy="1650317"/>
            </a:xfrm>
            <a:prstGeom prst="rect">
              <a:avLst/>
            </a:prstGeom>
          </p:spPr>
        </p:pic>
        <p:pic>
          <p:nvPicPr>
            <p:cNvPr id="15" name="תמונה 14">
              <a:extLst>
                <a:ext uri="{FF2B5EF4-FFF2-40B4-BE49-F238E27FC236}">
                  <a16:creationId xmlns:a16="http://schemas.microsoft.com/office/drawing/2014/main" id="{A6310E5E-EFE2-45F2-9EFC-0350DD67F0B8}"/>
                </a:ext>
              </a:extLst>
            </p:cNvPr>
            <p:cNvPicPr>
              <a:picLocks noChangeAspect="1"/>
            </p:cNvPicPr>
            <p:nvPr/>
          </p:nvPicPr>
          <p:blipFill>
            <a:blip r:embed="rId4"/>
            <a:stretch>
              <a:fillRect/>
            </a:stretch>
          </p:blipFill>
          <p:spPr>
            <a:xfrm>
              <a:off x="3046706" y="4698248"/>
              <a:ext cx="6154009" cy="504895"/>
            </a:xfrm>
            <a:prstGeom prst="rect">
              <a:avLst/>
            </a:prstGeom>
          </p:spPr>
        </p:pic>
      </p:grpSp>
    </p:spTree>
    <p:extLst>
      <p:ext uri="{BB962C8B-B14F-4D97-AF65-F5344CB8AC3E}">
        <p14:creationId xmlns:p14="http://schemas.microsoft.com/office/powerpoint/2010/main" val="163573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DC0EAE-28A8-453C-9481-353A78D2283C}"/>
              </a:ext>
            </a:extLst>
          </p:cNvPr>
          <p:cNvSpPr>
            <a:spLocks noGrp="1"/>
          </p:cNvSpPr>
          <p:nvPr>
            <p:ph type="title"/>
          </p:nvPr>
        </p:nvSpPr>
        <p:spPr/>
        <p:txBody>
          <a:bodyPr>
            <a:normAutofit/>
          </a:bodyPr>
          <a:lstStyle/>
          <a:p>
            <a:pPr algn="r"/>
            <a:r>
              <a:rPr lang="he-IL" sz="5400" dirty="0"/>
              <a:t>הכנת המרק</a:t>
            </a:r>
          </a:p>
        </p:txBody>
      </p:sp>
      <p:sp>
        <p:nvSpPr>
          <p:cNvPr id="3" name="מציין מיקום תוכן 2">
            <a:extLst>
              <a:ext uri="{FF2B5EF4-FFF2-40B4-BE49-F238E27FC236}">
                <a16:creationId xmlns:a16="http://schemas.microsoft.com/office/drawing/2014/main" id="{2E3CFBCD-8D01-41A6-8165-5F048E761B50}"/>
              </a:ext>
            </a:extLst>
          </p:cNvPr>
          <p:cNvSpPr>
            <a:spLocks noGrp="1"/>
          </p:cNvSpPr>
          <p:nvPr>
            <p:ph idx="1"/>
          </p:nvPr>
        </p:nvSpPr>
        <p:spPr>
          <a:xfrm>
            <a:off x="838200" y="1668613"/>
            <a:ext cx="10515600" cy="4667250"/>
          </a:xfrm>
        </p:spPr>
        <p:txBody>
          <a:bodyPr>
            <a:normAutofit lnSpcReduction="10000"/>
          </a:bodyPr>
          <a:lstStyle/>
          <a:p>
            <a:pPr marL="0" indent="0" algn="r" rtl="1">
              <a:lnSpc>
                <a:spcPct val="150000"/>
              </a:lnSpc>
              <a:buNone/>
            </a:pPr>
            <a:r>
              <a:rPr lang="he-IL" dirty="0"/>
              <a:t>כדי לנתח מסמך צריך לייבא את הבנאי של </a:t>
            </a:r>
            <a:r>
              <a:rPr lang="fr-FR" dirty="0"/>
              <a:t>BeautifulSoup</a:t>
            </a:r>
            <a:r>
              <a:rPr lang="he-IL" dirty="0"/>
              <a:t> ולהעביר את המסמך לבנאי. אפשר להעביר את המסמך כמחרוזת או כקובץ פתוח:</a:t>
            </a:r>
            <a:endParaRPr lang="en-US" sz="1800" dirty="0"/>
          </a:p>
          <a:p>
            <a:pPr marL="0" indent="0" algn="r" rtl="1">
              <a:lnSpc>
                <a:spcPct val="150000"/>
              </a:lnSpc>
              <a:buNone/>
            </a:pPr>
            <a:endParaRPr lang="en-US" sz="1800" dirty="0"/>
          </a:p>
          <a:p>
            <a:pPr marL="0" indent="0" algn="r" rtl="1">
              <a:lnSpc>
                <a:spcPct val="150000"/>
              </a:lnSpc>
              <a:buNone/>
            </a:pPr>
            <a:endParaRPr lang="en-US" dirty="0"/>
          </a:p>
          <a:p>
            <a:pPr marL="0" indent="0" algn="r" rtl="1">
              <a:lnSpc>
                <a:spcPct val="150000"/>
              </a:lnSpc>
              <a:buNone/>
            </a:pPr>
            <a:endParaRPr lang="en-US" dirty="0"/>
          </a:p>
          <a:p>
            <a:pPr marL="0" indent="0" algn="r" rtl="1">
              <a:lnSpc>
                <a:spcPct val="150000"/>
              </a:lnSpc>
              <a:buNone/>
            </a:pPr>
            <a:endParaRPr lang="he-IL" dirty="0"/>
          </a:p>
          <a:p>
            <a:pPr marL="0" indent="0" algn="r" rtl="1">
              <a:lnSpc>
                <a:spcPct val="150000"/>
              </a:lnSpc>
              <a:buNone/>
            </a:pPr>
            <a:r>
              <a:rPr lang="he-IL" dirty="0"/>
              <a:t>אפשר לשלב עם </a:t>
            </a:r>
            <a:r>
              <a:rPr lang="en-US" dirty="0"/>
              <a:t>Requests</a:t>
            </a:r>
            <a:r>
              <a:rPr lang="he-IL" dirty="0"/>
              <a:t>:</a:t>
            </a:r>
            <a:endParaRPr lang="en-US" dirty="0"/>
          </a:p>
        </p:txBody>
      </p:sp>
      <p:pic>
        <p:nvPicPr>
          <p:cNvPr id="6" name="תמונה 5">
            <a:extLst>
              <a:ext uri="{FF2B5EF4-FFF2-40B4-BE49-F238E27FC236}">
                <a16:creationId xmlns:a16="http://schemas.microsoft.com/office/drawing/2014/main" id="{D2AF15DB-2E9E-4FC1-B2F3-D04142B49653}"/>
              </a:ext>
            </a:extLst>
          </p:cNvPr>
          <p:cNvPicPr>
            <a:picLocks noChangeAspect="1"/>
          </p:cNvPicPr>
          <p:nvPr/>
        </p:nvPicPr>
        <p:blipFill>
          <a:blip r:embed="rId2"/>
          <a:stretch>
            <a:fillRect/>
          </a:stretch>
        </p:blipFill>
        <p:spPr>
          <a:xfrm>
            <a:off x="1754909" y="3073943"/>
            <a:ext cx="8682182" cy="2407896"/>
          </a:xfrm>
          <a:prstGeom prst="rect">
            <a:avLst/>
          </a:prstGeom>
        </p:spPr>
      </p:pic>
      <p:pic>
        <p:nvPicPr>
          <p:cNvPr id="12" name="תמונה 11">
            <a:extLst>
              <a:ext uri="{FF2B5EF4-FFF2-40B4-BE49-F238E27FC236}">
                <a16:creationId xmlns:a16="http://schemas.microsoft.com/office/drawing/2014/main" id="{588E00C6-F30C-45F7-89AD-60E5A5DA90B3}"/>
              </a:ext>
            </a:extLst>
          </p:cNvPr>
          <p:cNvPicPr>
            <a:picLocks noChangeAspect="1"/>
          </p:cNvPicPr>
          <p:nvPr/>
        </p:nvPicPr>
        <p:blipFill>
          <a:blip r:embed="rId3"/>
          <a:stretch>
            <a:fillRect/>
          </a:stretch>
        </p:blipFill>
        <p:spPr>
          <a:xfrm>
            <a:off x="1754909" y="6286732"/>
            <a:ext cx="8275782" cy="441656"/>
          </a:xfrm>
          <a:prstGeom prst="rect">
            <a:avLst/>
          </a:prstGeom>
        </p:spPr>
      </p:pic>
    </p:spTree>
    <p:extLst>
      <p:ext uri="{BB962C8B-B14F-4D97-AF65-F5344CB8AC3E}">
        <p14:creationId xmlns:p14="http://schemas.microsoft.com/office/powerpoint/2010/main" val="113442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סוגי אובייקטים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fr-FR" dirty="0"/>
              <a:t>Beautiful Soup</a:t>
            </a:r>
            <a:r>
              <a:rPr lang="he-IL" dirty="0"/>
              <a:t> הופך מסמך </a:t>
            </a:r>
            <a:r>
              <a:rPr lang="fr-FR" dirty="0"/>
              <a:t>HTML</a:t>
            </a:r>
            <a:r>
              <a:rPr lang="he-IL" dirty="0"/>
              <a:t> לעץ מורכב של אובייקטים של </a:t>
            </a:r>
            <a:r>
              <a:rPr lang="fr-FR" dirty="0"/>
              <a:t>Python</a:t>
            </a:r>
            <a:r>
              <a:rPr lang="he-IL" dirty="0"/>
              <a:t>. ישנם 3 סוגים של אובייקטים שאיתם נתעסק:</a:t>
            </a:r>
          </a:p>
          <a:p>
            <a:pPr algn="r" rtl="1">
              <a:lnSpc>
                <a:spcPct val="150000"/>
              </a:lnSpc>
            </a:pPr>
            <a:r>
              <a:rPr lang="he-IL" sz="2400" dirty="0"/>
              <a:t>אובייקט </a:t>
            </a:r>
            <a:r>
              <a:rPr lang="en-US" sz="2400" dirty="0"/>
              <a:t>Tag</a:t>
            </a:r>
            <a:r>
              <a:rPr lang="he-IL" sz="2400" dirty="0"/>
              <a:t>(תווית)</a:t>
            </a:r>
          </a:p>
          <a:p>
            <a:pPr algn="r" rtl="1">
              <a:lnSpc>
                <a:spcPct val="150000"/>
              </a:lnSpc>
            </a:pPr>
            <a:r>
              <a:rPr lang="he-IL" sz="2400" dirty="0"/>
              <a:t>אובייקט </a:t>
            </a:r>
            <a:r>
              <a:rPr lang="fr-FR" sz="2400" dirty="0"/>
              <a:t>NavigableString</a:t>
            </a:r>
            <a:endParaRPr lang="he-IL" sz="2400" dirty="0"/>
          </a:p>
          <a:p>
            <a:pPr algn="r" rtl="1">
              <a:lnSpc>
                <a:spcPct val="150000"/>
              </a:lnSpc>
            </a:pPr>
            <a:r>
              <a:rPr lang="he-IL" sz="2400" dirty="0"/>
              <a:t>אובייקט </a:t>
            </a:r>
            <a:r>
              <a:rPr lang="fr-FR" sz="2400" dirty="0"/>
              <a:t>BeautifulSoup</a:t>
            </a:r>
            <a:endParaRPr lang="he-IL" sz="2400" dirty="0"/>
          </a:p>
        </p:txBody>
      </p:sp>
    </p:spTree>
    <p:extLst>
      <p:ext uri="{BB962C8B-B14F-4D97-AF65-F5344CB8AC3E}">
        <p14:creationId xmlns:p14="http://schemas.microsoft.com/office/powerpoint/2010/main" val="5839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212E0A-77C6-4129-A40E-B9045BD4A3E2}"/>
              </a:ext>
            </a:extLst>
          </p:cNvPr>
          <p:cNvSpPr>
            <a:spLocks noGrp="1"/>
          </p:cNvSpPr>
          <p:nvPr>
            <p:ph type="title"/>
          </p:nvPr>
        </p:nvSpPr>
        <p:spPr/>
        <p:txBody>
          <a:bodyPr>
            <a:normAutofit/>
          </a:bodyPr>
          <a:lstStyle/>
          <a:p>
            <a:pPr algn="r" rtl="1"/>
            <a:r>
              <a:rPr lang="he-IL" sz="5400" dirty="0"/>
              <a:t>מה זה </a:t>
            </a:r>
            <a:r>
              <a:rPr lang="en-US" sz="5400" dirty="0"/>
              <a:t>web scraping</a:t>
            </a:r>
            <a:r>
              <a:rPr lang="he-IL" sz="5400" dirty="0"/>
              <a:t>?</a:t>
            </a:r>
          </a:p>
        </p:txBody>
      </p:sp>
      <p:sp>
        <p:nvSpPr>
          <p:cNvPr id="3" name="מציין מיקום תוכן 2">
            <a:extLst>
              <a:ext uri="{FF2B5EF4-FFF2-40B4-BE49-F238E27FC236}">
                <a16:creationId xmlns:a16="http://schemas.microsoft.com/office/drawing/2014/main" id="{9E3F0F88-4E77-406C-AB49-9A479EA9282C}"/>
              </a:ext>
            </a:extLst>
          </p:cNvPr>
          <p:cNvSpPr>
            <a:spLocks noGrp="1"/>
          </p:cNvSpPr>
          <p:nvPr>
            <p:ph idx="1"/>
          </p:nvPr>
        </p:nvSpPr>
        <p:spPr>
          <a:xfrm>
            <a:off x="838200" y="1825625"/>
            <a:ext cx="10515600" cy="4667250"/>
          </a:xfrm>
        </p:spPr>
        <p:txBody>
          <a:bodyPr/>
          <a:lstStyle/>
          <a:p>
            <a:pPr marL="0" indent="0" algn="r">
              <a:buNone/>
            </a:pPr>
            <a:r>
              <a:rPr lang="he-IL" dirty="0"/>
              <a:t>זה השם לתהליך של הוצאת מידע מהאינטרנט באמצעות כל מיני דרכים לשימושים שונים.</a:t>
            </a:r>
            <a:endParaRPr lang="en-US" dirty="0"/>
          </a:p>
          <a:p>
            <a:pPr marL="0" indent="0" algn="r">
              <a:buNone/>
            </a:pPr>
            <a:endParaRPr lang="he-IL" dirty="0"/>
          </a:p>
          <a:p>
            <a:pPr marL="0" indent="0" algn="r" rtl="1">
              <a:buNone/>
            </a:pPr>
            <a:r>
              <a:rPr lang="he-IL" b="1" dirty="0"/>
              <a:t>דרכים עיקריות לביצוע </a:t>
            </a:r>
            <a:r>
              <a:rPr lang="en-US" b="1" dirty="0"/>
              <a:t>web scraping</a:t>
            </a:r>
            <a:r>
              <a:rPr lang="he-IL" b="1" dirty="0"/>
              <a:t>:</a:t>
            </a:r>
          </a:p>
          <a:p>
            <a:pPr algn="r" rtl="1">
              <a:lnSpc>
                <a:spcPct val="150000"/>
              </a:lnSpc>
            </a:pPr>
            <a:r>
              <a:rPr lang="he-IL" sz="2400" dirty="0"/>
              <a:t>הדרך הכי פשוטה היא באופן ידני למצוא את המידע ולשמור אותו.</a:t>
            </a:r>
          </a:p>
          <a:p>
            <a:pPr algn="r" rtl="1">
              <a:lnSpc>
                <a:spcPct val="150000"/>
              </a:lnSpc>
            </a:pPr>
            <a:r>
              <a:rPr lang="he-IL" sz="2400" dirty="0"/>
              <a:t>בינה מלאכותית המנסה לזהות ולחלץ מידע מדפי אינטרנט על ידי פירוש דפים בצורה ויזואלית כפי שאדם עשוי.</a:t>
            </a:r>
          </a:p>
          <a:p>
            <a:pPr algn="r" rtl="1">
              <a:lnSpc>
                <a:spcPct val="150000"/>
              </a:lnSpc>
            </a:pPr>
            <a:r>
              <a:rPr lang="he-IL" sz="2400" dirty="0"/>
              <a:t>הדרך שבה נתמקד: מציאת דפוסים בקוד ה</a:t>
            </a:r>
            <a:r>
              <a:rPr lang="en-US" sz="2400" dirty="0"/>
              <a:t>html</a:t>
            </a:r>
            <a:r>
              <a:rPr lang="he-IL" sz="2400" dirty="0"/>
              <a:t> לפי סוג האלמנט וסלקטורים מסוימים.</a:t>
            </a:r>
          </a:p>
        </p:txBody>
      </p:sp>
    </p:spTree>
    <p:extLst>
      <p:ext uri="{BB962C8B-B14F-4D97-AF65-F5344CB8AC3E}">
        <p14:creationId xmlns:p14="http://schemas.microsoft.com/office/powerpoint/2010/main" val="380165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סוגי אובייקטים - </a:t>
            </a:r>
            <a:r>
              <a:rPr lang="fr-FR" sz="5400" dirty="0"/>
              <a:t>Tag</a:t>
            </a:r>
            <a:endParaRPr lang="he-IL" sz="5400" dirty="0"/>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אובייקט </a:t>
            </a:r>
            <a:r>
              <a:rPr lang="en-US" b="1" dirty="0"/>
              <a:t>Tag</a:t>
            </a:r>
            <a:r>
              <a:rPr lang="he-IL" b="1" dirty="0"/>
              <a:t>(תווית)</a:t>
            </a:r>
            <a:r>
              <a:rPr lang="he-IL" dirty="0"/>
              <a:t>:</a:t>
            </a:r>
            <a:br>
              <a:rPr lang="en-US" dirty="0"/>
            </a:br>
            <a:r>
              <a:rPr lang="he-IL" sz="2400" dirty="0"/>
              <a:t>כל אובייקט תווית תואם תווית </a:t>
            </a:r>
            <a:r>
              <a:rPr lang="fr-FR" sz="2400" dirty="0"/>
              <a:t> HTML</a:t>
            </a:r>
            <a:r>
              <a:rPr lang="he-IL" sz="2400" dirty="0"/>
              <a:t>מהמסמך המקורי.</a:t>
            </a:r>
          </a:p>
          <a:p>
            <a:pPr marL="0" indent="0" algn="r" rtl="1">
              <a:lnSpc>
                <a:spcPct val="150000"/>
              </a:lnSpc>
              <a:buNone/>
            </a:pPr>
            <a:r>
              <a:rPr lang="he-IL" sz="2400" dirty="0"/>
              <a:t>לאובייקט </a:t>
            </a:r>
            <a:r>
              <a:rPr lang="en-US" sz="2400" dirty="0"/>
              <a:t>Tag</a:t>
            </a:r>
            <a:r>
              <a:rPr lang="he-IL" sz="2400" dirty="0"/>
              <a:t> יש הרבה תכונות ופונקציות לצורך ניווט בעץ האובייקטים.</a:t>
            </a:r>
          </a:p>
          <a:p>
            <a:pPr marL="0" indent="0" algn="r" rtl="1">
              <a:lnSpc>
                <a:spcPct val="150000"/>
              </a:lnSpc>
              <a:buNone/>
            </a:pPr>
            <a:r>
              <a:rPr lang="he-IL" sz="2400" u="sng" dirty="0"/>
              <a:t>תכונות של האובייקט:</a:t>
            </a:r>
          </a:p>
          <a:p>
            <a:pPr algn="r" rtl="1">
              <a:lnSpc>
                <a:spcPct val="150000"/>
              </a:lnSpc>
            </a:pPr>
            <a:r>
              <a:rPr lang="he-IL" sz="2400" dirty="0"/>
              <a:t>שם - </a:t>
            </a:r>
            <a:r>
              <a:rPr lang="en-US" sz="2400" dirty="0"/>
              <a:t>tag.name</a:t>
            </a:r>
            <a:r>
              <a:rPr lang="he-IL" sz="2400" dirty="0"/>
              <a:t> – סוג התווית, כמו </a:t>
            </a:r>
            <a:r>
              <a:rPr lang="en-US" sz="2400" dirty="0"/>
              <a:t>h1</a:t>
            </a:r>
            <a:r>
              <a:rPr lang="he-IL" sz="2400" dirty="0"/>
              <a:t>, </a:t>
            </a:r>
            <a:r>
              <a:rPr lang="en-US" sz="2400" dirty="0"/>
              <a:t>p</a:t>
            </a:r>
            <a:r>
              <a:rPr lang="he-IL" sz="2400" dirty="0"/>
              <a:t>, </a:t>
            </a:r>
            <a:r>
              <a:rPr lang="en-US" sz="2400" dirty="0"/>
              <a:t>a</a:t>
            </a:r>
            <a:r>
              <a:rPr lang="he-IL" sz="2400" dirty="0"/>
              <a:t> וכו'</a:t>
            </a:r>
          </a:p>
          <a:p>
            <a:pPr algn="r" rtl="1">
              <a:lnSpc>
                <a:spcPct val="150000"/>
              </a:lnSpc>
            </a:pPr>
            <a:r>
              <a:rPr lang="he-IL" sz="2400" dirty="0"/>
              <a:t>טקסט – </a:t>
            </a:r>
            <a:r>
              <a:rPr lang="en-US" sz="2400" dirty="0"/>
              <a:t>tag.text</a:t>
            </a:r>
            <a:r>
              <a:rPr lang="he-IL" sz="2400" dirty="0"/>
              <a:t> – כל הטקט שהתווית מכילה (גם תוויות).</a:t>
            </a:r>
          </a:p>
          <a:p>
            <a:pPr algn="r" rtl="1">
              <a:lnSpc>
                <a:spcPct val="150000"/>
              </a:lnSpc>
            </a:pPr>
            <a:r>
              <a:rPr lang="he-IL" sz="2400" dirty="0"/>
              <a:t>תכונות – </a:t>
            </a:r>
            <a:r>
              <a:rPr lang="en-US" sz="2400" dirty="0" err="1"/>
              <a:t>tag.attrs</a:t>
            </a:r>
            <a:r>
              <a:rPr lang="he-IL" sz="2400" dirty="0"/>
              <a:t> מילון של כל התכונות של התווית:</a:t>
            </a:r>
          </a:p>
          <a:p>
            <a:pPr algn="r" rtl="1">
              <a:lnSpc>
                <a:spcPct val="150000"/>
              </a:lnSpc>
            </a:pPr>
            <a:endParaRPr lang="he-IL" sz="2400" dirty="0"/>
          </a:p>
        </p:txBody>
      </p:sp>
      <p:pic>
        <p:nvPicPr>
          <p:cNvPr id="13" name="תמונה 12">
            <a:extLst>
              <a:ext uri="{FF2B5EF4-FFF2-40B4-BE49-F238E27FC236}">
                <a16:creationId xmlns:a16="http://schemas.microsoft.com/office/drawing/2014/main" id="{2BC845CF-DE10-4436-A337-39AA915E78B7}"/>
              </a:ext>
            </a:extLst>
          </p:cNvPr>
          <p:cNvPicPr>
            <a:picLocks noChangeAspect="1"/>
          </p:cNvPicPr>
          <p:nvPr/>
        </p:nvPicPr>
        <p:blipFill>
          <a:blip r:embed="rId2"/>
          <a:stretch>
            <a:fillRect/>
          </a:stretch>
        </p:blipFill>
        <p:spPr>
          <a:xfrm>
            <a:off x="1412807" y="6231949"/>
            <a:ext cx="8682902" cy="484908"/>
          </a:xfrm>
          <a:prstGeom prst="rect">
            <a:avLst/>
          </a:prstGeom>
        </p:spPr>
      </p:pic>
    </p:spTree>
    <p:extLst>
      <p:ext uri="{BB962C8B-B14F-4D97-AF65-F5344CB8AC3E}">
        <p14:creationId xmlns:p14="http://schemas.microsoft.com/office/powerpoint/2010/main" val="178959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סוגי אובייקטים - </a:t>
            </a:r>
            <a:r>
              <a:rPr lang="fr-FR" sz="5400" dirty="0"/>
              <a:t>Tag</a:t>
            </a:r>
            <a:endParaRPr lang="he-IL" sz="5400" dirty="0"/>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אובייקט </a:t>
            </a:r>
            <a:r>
              <a:rPr lang="en-US" b="1" dirty="0"/>
              <a:t>Tag</a:t>
            </a:r>
            <a:r>
              <a:rPr lang="he-IL" b="1" dirty="0"/>
              <a:t>(תווית)</a:t>
            </a:r>
            <a:br>
              <a:rPr lang="en-US" dirty="0"/>
            </a:br>
            <a:r>
              <a:rPr lang="he-IL" sz="2400" dirty="0"/>
              <a:t>אפשר לגשת לתכונות התווית ישר דרך התווית כמו מילון:</a:t>
            </a:r>
          </a:p>
          <a:p>
            <a:pPr marL="0" indent="0" algn="r" rtl="1">
              <a:lnSpc>
                <a:spcPct val="150000"/>
              </a:lnSpc>
              <a:buNone/>
            </a:pPr>
            <a:endParaRPr lang="he-IL" sz="2400" dirty="0"/>
          </a:p>
          <a:p>
            <a:pPr marL="0" indent="0" algn="r" rtl="1">
              <a:lnSpc>
                <a:spcPct val="150000"/>
              </a:lnSpc>
              <a:buNone/>
            </a:pPr>
            <a:endParaRPr lang="he-IL" sz="2400" dirty="0"/>
          </a:p>
          <a:p>
            <a:pPr marL="0" indent="0" algn="r" rtl="1">
              <a:lnSpc>
                <a:spcPct val="150000"/>
              </a:lnSpc>
              <a:buNone/>
            </a:pPr>
            <a:r>
              <a:rPr lang="he-IL" sz="2400" dirty="0"/>
              <a:t>וניתן לבדוק אם תכונה כלשהי של תווית קיימת:</a:t>
            </a:r>
          </a:p>
        </p:txBody>
      </p:sp>
      <p:pic>
        <p:nvPicPr>
          <p:cNvPr id="5" name="תמונה 4">
            <a:extLst>
              <a:ext uri="{FF2B5EF4-FFF2-40B4-BE49-F238E27FC236}">
                <a16:creationId xmlns:a16="http://schemas.microsoft.com/office/drawing/2014/main" id="{5B945B75-4AD0-4BFA-925D-DCC17FDF5B76}"/>
              </a:ext>
            </a:extLst>
          </p:cNvPr>
          <p:cNvPicPr>
            <a:picLocks noChangeAspect="1"/>
          </p:cNvPicPr>
          <p:nvPr/>
        </p:nvPicPr>
        <p:blipFill>
          <a:blip r:embed="rId2"/>
          <a:stretch>
            <a:fillRect/>
          </a:stretch>
        </p:blipFill>
        <p:spPr>
          <a:xfrm>
            <a:off x="427849" y="2481559"/>
            <a:ext cx="3802694" cy="484908"/>
          </a:xfrm>
          <a:prstGeom prst="rect">
            <a:avLst/>
          </a:prstGeom>
        </p:spPr>
      </p:pic>
      <p:pic>
        <p:nvPicPr>
          <p:cNvPr id="7" name="תמונה 6">
            <a:extLst>
              <a:ext uri="{FF2B5EF4-FFF2-40B4-BE49-F238E27FC236}">
                <a16:creationId xmlns:a16="http://schemas.microsoft.com/office/drawing/2014/main" id="{68DED802-10E5-4074-BF85-41D1F75DB3E0}"/>
              </a:ext>
            </a:extLst>
          </p:cNvPr>
          <p:cNvPicPr>
            <a:picLocks noChangeAspect="1"/>
          </p:cNvPicPr>
          <p:nvPr/>
        </p:nvPicPr>
        <p:blipFill>
          <a:blip r:embed="rId3"/>
          <a:stretch>
            <a:fillRect/>
          </a:stretch>
        </p:blipFill>
        <p:spPr>
          <a:xfrm>
            <a:off x="427849" y="3131707"/>
            <a:ext cx="7455407" cy="472068"/>
          </a:xfrm>
          <a:prstGeom prst="rect">
            <a:avLst/>
          </a:prstGeom>
        </p:spPr>
      </p:pic>
      <p:pic>
        <p:nvPicPr>
          <p:cNvPr id="9" name="תמונה 8">
            <a:extLst>
              <a:ext uri="{FF2B5EF4-FFF2-40B4-BE49-F238E27FC236}">
                <a16:creationId xmlns:a16="http://schemas.microsoft.com/office/drawing/2014/main" id="{0CF1AB6D-0637-4BE3-90A5-CCDE46BCB3AD}"/>
              </a:ext>
            </a:extLst>
          </p:cNvPr>
          <p:cNvPicPr>
            <a:picLocks noChangeAspect="1"/>
          </p:cNvPicPr>
          <p:nvPr/>
        </p:nvPicPr>
        <p:blipFill>
          <a:blip r:embed="rId4"/>
          <a:stretch>
            <a:fillRect/>
          </a:stretch>
        </p:blipFill>
        <p:spPr>
          <a:xfrm>
            <a:off x="427848" y="3807122"/>
            <a:ext cx="7455407" cy="535534"/>
          </a:xfrm>
          <a:prstGeom prst="rect">
            <a:avLst/>
          </a:prstGeom>
        </p:spPr>
      </p:pic>
      <p:pic>
        <p:nvPicPr>
          <p:cNvPr id="6" name="תמונה 5">
            <a:extLst>
              <a:ext uri="{FF2B5EF4-FFF2-40B4-BE49-F238E27FC236}">
                <a16:creationId xmlns:a16="http://schemas.microsoft.com/office/drawing/2014/main" id="{D1591259-1764-43BA-9FDD-F94EBC91172C}"/>
              </a:ext>
            </a:extLst>
          </p:cNvPr>
          <p:cNvPicPr>
            <a:picLocks noChangeAspect="1"/>
          </p:cNvPicPr>
          <p:nvPr/>
        </p:nvPicPr>
        <p:blipFill>
          <a:blip r:embed="rId5"/>
          <a:stretch>
            <a:fillRect/>
          </a:stretch>
        </p:blipFill>
        <p:spPr>
          <a:xfrm>
            <a:off x="427848" y="5327881"/>
            <a:ext cx="7142745" cy="1164993"/>
          </a:xfrm>
          <a:prstGeom prst="rect">
            <a:avLst/>
          </a:prstGeom>
        </p:spPr>
      </p:pic>
    </p:spTree>
    <p:extLst>
      <p:ext uri="{BB962C8B-B14F-4D97-AF65-F5344CB8AC3E}">
        <p14:creationId xmlns:p14="http://schemas.microsoft.com/office/powerpoint/2010/main" val="1151801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סוגי אובייקטים - </a:t>
            </a:r>
            <a:r>
              <a:rPr lang="fr-FR" sz="5400" dirty="0"/>
              <a:t>BeautifulSoup</a:t>
            </a:r>
            <a:endParaRPr lang="he-IL" sz="5400" dirty="0"/>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אובייקט</a:t>
            </a:r>
            <a:r>
              <a:rPr lang="en-US" b="1" dirty="0" err="1"/>
              <a:t>BeautifulSoup</a:t>
            </a:r>
            <a:r>
              <a:rPr lang="en-US" b="1" dirty="0"/>
              <a:t> </a:t>
            </a:r>
            <a:r>
              <a:rPr lang="he-IL" dirty="0"/>
              <a:t>:</a:t>
            </a:r>
            <a:br>
              <a:rPr lang="en-US" dirty="0"/>
            </a:br>
            <a:r>
              <a:rPr lang="he-IL" sz="2400" dirty="0"/>
              <a:t>האובייקט שמתקבל מלקרוא לבנאי של </a:t>
            </a:r>
            <a:r>
              <a:rPr lang="fr-FR" sz="2400" dirty="0"/>
              <a:t>BeautifulSoup</a:t>
            </a:r>
            <a:r>
              <a:rPr lang="he-IL" sz="2400" dirty="0"/>
              <a:t> והאובייקט מייצג את המסמך שכאובייקט.</a:t>
            </a:r>
          </a:p>
          <a:p>
            <a:pPr marL="0" indent="0" algn="r" rtl="1">
              <a:lnSpc>
                <a:spcPct val="150000"/>
              </a:lnSpc>
              <a:buNone/>
            </a:pPr>
            <a:r>
              <a:rPr lang="he-IL" sz="2400" dirty="0"/>
              <a:t>תומך כמעט בכל הפונקציות של הניווט בעץ האובייקטים וניתן להתייחס אליו כאובייקט </a:t>
            </a:r>
            <a:r>
              <a:rPr lang="en-US" sz="2400" dirty="0"/>
              <a:t>Tag</a:t>
            </a:r>
            <a:r>
              <a:rPr lang="he-IL" sz="2400" dirty="0"/>
              <a:t>.</a:t>
            </a:r>
          </a:p>
        </p:txBody>
      </p:sp>
      <p:pic>
        <p:nvPicPr>
          <p:cNvPr id="5" name="תמונה 4">
            <a:extLst>
              <a:ext uri="{FF2B5EF4-FFF2-40B4-BE49-F238E27FC236}">
                <a16:creationId xmlns:a16="http://schemas.microsoft.com/office/drawing/2014/main" id="{0B4CD1ED-3186-4620-ADED-B8DF6699B77E}"/>
              </a:ext>
            </a:extLst>
          </p:cNvPr>
          <p:cNvPicPr>
            <a:picLocks noChangeAspect="1"/>
          </p:cNvPicPr>
          <p:nvPr/>
        </p:nvPicPr>
        <p:blipFill>
          <a:blip r:embed="rId2"/>
          <a:stretch>
            <a:fillRect/>
          </a:stretch>
        </p:blipFill>
        <p:spPr>
          <a:xfrm>
            <a:off x="1782617" y="4957028"/>
            <a:ext cx="8626766" cy="520136"/>
          </a:xfrm>
          <a:prstGeom prst="rect">
            <a:avLst/>
          </a:prstGeom>
        </p:spPr>
      </p:pic>
    </p:spTree>
    <p:extLst>
      <p:ext uri="{BB962C8B-B14F-4D97-AF65-F5344CB8AC3E}">
        <p14:creationId xmlns:p14="http://schemas.microsoft.com/office/powerpoint/2010/main" val="1672904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סוגי אובייקטים - </a:t>
            </a:r>
            <a:r>
              <a:rPr lang="fr-FR" sz="5400" dirty="0"/>
              <a:t>NavigableString</a:t>
            </a:r>
            <a:endParaRPr lang="he-IL" sz="5400" dirty="0"/>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אובייקט </a:t>
            </a:r>
            <a:r>
              <a:rPr lang="en-US" b="1" dirty="0"/>
              <a:t>NavigableString</a:t>
            </a:r>
            <a:r>
              <a:rPr lang="he-IL" dirty="0"/>
              <a:t>:</a:t>
            </a:r>
            <a:br>
              <a:rPr lang="en-US" dirty="0"/>
            </a:br>
            <a:r>
              <a:rPr lang="he-IL" sz="2400" dirty="0"/>
              <a:t>אובייקט של מחרוזת בתוך תווית. האובייקט יורש מן </a:t>
            </a:r>
            <a:r>
              <a:rPr lang="en-US" sz="2400" dirty="0"/>
              <a:t>str</a:t>
            </a:r>
            <a:r>
              <a:rPr lang="he-IL" sz="2400" dirty="0"/>
              <a:t> של פייטון ולכן אפשר לבצע עליו את כל הפעולות של מחרוזת רגילה, אך בנוסף ישנם תכונות ופונקציות לצורך ניווט בעץ האובייקטים.</a:t>
            </a:r>
          </a:p>
          <a:p>
            <a:pPr marL="0" indent="0" algn="r" rtl="1">
              <a:lnSpc>
                <a:spcPct val="150000"/>
              </a:lnSpc>
              <a:buNone/>
            </a:pPr>
            <a:endParaRPr lang="he-IL" sz="2400" dirty="0"/>
          </a:p>
          <a:p>
            <a:pPr marL="0" indent="0" algn="r" rtl="1">
              <a:lnSpc>
                <a:spcPct val="150000"/>
              </a:lnSpc>
              <a:buNone/>
            </a:pPr>
            <a:endParaRPr lang="he-IL" sz="2400" dirty="0"/>
          </a:p>
          <a:p>
            <a:pPr marL="0" indent="0" algn="r" rtl="1">
              <a:lnSpc>
                <a:spcPct val="150000"/>
              </a:lnSpc>
              <a:buNone/>
            </a:pPr>
            <a:r>
              <a:rPr lang="he-IL" sz="2400" dirty="0"/>
              <a:t>אם ישנה תווית נוספת בנוסף לטקסט אז </a:t>
            </a:r>
            <a:r>
              <a:rPr lang="en-US" sz="2400" dirty="0"/>
              <a:t>.string</a:t>
            </a:r>
            <a:r>
              <a:rPr lang="he-IL" sz="2400" dirty="0"/>
              <a:t> יהיה </a:t>
            </a:r>
            <a:r>
              <a:rPr lang="en-US" sz="2400" dirty="0"/>
              <a:t>none</a:t>
            </a:r>
          </a:p>
        </p:txBody>
      </p:sp>
      <p:pic>
        <p:nvPicPr>
          <p:cNvPr id="5" name="תמונה 4">
            <a:extLst>
              <a:ext uri="{FF2B5EF4-FFF2-40B4-BE49-F238E27FC236}">
                <a16:creationId xmlns:a16="http://schemas.microsoft.com/office/drawing/2014/main" id="{325DB20C-E043-42E5-B849-8C633ABFC20A}"/>
              </a:ext>
            </a:extLst>
          </p:cNvPr>
          <p:cNvPicPr>
            <a:picLocks noChangeAspect="1"/>
          </p:cNvPicPr>
          <p:nvPr/>
        </p:nvPicPr>
        <p:blipFill>
          <a:blip r:embed="rId2"/>
          <a:stretch>
            <a:fillRect/>
          </a:stretch>
        </p:blipFill>
        <p:spPr>
          <a:xfrm>
            <a:off x="1879669" y="4299531"/>
            <a:ext cx="8432662" cy="531090"/>
          </a:xfrm>
          <a:prstGeom prst="rect">
            <a:avLst/>
          </a:prstGeom>
        </p:spPr>
      </p:pic>
    </p:spTree>
    <p:extLst>
      <p:ext uri="{BB962C8B-B14F-4D97-AF65-F5344CB8AC3E}">
        <p14:creationId xmlns:p14="http://schemas.microsoft.com/office/powerpoint/2010/main" val="4277257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DC0EAE-28A8-453C-9481-353A78D2283C}"/>
              </a:ext>
            </a:extLst>
          </p:cNvPr>
          <p:cNvSpPr>
            <a:spLocks noGrp="1"/>
          </p:cNvSpPr>
          <p:nvPr>
            <p:ph type="title"/>
          </p:nvPr>
        </p:nvSpPr>
        <p:spPr/>
        <p:txBody>
          <a:bodyPr>
            <a:normAutofit/>
          </a:bodyPr>
          <a:lstStyle/>
          <a:p>
            <a:pPr algn="r" rtl="1"/>
            <a:r>
              <a:rPr lang="he-IL" sz="5400" dirty="0"/>
              <a:t>מבנה העץ של</a:t>
            </a:r>
            <a:r>
              <a:rPr lang="en-US" sz="5400" dirty="0"/>
              <a:t>Beautiful Soup </a:t>
            </a:r>
            <a:endParaRPr lang="he-IL" sz="5400" dirty="0"/>
          </a:p>
        </p:txBody>
      </p:sp>
      <p:grpSp>
        <p:nvGrpSpPr>
          <p:cNvPr id="25" name="קבוצה 24">
            <a:extLst>
              <a:ext uri="{FF2B5EF4-FFF2-40B4-BE49-F238E27FC236}">
                <a16:creationId xmlns:a16="http://schemas.microsoft.com/office/drawing/2014/main" id="{4BD6A0ED-4150-4B21-9962-E1AC5B739D6B}"/>
              </a:ext>
            </a:extLst>
          </p:cNvPr>
          <p:cNvGrpSpPr/>
          <p:nvPr/>
        </p:nvGrpSpPr>
        <p:grpSpPr>
          <a:xfrm>
            <a:off x="2595416" y="1690688"/>
            <a:ext cx="8035641" cy="4703617"/>
            <a:chOff x="2595416" y="1690688"/>
            <a:chExt cx="8035641" cy="4703617"/>
          </a:xfrm>
        </p:grpSpPr>
        <p:pic>
          <p:nvPicPr>
            <p:cNvPr id="9" name="תמונה 8">
              <a:extLst>
                <a:ext uri="{FF2B5EF4-FFF2-40B4-BE49-F238E27FC236}">
                  <a16:creationId xmlns:a16="http://schemas.microsoft.com/office/drawing/2014/main" id="{5621A286-DC9C-44C4-B945-E426AD2F4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017" y="1690689"/>
              <a:ext cx="7832438" cy="4703616"/>
            </a:xfrm>
            <a:prstGeom prst="rect">
              <a:avLst/>
            </a:prstGeom>
          </p:spPr>
        </p:pic>
        <p:sp>
          <p:nvSpPr>
            <p:cNvPr id="10" name="תיבת טקסט 9">
              <a:extLst>
                <a:ext uri="{FF2B5EF4-FFF2-40B4-BE49-F238E27FC236}">
                  <a16:creationId xmlns:a16="http://schemas.microsoft.com/office/drawing/2014/main" id="{D94D456D-5A41-4133-AC6F-C5F76C85AFDF}"/>
                </a:ext>
              </a:extLst>
            </p:cNvPr>
            <p:cNvSpPr txBox="1"/>
            <p:nvPr/>
          </p:nvSpPr>
          <p:spPr>
            <a:xfrm>
              <a:off x="4987637" y="1690688"/>
              <a:ext cx="2004284" cy="646331"/>
            </a:xfrm>
            <a:prstGeom prst="rect">
              <a:avLst/>
            </a:prstGeom>
            <a:noFill/>
          </p:spPr>
          <p:txBody>
            <a:bodyPr wrap="square" rtlCol="1">
              <a:spAutoFit/>
            </a:bodyPr>
            <a:lstStyle/>
            <a:p>
              <a:pPr algn="ctr"/>
              <a:r>
                <a:rPr lang="he-IL" b="1" dirty="0"/>
                <a:t>אובייקט </a:t>
              </a:r>
              <a:r>
                <a:rPr lang="fr-FR" b="1" dirty="0"/>
                <a:t>BeautifulSoup </a:t>
              </a:r>
              <a:endParaRPr lang="he-IL" b="1" dirty="0"/>
            </a:p>
          </p:txBody>
        </p:sp>
        <p:sp>
          <p:nvSpPr>
            <p:cNvPr id="13" name="תיבת טקסט 12">
              <a:extLst>
                <a:ext uri="{FF2B5EF4-FFF2-40B4-BE49-F238E27FC236}">
                  <a16:creationId xmlns:a16="http://schemas.microsoft.com/office/drawing/2014/main" id="{C481936A-EAA2-405A-8561-0421B5AC5492}"/>
                </a:ext>
              </a:extLst>
            </p:cNvPr>
            <p:cNvSpPr txBox="1"/>
            <p:nvPr/>
          </p:nvSpPr>
          <p:spPr>
            <a:xfrm>
              <a:off x="5079997" y="2641456"/>
              <a:ext cx="1819565" cy="646331"/>
            </a:xfrm>
            <a:prstGeom prst="rect">
              <a:avLst/>
            </a:prstGeom>
            <a:noFill/>
          </p:spPr>
          <p:txBody>
            <a:bodyPr wrap="square" rtlCol="1">
              <a:spAutoFit/>
            </a:bodyPr>
            <a:lstStyle/>
            <a:p>
              <a:pPr algn="ctr"/>
              <a:r>
                <a:rPr lang="he-IL" b="1" dirty="0"/>
                <a:t>אובייקט תווית</a:t>
              </a:r>
            </a:p>
            <a:p>
              <a:pPr algn="ctr"/>
              <a:r>
                <a:rPr lang="he-IL" dirty="0"/>
                <a:t> </a:t>
              </a:r>
              <a:r>
                <a:rPr lang="en-US" dirty="0"/>
                <a:t>HTML</a:t>
              </a:r>
              <a:endParaRPr lang="he-IL" dirty="0"/>
            </a:p>
          </p:txBody>
        </p:sp>
        <p:sp>
          <p:nvSpPr>
            <p:cNvPr id="14" name="תיבת טקסט 13">
              <a:extLst>
                <a:ext uri="{FF2B5EF4-FFF2-40B4-BE49-F238E27FC236}">
                  <a16:creationId xmlns:a16="http://schemas.microsoft.com/office/drawing/2014/main" id="{C9533615-36DB-46F0-B055-AAC92CC816EE}"/>
                </a:ext>
              </a:extLst>
            </p:cNvPr>
            <p:cNvSpPr txBox="1"/>
            <p:nvPr/>
          </p:nvSpPr>
          <p:spPr>
            <a:xfrm>
              <a:off x="7536870" y="3602038"/>
              <a:ext cx="1819565" cy="646331"/>
            </a:xfrm>
            <a:prstGeom prst="rect">
              <a:avLst/>
            </a:prstGeom>
            <a:noFill/>
          </p:spPr>
          <p:txBody>
            <a:bodyPr wrap="square" rtlCol="1">
              <a:spAutoFit/>
            </a:bodyPr>
            <a:lstStyle/>
            <a:p>
              <a:pPr algn="ctr"/>
              <a:r>
                <a:rPr lang="he-IL" b="1" dirty="0"/>
                <a:t>אובייקט תווית</a:t>
              </a:r>
            </a:p>
            <a:p>
              <a:pPr algn="ctr"/>
              <a:r>
                <a:rPr lang="he-IL" dirty="0"/>
                <a:t> </a:t>
              </a:r>
              <a:r>
                <a:rPr lang="en-US" dirty="0"/>
                <a:t>BODY</a:t>
              </a:r>
              <a:endParaRPr lang="he-IL" dirty="0"/>
            </a:p>
          </p:txBody>
        </p:sp>
        <p:sp>
          <p:nvSpPr>
            <p:cNvPr id="15" name="תיבת טקסט 14">
              <a:extLst>
                <a:ext uri="{FF2B5EF4-FFF2-40B4-BE49-F238E27FC236}">
                  <a16:creationId xmlns:a16="http://schemas.microsoft.com/office/drawing/2014/main" id="{B12578D7-8102-494A-BB7A-2CDAC906A85B}"/>
                </a:ext>
              </a:extLst>
            </p:cNvPr>
            <p:cNvSpPr txBox="1"/>
            <p:nvPr/>
          </p:nvSpPr>
          <p:spPr>
            <a:xfrm>
              <a:off x="2697017" y="3592802"/>
              <a:ext cx="1819565" cy="646331"/>
            </a:xfrm>
            <a:prstGeom prst="rect">
              <a:avLst/>
            </a:prstGeom>
            <a:noFill/>
          </p:spPr>
          <p:txBody>
            <a:bodyPr wrap="square" rtlCol="1">
              <a:spAutoFit/>
            </a:bodyPr>
            <a:lstStyle/>
            <a:p>
              <a:pPr algn="ctr"/>
              <a:r>
                <a:rPr lang="he-IL" b="1" dirty="0"/>
                <a:t>אובייקט תווית</a:t>
              </a:r>
            </a:p>
            <a:p>
              <a:pPr algn="ctr"/>
              <a:r>
                <a:rPr lang="he-IL" dirty="0"/>
                <a:t> </a:t>
              </a:r>
              <a:r>
                <a:rPr lang="en-US" dirty="0"/>
                <a:t>HEAD</a:t>
              </a:r>
              <a:endParaRPr lang="he-IL" dirty="0"/>
            </a:p>
          </p:txBody>
        </p:sp>
        <p:sp>
          <p:nvSpPr>
            <p:cNvPr id="16" name="תיבת טקסט 15">
              <a:extLst>
                <a:ext uri="{FF2B5EF4-FFF2-40B4-BE49-F238E27FC236}">
                  <a16:creationId xmlns:a16="http://schemas.microsoft.com/office/drawing/2014/main" id="{4B8CFFDA-7835-4BDC-93AF-9F8474BD35CA}"/>
                </a:ext>
              </a:extLst>
            </p:cNvPr>
            <p:cNvSpPr txBox="1"/>
            <p:nvPr/>
          </p:nvSpPr>
          <p:spPr>
            <a:xfrm>
              <a:off x="2697017" y="4664220"/>
              <a:ext cx="1819565" cy="646331"/>
            </a:xfrm>
            <a:prstGeom prst="rect">
              <a:avLst/>
            </a:prstGeom>
            <a:noFill/>
          </p:spPr>
          <p:txBody>
            <a:bodyPr wrap="square" rtlCol="1">
              <a:spAutoFit/>
            </a:bodyPr>
            <a:lstStyle/>
            <a:p>
              <a:pPr algn="ctr"/>
              <a:r>
                <a:rPr lang="he-IL" b="1" dirty="0"/>
                <a:t>אובייקט תווית</a:t>
              </a:r>
            </a:p>
            <a:p>
              <a:pPr algn="ctr"/>
              <a:r>
                <a:rPr lang="he-IL" dirty="0"/>
                <a:t> </a:t>
              </a:r>
              <a:r>
                <a:rPr lang="en-US" dirty="0"/>
                <a:t>TITLE</a:t>
              </a:r>
              <a:endParaRPr lang="he-IL" dirty="0"/>
            </a:p>
          </p:txBody>
        </p:sp>
        <p:sp>
          <p:nvSpPr>
            <p:cNvPr id="17" name="תיבת טקסט 16">
              <a:extLst>
                <a:ext uri="{FF2B5EF4-FFF2-40B4-BE49-F238E27FC236}">
                  <a16:creationId xmlns:a16="http://schemas.microsoft.com/office/drawing/2014/main" id="{D1DA1ECE-F139-40A0-B9D9-679E06508543}"/>
                </a:ext>
              </a:extLst>
            </p:cNvPr>
            <p:cNvSpPr txBox="1"/>
            <p:nvPr/>
          </p:nvSpPr>
          <p:spPr>
            <a:xfrm>
              <a:off x="2595416" y="5747974"/>
              <a:ext cx="2022766" cy="646331"/>
            </a:xfrm>
            <a:prstGeom prst="rect">
              <a:avLst/>
            </a:prstGeom>
            <a:noFill/>
          </p:spPr>
          <p:txBody>
            <a:bodyPr wrap="square" rtlCol="1">
              <a:spAutoFit/>
            </a:bodyPr>
            <a:lstStyle/>
            <a:p>
              <a:pPr algn="ctr"/>
              <a:r>
                <a:rPr lang="fr-FR" sz="1800" b="1" dirty="0"/>
                <a:t>NavigableString</a:t>
              </a:r>
              <a:endParaRPr lang="he-IL" b="1" dirty="0"/>
            </a:p>
            <a:p>
              <a:pPr algn="ctr"/>
              <a:r>
                <a:rPr lang="he-IL" dirty="0"/>
                <a:t> </a:t>
              </a:r>
              <a:r>
                <a:rPr lang="en-US" dirty="0"/>
                <a:t>my title</a:t>
              </a:r>
              <a:endParaRPr lang="he-IL" dirty="0"/>
            </a:p>
          </p:txBody>
        </p:sp>
        <p:sp>
          <p:nvSpPr>
            <p:cNvPr id="18" name="תיבת טקסט 17">
              <a:extLst>
                <a:ext uri="{FF2B5EF4-FFF2-40B4-BE49-F238E27FC236}">
                  <a16:creationId xmlns:a16="http://schemas.microsoft.com/office/drawing/2014/main" id="{0B69975B-7FA9-4B07-9BDD-2F58538256DA}"/>
                </a:ext>
              </a:extLst>
            </p:cNvPr>
            <p:cNvSpPr txBox="1"/>
            <p:nvPr/>
          </p:nvSpPr>
          <p:spPr>
            <a:xfrm>
              <a:off x="6280725" y="4654626"/>
              <a:ext cx="1819565" cy="646331"/>
            </a:xfrm>
            <a:prstGeom prst="rect">
              <a:avLst/>
            </a:prstGeom>
            <a:noFill/>
          </p:spPr>
          <p:txBody>
            <a:bodyPr wrap="square" rtlCol="1">
              <a:spAutoFit/>
            </a:bodyPr>
            <a:lstStyle/>
            <a:p>
              <a:pPr algn="ctr"/>
              <a:r>
                <a:rPr lang="he-IL" b="1" dirty="0"/>
                <a:t>אובייקט תווית</a:t>
              </a:r>
            </a:p>
            <a:p>
              <a:pPr algn="ctr"/>
              <a:r>
                <a:rPr lang="he-IL" dirty="0"/>
                <a:t> </a:t>
              </a:r>
              <a:r>
                <a:rPr lang="en-US" dirty="0"/>
                <a:t>H1</a:t>
              </a:r>
              <a:endParaRPr lang="he-IL" dirty="0"/>
            </a:p>
          </p:txBody>
        </p:sp>
        <p:sp>
          <p:nvSpPr>
            <p:cNvPr id="19" name="תיבת טקסט 18">
              <a:extLst>
                <a:ext uri="{FF2B5EF4-FFF2-40B4-BE49-F238E27FC236}">
                  <a16:creationId xmlns:a16="http://schemas.microsoft.com/office/drawing/2014/main" id="{CABB9E0D-5D34-4FF0-B9C9-072C9A81CA84}"/>
                </a:ext>
              </a:extLst>
            </p:cNvPr>
            <p:cNvSpPr txBox="1"/>
            <p:nvPr/>
          </p:nvSpPr>
          <p:spPr>
            <a:xfrm>
              <a:off x="6096001" y="5744905"/>
              <a:ext cx="2189012" cy="646331"/>
            </a:xfrm>
            <a:prstGeom prst="rect">
              <a:avLst/>
            </a:prstGeom>
            <a:noFill/>
          </p:spPr>
          <p:txBody>
            <a:bodyPr wrap="square" rtlCol="1">
              <a:spAutoFit/>
            </a:bodyPr>
            <a:lstStyle/>
            <a:p>
              <a:pPr algn="ctr"/>
              <a:r>
                <a:rPr lang="fr-FR" sz="1800" b="1" dirty="0"/>
                <a:t>NavigableString</a:t>
              </a:r>
              <a:endParaRPr lang="he-IL" b="1" dirty="0"/>
            </a:p>
            <a:p>
              <a:pPr algn="ctr"/>
              <a:r>
                <a:rPr lang="he-IL" dirty="0"/>
                <a:t> </a:t>
              </a:r>
              <a:r>
                <a:rPr lang="en-US" dirty="0"/>
                <a:t>my header</a:t>
              </a:r>
              <a:endParaRPr lang="he-IL" dirty="0"/>
            </a:p>
          </p:txBody>
        </p:sp>
        <p:sp>
          <p:nvSpPr>
            <p:cNvPr id="20" name="תיבת טקסט 19">
              <a:extLst>
                <a:ext uri="{FF2B5EF4-FFF2-40B4-BE49-F238E27FC236}">
                  <a16:creationId xmlns:a16="http://schemas.microsoft.com/office/drawing/2014/main" id="{4FCF0379-0FA7-4424-877A-FFE15CB19B67}"/>
                </a:ext>
              </a:extLst>
            </p:cNvPr>
            <p:cNvSpPr txBox="1"/>
            <p:nvPr/>
          </p:nvSpPr>
          <p:spPr>
            <a:xfrm>
              <a:off x="8709890" y="4654626"/>
              <a:ext cx="1819565" cy="646331"/>
            </a:xfrm>
            <a:prstGeom prst="rect">
              <a:avLst/>
            </a:prstGeom>
            <a:noFill/>
          </p:spPr>
          <p:txBody>
            <a:bodyPr wrap="square" rtlCol="1">
              <a:spAutoFit/>
            </a:bodyPr>
            <a:lstStyle/>
            <a:p>
              <a:pPr algn="ctr"/>
              <a:r>
                <a:rPr lang="he-IL" b="1" dirty="0"/>
                <a:t>אובייקט תווית</a:t>
              </a:r>
            </a:p>
            <a:p>
              <a:pPr algn="ctr"/>
              <a:r>
                <a:rPr lang="he-IL" dirty="0"/>
                <a:t> </a:t>
              </a:r>
              <a:r>
                <a:rPr lang="en-US" dirty="0"/>
                <a:t>p</a:t>
              </a:r>
              <a:endParaRPr lang="he-IL" dirty="0"/>
            </a:p>
          </p:txBody>
        </p:sp>
        <p:sp>
          <p:nvSpPr>
            <p:cNvPr id="21" name="תיבת טקסט 20">
              <a:extLst>
                <a:ext uri="{FF2B5EF4-FFF2-40B4-BE49-F238E27FC236}">
                  <a16:creationId xmlns:a16="http://schemas.microsoft.com/office/drawing/2014/main" id="{C221B9B8-DC55-4EA8-82A9-800AB30D1936}"/>
                </a:ext>
              </a:extLst>
            </p:cNvPr>
            <p:cNvSpPr txBox="1"/>
            <p:nvPr/>
          </p:nvSpPr>
          <p:spPr>
            <a:xfrm>
              <a:off x="8589819" y="5725433"/>
              <a:ext cx="2041238" cy="646331"/>
            </a:xfrm>
            <a:prstGeom prst="rect">
              <a:avLst/>
            </a:prstGeom>
            <a:noFill/>
          </p:spPr>
          <p:txBody>
            <a:bodyPr wrap="square" rtlCol="1">
              <a:spAutoFit/>
            </a:bodyPr>
            <a:lstStyle/>
            <a:p>
              <a:pPr algn="ctr"/>
              <a:r>
                <a:rPr lang="fr-FR" sz="1800" b="1" dirty="0"/>
                <a:t>NavigableString</a:t>
              </a:r>
              <a:endParaRPr lang="he-IL" b="1" dirty="0"/>
            </a:p>
            <a:p>
              <a:pPr algn="ctr"/>
              <a:r>
                <a:rPr lang="he-IL" dirty="0"/>
                <a:t> </a:t>
              </a:r>
              <a:r>
                <a:rPr lang="en-US" dirty="0"/>
                <a:t>my paragraph</a:t>
              </a:r>
              <a:endParaRPr lang="he-IL" dirty="0"/>
            </a:p>
          </p:txBody>
        </p:sp>
      </p:grpSp>
      <p:sp>
        <p:nvSpPr>
          <p:cNvPr id="26" name="תיבת טקסט 25">
            <a:extLst>
              <a:ext uri="{FF2B5EF4-FFF2-40B4-BE49-F238E27FC236}">
                <a16:creationId xmlns:a16="http://schemas.microsoft.com/office/drawing/2014/main" id="{D75D8D04-3AA2-469F-A431-731651A6F32B}"/>
              </a:ext>
            </a:extLst>
          </p:cNvPr>
          <p:cNvSpPr txBox="1"/>
          <p:nvPr/>
        </p:nvSpPr>
        <p:spPr>
          <a:xfrm>
            <a:off x="5618015" y="3241401"/>
            <a:ext cx="743523" cy="369332"/>
          </a:xfrm>
          <a:prstGeom prst="rect">
            <a:avLst/>
          </a:prstGeom>
          <a:noFill/>
        </p:spPr>
        <p:txBody>
          <a:bodyPr wrap="square" rtlCol="1">
            <a:spAutoFit/>
          </a:bodyPr>
          <a:lstStyle/>
          <a:p>
            <a:pPr algn="ctr"/>
            <a:r>
              <a:rPr lang="he-IL" dirty="0">
                <a:sym typeface="Wingdings" panose="05000000000000000000" pitchFamily="2" charset="2"/>
              </a:rPr>
              <a:t>הורה</a:t>
            </a:r>
            <a:endParaRPr lang="he-IL" dirty="0"/>
          </a:p>
        </p:txBody>
      </p:sp>
      <p:sp>
        <p:nvSpPr>
          <p:cNvPr id="29" name="תיבת טקסט 28">
            <a:extLst>
              <a:ext uri="{FF2B5EF4-FFF2-40B4-BE49-F238E27FC236}">
                <a16:creationId xmlns:a16="http://schemas.microsoft.com/office/drawing/2014/main" id="{3F1ECDD5-37F7-4AC6-9561-4D1537F9B10B}"/>
              </a:ext>
            </a:extLst>
          </p:cNvPr>
          <p:cNvSpPr txBox="1"/>
          <p:nvPr/>
        </p:nvSpPr>
        <p:spPr>
          <a:xfrm>
            <a:off x="7806453" y="3283196"/>
            <a:ext cx="587662" cy="369332"/>
          </a:xfrm>
          <a:prstGeom prst="rect">
            <a:avLst/>
          </a:prstGeom>
          <a:noFill/>
        </p:spPr>
        <p:txBody>
          <a:bodyPr wrap="square" rtlCol="1">
            <a:spAutoFit/>
          </a:bodyPr>
          <a:lstStyle/>
          <a:p>
            <a:r>
              <a:rPr lang="he-IL" dirty="0"/>
              <a:t>ילד</a:t>
            </a:r>
          </a:p>
        </p:txBody>
      </p:sp>
      <p:sp>
        <p:nvSpPr>
          <p:cNvPr id="30" name="תיבת טקסט 29">
            <a:extLst>
              <a:ext uri="{FF2B5EF4-FFF2-40B4-BE49-F238E27FC236}">
                <a16:creationId xmlns:a16="http://schemas.microsoft.com/office/drawing/2014/main" id="{1B38856C-1CB8-408E-BD1B-7BAE48112533}"/>
              </a:ext>
            </a:extLst>
          </p:cNvPr>
          <p:cNvSpPr txBox="1"/>
          <p:nvPr/>
        </p:nvSpPr>
        <p:spPr>
          <a:xfrm>
            <a:off x="3606798" y="3244334"/>
            <a:ext cx="587662" cy="369332"/>
          </a:xfrm>
          <a:prstGeom prst="rect">
            <a:avLst/>
          </a:prstGeom>
          <a:noFill/>
        </p:spPr>
        <p:txBody>
          <a:bodyPr wrap="square" rtlCol="1">
            <a:spAutoFit/>
          </a:bodyPr>
          <a:lstStyle/>
          <a:p>
            <a:r>
              <a:rPr lang="he-IL" dirty="0"/>
              <a:t>ילד</a:t>
            </a:r>
          </a:p>
        </p:txBody>
      </p:sp>
    </p:spTree>
    <p:extLst>
      <p:ext uri="{BB962C8B-B14F-4D97-AF65-F5344CB8AC3E}">
        <p14:creationId xmlns:p14="http://schemas.microsoft.com/office/powerpoint/2010/main" val="2118022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ניווט בעץ האובייקטים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פנייה לתווית כתכונה</a:t>
            </a:r>
            <a:r>
              <a:rPr lang="he-IL" dirty="0"/>
              <a:t>:</a:t>
            </a:r>
            <a:br>
              <a:rPr lang="en-US" dirty="0"/>
            </a:br>
            <a:r>
              <a:rPr lang="he-IL" sz="2400" dirty="0"/>
              <a:t>ניתן לקרוא לכל תווית כתכונה של תווית אחרת, שנמצאת מתחתיה בעץ האובייקטים. תוחזר התווית הראשונה שמתאימה, אם לא תמצא תווית אז יוחזר </a:t>
            </a:r>
            <a:r>
              <a:rPr lang="en-US" sz="2400" dirty="0"/>
              <a:t>none</a:t>
            </a:r>
            <a:r>
              <a:rPr lang="he-IL" sz="2400" dirty="0"/>
              <a:t>:</a:t>
            </a:r>
          </a:p>
        </p:txBody>
      </p:sp>
      <p:pic>
        <p:nvPicPr>
          <p:cNvPr id="8" name="תמונה 7">
            <a:extLst>
              <a:ext uri="{FF2B5EF4-FFF2-40B4-BE49-F238E27FC236}">
                <a16:creationId xmlns:a16="http://schemas.microsoft.com/office/drawing/2014/main" id="{125AB315-7171-4D67-98E5-018BA924472F}"/>
              </a:ext>
            </a:extLst>
          </p:cNvPr>
          <p:cNvPicPr>
            <a:picLocks noChangeAspect="1"/>
          </p:cNvPicPr>
          <p:nvPr/>
        </p:nvPicPr>
        <p:blipFill>
          <a:blip r:embed="rId2"/>
          <a:stretch>
            <a:fillRect/>
          </a:stretch>
        </p:blipFill>
        <p:spPr>
          <a:xfrm>
            <a:off x="3542541" y="3429000"/>
            <a:ext cx="5106917" cy="3332018"/>
          </a:xfrm>
          <a:prstGeom prst="rect">
            <a:avLst/>
          </a:prstGeom>
        </p:spPr>
      </p:pic>
    </p:spTree>
    <p:extLst>
      <p:ext uri="{BB962C8B-B14F-4D97-AF65-F5344CB8AC3E}">
        <p14:creationId xmlns:p14="http://schemas.microsoft.com/office/powerpoint/2010/main" val="176452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ניווט האובייקטים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רשימה של כל הילדים הישירים</a:t>
            </a:r>
            <a:r>
              <a:rPr lang="he-IL" dirty="0"/>
              <a:t>:</a:t>
            </a:r>
            <a:br>
              <a:rPr lang="en-US" dirty="0"/>
            </a:br>
            <a:r>
              <a:rPr lang="he-IL" sz="2400" dirty="0"/>
              <a:t>התכונה </a:t>
            </a:r>
            <a:r>
              <a:rPr lang="en-US" sz="2400" dirty="0"/>
              <a:t>.contents</a:t>
            </a:r>
            <a:r>
              <a:rPr lang="he-IL" sz="2400" dirty="0"/>
              <a:t> מחזירה רשימה של כל הילדים הישירים של התווית. ילדים יכולים להיות גם אובייקט תווית וגם אובייקט </a:t>
            </a:r>
            <a:r>
              <a:rPr lang="fr-FR" sz="2400" dirty="0"/>
              <a:t>NavigableString</a:t>
            </a:r>
            <a:r>
              <a:rPr lang="he-IL" sz="2400" dirty="0"/>
              <a:t>.</a:t>
            </a:r>
          </a:p>
          <a:p>
            <a:pPr marL="0" indent="0" algn="r" rtl="1">
              <a:lnSpc>
                <a:spcPct val="150000"/>
              </a:lnSpc>
              <a:buNone/>
            </a:pPr>
            <a:r>
              <a:rPr lang="he-IL" sz="2400" dirty="0"/>
              <a:t>פלט:</a:t>
            </a:r>
          </a:p>
        </p:txBody>
      </p:sp>
      <p:pic>
        <p:nvPicPr>
          <p:cNvPr id="12" name="תמונה 11">
            <a:extLst>
              <a:ext uri="{FF2B5EF4-FFF2-40B4-BE49-F238E27FC236}">
                <a16:creationId xmlns:a16="http://schemas.microsoft.com/office/drawing/2014/main" id="{227AD18F-2753-4DBF-AB91-750B57445FFF}"/>
              </a:ext>
            </a:extLst>
          </p:cNvPr>
          <p:cNvPicPr>
            <a:picLocks noChangeAspect="1"/>
          </p:cNvPicPr>
          <p:nvPr/>
        </p:nvPicPr>
        <p:blipFill>
          <a:blip r:embed="rId2"/>
          <a:stretch>
            <a:fillRect/>
          </a:stretch>
        </p:blipFill>
        <p:spPr>
          <a:xfrm>
            <a:off x="6477167" y="4365504"/>
            <a:ext cx="5548093" cy="1703183"/>
          </a:xfrm>
          <a:prstGeom prst="rect">
            <a:avLst/>
          </a:prstGeom>
        </p:spPr>
      </p:pic>
      <p:pic>
        <p:nvPicPr>
          <p:cNvPr id="14" name="תמונה 13">
            <a:extLst>
              <a:ext uri="{FF2B5EF4-FFF2-40B4-BE49-F238E27FC236}">
                <a16:creationId xmlns:a16="http://schemas.microsoft.com/office/drawing/2014/main" id="{4876B08E-8F51-4EDB-89D7-EB940DBBE428}"/>
              </a:ext>
            </a:extLst>
          </p:cNvPr>
          <p:cNvPicPr>
            <a:picLocks noChangeAspect="1"/>
          </p:cNvPicPr>
          <p:nvPr/>
        </p:nvPicPr>
        <p:blipFill>
          <a:blip r:embed="rId3"/>
          <a:stretch>
            <a:fillRect/>
          </a:stretch>
        </p:blipFill>
        <p:spPr>
          <a:xfrm>
            <a:off x="166740" y="3481996"/>
            <a:ext cx="6075642" cy="3103531"/>
          </a:xfrm>
          <a:prstGeom prst="rect">
            <a:avLst/>
          </a:prstGeom>
        </p:spPr>
      </p:pic>
    </p:spTree>
    <p:extLst>
      <p:ext uri="{BB962C8B-B14F-4D97-AF65-F5344CB8AC3E}">
        <p14:creationId xmlns:p14="http://schemas.microsoft.com/office/powerpoint/2010/main" val="2804984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ניווט בעץ האובייקטים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רשימה של כל הילדים</a:t>
            </a:r>
            <a:r>
              <a:rPr lang="he-IL" dirty="0"/>
              <a:t>:</a:t>
            </a:r>
            <a:br>
              <a:rPr lang="en-US" dirty="0"/>
            </a:br>
            <a:r>
              <a:rPr lang="he-IL" sz="2400" dirty="0"/>
              <a:t>התכונה </a:t>
            </a:r>
            <a:r>
              <a:rPr lang="en-US" sz="2400" dirty="0"/>
              <a:t>.descendants</a:t>
            </a:r>
            <a:r>
              <a:rPr lang="he-IL" sz="2400" dirty="0"/>
              <a:t> מחזירה אובייקט </a:t>
            </a:r>
            <a:r>
              <a:rPr lang="en-US" sz="2400" dirty="0"/>
              <a:t>generator</a:t>
            </a:r>
            <a:r>
              <a:rPr lang="he-IL" sz="2400" dirty="0"/>
              <a:t> של </a:t>
            </a:r>
            <a:r>
              <a:rPr lang="he-IL" sz="2400" b="1" dirty="0"/>
              <a:t>כל הילדים</a:t>
            </a:r>
            <a:r>
              <a:rPr lang="he-IL" sz="2400" dirty="0"/>
              <a:t> של התווית. התכונה עוברת בצורה רקורסיבית על כל האובייקטים בעץ שנמצאים מתחת לתווית.</a:t>
            </a:r>
          </a:p>
          <a:p>
            <a:pPr marL="0" indent="0" algn="r" rtl="1">
              <a:lnSpc>
                <a:spcPct val="150000"/>
              </a:lnSpc>
              <a:buNone/>
            </a:pPr>
            <a:endParaRPr lang="he-IL" sz="2400" dirty="0"/>
          </a:p>
        </p:txBody>
      </p:sp>
      <p:pic>
        <p:nvPicPr>
          <p:cNvPr id="9" name="תמונה 8">
            <a:extLst>
              <a:ext uri="{FF2B5EF4-FFF2-40B4-BE49-F238E27FC236}">
                <a16:creationId xmlns:a16="http://schemas.microsoft.com/office/drawing/2014/main" id="{7CF57DEE-C4DA-408D-9264-4F0A060C9062}"/>
              </a:ext>
            </a:extLst>
          </p:cNvPr>
          <p:cNvPicPr>
            <a:picLocks noChangeAspect="1"/>
          </p:cNvPicPr>
          <p:nvPr/>
        </p:nvPicPr>
        <p:blipFill>
          <a:blip r:embed="rId2"/>
          <a:stretch>
            <a:fillRect/>
          </a:stretch>
        </p:blipFill>
        <p:spPr>
          <a:xfrm>
            <a:off x="3001818" y="3425225"/>
            <a:ext cx="6188364" cy="3286914"/>
          </a:xfrm>
          <a:prstGeom prst="rect">
            <a:avLst/>
          </a:prstGeom>
        </p:spPr>
      </p:pic>
    </p:spTree>
    <p:extLst>
      <p:ext uri="{BB962C8B-B14F-4D97-AF65-F5344CB8AC3E}">
        <p14:creationId xmlns:p14="http://schemas.microsoft.com/office/powerpoint/2010/main" val="2642568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ניווט בעץ האובייקטים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הורה בעץ האובייקטים</a:t>
            </a:r>
            <a:r>
              <a:rPr lang="he-IL" dirty="0"/>
              <a:t>:</a:t>
            </a:r>
            <a:br>
              <a:rPr lang="en-US" dirty="0"/>
            </a:br>
            <a:r>
              <a:rPr lang="he-IL" sz="2400" dirty="0"/>
              <a:t>התכונה </a:t>
            </a:r>
            <a:r>
              <a:rPr lang="en-US" sz="2400" dirty="0"/>
              <a:t>.parent</a:t>
            </a:r>
            <a:r>
              <a:rPr lang="he-IL" sz="2400" dirty="0"/>
              <a:t> מחזירה את אובייקט התווית שמעליו בעץ האובייקטים. לאובייקט </a:t>
            </a:r>
            <a:r>
              <a:rPr lang="fr-FR" sz="2400" dirty="0"/>
              <a:t>BeautifulSoup</a:t>
            </a:r>
            <a:r>
              <a:rPr lang="he-IL" sz="2400" dirty="0"/>
              <a:t> התכונה תחזיר </a:t>
            </a:r>
            <a:r>
              <a:rPr lang="en-US" sz="2400" dirty="0"/>
              <a:t>None</a:t>
            </a:r>
            <a:r>
              <a:rPr lang="he-IL" sz="2400" dirty="0"/>
              <a:t>. </a:t>
            </a:r>
          </a:p>
          <a:p>
            <a:pPr marL="0" indent="0" algn="r" rtl="1">
              <a:lnSpc>
                <a:spcPct val="150000"/>
              </a:lnSpc>
              <a:buNone/>
            </a:pPr>
            <a:endParaRPr lang="he-IL" sz="2400" dirty="0"/>
          </a:p>
        </p:txBody>
      </p:sp>
    </p:spTree>
    <p:extLst>
      <p:ext uri="{BB962C8B-B14F-4D97-AF65-F5344CB8AC3E}">
        <p14:creationId xmlns:p14="http://schemas.microsoft.com/office/powerpoint/2010/main" val="4015711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ניווט בעץ האובייקטים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ילד מחרוזת</a:t>
            </a:r>
            <a:r>
              <a:rPr lang="he-IL" dirty="0"/>
              <a:t>:</a:t>
            </a:r>
            <a:br>
              <a:rPr lang="en-US" dirty="0"/>
            </a:br>
            <a:r>
              <a:rPr lang="he-IL" sz="2400" dirty="0"/>
              <a:t>התכונה </a:t>
            </a:r>
            <a:r>
              <a:rPr lang="en-US" sz="2400" dirty="0"/>
              <a:t>.string</a:t>
            </a:r>
            <a:r>
              <a:rPr lang="he-IL" sz="2400" dirty="0"/>
              <a:t> מחזירה אובייקט </a:t>
            </a:r>
            <a:r>
              <a:rPr lang="fr-FR" sz="2400" dirty="0"/>
              <a:t>NavigableString</a:t>
            </a:r>
            <a:r>
              <a:rPr lang="he-IL" sz="2400" dirty="0"/>
              <a:t> אם יש רק ילד אחד והוא </a:t>
            </a:r>
            <a:r>
              <a:rPr lang="fr-FR" sz="2400" dirty="0"/>
              <a:t>NavigableString</a:t>
            </a:r>
            <a:r>
              <a:rPr lang="he-IL" sz="2400" dirty="0"/>
              <a:t>, אחת התכונה תחזיר </a:t>
            </a:r>
            <a:r>
              <a:rPr lang="en-US" sz="2400" dirty="0"/>
              <a:t>None</a:t>
            </a:r>
            <a:r>
              <a:rPr lang="he-IL" sz="2400" dirty="0"/>
              <a:t>.</a:t>
            </a:r>
            <a:endParaRPr lang="en-US" sz="2400" dirty="0"/>
          </a:p>
          <a:p>
            <a:pPr marL="0" indent="0" algn="r" rtl="1">
              <a:lnSpc>
                <a:spcPct val="150000"/>
              </a:lnSpc>
              <a:buNone/>
            </a:pPr>
            <a:r>
              <a:rPr lang="he-IL" sz="2400" dirty="0"/>
              <a:t>לאובייקט </a:t>
            </a:r>
            <a:r>
              <a:rPr lang="fr-FR" sz="2400" dirty="0"/>
              <a:t>NavigableString</a:t>
            </a:r>
            <a:r>
              <a:rPr lang="he-IL" sz="2400" dirty="0"/>
              <a:t> אין את התכונות של חיפוש וניווט בעץ האובייקטים של האובייקטים מתחתיו, כי הוא ערך סופי בעץ.</a:t>
            </a:r>
          </a:p>
        </p:txBody>
      </p:sp>
    </p:spTree>
    <p:extLst>
      <p:ext uri="{BB962C8B-B14F-4D97-AF65-F5344CB8AC3E}">
        <p14:creationId xmlns:p14="http://schemas.microsoft.com/office/powerpoint/2010/main" val="33220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BCA340-4223-4710-9531-4FE1AAE63F4C}"/>
              </a:ext>
            </a:extLst>
          </p:cNvPr>
          <p:cNvSpPr>
            <a:spLocks noGrp="1"/>
          </p:cNvSpPr>
          <p:nvPr>
            <p:ph type="title"/>
          </p:nvPr>
        </p:nvSpPr>
        <p:spPr/>
        <p:txBody>
          <a:bodyPr>
            <a:normAutofit/>
          </a:bodyPr>
          <a:lstStyle/>
          <a:p>
            <a:pPr algn="r"/>
            <a:r>
              <a:rPr lang="he-IL" sz="5400" dirty="0"/>
              <a:t>שימושים</a:t>
            </a:r>
          </a:p>
        </p:txBody>
      </p:sp>
      <p:sp>
        <p:nvSpPr>
          <p:cNvPr id="3" name="מציין מיקום תוכן 2">
            <a:extLst>
              <a:ext uri="{FF2B5EF4-FFF2-40B4-BE49-F238E27FC236}">
                <a16:creationId xmlns:a16="http://schemas.microsoft.com/office/drawing/2014/main" id="{92E3B909-B529-4632-956B-9F4C8E46D75B}"/>
              </a:ext>
            </a:extLst>
          </p:cNvPr>
          <p:cNvSpPr>
            <a:spLocks noGrp="1"/>
          </p:cNvSpPr>
          <p:nvPr>
            <p:ph idx="1"/>
          </p:nvPr>
        </p:nvSpPr>
        <p:spPr/>
        <p:txBody>
          <a:bodyPr/>
          <a:lstStyle/>
          <a:p>
            <a:pPr algn="r" rtl="1">
              <a:lnSpc>
                <a:spcPct val="150000"/>
              </a:lnSpc>
            </a:pPr>
            <a:r>
              <a:rPr lang="he-IL" dirty="0"/>
              <a:t>ביצוע מחקר שיווקי</a:t>
            </a:r>
          </a:p>
          <a:p>
            <a:pPr algn="r" rtl="1">
              <a:lnSpc>
                <a:spcPct val="150000"/>
              </a:lnSpc>
            </a:pPr>
            <a:r>
              <a:rPr lang="he-IL" dirty="0"/>
              <a:t>אימון אלגוריתמים של למידת מכונה</a:t>
            </a:r>
          </a:p>
          <a:p>
            <a:pPr algn="r" rtl="1">
              <a:lnSpc>
                <a:spcPct val="150000"/>
              </a:lnSpc>
            </a:pPr>
            <a:r>
              <a:rPr lang="he-IL" dirty="0"/>
              <a:t>השוואת מחירים בין אתרים</a:t>
            </a:r>
          </a:p>
          <a:p>
            <a:pPr algn="r" rtl="1">
              <a:lnSpc>
                <a:spcPct val="150000"/>
              </a:lnSpc>
            </a:pPr>
            <a:r>
              <a:rPr lang="he-IL" sz="2400" dirty="0"/>
              <a:t>ועוד ועוד...</a:t>
            </a:r>
          </a:p>
          <a:p>
            <a:pPr algn="r" rtl="1"/>
            <a:endParaRPr lang="he-IL" dirty="0"/>
          </a:p>
          <a:p>
            <a:pPr marL="0" indent="0" algn="r" rtl="1">
              <a:buNone/>
            </a:pPr>
            <a:endParaRPr lang="he-IL" dirty="0"/>
          </a:p>
        </p:txBody>
      </p:sp>
    </p:spTree>
    <p:extLst>
      <p:ext uri="{BB962C8B-B14F-4D97-AF65-F5344CB8AC3E}">
        <p14:creationId xmlns:p14="http://schemas.microsoft.com/office/powerpoint/2010/main" val="218593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ניווט בעץ האובייקטים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ניווט באותה רמה של העץ</a:t>
            </a:r>
            <a:r>
              <a:rPr lang="he-IL" dirty="0"/>
              <a:t>:</a:t>
            </a:r>
            <a:br>
              <a:rPr lang="en-US" dirty="0"/>
            </a:br>
            <a:r>
              <a:rPr lang="he-IL" sz="2400" dirty="0"/>
              <a:t>התכונה </a:t>
            </a:r>
            <a:r>
              <a:rPr lang="en-US" sz="2400" dirty="0"/>
              <a:t> .next_sibling</a:t>
            </a:r>
            <a:r>
              <a:rPr lang="he-IL" sz="2400" dirty="0"/>
              <a:t>מחזירה את האובייקט שהומר אחרי האובייקט הנוכחי באותה רמה של העץ. התכונה </a:t>
            </a:r>
            <a:r>
              <a:rPr lang="en-US" sz="2400" dirty="0"/>
              <a:t> .previous_sibling</a:t>
            </a:r>
            <a:r>
              <a:rPr lang="he-IL" sz="2400" dirty="0"/>
              <a:t>מחזירה את האובייקט שהומר לפני האובייקט הנוכחי באותה רמה של העץ:</a:t>
            </a:r>
            <a:endParaRPr lang="en-US" sz="2400" dirty="0"/>
          </a:p>
        </p:txBody>
      </p:sp>
      <p:pic>
        <p:nvPicPr>
          <p:cNvPr id="7" name="תמונה 6">
            <a:extLst>
              <a:ext uri="{FF2B5EF4-FFF2-40B4-BE49-F238E27FC236}">
                <a16:creationId xmlns:a16="http://schemas.microsoft.com/office/drawing/2014/main" id="{CB31AD66-72CF-4B99-BCC1-6E571BA80616}"/>
              </a:ext>
            </a:extLst>
          </p:cNvPr>
          <p:cNvPicPr>
            <a:picLocks noChangeAspect="1"/>
          </p:cNvPicPr>
          <p:nvPr/>
        </p:nvPicPr>
        <p:blipFill>
          <a:blip r:embed="rId2"/>
          <a:stretch>
            <a:fillRect/>
          </a:stretch>
        </p:blipFill>
        <p:spPr>
          <a:xfrm>
            <a:off x="2225964" y="4039108"/>
            <a:ext cx="7740072" cy="2725416"/>
          </a:xfrm>
          <a:prstGeom prst="rect">
            <a:avLst/>
          </a:prstGeom>
        </p:spPr>
      </p:pic>
    </p:spTree>
    <p:extLst>
      <p:ext uri="{BB962C8B-B14F-4D97-AF65-F5344CB8AC3E}">
        <p14:creationId xmlns:p14="http://schemas.microsoft.com/office/powerpoint/2010/main" val="3748123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ניווט בעץ האובייקטים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ניווט באותה רמה של העץ</a:t>
            </a:r>
            <a:r>
              <a:rPr lang="he-IL" dirty="0"/>
              <a:t>:</a:t>
            </a:r>
            <a:br>
              <a:rPr lang="en-US" dirty="0"/>
            </a:br>
            <a:r>
              <a:rPr lang="he-IL" sz="2400" dirty="0"/>
              <a:t>התכונה </a:t>
            </a:r>
            <a:r>
              <a:rPr lang="en-US" sz="2400" dirty="0"/>
              <a:t> .next_siblings</a:t>
            </a:r>
            <a:r>
              <a:rPr lang="he-IL" sz="2400" dirty="0"/>
              <a:t>מחזירה אובייקט גנרטור של אובייקטים שהומרו אחרי האובייקט הנוכחי באותה רמה של העץ. התכונה </a:t>
            </a:r>
            <a:r>
              <a:rPr lang="en-US" sz="2400" dirty="0"/>
              <a:t>.previous_sibling</a:t>
            </a:r>
            <a:r>
              <a:rPr lang="he-IL" sz="2400" dirty="0"/>
              <a:t> מחזירה אובייקט גנרטור של אובייקטים שהומרו לפני האובייקט הנוכחי באותה רמה של העץ:</a:t>
            </a:r>
            <a:endParaRPr lang="en-US" sz="2400" dirty="0"/>
          </a:p>
        </p:txBody>
      </p:sp>
      <p:pic>
        <p:nvPicPr>
          <p:cNvPr id="5" name="תמונה 4">
            <a:extLst>
              <a:ext uri="{FF2B5EF4-FFF2-40B4-BE49-F238E27FC236}">
                <a16:creationId xmlns:a16="http://schemas.microsoft.com/office/drawing/2014/main" id="{C9607694-3312-4589-BE17-EFD084CA127F}"/>
              </a:ext>
            </a:extLst>
          </p:cNvPr>
          <p:cNvPicPr>
            <a:picLocks noChangeAspect="1"/>
          </p:cNvPicPr>
          <p:nvPr/>
        </p:nvPicPr>
        <p:blipFill>
          <a:blip r:embed="rId2"/>
          <a:stretch>
            <a:fillRect/>
          </a:stretch>
        </p:blipFill>
        <p:spPr>
          <a:xfrm>
            <a:off x="2207491" y="4027055"/>
            <a:ext cx="7777018" cy="2718254"/>
          </a:xfrm>
          <a:prstGeom prst="rect">
            <a:avLst/>
          </a:prstGeom>
        </p:spPr>
      </p:pic>
    </p:spTree>
    <p:extLst>
      <p:ext uri="{BB962C8B-B14F-4D97-AF65-F5344CB8AC3E}">
        <p14:creationId xmlns:p14="http://schemas.microsoft.com/office/powerpoint/2010/main" val="2414704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סוגי פילטרים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dirty="0"/>
              <a:t>לפני שאפשר לדבר על פונקציות חיפוש, צריך קודם לדבר על סוגי פילטרים שאפשר להעביר כפרמטרים לפונקציות אלה. אפשר להשתמש בהם כדי לסנן את החיפוש על פי שם התווית, תכונות התווית, טקסט התווית או שילוב של שלהם.</a:t>
            </a:r>
            <a:br>
              <a:rPr lang="en-US" dirty="0"/>
            </a:br>
            <a:endParaRPr lang="en-US" sz="2400" dirty="0"/>
          </a:p>
        </p:txBody>
      </p:sp>
    </p:spTree>
    <p:extLst>
      <p:ext uri="{BB962C8B-B14F-4D97-AF65-F5344CB8AC3E}">
        <p14:creationId xmlns:p14="http://schemas.microsoft.com/office/powerpoint/2010/main" val="2125712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סוגי פילטרים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מחרוזת:</a:t>
            </a:r>
          </a:p>
          <a:p>
            <a:pPr marL="0" indent="0" algn="r" rtl="1">
              <a:lnSpc>
                <a:spcPct val="150000"/>
              </a:lnSpc>
              <a:buNone/>
            </a:pPr>
            <a:r>
              <a:rPr lang="he-IL" sz="2400" dirty="0"/>
              <a:t>הפילטר הפשוט ביותר הוא מחרוזת. כשמעבירים מחרוזת, </a:t>
            </a:r>
            <a:r>
              <a:rPr lang="fr-FR" sz="2400" dirty="0"/>
              <a:t>Beautiful Soup</a:t>
            </a:r>
            <a:r>
              <a:rPr lang="he-IL" sz="2400" dirty="0"/>
              <a:t> יסנן התוכן במדויק לפי כל התוכן שזהה למחרוזת.</a:t>
            </a:r>
          </a:p>
          <a:p>
            <a:pPr marL="0" indent="0" algn="r" rtl="1">
              <a:lnSpc>
                <a:spcPct val="150000"/>
              </a:lnSpc>
              <a:buNone/>
            </a:pPr>
            <a:r>
              <a:rPr lang="he-IL" sz="2400" b="1" dirty="0"/>
              <a:t>רשימה של מחרוזות:</a:t>
            </a:r>
          </a:p>
          <a:p>
            <a:pPr marL="0" indent="0" algn="r" rtl="1">
              <a:lnSpc>
                <a:spcPct val="150000"/>
              </a:lnSpc>
              <a:buNone/>
            </a:pPr>
            <a:r>
              <a:rPr lang="he-IL" sz="2400" dirty="0"/>
              <a:t>כשמעבירים רשימה, </a:t>
            </a:r>
            <a:r>
              <a:rPr lang="fr-FR" sz="2400" dirty="0"/>
              <a:t>Beautiful Soup</a:t>
            </a:r>
            <a:r>
              <a:rPr lang="he-IL" sz="2400" dirty="0"/>
              <a:t> יסנן התוכן במדויק לפי כל מה שזהה לאחד המחרוזות ברשימה.</a:t>
            </a:r>
          </a:p>
          <a:p>
            <a:pPr marL="0" indent="0" algn="r" rtl="1">
              <a:lnSpc>
                <a:spcPct val="150000"/>
              </a:lnSpc>
              <a:buNone/>
            </a:pPr>
            <a:endParaRPr lang="he-IL" sz="2400" dirty="0"/>
          </a:p>
        </p:txBody>
      </p:sp>
      <p:pic>
        <p:nvPicPr>
          <p:cNvPr id="4" name="תמונה 3">
            <a:extLst>
              <a:ext uri="{FF2B5EF4-FFF2-40B4-BE49-F238E27FC236}">
                <a16:creationId xmlns:a16="http://schemas.microsoft.com/office/drawing/2014/main" id="{47B05CED-CAE5-490B-84EE-FC7F8A660C55}"/>
              </a:ext>
            </a:extLst>
          </p:cNvPr>
          <p:cNvPicPr>
            <a:picLocks noChangeAspect="1"/>
          </p:cNvPicPr>
          <p:nvPr/>
        </p:nvPicPr>
        <p:blipFill>
          <a:blip r:embed="rId2"/>
          <a:stretch>
            <a:fillRect/>
          </a:stretch>
        </p:blipFill>
        <p:spPr>
          <a:xfrm>
            <a:off x="1283934" y="3212804"/>
            <a:ext cx="4905928" cy="823486"/>
          </a:xfrm>
          <a:prstGeom prst="rect">
            <a:avLst/>
          </a:prstGeom>
        </p:spPr>
      </p:pic>
      <p:pic>
        <p:nvPicPr>
          <p:cNvPr id="6" name="תמונה 5">
            <a:extLst>
              <a:ext uri="{FF2B5EF4-FFF2-40B4-BE49-F238E27FC236}">
                <a16:creationId xmlns:a16="http://schemas.microsoft.com/office/drawing/2014/main" id="{E0CF2BD5-2855-4268-B867-B7A0B4C92BEE}"/>
              </a:ext>
            </a:extLst>
          </p:cNvPr>
          <p:cNvPicPr>
            <a:picLocks noChangeAspect="1"/>
          </p:cNvPicPr>
          <p:nvPr/>
        </p:nvPicPr>
        <p:blipFill>
          <a:blip r:embed="rId3"/>
          <a:stretch>
            <a:fillRect/>
          </a:stretch>
        </p:blipFill>
        <p:spPr>
          <a:xfrm>
            <a:off x="1283934" y="5312069"/>
            <a:ext cx="4912020" cy="823486"/>
          </a:xfrm>
          <a:prstGeom prst="rect">
            <a:avLst/>
          </a:prstGeom>
        </p:spPr>
      </p:pic>
    </p:spTree>
    <p:extLst>
      <p:ext uri="{BB962C8B-B14F-4D97-AF65-F5344CB8AC3E}">
        <p14:creationId xmlns:p14="http://schemas.microsoft.com/office/powerpoint/2010/main" val="4181477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סוגי פילטרים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sz="2400" b="1" dirty="0"/>
              <a:t>regular</a:t>
            </a:r>
            <a:r>
              <a:rPr lang="fr-FR" sz="2400" b="1" dirty="0"/>
              <a:t> expression</a:t>
            </a:r>
            <a:r>
              <a:rPr lang="he-IL" sz="2400" b="1" dirty="0"/>
              <a:t>:</a:t>
            </a:r>
          </a:p>
          <a:p>
            <a:pPr marL="0" indent="0" algn="r" rtl="1">
              <a:lnSpc>
                <a:spcPct val="150000"/>
              </a:lnSpc>
              <a:buNone/>
            </a:pPr>
            <a:r>
              <a:rPr lang="he-IL" sz="2400" dirty="0"/>
              <a:t>כשמעבירים אובייקט </a:t>
            </a:r>
            <a:r>
              <a:rPr lang="fr-FR" sz="2400" dirty="0"/>
              <a:t>regular expression</a:t>
            </a:r>
            <a:r>
              <a:rPr lang="he-IL" sz="2400" dirty="0"/>
              <a:t>, </a:t>
            </a:r>
            <a:r>
              <a:rPr lang="fr-FR" sz="2400" dirty="0"/>
              <a:t>Beautiful Soup</a:t>
            </a:r>
            <a:r>
              <a:rPr lang="he-IL" sz="2400" dirty="0"/>
              <a:t> יסנן את התוכן לפי ה</a:t>
            </a:r>
            <a:r>
              <a:rPr lang="fr-FR" sz="2400" dirty="0"/>
              <a:t>regular expression</a:t>
            </a:r>
            <a:r>
              <a:rPr lang="he-IL" sz="2400" dirty="0"/>
              <a:t> – כל מה שתואם, בעזרת הפונקציה </a:t>
            </a:r>
            <a:r>
              <a:rPr lang="fr-FR" sz="2400" dirty="0"/>
              <a:t>search()</a:t>
            </a:r>
            <a:r>
              <a:rPr lang="he-IL" sz="2400" dirty="0"/>
              <a:t>.</a:t>
            </a:r>
          </a:p>
        </p:txBody>
      </p:sp>
      <p:pic>
        <p:nvPicPr>
          <p:cNvPr id="7" name="תמונה 6">
            <a:extLst>
              <a:ext uri="{FF2B5EF4-FFF2-40B4-BE49-F238E27FC236}">
                <a16:creationId xmlns:a16="http://schemas.microsoft.com/office/drawing/2014/main" id="{6E966DD3-D04F-4F11-B494-E09E34182C20}"/>
              </a:ext>
            </a:extLst>
          </p:cNvPr>
          <p:cNvPicPr>
            <a:picLocks noChangeAspect="1"/>
          </p:cNvPicPr>
          <p:nvPr/>
        </p:nvPicPr>
        <p:blipFill>
          <a:blip r:embed="rId2"/>
          <a:stretch>
            <a:fillRect/>
          </a:stretch>
        </p:blipFill>
        <p:spPr>
          <a:xfrm>
            <a:off x="3100099" y="3814512"/>
            <a:ext cx="5991802" cy="2678363"/>
          </a:xfrm>
          <a:prstGeom prst="rect">
            <a:avLst/>
          </a:prstGeom>
        </p:spPr>
      </p:pic>
    </p:spTree>
    <p:extLst>
      <p:ext uri="{BB962C8B-B14F-4D97-AF65-F5344CB8AC3E}">
        <p14:creationId xmlns:p14="http://schemas.microsoft.com/office/powerpoint/2010/main" val="1604705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סוגי פילטרים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sz="2400" b="1" dirty="0"/>
              <a:t>פונקציה:</a:t>
            </a:r>
          </a:p>
          <a:p>
            <a:pPr marL="0" indent="0" algn="r" rtl="1">
              <a:lnSpc>
                <a:spcPct val="150000"/>
              </a:lnSpc>
              <a:buNone/>
            </a:pPr>
            <a:r>
              <a:rPr lang="he-IL" sz="2400" dirty="0"/>
              <a:t>כשמעבירים פונקציה, הפונקציה צריכה לקחת פרמטר אחד שהוא או התווית או התכונה שאותה מנסים לסנן, והפונקציה תחזיר </a:t>
            </a:r>
            <a:r>
              <a:rPr lang="en-US" sz="2400" dirty="0"/>
              <a:t>True</a:t>
            </a:r>
            <a:r>
              <a:rPr lang="he-IL" sz="2400" dirty="0"/>
              <a:t> או </a:t>
            </a:r>
            <a:r>
              <a:rPr lang="en-US" sz="2400" dirty="0"/>
              <a:t>False</a:t>
            </a:r>
            <a:r>
              <a:rPr lang="he-IL" sz="2400" dirty="0"/>
              <a:t> בהתאם אם התוכן מתאים או לא.</a:t>
            </a:r>
          </a:p>
        </p:txBody>
      </p:sp>
      <p:pic>
        <p:nvPicPr>
          <p:cNvPr id="9" name="תמונה 8">
            <a:extLst>
              <a:ext uri="{FF2B5EF4-FFF2-40B4-BE49-F238E27FC236}">
                <a16:creationId xmlns:a16="http://schemas.microsoft.com/office/drawing/2014/main" id="{7BA88D64-3C72-4A3F-B0CB-7C65CEA940F5}"/>
              </a:ext>
            </a:extLst>
          </p:cNvPr>
          <p:cNvPicPr>
            <a:picLocks noChangeAspect="1"/>
          </p:cNvPicPr>
          <p:nvPr/>
        </p:nvPicPr>
        <p:blipFill>
          <a:blip r:embed="rId2"/>
          <a:stretch>
            <a:fillRect/>
          </a:stretch>
        </p:blipFill>
        <p:spPr>
          <a:xfrm>
            <a:off x="166256" y="3787121"/>
            <a:ext cx="6538494" cy="1634624"/>
          </a:xfrm>
          <a:prstGeom prst="rect">
            <a:avLst/>
          </a:prstGeom>
        </p:spPr>
      </p:pic>
      <p:pic>
        <p:nvPicPr>
          <p:cNvPr id="11" name="תמונה 10">
            <a:extLst>
              <a:ext uri="{FF2B5EF4-FFF2-40B4-BE49-F238E27FC236}">
                <a16:creationId xmlns:a16="http://schemas.microsoft.com/office/drawing/2014/main" id="{8AAC059C-E0B2-4E65-AA29-01FD4CF5D346}"/>
              </a:ext>
            </a:extLst>
          </p:cNvPr>
          <p:cNvPicPr>
            <a:picLocks noChangeAspect="1"/>
          </p:cNvPicPr>
          <p:nvPr/>
        </p:nvPicPr>
        <p:blipFill>
          <a:blip r:embed="rId3"/>
          <a:stretch>
            <a:fillRect/>
          </a:stretch>
        </p:blipFill>
        <p:spPr>
          <a:xfrm>
            <a:off x="7056922" y="3787121"/>
            <a:ext cx="4968822" cy="1634624"/>
          </a:xfrm>
          <a:prstGeom prst="rect">
            <a:avLst/>
          </a:prstGeom>
        </p:spPr>
      </p:pic>
    </p:spTree>
    <p:extLst>
      <p:ext uri="{BB962C8B-B14F-4D97-AF65-F5344CB8AC3E}">
        <p14:creationId xmlns:p14="http://schemas.microsoft.com/office/powerpoint/2010/main" val="633286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סוגי פילטרים</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en-US" sz="2400" b="1" dirty="0"/>
              <a:t>True</a:t>
            </a:r>
            <a:r>
              <a:rPr lang="he-IL" sz="2400" b="1" dirty="0"/>
              <a:t>:</a:t>
            </a:r>
          </a:p>
          <a:p>
            <a:pPr marL="0" indent="0" algn="r" rtl="1">
              <a:lnSpc>
                <a:spcPct val="150000"/>
              </a:lnSpc>
              <a:buNone/>
            </a:pPr>
            <a:r>
              <a:rPr lang="he-IL" sz="2400" dirty="0"/>
              <a:t>הערך </a:t>
            </a:r>
            <a:r>
              <a:rPr lang="en-US" sz="2400" dirty="0"/>
              <a:t>True</a:t>
            </a:r>
            <a:r>
              <a:rPr lang="he-IL" sz="2400" dirty="0"/>
              <a:t> מתאים לכל ערך שיש – כל עוד יש ערך.</a:t>
            </a:r>
          </a:p>
          <a:p>
            <a:pPr marL="0" indent="0" algn="r" rtl="1">
              <a:lnSpc>
                <a:spcPct val="150000"/>
              </a:lnSpc>
              <a:buNone/>
            </a:pPr>
            <a:r>
              <a:rPr lang="he-IL" sz="2400" dirty="0"/>
              <a:t>הקוד הבא מוצא את כל התוויות אבל לא את ה</a:t>
            </a:r>
            <a:r>
              <a:rPr lang="en-US" sz="2400" dirty="0"/>
              <a:t>NavigableStrings</a:t>
            </a:r>
            <a:r>
              <a:rPr lang="he-IL" sz="2400" dirty="0"/>
              <a:t>, עוד מעט נבין למה. </a:t>
            </a:r>
          </a:p>
        </p:txBody>
      </p:sp>
      <p:pic>
        <p:nvPicPr>
          <p:cNvPr id="5" name="תמונה 4">
            <a:extLst>
              <a:ext uri="{FF2B5EF4-FFF2-40B4-BE49-F238E27FC236}">
                <a16:creationId xmlns:a16="http://schemas.microsoft.com/office/drawing/2014/main" id="{637D110D-4CAF-4B0D-ACA4-7FC07BF2B1FC}"/>
              </a:ext>
            </a:extLst>
          </p:cNvPr>
          <p:cNvPicPr>
            <a:picLocks noChangeAspect="1"/>
          </p:cNvPicPr>
          <p:nvPr/>
        </p:nvPicPr>
        <p:blipFill>
          <a:blip r:embed="rId2"/>
          <a:stretch>
            <a:fillRect/>
          </a:stretch>
        </p:blipFill>
        <p:spPr>
          <a:xfrm>
            <a:off x="3796251" y="3583274"/>
            <a:ext cx="4599498" cy="3103276"/>
          </a:xfrm>
          <a:prstGeom prst="rect">
            <a:avLst/>
          </a:prstGeom>
        </p:spPr>
      </p:pic>
    </p:spTree>
    <p:extLst>
      <p:ext uri="{BB962C8B-B14F-4D97-AF65-F5344CB8AC3E}">
        <p14:creationId xmlns:p14="http://schemas.microsoft.com/office/powerpoint/2010/main" val="2159698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a:t>
            </a:r>
            <a:r>
              <a:rPr lang="en-US" sz="5400" dirty="0"/>
              <a:t>find()</a:t>
            </a:r>
            <a:r>
              <a:rPr lang="he-IL" sz="5400" dirty="0"/>
              <a:t> </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lnSpcReduction="10000"/>
          </a:bodyPr>
          <a:lstStyle/>
          <a:p>
            <a:pPr marL="0" indent="0" algn="r" rtl="1">
              <a:lnSpc>
                <a:spcPct val="150000"/>
              </a:lnSpc>
              <a:buNone/>
            </a:pPr>
            <a:r>
              <a:rPr lang="he-IL" b="1" dirty="0"/>
              <a:t>הפונקציה </a:t>
            </a:r>
            <a:r>
              <a:rPr lang="en-US" b="1" dirty="0"/>
              <a:t>find(</a:t>
            </a:r>
            <a:r>
              <a:rPr lang="en-US" sz="2000" b="1" dirty="0"/>
              <a:t>name, attrs, recursive, string, **kwargs</a:t>
            </a:r>
            <a:r>
              <a:rPr lang="en-US" b="1" dirty="0"/>
              <a:t>)</a:t>
            </a:r>
            <a:r>
              <a:rPr lang="he-IL" dirty="0"/>
              <a:t>:</a:t>
            </a:r>
            <a:br>
              <a:rPr lang="en-US" dirty="0"/>
            </a:br>
            <a:r>
              <a:rPr lang="he-IL" sz="2400" dirty="0"/>
              <a:t>הפונקציה עוברת על כל האובייקטים שנמצאים תחת האובייקט הנוכחי בעץ האובייקטים, ומחזירה את האובייקט הראשון שתואם לפילטרים שאותם הכניסו, או את האובייקט הראשון בעץ האובייקטים אם לא הוכנסו פילטרים. הפונקציה תעבוד על אובייקטים של תווית ו</a:t>
            </a:r>
            <a:r>
              <a:rPr lang="en-US" sz="2400" dirty="0"/>
              <a:t>Beautifulsoup</a:t>
            </a:r>
            <a:r>
              <a:rPr lang="he-IL" sz="2400" dirty="0"/>
              <a:t> אבל לא על </a:t>
            </a:r>
            <a:r>
              <a:rPr lang="en-US" sz="2400" dirty="0"/>
              <a:t>NavigableString</a:t>
            </a:r>
            <a:r>
              <a:rPr lang="he-IL" sz="2400" dirty="0"/>
              <a:t>.</a:t>
            </a:r>
          </a:p>
          <a:p>
            <a:pPr marL="0" indent="0" algn="r" rtl="1">
              <a:lnSpc>
                <a:spcPct val="150000"/>
              </a:lnSpc>
              <a:buNone/>
            </a:pPr>
            <a:r>
              <a:rPr lang="he-IL" b="1" dirty="0"/>
              <a:t>הפרמטר </a:t>
            </a:r>
            <a:r>
              <a:rPr lang="en-US" b="1" dirty="0"/>
              <a:t>name</a:t>
            </a:r>
            <a:r>
              <a:rPr lang="he-IL" b="1" dirty="0"/>
              <a:t>:</a:t>
            </a:r>
          </a:p>
          <a:p>
            <a:pPr marL="0" indent="0" algn="r" rtl="1">
              <a:lnSpc>
                <a:spcPct val="150000"/>
              </a:lnSpc>
              <a:buNone/>
            </a:pPr>
            <a:r>
              <a:rPr lang="he-IL" sz="2400" dirty="0"/>
              <a:t>שם או סוג התווית, כמו </a:t>
            </a:r>
            <a:r>
              <a:rPr lang="en-US" sz="2400" dirty="0"/>
              <a:t>body</a:t>
            </a:r>
            <a:r>
              <a:rPr lang="he-IL" sz="2400" dirty="0"/>
              <a:t> או </a:t>
            </a:r>
            <a:r>
              <a:rPr lang="en-US" sz="2400" dirty="0"/>
              <a:t>h1</a:t>
            </a:r>
            <a:r>
              <a:rPr lang="he-IL" sz="2400" dirty="0"/>
              <a:t>, מקבל את סוגי הפילטרים שהוצגו בשקופיות קודמות.</a:t>
            </a:r>
            <a:endParaRPr lang="en-US" sz="2400" dirty="0"/>
          </a:p>
        </p:txBody>
      </p:sp>
      <p:pic>
        <p:nvPicPr>
          <p:cNvPr id="6" name="תמונה 5">
            <a:extLst>
              <a:ext uri="{FF2B5EF4-FFF2-40B4-BE49-F238E27FC236}">
                <a16:creationId xmlns:a16="http://schemas.microsoft.com/office/drawing/2014/main" id="{20B76CC0-763E-4BCB-ABEA-86D57D66E783}"/>
              </a:ext>
            </a:extLst>
          </p:cNvPr>
          <p:cNvPicPr>
            <a:picLocks noChangeAspect="1"/>
          </p:cNvPicPr>
          <p:nvPr/>
        </p:nvPicPr>
        <p:blipFill>
          <a:blip r:embed="rId2"/>
          <a:stretch>
            <a:fillRect/>
          </a:stretch>
        </p:blipFill>
        <p:spPr>
          <a:xfrm>
            <a:off x="3149509" y="5733867"/>
            <a:ext cx="5468110" cy="1045626"/>
          </a:xfrm>
          <a:prstGeom prst="rect">
            <a:avLst/>
          </a:prstGeom>
        </p:spPr>
      </p:pic>
    </p:spTree>
    <p:extLst>
      <p:ext uri="{BB962C8B-B14F-4D97-AF65-F5344CB8AC3E}">
        <p14:creationId xmlns:p14="http://schemas.microsoft.com/office/powerpoint/2010/main" val="3665617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a:t>
            </a:r>
            <a:r>
              <a:rPr lang="en-US" sz="5400" dirty="0"/>
              <a:t>find()</a:t>
            </a:r>
            <a:r>
              <a:rPr lang="he-IL" sz="5400" dirty="0"/>
              <a:t> </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הפרמטר </a:t>
            </a:r>
            <a:r>
              <a:rPr lang="en-US" b="1" dirty="0"/>
              <a:t>attrs</a:t>
            </a:r>
            <a:r>
              <a:rPr lang="he-IL" b="1" dirty="0"/>
              <a:t>:</a:t>
            </a:r>
          </a:p>
          <a:p>
            <a:pPr marL="0" indent="0" algn="r" rtl="1">
              <a:lnSpc>
                <a:spcPct val="150000"/>
              </a:lnSpc>
              <a:buNone/>
            </a:pPr>
            <a:r>
              <a:rPr lang="he-IL" sz="2400" dirty="0"/>
              <a:t>מקבל מילון של התכונות שרוצים לסנן לפיהם. אם לא מעבירים כלום אז החיפוש יהיה לפי הפילטרים האחרים</a:t>
            </a:r>
          </a:p>
        </p:txBody>
      </p:sp>
      <p:pic>
        <p:nvPicPr>
          <p:cNvPr id="8" name="תמונה 7">
            <a:extLst>
              <a:ext uri="{FF2B5EF4-FFF2-40B4-BE49-F238E27FC236}">
                <a16:creationId xmlns:a16="http://schemas.microsoft.com/office/drawing/2014/main" id="{028F7833-0109-4967-BEA3-B0E161FBCC62}"/>
              </a:ext>
            </a:extLst>
          </p:cNvPr>
          <p:cNvPicPr>
            <a:picLocks noChangeAspect="1"/>
          </p:cNvPicPr>
          <p:nvPr/>
        </p:nvPicPr>
        <p:blipFill>
          <a:blip r:embed="rId2"/>
          <a:stretch>
            <a:fillRect/>
          </a:stretch>
        </p:blipFill>
        <p:spPr>
          <a:xfrm>
            <a:off x="1124679" y="4023741"/>
            <a:ext cx="9942642" cy="1974524"/>
          </a:xfrm>
          <a:prstGeom prst="rect">
            <a:avLst/>
          </a:prstGeom>
        </p:spPr>
      </p:pic>
    </p:spTree>
    <p:extLst>
      <p:ext uri="{BB962C8B-B14F-4D97-AF65-F5344CB8AC3E}">
        <p14:creationId xmlns:p14="http://schemas.microsoft.com/office/powerpoint/2010/main" val="2176968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a:t>
            </a:r>
            <a:r>
              <a:rPr lang="en-US" sz="5400" dirty="0"/>
              <a:t>find()</a:t>
            </a:r>
            <a:r>
              <a:rPr lang="he-IL" sz="5400" dirty="0"/>
              <a:t> </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הפרמטר </a:t>
            </a:r>
            <a:r>
              <a:rPr lang="en-US" b="1" dirty="0"/>
              <a:t>recursive</a:t>
            </a:r>
            <a:r>
              <a:rPr lang="he-IL" b="1" dirty="0"/>
              <a:t>:</a:t>
            </a:r>
          </a:p>
          <a:p>
            <a:pPr marL="0" indent="0" algn="r" rtl="1">
              <a:lnSpc>
                <a:spcPct val="150000"/>
              </a:lnSpc>
              <a:buNone/>
            </a:pPr>
            <a:r>
              <a:rPr lang="he-IL" sz="2400" dirty="0"/>
              <a:t>מקבל </a:t>
            </a:r>
            <a:r>
              <a:rPr lang="en-US" sz="2400" dirty="0"/>
              <a:t>True</a:t>
            </a:r>
            <a:r>
              <a:rPr lang="he-IL" sz="2400" dirty="0"/>
              <a:t> או </a:t>
            </a:r>
            <a:r>
              <a:rPr lang="en-US" sz="2400" dirty="0"/>
              <a:t>False</a:t>
            </a:r>
            <a:r>
              <a:rPr lang="he-IL" sz="2400" dirty="0"/>
              <a:t>. כברירת מחדל הפרמטר שווה ל</a:t>
            </a:r>
            <a:r>
              <a:rPr lang="en-US" sz="2400" dirty="0"/>
              <a:t>True</a:t>
            </a:r>
            <a:r>
              <a:rPr lang="he-IL" sz="2400" dirty="0"/>
              <a:t> וזה אומר שהפונקציה תעבור על </a:t>
            </a:r>
            <a:r>
              <a:rPr lang="he-IL" sz="2400" b="1" dirty="0"/>
              <a:t>כל</a:t>
            </a:r>
            <a:r>
              <a:rPr lang="he-IL" sz="2400" dirty="0"/>
              <a:t> האובייקטים שנמצאים תחתיו בעץ האובייקטים, אם הוא יהיה שווה ל</a:t>
            </a:r>
            <a:r>
              <a:rPr lang="en-US" sz="2400" dirty="0"/>
              <a:t>False</a:t>
            </a:r>
            <a:r>
              <a:rPr lang="he-IL" sz="2400" dirty="0"/>
              <a:t> אז הפונקציה תעבור רק על הילדים הישירים של אותו אובייקט בעץ האובייקטים.</a:t>
            </a:r>
          </a:p>
        </p:txBody>
      </p:sp>
      <p:pic>
        <p:nvPicPr>
          <p:cNvPr id="6" name="תמונה 5">
            <a:extLst>
              <a:ext uri="{FF2B5EF4-FFF2-40B4-BE49-F238E27FC236}">
                <a16:creationId xmlns:a16="http://schemas.microsoft.com/office/drawing/2014/main" id="{7A6FD851-1284-4874-A649-897917FF2A52}"/>
              </a:ext>
            </a:extLst>
          </p:cNvPr>
          <p:cNvPicPr>
            <a:picLocks noChangeAspect="1"/>
          </p:cNvPicPr>
          <p:nvPr/>
        </p:nvPicPr>
        <p:blipFill>
          <a:blip r:embed="rId2"/>
          <a:stretch>
            <a:fillRect/>
          </a:stretch>
        </p:blipFill>
        <p:spPr>
          <a:xfrm>
            <a:off x="2091090" y="4502727"/>
            <a:ext cx="8009820" cy="1824182"/>
          </a:xfrm>
          <a:prstGeom prst="rect">
            <a:avLst/>
          </a:prstGeom>
        </p:spPr>
      </p:pic>
    </p:spTree>
    <p:extLst>
      <p:ext uri="{BB962C8B-B14F-4D97-AF65-F5344CB8AC3E}">
        <p14:creationId xmlns:p14="http://schemas.microsoft.com/office/powerpoint/2010/main" val="354124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51482C-20AC-4019-8D85-CA1CFF11C508}"/>
              </a:ext>
            </a:extLst>
          </p:cNvPr>
          <p:cNvSpPr>
            <a:spLocks noGrp="1"/>
          </p:cNvSpPr>
          <p:nvPr>
            <p:ph type="title"/>
          </p:nvPr>
        </p:nvSpPr>
        <p:spPr/>
        <p:txBody>
          <a:bodyPr>
            <a:normAutofit/>
          </a:bodyPr>
          <a:lstStyle/>
          <a:p>
            <a:pPr algn="ctr"/>
            <a:r>
              <a:rPr lang="en-US" sz="5400" dirty="0"/>
              <a:t>Requests – http for humans</a:t>
            </a:r>
            <a:endParaRPr lang="he-IL" sz="5400" dirty="0"/>
          </a:p>
        </p:txBody>
      </p:sp>
      <p:sp>
        <p:nvSpPr>
          <p:cNvPr id="3" name="מציין מיקום תוכן 2">
            <a:extLst>
              <a:ext uri="{FF2B5EF4-FFF2-40B4-BE49-F238E27FC236}">
                <a16:creationId xmlns:a16="http://schemas.microsoft.com/office/drawing/2014/main" id="{E765DD71-4A6B-4197-AAD7-14670F5F0BB0}"/>
              </a:ext>
            </a:extLst>
          </p:cNvPr>
          <p:cNvSpPr>
            <a:spLocks noGrp="1"/>
          </p:cNvSpPr>
          <p:nvPr>
            <p:ph idx="1"/>
          </p:nvPr>
        </p:nvSpPr>
        <p:spPr>
          <a:xfrm>
            <a:off x="838200" y="1825625"/>
            <a:ext cx="10515600" cy="1479550"/>
          </a:xfrm>
        </p:spPr>
        <p:txBody>
          <a:bodyPr>
            <a:normAutofit lnSpcReduction="10000"/>
          </a:bodyPr>
          <a:lstStyle/>
          <a:p>
            <a:pPr marL="0" indent="0" algn="r" rtl="1">
              <a:buNone/>
            </a:pPr>
            <a:r>
              <a:rPr lang="he-IL" dirty="0"/>
              <a:t>מודל המאפשר לבצע בקשות </a:t>
            </a:r>
            <a:r>
              <a:rPr lang="en-US" dirty="0"/>
              <a:t>HTTP</a:t>
            </a:r>
            <a:r>
              <a:rPr lang="he-IL" dirty="0"/>
              <a:t> דרך </a:t>
            </a:r>
            <a:r>
              <a:rPr lang="en-US" dirty="0"/>
              <a:t>python</a:t>
            </a:r>
            <a:r>
              <a:rPr lang="he-IL" dirty="0"/>
              <a:t> </a:t>
            </a:r>
          </a:p>
          <a:p>
            <a:pPr marL="0" indent="0" algn="r" rtl="1">
              <a:buNone/>
            </a:pPr>
            <a:endParaRPr lang="he-IL" dirty="0"/>
          </a:p>
          <a:p>
            <a:pPr marL="0" indent="0" algn="r" rtl="1">
              <a:buNone/>
            </a:pPr>
            <a:r>
              <a:rPr lang="he-IL" dirty="0"/>
              <a:t>ניתן להוריד את המודל דרך </a:t>
            </a:r>
            <a:r>
              <a:rPr lang="en-US" dirty="0"/>
              <a:t>PIP</a:t>
            </a:r>
            <a:r>
              <a:rPr lang="he-IL" dirty="0"/>
              <a:t> ב</a:t>
            </a:r>
            <a:r>
              <a:rPr lang="en-US" dirty="0"/>
              <a:t>CMD</a:t>
            </a:r>
            <a:r>
              <a:rPr lang="he-IL" dirty="0"/>
              <a:t>:</a:t>
            </a:r>
          </a:p>
        </p:txBody>
      </p:sp>
      <p:grpSp>
        <p:nvGrpSpPr>
          <p:cNvPr id="8" name="קבוצה 7">
            <a:extLst>
              <a:ext uri="{FF2B5EF4-FFF2-40B4-BE49-F238E27FC236}">
                <a16:creationId xmlns:a16="http://schemas.microsoft.com/office/drawing/2014/main" id="{759E048B-BF40-4F0B-887F-B428A3D964BE}"/>
              </a:ext>
            </a:extLst>
          </p:cNvPr>
          <p:cNvGrpSpPr/>
          <p:nvPr/>
        </p:nvGrpSpPr>
        <p:grpSpPr>
          <a:xfrm>
            <a:off x="3261917" y="3776341"/>
            <a:ext cx="5668166" cy="1533739"/>
            <a:chOff x="4900217" y="3567221"/>
            <a:chExt cx="5668166" cy="1533739"/>
          </a:xfrm>
        </p:grpSpPr>
        <p:pic>
          <p:nvPicPr>
            <p:cNvPr id="5" name="תמונה 4">
              <a:extLst>
                <a:ext uri="{FF2B5EF4-FFF2-40B4-BE49-F238E27FC236}">
                  <a16:creationId xmlns:a16="http://schemas.microsoft.com/office/drawing/2014/main" id="{D2607405-0AFF-4611-82D5-8F5196318DB1}"/>
                </a:ext>
              </a:extLst>
            </p:cNvPr>
            <p:cNvPicPr>
              <a:picLocks noChangeAspect="1"/>
            </p:cNvPicPr>
            <p:nvPr/>
          </p:nvPicPr>
          <p:blipFill>
            <a:blip r:embed="rId2"/>
            <a:stretch>
              <a:fillRect/>
            </a:stretch>
          </p:blipFill>
          <p:spPr>
            <a:xfrm>
              <a:off x="4900217" y="3567221"/>
              <a:ext cx="5668166" cy="1533739"/>
            </a:xfrm>
            <a:prstGeom prst="rect">
              <a:avLst/>
            </a:prstGeom>
          </p:spPr>
        </p:pic>
        <p:pic>
          <p:nvPicPr>
            <p:cNvPr id="7" name="תמונה 6">
              <a:extLst>
                <a:ext uri="{FF2B5EF4-FFF2-40B4-BE49-F238E27FC236}">
                  <a16:creationId xmlns:a16="http://schemas.microsoft.com/office/drawing/2014/main" id="{9556EEE4-EFA4-49E8-991E-148D4A97CC77}"/>
                </a:ext>
              </a:extLst>
            </p:cNvPr>
            <p:cNvPicPr>
              <a:picLocks noChangeAspect="1"/>
            </p:cNvPicPr>
            <p:nvPr/>
          </p:nvPicPr>
          <p:blipFill rotWithShape="1">
            <a:blip r:embed="rId3"/>
            <a:srcRect t="13082" r="4072" b="37694"/>
            <a:stretch/>
          </p:blipFill>
          <p:spPr>
            <a:xfrm>
              <a:off x="4976417" y="4695826"/>
              <a:ext cx="5282008" cy="304799"/>
            </a:xfrm>
            <a:prstGeom prst="rect">
              <a:avLst/>
            </a:prstGeom>
          </p:spPr>
        </p:pic>
      </p:grpSp>
      <p:sp>
        <p:nvSpPr>
          <p:cNvPr id="18" name="תיבת טקסט 17">
            <a:hlinkClick r:id="rId4"/>
            <a:extLst>
              <a:ext uri="{FF2B5EF4-FFF2-40B4-BE49-F238E27FC236}">
                <a16:creationId xmlns:a16="http://schemas.microsoft.com/office/drawing/2014/main" id="{737436B6-4990-4042-ADA6-5CE942D5E0A3}"/>
              </a:ext>
            </a:extLst>
          </p:cNvPr>
          <p:cNvSpPr txBox="1"/>
          <p:nvPr/>
        </p:nvSpPr>
        <p:spPr>
          <a:xfrm>
            <a:off x="5882083" y="6254019"/>
            <a:ext cx="6096000" cy="369332"/>
          </a:xfrm>
          <a:prstGeom prst="rect">
            <a:avLst/>
          </a:prstGeom>
          <a:noFill/>
        </p:spPr>
        <p:txBody>
          <a:bodyPr wrap="square">
            <a:spAutoFit/>
          </a:bodyPr>
          <a:lstStyle/>
          <a:p>
            <a:r>
              <a:rPr lang="fr-FR" u="sng" dirty="0">
                <a:solidFill>
                  <a:schemeClr val="accent6">
                    <a:lumMod val="50000"/>
                  </a:schemeClr>
                </a:solidFill>
              </a:rPr>
              <a:t>https://docs.python-requests.org/en/latest/</a:t>
            </a:r>
            <a:endParaRPr lang="he-IL" u="sng" dirty="0">
              <a:solidFill>
                <a:schemeClr val="accent6">
                  <a:lumMod val="50000"/>
                </a:schemeClr>
              </a:solidFill>
            </a:endParaRPr>
          </a:p>
        </p:txBody>
      </p:sp>
    </p:spTree>
    <p:extLst>
      <p:ext uri="{BB962C8B-B14F-4D97-AF65-F5344CB8AC3E}">
        <p14:creationId xmlns:p14="http://schemas.microsoft.com/office/powerpoint/2010/main" val="597731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a:t>
            </a:r>
            <a:r>
              <a:rPr lang="en-US" sz="5400" dirty="0"/>
              <a:t>find()</a:t>
            </a:r>
            <a:r>
              <a:rPr lang="he-IL" sz="5400" dirty="0"/>
              <a:t> </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הפרמטר </a:t>
            </a:r>
            <a:r>
              <a:rPr lang="en-US" b="1" dirty="0"/>
              <a:t>string</a:t>
            </a:r>
            <a:r>
              <a:rPr lang="he-IL" b="1" dirty="0"/>
              <a:t>:</a:t>
            </a:r>
          </a:p>
          <a:p>
            <a:pPr marL="0" indent="0" algn="r" rtl="1">
              <a:lnSpc>
                <a:spcPct val="150000"/>
              </a:lnSpc>
              <a:buNone/>
            </a:pPr>
            <a:r>
              <a:rPr lang="he-IL" sz="2400" dirty="0"/>
              <a:t>הפרמטר </a:t>
            </a:r>
            <a:r>
              <a:rPr lang="fr-FR" sz="2400" dirty="0"/>
              <a:t>string</a:t>
            </a:r>
            <a:r>
              <a:rPr lang="he-IL" sz="2400" dirty="0"/>
              <a:t> מקבל את הפילטרים שהיו בשקופיות קודמות. עם </a:t>
            </a:r>
            <a:r>
              <a:rPr lang="en-US" sz="2400" dirty="0"/>
              <a:t>string</a:t>
            </a:r>
            <a:r>
              <a:rPr lang="he-IL" sz="2400" dirty="0"/>
              <a:t> אפשר לחפש </a:t>
            </a:r>
            <a:r>
              <a:rPr lang="en-US" sz="2400" dirty="0"/>
              <a:t>NavigableString</a:t>
            </a:r>
            <a:r>
              <a:rPr lang="he-IL" sz="2400" dirty="0"/>
              <a:t> במקום תוויות כל עוד לא הוכנסו פילטרים נוספים, אם הוכנסו פילטרים נוספים, אז הפונקציה תחפש את את התווית שה</a:t>
            </a:r>
            <a:r>
              <a:rPr lang="en-US" sz="2400" dirty="0"/>
              <a:t>.string</a:t>
            </a:r>
            <a:r>
              <a:rPr lang="he-IL" sz="2400" dirty="0"/>
              <a:t> שלה תואם ל</a:t>
            </a:r>
            <a:r>
              <a:rPr lang="en-US" sz="2400" dirty="0"/>
              <a:t>string</a:t>
            </a:r>
            <a:r>
              <a:rPr lang="he-IL" sz="2400" dirty="0"/>
              <a:t> שהועבר, וגם תואמת לשאר הפילטרים.</a:t>
            </a:r>
          </a:p>
        </p:txBody>
      </p:sp>
      <p:pic>
        <p:nvPicPr>
          <p:cNvPr id="12" name="תמונה 11">
            <a:extLst>
              <a:ext uri="{FF2B5EF4-FFF2-40B4-BE49-F238E27FC236}">
                <a16:creationId xmlns:a16="http://schemas.microsoft.com/office/drawing/2014/main" id="{E6C6D39F-8BDF-49F4-A742-99C9A999FDB5}"/>
              </a:ext>
            </a:extLst>
          </p:cNvPr>
          <p:cNvPicPr>
            <a:picLocks noChangeAspect="1"/>
          </p:cNvPicPr>
          <p:nvPr/>
        </p:nvPicPr>
        <p:blipFill>
          <a:blip r:embed="rId2"/>
          <a:stretch>
            <a:fillRect/>
          </a:stretch>
        </p:blipFill>
        <p:spPr>
          <a:xfrm>
            <a:off x="2674175" y="4808705"/>
            <a:ext cx="6843649" cy="1831952"/>
          </a:xfrm>
          <a:prstGeom prst="rect">
            <a:avLst/>
          </a:prstGeom>
        </p:spPr>
      </p:pic>
    </p:spTree>
    <p:extLst>
      <p:ext uri="{BB962C8B-B14F-4D97-AF65-F5344CB8AC3E}">
        <p14:creationId xmlns:p14="http://schemas.microsoft.com/office/powerpoint/2010/main" val="356332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a:t>
            </a:r>
            <a:r>
              <a:rPr lang="en-US" sz="5400" dirty="0"/>
              <a:t>find()</a:t>
            </a:r>
            <a:r>
              <a:rPr lang="he-IL" sz="5400" dirty="0"/>
              <a:t> </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פרמטרים נוספים:</a:t>
            </a:r>
          </a:p>
          <a:p>
            <a:pPr marL="0" indent="0" algn="r" rtl="1">
              <a:lnSpc>
                <a:spcPct val="150000"/>
              </a:lnSpc>
              <a:buNone/>
            </a:pPr>
            <a:r>
              <a:rPr lang="he-IL" sz="2400" dirty="0"/>
              <a:t>כל פרמטר נוסף שהוא לא מזוהה, יהפוך לפילטר של תכונה של התווית. עם התכונה </a:t>
            </a:r>
            <a:r>
              <a:rPr lang="en-US" sz="2400" dirty="0"/>
              <a:t>class</a:t>
            </a:r>
            <a:r>
              <a:rPr lang="he-IL" sz="2400" dirty="0"/>
              <a:t> הפילטר יהיה </a:t>
            </a:r>
            <a:r>
              <a:rPr lang="en-US" sz="2400" dirty="0"/>
              <a:t>class_</a:t>
            </a:r>
            <a:r>
              <a:rPr lang="he-IL" sz="2400" dirty="0"/>
              <a:t>, דוגמאות:</a:t>
            </a:r>
          </a:p>
        </p:txBody>
      </p:sp>
      <p:pic>
        <p:nvPicPr>
          <p:cNvPr id="5" name="תמונה 4">
            <a:extLst>
              <a:ext uri="{FF2B5EF4-FFF2-40B4-BE49-F238E27FC236}">
                <a16:creationId xmlns:a16="http://schemas.microsoft.com/office/drawing/2014/main" id="{60484BDD-D9E5-4B11-A900-F7DD6DDC1493}"/>
              </a:ext>
            </a:extLst>
          </p:cNvPr>
          <p:cNvPicPr>
            <a:picLocks noChangeAspect="1"/>
          </p:cNvPicPr>
          <p:nvPr/>
        </p:nvPicPr>
        <p:blipFill>
          <a:blip r:embed="rId2"/>
          <a:stretch>
            <a:fillRect/>
          </a:stretch>
        </p:blipFill>
        <p:spPr>
          <a:xfrm>
            <a:off x="2290618" y="3968604"/>
            <a:ext cx="7610764" cy="2319774"/>
          </a:xfrm>
          <a:prstGeom prst="rect">
            <a:avLst/>
          </a:prstGeom>
        </p:spPr>
      </p:pic>
    </p:spTree>
    <p:extLst>
      <p:ext uri="{BB962C8B-B14F-4D97-AF65-F5344CB8AC3E}">
        <p14:creationId xmlns:p14="http://schemas.microsoft.com/office/powerpoint/2010/main" val="3792302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a:t>
            </a:r>
            <a:r>
              <a:rPr lang="en-US" sz="5400" dirty="0"/>
              <a:t>find_all()</a:t>
            </a:r>
            <a:r>
              <a:rPr lang="he-IL" sz="5400" dirty="0"/>
              <a:t> </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הפונקציה </a:t>
            </a:r>
            <a:r>
              <a:rPr lang="en-US" b="1" dirty="0"/>
              <a:t>find_all(</a:t>
            </a:r>
            <a:r>
              <a:rPr lang="en-US" sz="2000" b="1" dirty="0"/>
              <a:t>name, attrs, recursive, string, </a:t>
            </a:r>
            <a:r>
              <a:rPr lang="en-US" sz="2000" b="1" dirty="0">
                <a:solidFill>
                  <a:srgbClr val="FF0000"/>
                </a:solidFill>
              </a:rPr>
              <a:t>limit</a:t>
            </a:r>
            <a:r>
              <a:rPr lang="en-US" sz="2000" b="1" dirty="0"/>
              <a:t>, **kwargs</a:t>
            </a:r>
            <a:r>
              <a:rPr lang="en-US" b="1" dirty="0"/>
              <a:t>)</a:t>
            </a:r>
            <a:r>
              <a:rPr lang="he-IL" dirty="0"/>
              <a:t>:</a:t>
            </a:r>
            <a:br>
              <a:rPr lang="en-US" dirty="0"/>
            </a:br>
            <a:r>
              <a:rPr lang="he-IL" sz="2400" dirty="0"/>
              <a:t>הפונקציה </a:t>
            </a:r>
            <a:r>
              <a:rPr lang="en-US" sz="2400" dirty="0"/>
              <a:t>find_all()</a:t>
            </a:r>
            <a:r>
              <a:rPr lang="he-IL" sz="2400" dirty="0"/>
              <a:t> עובדת בצורה זהה לפונקציה </a:t>
            </a:r>
            <a:r>
              <a:rPr lang="en-US" sz="2400" dirty="0"/>
              <a:t>find()</a:t>
            </a:r>
            <a:r>
              <a:rPr lang="he-IL" sz="2400" dirty="0"/>
              <a:t> אך הפונקציה </a:t>
            </a:r>
            <a:r>
              <a:rPr lang="en-US" sz="2400" dirty="0"/>
              <a:t>find_all()</a:t>
            </a:r>
            <a:r>
              <a:rPr lang="he-IL" sz="2400" dirty="0"/>
              <a:t> מחזירה רשימה של כל האובייקטים שנמצאו בשונה לפונקציה </a:t>
            </a:r>
            <a:r>
              <a:rPr lang="en-US" sz="2400" dirty="0"/>
              <a:t>find()</a:t>
            </a:r>
            <a:r>
              <a:rPr lang="he-IL" sz="2400" dirty="0"/>
              <a:t> שמחזירה את הראשון.</a:t>
            </a:r>
            <a:endParaRPr lang="en-US" sz="2400" dirty="0"/>
          </a:p>
          <a:p>
            <a:pPr marL="0" indent="0" algn="r" rtl="1">
              <a:lnSpc>
                <a:spcPct val="150000"/>
              </a:lnSpc>
              <a:buNone/>
            </a:pPr>
            <a:r>
              <a:rPr lang="he-IL" sz="2400" dirty="0"/>
              <a:t>הפרמטר </a:t>
            </a:r>
            <a:r>
              <a:rPr lang="en-US" sz="2400" dirty="0"/>
              <a:t>limit</a:t>
            </a:r>
            <a:r>
              <a:rPr lang="he-IL" sz="2400" dirty="0"/>
              <a:t> אומר לפונקציה מתי לעצור כשנמצאו מספר מסוים של אובייקטים, אם לא מועבר כלום ל</a:t>
            </a:r>
            <a:r>
              <a:rPr lang="en-US" sz="2400" dirty="0"/>
              <a:t>limit</a:t>
            </a:r>
            <a:r>
              <a:rPr lang="he-IL" sz="2400" dirty="0"/>
              <a:t> אז מספר האובייקטים הוא בלתי מוגבל.</a:t>
            </a:r>
            <a:endParaRPr lang="en-US" sz="2400" dirty="0"/>
          </a:p>
        </p:txBody>
      </p:sp>
    </p:spTree>
    <p:extLst>
      <p:ext uri="{BB962C8B-B14F-4D97-AF65-F5344CB8AC3E}">
        <p14:creationId xmlns:p14="http://schemas.microsoft.com/office/powerpoint/2010/main" val="1322267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a:t>
            </a:r>
            <a:r>
              <a:rPr lang="en-US" sz="5400" dirty="0"/>
              <a:t>find_all()</a:t>
            </a:r>
            <a:r>
              <a:rPr lang="he-IL" sz="5400" dirty="0"/>
              <a:t> </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הפונקציה </a:t>
            </a:r>
            <a:r>
              <a:rPr lang="en-US" b="1" dirty="0"/>
              <a:t>find_all(</a:t>
            </a:r>
            <a:r>
              <a:rPr lang="en-US" sz="2000" b="1" dirty="0"/>
              <a:t>name, attrs, recursive, string, </a:t>
            </a:r>
            <a:r>
              <a:rPr lang="en-US" sz="2000" b="1" dirty="0">
                <a:solidFill>
                  <a:srgbClr val="FF0000"/>
                </a:solidFill>
              </a:rPr>
              <a:t>limit</a:t>
            </a:r>
            <a:r>
              <a:rPr lang="en-US" sz="2000" b="1" dirty="0"/>
              <a:t>, **kwargs</a:t>
            </a:r>
            <a:r>
              <a:rPr lang="en-US" b="1" dirty="0"/>
              <a:t>)</a:t>
            </a:r>
            <a:r>
              <a:rPr lang="he-IL" dirty="0"/>
              <a:t>:</a:t>
            </a:r>
            <a:br>
              <a:rPr lang="en-US" dirty="0"/>
            </a:br>
            <a:r>
              <a:rPr lang="he-IL" sz="2400" dirty="0"/>
              <a:t>דוגמאות:</a:t>
            </a:r>
            <a:endParaRPr lang="en-US" sz="2400" dirty="0"/>
          </a:p>
        </p:txBody>
      </p:sp>
      <p:pic>
        <p:nvPicPr>
          <p:cNvPr id="5" name="תמונה 4">
            <a:extLst>
              <a:ext uri="{FF2B5EF4-FFF2-40B4-BE49-F238E27FC236}">
                <a16:creationId xmlns:a16="http://schemas.microsoft.com/office/drawing/2014/main" id="{28529A03-7228-4203-B7BE-6C408C87515F}"/>
              </a:ext>
            </a:extLst>
          </p:cNvPr>
          <p:cNvPicPr>
            <a:picLocks noChangeAspect="1"/>
          </p:cNvPicPr>
          <p:nvPr/>
        </p:nvPicPr>
        <p:blipFill>
          <a:blip r:embed="rId2"/>
          <a:stretch>
            <a:fillRect/>
          </a:stretch>
        </p:blipFill>
        <p:spPr>
          <a:xfrm>
            <a:off x="2068945" y="2926095"/>
            <a:ext cx="8054110" cy="3499628"/>
          </a:xfrm>
          <a:prstGeom prst="rect">
            <a:avLst/>
          </a:prstGeom>
        </p:spPr>
      </p:pic>
    </p:spTree>
    <p:extLst>
      <p:ext uri="{BB962C8B-B14F-4D97-AF65-F5344CB8AC3E}">
        <p14:creationId xmlns:p14="http://schemas.microsoft.com/office/powerpoint/2010/main" val="3990401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חיפוש בעץ האובייקטים – </a:t>
            </a:r>
            <a:r>
              <a:rPr lang="en-US" sz="5400" dirty="0"/>
              <a:t>css selectors</a:t>
            </a:r>
            <a:endParaRPr lang="he-IL" sz="5400" dirty="0"/>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b="1" dirty="0"/>
              <a:t>הפונקציה </a:t>
            </a:r>
            <a:r>
              <a:rPr lang="en-US" b="1" dirty="0"/>
              <a:t>select(</a:t>
            </a:r>
            <a:r>
              <a:rPr lang="en-US" sz="2000" b="1" dirty="0"/>
              <a:t>selector, limit</a:t>
            </a:r>
            <a:r>
              <a:rPr lang="en-US" b="1" dirty="0"/>
              <a:t>)</a:t>
            </a:r>
            <a:r>
              <a:rPr lang="he-IL" dirty="0"/>
              <a:t>:</a:t>
            </a:r>
            <a:br>
              <a:rPr lang="en-US" dirty="0"/>
            </a:br>
            <a:r>
              <a:rPr lang="he-IL" sz="2400" dirty="0"/>
              <a:t>הפונקציה מחזירה רשימה של כל התוויות התואמות לסלקטור של ה</a:t>
            </a:r>
            <a:r>
              <a:rPr lang="en-US" sz="2400" dirty="0"/>
              <a:t>css</a:t>
            </a:r>
            <a:r>
              <a:rPr lang="he-IL" sz="2400" dirty="0"/>
              <a:t>. </a:t>
            </a:r>
            <a:r>
              <a:rPr lang="en-US" sz="2400" dirty="0"/>
              <a:t>limit</a:t>
            </a:r>
            <a:r>
              <a:rPr lang="he-IL" sz="2400" dirty="0"/>
              <a:t> מגביל את מספר האובייקטים שאפשר למצוא.</a:t>
            </a:r>
          </a:p>
          <a:p>
            <a:pPr marL="0" indent="0" algn="r" rtl="1">
              <a:lnSpc>
                <a:spcPct val="150000"/>
              </a:lnSpc>
              <a:buNone/>
            </a:pPr>
            <a:r>
              <a:rPr lang="he-IL" sz="2400" dirty="0"/>
              <a:t>דוגמאות:</a:t>
            </a:r>
            <a:endParaRPr lang="en-US" sz="2400" dirty="0"/>
          </a:p>
        </p:txBody>
      </p:sp>
      <p:pic>
        <p:nvPicPr>
          <p:cNvPr id="8" name="תמונה 7">
            <a:extLst>
              <a:ext uri="{FF2B5EF4-FFF2-40B4-BE49-F238E27FC236}">
                <a16:creationId xmlns:a16="http://schemas.microsoft.com/office/drawing/2014/main" id="{5E094679-1F3A-4A07-A57D-55FA19BF5945}"/>
              </a:ext>
            </a:extLst>
          </p:cNvPr>
          <p:cNvPicPr>
            <a:picLocks noChangeAspect="1"/>
          </p:cNvPicPr>
          <p:nvPr/>
        </p:nvPicPr>
        <p:blipFill>
          <a:blip r:embed="rId2"/>
          <a:stretch>
            <a:fillRect/>
          </a:stretch>
        </p:blipFill>
        <p:spPr>
          <a:xfrm>
            <a:off x="2983622" y="3449782"/>
            <a:ext cx="6224756" cy="3283528"/>
          </a:xfrm>
          <a:prstGeom prst="rect">
            <a:avLst/>
          </a:prstGeom>
        </p:spPr>
      </p:pic>
    </p:spTree>
    <p:extLst>
      <p:ext uri="{BB962C8B-B14F-4D97-AF65-F5344CB8AC3E}">
        <p14:creationId xmlns:p14="http://schemas.microsoft.com/office/powerpoint/2010/main" val="214631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דוגמא לפרויקט</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640904"/>
            <a:ext cx="10515600" cy="4765675"/>
          </a:xfrm>
        </p:spPr>
        <p:txBody>
          <a:bodyPr>
            <a:normAutofit/>
          </a:bodyPr>
          <a:lstStyle/>
          <a:p>
            <a:pPr marL="0" indent="0" algn="r" rtl="1">
              <a:lnSpc>
                <a:spcPct val="150000"/>
              </a:lnSpc>
              <a:buNone/>
            </a:pPr>
            <a:r>
              <a:rPr lang="he-IL" sz="2400" dirty="0"/>
              <a:t>הפרויקט הזה מבצע חיפוש באתר של החנות </a:t>
            </a:r>
            <a:r>
              <a:rPr lang="en-US" sz="2400" dirty="0"/>
              <a:t>ivory</a:t>
            </a:r>
            <a:r>
              <a:rPr lang="he-IL" sz="2400" dirty="0"/>
              <a:t> ומחזיר רשימה של מילונים שכל מילון מייצג מוצר שנמצא לפי החיפוש שלנו.</a:t>
            </a:r>
            <a:endParaRPr lang="en-US" sz="2400" dirty="0"/>
          </a:p>
        </p:txBody>
      </p:sp>
      <p:pic>
        <p:nvPicPr>
          <p:cNvPr id="6" name="הקלטת מסך 5">
            <a:hlinkClick r:id="" action="ppaction://media"/>
            <a:extLst>
              <a:ext uri="{FF2B5EF4-FFF2-40B4-BE49-F238E27FC236}">
                <a16:creationId xmlns:a16="http://schemas.microsoft.com/office/drawing/2014/main" id="{95C94E90-865C-43D0-A7B7-2B4A2E90383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106165"/>
            <a:ext cx="12192000" cy="2721979"/>
          </a:xfrm>
          <a:prstGeom prst="rect">
            <a:avLst/>
          </a:prstGeom>
        </p:spPr>
      </p:pic>
    </p:spTree>
    <p:extLst>
      <p:ext uri="{BB962C8B-B14F-4D97-AF65-F5344CB8AC3E}">
        <p14:creationId xmlns:p14="http://schemas.microsoft.com/office/powerpoint/2010/main" val="112192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43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דוגמא לפרויקט – קוד חלק 1</a:t>
            </a:r>
          </a:p>
        </p:txBody>
      </p:sp>
      <p:sp>
        <p:nvSpPr>
          <p:cNvPr id="10" name="מציין מיקום תוכן 9">
            <a:extLst>
              <a:ext uri="{FF2B5EF4-FFF2-40B4-BE49-F238E27FC236}">
                <a16:creationId xmlns:a16="http://schemas.microsoft.com/office/drawing/2014/main" id="{FF583C99-CD5F-4B5D-A5D5-4F2C166E4F4F}"/>
              </a:ext>
            </a:extLst>
          </p:cNvPr>
          <p:cNvSpPr>
            <a:spLocks noGrp="1"/>
          </p:cNvSpPr>
          <p:nvPr>
            <p:ph idx="1"/>
          </p:nvPr>
        </p:nvSpPr>
        <p:spPr>
          <a:xfrm>
            <a:off x="7620000" y="1758156"/>
            <a:ext cx="4392887" cy="4898448"/>
          </a:xfrm>
        </p:spPr>
        <p:txBody>
          <a:bodyPr>
            <a:normAutofit/>
          </a:bodyPr>
          <a:lstStyle/>
          <a:p>
            <a:pPr marL="0" indent="0" algn="r" rtl="1">
              <a:buNone/>
            </a:pPr>
            <a:r>
              <a:rPr lang="he-IL" sz="2400" dirty="0"/>
              <a:t>בחלק הראשון אני מקבל מהמשתמש את המידע אותו הוא רוצה לחפש</a:t>
            </a:r>
          </a:p>
          <a:p>
            <a:pPr marL="0" indent="0" algn="r" rtl="1">
              <a:buNone/>
            </a:pPr>
            <a:endParaRPr lang="he-IL" sz="2400" dirty="0"/>
          </a:p>
          <a:p>
            <a:pPr marL="0" indent="0" algn="r" rtl="1">
              <a:buNone/>
            </a:pPr>
            <a:r>
              <a:rPr lang="he-IL" sz="2400" dirty="0"/>
              <a:t>בחלק השני אני מבצע בקשת </a:t>
            </a:r>
            <a:r>
              <a:rPr lang="en-US" sz="2400" dirty="0"/>
              <a:t>http</a:t>
            </a:r>
            <a:r>
              <a:rPr lang="he-IL" sz="2400" dirty="0"/>
              <a:t> לאתר של </a:t>
            </a:r>
            <a:r>
              <a:rPr lang="en-US" sz="2400" dirty="0"/>
              <a:t>ivory</a:t>
            </a:r>
            <a:r>
              <a:rPr lang="he-IL" sz="2400" dirty="0"/>
              <a:t> וממיר את התוצאה לאובייקט </a:t>
            </a:r>
            <a:r>
              <a:rPr lang="en-US" sz="2400" dirty="0"/>
              <a:t>beautifulsoup</a:t>
            </a:r>
            <a:r>
              <a:rPr lang="he-IL" sz="2400" dirty="0"/>
              <a:t> במטרה לבדוק כמה עמודים של תוצאות יש, והאם יש תוצאות בכלל. </a:t>
            </a:r>
          </a:p>
          <a:p>
            <a:pPr marL="0" indent="0" algn="r" rtl="1">
              <a:buNone/>
            </a:pPr>
            <a:endParaRPr lang="he-IL" sz="2400" dirty="0"/>
          </a:p>
          <a:p>
            <a:pPr marL="0" indent="0" algn="r" rtl="1">
              <a:buNone/>
            </a:pPr>
            <a:r>
              <a:rPr lang="he-IL" sz="2400" dirty="0"/>
              <a:t>את המידע בנוגע למבנה האתר בדקתי בקוד המקור של האתר</a:t>
            </a:r>
          </a:p>
        </p:txBody>
      </p:sp>
      <p:pic>
        <p:nvPicPr>
          <p:cNvPr id="14" name="תמונה 13">
            <a:extLst>
              <a:ext uri="{FF2B5EF4-FFF2-40B4-BE49-F238E27FC236}">
                <a16:creationId xmlns:a16="http://schemas.microsoft.com/office/drawing/2014/main" id="{39753E8C-9D4E-44AF-B410-5FF9FCDAB0AB}"/>
              </a:ext>
            </a:extLst>
          </p:cNvPr>
          <p:cNvPicPr>
            <a:picLocks noChangeAspect="1"/>
          </p:cNvPicPr>
          <p:nvPr/>
        </p:nvPicPr>
        <p:blipFill>
          <a:blip r:embed="rId2"/>
          <a:stretch>
            <a:fillRect/>
          </a:stretch>
        </p:blipFill>
        <p:spPr>
          <a:xfrm>
            <a:off x="179114" y="1690686"/>
            <a:ext cx="7199880" cy="5033385"/>
          </a:xfrm>
          <a:prstGeom prst="rect">
            <a:avLst/>
          </a:prstGeom>
        </p:spPr>
      </p:pic>
    </p:spTree>
    <p:extLst>
      <p:ext uri="{BB962C8B-B14F-4D97-AF65-F5344CB8AC3E}">
        <p14:creationId xmlns:p14="http://schemas.microsoft.com/office/powerpoint/2010/main" val="1929545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דוגמא לפרויקט – קוד חלק 2</a:t>
            </a:r>
          </a:p>
        </p:txBody>
      </p:sp>
      <p:sp>
        <p:nvSpPr>
          <p:cNvPr id="10" name="מציין מיקום תוכן 9">
            <a:extLst>
              <a:ext uri="{FF2B5EF4-FFF2-40B4-BE49-F238E27FC236}">
                <a16:creationId xmlns:a16="http://schemas.microsoft.com/office/drawing/2014/main" id="{FF583C99-CD5F-4B5D-A5D5-4F2C166E4F4F}"/>
              </a:ext>
            </a:extLst>
          </p:cNvPr>
          <p:cNvSpPr>
            <a:spLocks noGrp="1"/>
          </p:cNvSpPr>
          <p:nvPr>
            <p:ph idx="1"/>
          </p:nvPr>
        </p:nvSpPr>
        <p:spPr>
          <a:xfrm>
            <a:off x="7620000" y="1758156"/>
            <a:ext cx="4392887" cy="4898448"/>
          </a:xfrm>
        </p:spPr>
        <p:txBody>
          <a:bodyPr>
            <a:normAutofit/>
          </a:bodyPr>
          <a:lstStyle/>
          <a:p>
            <a:pPr marL="0" indent="0" algn="r" rtl="1">
              <a:buNone/>
            </a:pPr>
            <a:r>
              <a:rPr lang="he-IL" sz="2400" dirty="0"/>
              <a:t>בחלק השלישי אני מבצע בקשה עבור כל עמוד שבו יש את המוצרים שאני מחפש וממיר אותו לאובייקט </a:t>
            </a:r>
            <a:r>
              <a:rPr lang="en-US" sz="2400" dirty="0"/>
              <a:t>beautifulsoup</a:t>
            </a:r>
            <a:r>
              <a:rPr lang="he-IL" sz="2400" dirty="0"/>
              <a:t>, ואחרי זה אני מוצא את כל המוצרים לפי ה</a:t>
            </a:r>
            <a:r>
              <a:rPr lang="en-US" sz="2400" dirty="0"/>
              <a:t>css</a:t>
            </a:r>
            <a:r>
              <a:rPr lang="he-IL" sz="2400" dirty="0"/>
              <a:t> </a:t>
            </a:r>
            <a:r>
              <a:rPr lang="en-US" sz="2400" dirty="0"/>
              <a:t>class</a:t>
            </a:r>
            <a:r>
              <a:rPr lang="he-IL" sz="2400" dirty="0"/>
              <a:t> שלהם.</a:t>
            </a:r>
          </a:p>
          <a:p>
            <a:pPr marL="0" indent="0" algn="r" rtl="1">
              <a:buNone/>
            </a:pPr>
            <a:r>
              <a:rPr lang="he-IL" sz="2400" dirty="0"/>
              <a:t>בחלק הבא אני עובר על כל מוצר בנפרד ומוצא את התיאור שלו והמחיר לפי ה</a:t>
            </a:r>
            <a:r>
              <a:rPr lang="en-US" sz="2400" dirty="0"/>
              <a:t>css</a:t>
            </a:r>
            <a:r>
              <a:rPr lang="he-IL" sz="2400" dirty="0"/>
              <a:t> </a:t>
            </a:r>
            <a:r>
              <a:rPr lang="en-US" sz="2400" dirty="0"/>
              <a:t>class</a:t>
            </a:r>
            <a:r>
              <a:rPr lang="he-IL" sz="2400" dirty="0"/>
              <a:t> ואת הלינק לפי סוג התווית, ומוסיף אותו לרשימה של המוצרים שנמצאו.</a:t>
            </a:r>
          </a:p>
        </p:txBody>
      </p:sp>
      <p:pic>
        <p:nvPicPr>
          <p:cNvPr id="7" name="תמונה 6">
            <a:extLst>
              <a:ext uri="{FF2B5EF4-FFF2-40B4-BE49-F238E27FC236}">
                <a16:creationId xmlns:a16="http://schemas.microsoft.com/office/drawing/2014/main" id="{17A39CC6-8B5C-48FD-8D0B-D876B0BD3C12}"/>
              </a:ext>
            </a:extLst>
          </p:cNvPr>
          <p:cNvPicPr>
            <a:picLocks noChangeAspect="1"/>
          </p:cNvPicPr>
          <p:nvPr/>
        </p:nvPicPr>
        <p:blipFill>
          <a:blip r:embed="rId2"/>
          <a:stretch>
            <a:fillRect/>
          </a:stretch>
        </p:blipFill>
        <p:spPr>
          <a:xfrm>
            <a:off x="179114" y="1690686"/>
            <a:ext cx="7199880" cy="5033385"/>
          </a:xfrm>
          <a:prstGeom prst="rect">
            <a:avLst/>
          </a:prstGeom>
        </p:spPr>
      </p:pic>
    </p:spTree>
    <p:extLst>
      <p:ext uri="{BB962C8B-B14F-4D97-AF65-F5344CB8AC3E}">
        <p14:creationId xmlns:p14="http://schemas.microsoft.com/office/powerpoint/2010/main" val="80609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E4AF55-0159-4A13-B1C9-ECE9D74A464D}"/>
              </a:ext>
            </a:extLst>
          </p:cNvPr>
          <p:cNvSpPr>
            <a:spLocks noGrp="1"/>
          </p:cNvSpPr>
          <p:nvPr>
            <p:ph type="title"/>
          </p:nvPr>
        </p:nvSpPr>
        <p:spPr/>
        <p:txBody>
          <a:bodyPr>
            <a:normAutofit/>
          </a:bodyPr>
          <a:lstStyle/>
          <a:p>
            <a:pPr algn="r"/>
            <a:r>
              <a:rPr lang="he-IL" sz="5400" dirty="0"/>
              <a:t>ביצוע בקשה</a:t>
            </a:r>
          </a:p>
        </p:txBody>
      </p:sp>
      <p:sp>
        <p:nvSpPr>
          <p:cNvPr id="3" name="מציין מיקום תוכן 2">
            <a:extLst>
              <a:ext uri="{FF2B5EF4-FFF2-40B4-BE49-F238E27FC236}">
                <a16:creationId xmlns:a16="http://schemas.microsoft.com/office/drawing/2014/main" id="{55C0BDA4-508C-4611-80BC-A0EC582AA0B1}"/>
              </a:ext>
            </a:extLst>
          </p:cNvPr>
          <p:cNvSpPr>
            <a:spLocks noGrp="1"/>
          </p:cNvSpPr>
          <p:nvPr>
            <p:ph idx="1"/>
          </p:nvPr>
        </p:nvSpPr>
        <p:spPr>
          <a:xfrm>
            <a:off x="533400" y="1939925"/>
            <a:ext cx="10820400" cy="4492624"/>
          </a:xfrm>
        </p:spPr>
        <p:txBody>
          <a:bodyPr>
            <a:normAutofit/>
          </a:bodyPr>
          <a:lstStyle/>
          <a:p>
            <a:pPr marL="0" indent="0" algn="r" rtl="1">
              <a:buNone/>
            </a:pPr>
            <a:r>
              <a:rPr lang="he-IL" dirty="0"/>
              <a:t>כדי להתחיל להשתמש במודל, צריך לייבא אותו בתחילת התוכנית:</a:t>
            </a:r>
          </a:p>
          <a:p>
            <a:pPr marL="0" indent="0" algn="r" rtl="1">
              <a:buNone/>
            </a:pPr>
            <a:endParaRPr lang="he-IL" dirty="0"/>
          </a:p>
          <a:p>
            <a:pPr marL="0" indent="0" algn="r" rtl="1">
              <a:buNone/>
            </a:pPr>
            <a:endParaRPr lang="he-IL" dirty="0"/>
          </a:p>
          <a:p>
            <a:pPr marL="0" indent="0" algn="r" rtl="1">
              <a:buNone/>
            </a:pPr>
            <a:r>
              <a:rPr lang="he-IL" dirty="0"/>
              <a:t>נבצע בקשה מסוג </a:t>
            </a:r>
            <a:r>
              <a:rPr lang="en-US" dirty="0"/>
              <a:t>GET</a:t>
            </a:r>
            <a:r>
              <a:rPr lang="he-IL" dirty="0"/>
              <a:t> לגוגל:</a:t>
            </a:r>
          </a:p>
          <a:p>
            <a:pPr marL="0" indent="0" algn="r" rtl="1">
              <a:buNone/>
            </a:pPr>
            <a:endParaRPr lang="he-IL" dirty="0"/>
          </a:p>
          <a:p>
            <a:pPr marL="0" indent="0" algn="r" rtl="1">
              <a:buNone/>
            </a:pPr>
            <a:endParaRPr lang="he-IL" dirty="0"/>
          </a:p>
          <a:p>
            <a:pPr marL="0" indent="0" algn="r" rtl="1">
              <a:buNone/>
            </a:pPr>
            <a:r>
              <a:rPr lang="he-IL" dirty="0"/>
              <a:t>עכשיו, </a:t>
            </a:r>
            <a:r>
              <a:rPr lang="en-US" dirty="0"/>
              <a:t>r</a:t>
            </a:r>
            <a:r>
              <a:rPr lang="he-IL" dirty="0"/>
              <a:t> מכיל אובייקט מסוג </a:t>
            </a:r>
            <a:r>
              <a:rPr lang="en-US" dirty="0"/>
              <a:t>response</a:t>
            </a:r>
            <a:r>
              <a:rPr lang="he-IL" dirty="0"/>
              <a:t>, מה זה?</a:t>
            </a:r>
          </a:p>
        </p:txBody>
      </p:sp>
      <p:sp>
        <p:nvSpPr>
          <p:cNvPr id="6" name="מציין מיקום תוכן 2">
            <a:extLst>
              <a:ext uri="{FF2B5EF4-FFF2-40B4-BE49-F238E27FC236}">
                <a16:creationId xmlns:a16="http://schemas.microsoft.com/office/drawing/2014/main" id="{6ABBDFF3-E2BE-4FD7-8671-1C9DE8BDFB4D}"/>
              </a:ext>
            </a:extLst>
          </p:cNvPr>
          <p:cNvSpPr txBox="1">
            <a:spLocks/>
          </p:cNvSpPr>
          <p:nvPr/>
        </p:nvSpPr>
        <p:spPr>
          <a:xfrm>
            <a:off x="2443162" y="2717799"/>
            <a:ext cx="9020175" cy="3714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he-IL" dirty="0"/>
          </a:p>
        </p:txBody>
      </p:sp>
      <p:pic>
        <p:nvPicPr>
          <p:cNvPr id="13" name="תמונה 12">
            <a:extLst>
              <a:ext uri="{FF2B5EF4-FFF2-40B4-BE49-F238E27FC236}">
                <a16:creationId xmlns:a16="http://schemas.microsoft.com/office/drawing/2014/main" id="{9FF637FD-67D5-4311-B9F2-8A0C50278997}"/>
              </a:ext>
            </a:extLst>
          </p:cNvPr>
          <p:cNvPicPr>
            <a:picLocks noChangeAspect="1"/>
          </p:cNvPicPr>
          <p:nvPr/>
        </p:nvPicPr>
        <p:blipFill>
          <a:blip r:embed="rId2"/>
          <a:stretch>
            <a:fillRect/>
          </a:stretch>
        </p:blipFill>
        <p:spPr>
          <a:xfrm>
            <a:off x="7058051" y="2429256"/>
            <a:ext cx="2973370" cy="577085"/>
          </a:xfrm>
          <a:prstGeom prst="rect">
            <a:avLst/>
          </a:prstGeom>
        </p:spPr>
      </p:pic>
      <p:pic>
        <p:nvPicPr>
          <p:cNvPr id="15" name="תמונה 14">
            <a:extLst>
              <a:ext uri="{FF2B5EF4-FFF2-40B4-BE49-F238E27FC236}">
                <a16:creationId xmlns:a16="http://schemas.microsoft.com/office/drawing/2014/main" id="{E3E5936A-2DC3-468E-A76D-E9C03D581980}"/>
              </a:ext>
            </a:extLst>
          </p:cNvPr>
          <p:cNvPicPr>
            <a:picLocks noChangeAspect="1"/>
          </p:cNvPicPr>
          <p:nvPr/>
        </p:nvPicPr>
        <p:blipFill>
          <a:blip r:embed="rId3"/>
          <a:stretch>
            <a:fillRect/>
          </a:stretch>
        </p:blipFill>
        <p:spPr>
          <a:xfrm>
            <a:off x="4266552" y="4229100"/>
            <a:ext cx="5764870" cy="490345"/>
          </a:xfrm>
          <a:prstGeom prst="rect">
            <a:avLst/>
          </a:prstGeom>
        </p:spPr>
      </p:pic>
    </p:spTree>
    <p:extLst>
      <p:ext uri="{BB962C8B-B14F-4D97-AF65-F5344CB8AC3E}">
        <p14:creationId xmlns:p14="http://schemas.microsoft.com/office/powerpoint/2010/main" val="234626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אובייקט </a:t>
            </a:r>
            <a:r>
              <a:rPr lang="en-US" sz="5400" dirty="0"/>
              <a:t>RESPONSE</a:t>
            </a:r>
            <a:endParaRPr lang="he-IL" sz="5400" dirty="0"/>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825624"/>
            <a:ext cx="10515600" cy="4765675"/>
          </a:xfrm>
        </p:spPr>
        <p:txBody>
          <a:bodyPr>
            <a:normAutofit/>
          </a:bodyPr>
          <a:lstStyle/>
          <a:p>
            <a:pPr marL="0" indent="0" algn="r" rtl="1">
              <a:lnSpc>
                <a:spcPct val="150000"/>
              </a:lnSpc>
              <a:buNone/>
            </a:pPr>
            <a:r>
              <a:rPr lang="he-IL" dirty="0"/>
              <a:t>אובייקט המכיל את התשובה של השרת.</a:t>
            </a:r>
          </a:p>
          <a:p>
            <a:pPr marL="0" indent="0" algn="r" rtl="1">
              <a:lnSpc>
                <a:spcPct val="150000"/>
              </a:lnSpc>
              <a:buNone/>
            </a:pPr>
            <a:r>
              <a:rPr lang="he-IL" b="1" dirty="0"/>
              <a:t>מאפיינים עיקריים</a:t>
            </a:r>
            <a:r>
              <a:rPr lang="he-IL" dirty="0"/>
              <a:t>:</a:t>
            </a:r>
          </a:p>
          <a:p>
            <a:pPr algn="r" rtl="1">
              <a:lnSpc>
                <a:spcPct val="150000"/>
              </a:lnSpc>
            </a:pPr>
            <a:r>
              <a:rPr lang="en-US" sz="2400" dirty="0"/>
              <a:t>r.content</a:t>
            </a:r>
            <a:r>
              <a:rPr lang="he-IL" sz="2400" dirty="0"/>
              <a:t> – תוכן התשובה בבתים</a:t>
            </a:r>
          </a:p>
          <a:p>
            <a:pPr algn="r" rtl="1">
              <a:lnSpc>
                <a:spcPct val="150000"/>
              </a:lnSpc>
            </a:pPr>
            <a:r>
              <a:rPr lang="en-US" sz="2400" dirty="0"/>
              <a:t>r.encoding</a:t>
            </a:r>
            <a:r>
              <a:rPr lang="he-IL" sz="2400" dirty="0"/>
              <a:t> – הפורמט שמופיע בתשובת השרת</a:t>
            </a:r>
          </a:p>
          <a:p>
            <a:pPr algn="r" rtl="1">
              <a:lnSpc>
                <a:spcPct val="150000"/>
              </a:lnSpc>
            </a:pPr>
            <a:r>
              <a:rPr lang="fr-FR" sz="2400" dirty="0"/>
              <a:t>r.elapsed</a:t>
            </a:r>
            <a:r>
              <a:rPr lang="he-IL" sz="2400" dirty="0"/>
              <a:t> – הזמן שלקח בין שליחת הבקשה לקבלת תשובה</a:t>
            </a:r>
          </a:p>
          <a:p>
            <a:pPr algn="r" rtl="1">
              <a:lnSpc>
                <a:spcPct val="150000"/>
              </a:lnSpc>
            </a:pPr>
            <a:r>
              <a:rPr lang="fr-FR" sz="2400" dirty="0"/>
              <a:t>r.headers</a:t>
            </a:r>
            <a:r>
              <a:rPr lang="he-IL" sz="2400" dirty="0"/>
              <a:t> – מילון המכיל את כל הכותרות שיש בתשובת השרת</a:t>
            </a:r>
          </a:p>
        </p:txBody>
      </p:sp>
    </p:spTree>
    <p:extLst>
      <p:ext uri="{BB962C8B-B14F-4D97-AF65-F5344CB8AC3E}">
        <p14:creationId xmlns:p14="http://schemas.microsoft.com/office/powerpoint/2010/main" val="376935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4F441382-9186-4354-A168-3E3638793768}"/>
              </a:ext>
            </a:extLst>
          </p:cNvPr>
          <p:cNvSpPr/>
          <p:nvPr/>
        </p:nvSpPr>
        <p:spPr>
          <a:xfrm>
            <a:off x="508000" y="5514109"/>
            <a:ext cx="1671782" cy="895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 name="כותרת 1">
            <a:extLst>
              <a:ext uri="{FF2B5EF4-FFF2-40B4-BE49-F238E27FC236}">
                <a16:creationId xmlns:a16="http://schemas.microsoft.com/office/drawing/2014/main" id="{91C00B20-C3CE-4519-80E2-4A923CDAA506}"/>
              </a:ext>
            </a:extLst>
          </p:cNvPr>
          <p:cNvSpPr>
            <a:spLocks noGrp="1"/>
          </p:cNvSpPr>
          <p:nvPr>
            <p:ph type="title"/>
          </p:nvPr>
        </p:nvSpPr>
        <p:spPr/>
        <p:txBody>
          <a:bodyPr>
            <a:normAutofit/>
          </a:bodyPr>
          <a:lstStyle/>
          <a:p>
            <a:pPr algn="r" rtl="1"/>
            <a:r>
              <a:rPr lang="he-IL" sz="5400" dirty="0"/>
              <a:t>אובייקט </a:t>
            </a:r>
            <a:r>
              <a:rPr lang="en-US" sz="5400" dirty="0"/>
              <a:t>RESPONSE</a:t>
            </a:r>
            <a:r>
              <a:rPr lang="he-IL" sz="5400" dirty="0"/>
              <a:t> - המשך</a:t>
            </a:r>
          </a:p>
        </p:txBody>
      </p:sp>
      <p:sp>
        <p:nvSpPr>
          <p:cNvPr id="3" name="מציין מיקום תוכן 2">
            <a:extLst>
              <a:ext uri="{FF2B5EF4-FFF2-40B4-BE49-F238E27FC236}">
                <a16:creationId xmlns:a16="http://schemas.microsoft.com/office/drawing/2014/main" id="{40605C5E-54A9-4B31-8786-F70E84DC61F4}"/>
              </a:ext>
            </a:extLst>
          </p:cNvPr>
          <p:cNvSpPr>
            <a:spLocks noGrp="1"/>
          </p:cNvSpPr>
          <p:nvPr>
            <p:ph idx="1"/>
          </p:nvPr>
        </p:nvSpPr>
        <p:spPr>
          <a:xfrm>
            <a:off x="838200" y="1825624"/>
            <a:ext cx="10515600" cy="4765675"/>
          </a:xfrm>
        </p:spPr>
        <p:txBody>
          <a:bodyPr>
            <a:normAutofit/>
          </a:bodyPr>
          <a:lstStyle/>
          <a:p>
            <a:pPr algn="r" rtl="1">
              <a:lnSpc>
                <a:spcPct val="150000"/>
              </a:lnSpc>
            </a:pPr>
            <a:r>
              <a:rPr lang="en-US" sz="2400" dirty="0"/>
              <a:t>r.text</a:t>
            </a:r>
            <a:r>
              <a:rPr lang="he-IL" sz="2400" dirty="0"/>
              <a:t> – תוכן התשובה במחרוזת, לפי ה</a:t>
            </a:r>
            <a:r>
              <a:rPr lang="en-US" sz="2400" dirty="0"/>
              <a:t>encoding</a:t>
            </a:r>
            <a:r>
              <a:rPr lang="he-IL" sz="2400" dirty="0"/>
              <a:t> שיש בכותרות</a:t>
            </a:r>
          </a:p>
          <a:p>
            <a:pPr algn="r" rtl="1">
              <a:lnSpc>
                <a:spcPct val="150000"/>
              </a:lnSpc>
            </a:pPr>
            <a:r>
              <a:rPr lang="en-US" sz="2400" dirty="0"/>
              <a:t>r.url</a:t>
            </a:r>
            <a:r>
              <a:rPr lang="he-IL" sz="2400" dirty="0"/>
              <a:t> – כתובת התשובה האחרונה</a:t>
            </a:r>
          </a:p>
          <a:p>
            <a:pPr algn="r" rtl="1">
              <a:lnSpc>
                <a:spcPct val="150000"/>
              </a:lnSpc>
            </a:pPr>
            <a:r>
              <a:rPr lang="fr-FR" sz="2400" dirty="0"/>
              <a:t>r.status_code</a:t>
            </a:r>
            <a:r>
              <a:rPr lang="he-IL" sz="2400" dirty="0"/>
              <a:t> – קוד </a:t>
            </a:r>
            <a:r>
              <a:rPr lang="en-US" sz="2400" dirty="0"/>
              <a:t>HTTP</a:t>
            </a:r>
            <a:r>
              <a:rPr lang="he-IL" sz="2400" dirty="0"/>
              <a:t> של התשובה: כמו 200, 404</a:t>
            </a:r>
          </a:p>
          <a:p>
            <a:pPr algn="r" rtl="1">
              <a:lnSpc>
                <a:spcPct val="150000"/>
              </a:lnSpc>
            </a:pPr>
            <a:r>
              <a:rPr lang="fr-FR" sz="2400" dirty="0"/>
              <a:t>r.reason</a:t>
            </a:r>
            <a:r>
              <a:rPr lang="he-IL" sz="2400" dirty="0"/>
              <a:t> – סיבה לקוד </a:t>
            </a:r>
            <a:r>
              <a:rPr lang="en-US" sz="2400" dirty="0"/>
              <a:t>HTTP</a:t>
            </a:r>
            <a:r>
              <a:rPr lang="he-IL" sz="2400" dirty="0"/>
              <a:t> של התשובה: "</a:t>
            </a:r>
            <a:r>
              <a:rPr lang="en-US" sz="2400" dirty="0"/>
              <a:t>OK</a:t>
            </a:r>
            <a:r>
              <a:rPr lang="he-IL" sz="2400" dirty="0"/>
              <a:t>" ל200, "</a:t>
            </a:r>
            <a:r>
              <a:rPr lang="en-US" sz="2400" dirty="0"/>
              <a:t>NOT FOUND</a:t>
            </a:r>
            <a:r>
              <a:rPr lang="he-IL" sz="2400" dirty="0"/>
              <a:t>" ל404</a:t>
            </a:r>
          </a:p>
          <a:p>
            <a:pPr algn="r" rtl="1">
              <a:lnSpc>
                <a:spcPct val="150000"/>
              </a:lnSpc>
            </a:pPr>
            <a:r>
              <a:rPr lang="he-IL" sz="2400" dirty="0"/>
              <a:t>פונקציה – </a:t>
            </a:r>
            <a:r>
              <a:rPr lang="en-US" sz="2400" dirty="0"/>
              <a:t>r.</a:t>
            </a:r>
            <a:r>
              <a:rPr lang="fr-FR" sz="2400" dirty="0"/>
              <a:t>json(**kwargs)</a:t>
            </a:r>
            <a:r>
              <a:rPr lang="he-IL" sz="2400" dirty="0"/>
              <a:t> – מחזיר את התוכן כאובייקט </a:t>
            </a:r>
            <a:r>
              <a:rPr lang="en-US" sz="2400" dirty="0"/>
              <a:t>JSON</a:t>
            </a:r>
            <a:r>
              <a:rPr lang="he-IL" sz="2400" dirty="0"/>
              <a:t> – רשימה או מילון</a:t>
            </a:r>
            <a:r>
              <a:rPr lang="en-US" sz="2400" dirty="0"/>
              <a:t>.</a:t>
            </a:r>
            <a:br>
              <a:rPr lang="en-US" sz="2400" dirty="0"/>
            </a:br>
            <a:r>
              <a:rPr lang="he-IL" sz="2400" dirty="0"/>
              <a:t>לוקח את אותם הפרמטרים כמו </a:t>
            </a:r>
            <a:r>
              <a:rPr lang="fr-FR" sz="2400" dirty="0"/>
              <a:t>json.loads</a:t>
            </a:r>
            <a:r>
              <a:rPr lang="he-IL" sz="2400" dirty="0"/>
              <a:t> </a:t>
            </a:r>
            <a:br>
              <a:rPr lang="en-US" sz="2400" dirty="0"/>
            </a:br>
            <a:r>
              <a:rPr lang="he-IL" sz="2400" dirty="0"/>
              <a:t>גורם לשגיאה אם התוכן הוא אינו אובייקט </a:t>
            </a:r>
            <a:r>
              <a:rPr lang="en-US" sz="2400" dirty="0"/>
              <a:t>JSON</a:t>
            </a:r>
            <a:r>
              <a:rPr lang="he-IL" sz="2400" dirty="0"/>
              <a:t>: </a:t>
            </a:r>
            <a:r>
              <a:rPr lang="fr-FR" sz="1800" dirty="0"/>
              <a:t>requests.exceptions.JSONDecodeError</a:t>
            </a:r>
            <a:endParaRPr lang="he-IL" sz="2400" dirty="0"/>
          </a:p>
        </p:txBody>
      </p:sp>
    </p:spTree>
    <p:extLst>
      <p:ext uri="{BB962C8B-B14F-4D97-AF65-F5344CB8AC3E}">
        <p14:creationId xmlns:p14="http://schemas.microsoft.com/office/powerpoint/2010/main" val="185786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E4AF55-0159-4A13-B1C9-ECE9D74A464D}"/>
              </a:ext>
            </a:extLst>
          </p:cNvPr>
          <p:cNvSpPr>
            <a:spLocks noGrp="1"/>
          </p:cNvSpPr>
          <p:nvPr>
            <p:ph type="title"/>
          </p:nvPr>
        </p:nvSpPr>
        <p:spPr/>
        <p:txBody>
          <a:bodyPr>
            <a:normAutofit/>
          </a:bodyPr>
          <a:lstStyle/>
          <a:p>
            <a:pPr algn="r"/>
            <a:r>
              <a:rPr lang="he-IL" sz="5400" dirty="0"/>
              <a:t>ביצוע בקשה - גוגל</a:t>
            </a:r>
          </a:p>
        </p:txBody>
      </p:sp>
      <p:sp>
        <p:nvSpPr>
          <p:cNvPr id="3" name="מציין מיקום תוכן 2">
            <a:extLst>
              <a:ext uri="{FF2B5EF4-FFF2-40B4-BE49-F238E27FC236}">
                <a16:creationId xmlns:a16="http://schemas.microsoft.com/office/drawing/2014/main" id="{55C0BDA4-508C-4611-80BC-A0EC582AA0B1}"/>
              </a:ext>
            </a:extLst>
          </p:cNvPr>
          <p:cNvSpPr>
            <a:spLocks noGrp="1"/>
          </p:cNvSpPr>
          <p:nvPr>
            <p:ph idx="1"/>
          </p:nvPr>
        </p:nvSpPr>
        <p:spPr>
          <a:xfrm>
            <a:off x="533400" y="1939925"/>
            <a:ext cx="10820400" cy="4492624"/>
          </a:xfrm>
        </p:spPr>
        <p:txBody>
          <a:bodyPr>
            <a:normAutofit/>
          </a:bodyPr>
          <a:lstStyle/>
          <a:p>
            <a:pPr algn="r" rtl="1">
              <a:lnSpc>
                <a:spcPct val="150000"/>
              </a:lnSpc>
            </a:pPr>
            <a:r>
              <a:rPr lang="he-IL" dirty="0"/>
              <a:t>קוד </a:t>
            </a:r>
            <a:r>
              <a:rPr lang="en-US" dirty="0"/>
              <a:t>HTTP</a:t>
            </a:r>
            <a:r>
              <a:rPr lang="he-IL" dirty="0"/>
              <a:t> וסיבה לקוד:</a:t>
            </a:r>
          </a:p>
          <a:p>
            <a:pPr algn="r" rtl="1">
              <a:lnSpc>
                <a:spcPct val="150000"/>
              </a:lnSpc>
            </a:pPr>
            <a:r>
              <a:rPr lang="he-IL" dirty="0"/>
              <a:t>כמה זמן לקח לתשובה לחזור:</a:t>
            </a:r>
          </a:p>
          <a:p>
            <a:pPr algn="r" rtl="1">
              <a:lnSpc>
                <a:spcPct val="150000"/>
              </a:lnSpc>
            </a:pPr>
            <a:r>
              <a:rPr lang="he-IL" dirty="0"/>
              <a:t>פורמט תשובה וכתובת:</a:t>
            </a:r>
          </a:p>
          <a:p>
            <a:pPr algn="r" rtl="1">
              <a:lnSpc>
                <a:spcPct val="150000"/>
              </a:lnSpc>
            </a:pPr>
            <a:r>
              <a:rPr lang="he-IL" dirty="0"/>
              <a:t>כותרות תשובה:</a:t>
            </a:r>
          </a:p>
          <a:p>
            <a:pPr algn="r" rtl="1">
              <a:lnSpc>
                <a:spcPct val="150000"/>
              </a:lnSpc>
            </a:pPr>
            <a:r>
              <a:rPr lang="he-IL" dirty="0"/>
              <a:t>תוכן תשובה בבתים: </a:t>
            </a:r>
          </a:p>
        </p:txBody>
      </p:sp>
      <p:sp>
        <p:nvSpPr>
          <p:cNvPr id="6" name="מציין מיקום תוכן 2">
            <a:extLst>
              <a:ext uri="{FF2B5EF4-FFF2-40B4-BE49-F238E27FC236}">
                <a16:creationId xmlns:a16="http://schemas.microsoft.com/office/drawing/2014/main" id="{6ABBDFF3-E2BE-4FD7-8671-1C9DE8BDFB4D}"/>
              </a:ext>
            </a:extLst>
          </p:cNvPr>
          <p:cNvSpPr txBox="1">
            <a:spLocks/>
          </p:cNvSpPr>
          <p:nvPr/>
        </p:nvSpPr>
        <p:spPr>
          <a:xfrm>
            <a:off x="2443162" y="2717799"/>
            <a:ext cx="9020175" cy="3714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he-IL" dirty="0"/>
          </a:p>
        </p:txBody>
      </p:sp>
      <p:pic>
        <p:nvPicPr>
          <p:cNvPr id="8" name="תמונה 7">
            <a:extLst>
              <a:ext uri="{FF2B5EF4-FFF2-40B4-BE49-F238E27FC236}">
                <a16:creationId xmlns:a16="http://schemas.microsoft.com/office/drawing/2014/main" id="{432339AC-86BF-4C86-9324-9619818F10DF}"/>
              </a:ext>
            </a:extLst>
          </p:cNvPr>
          <p:cNvPicPr>
            <a:picLocks noChangeAspect="1"/>
          </p:cNvPicPr>
          <p:nvPr/>
        </p:nvPicPr>
        <p:blipFill>
          <a:blip r:embed="rId2"/>
          <a:stretch>
            <a:fillRect/>
          </a:stretch>
        </p:blipFill>
        <p:spPr>
          <a:xfrm>
            <a:off x="3867325" y="2160112"/>
            <a:ext cx="3638200" cy="375558"/>
          </a:xfrm>
          <a:prstGeom prst="rect">
            <a:avLst/>
          </a:prstGeom>
        </p:spPr>
      </p:pic>
      <p:pic>
        <p:nvPicPr>
          <p:cNvPr id="10" name="תמונה 9">
            <a:extLst>
              <a:ext uri="{FF2B5EF4-FFF2-40B4-BE49-F238E27FC236}">
                <a16:creationId xmlns:a16="http://schemas.microsoft.com/office/drawing/2014/main" id="{358C6682-63AC-46BA-AC16-58AAFB8C44E8}"/>
              </a:ext>
            </a:extLst>
          </p:cNvPr>
          <p:cNvPicPr>
            <a:picLocks noChangeAspect="1"/>
          </p:cNvPicPr>
          <p:nvPr/>
        </p:nvPicPr>
        <p:blipFill>
          <a:blip r:embed="rId3"/>
          <a:stretch>
            <a:fillRect/>
          </a:stretch>
        </p:blipFill>
        <p:spPr>
          <a:xfrm>
            <a:off x="2858996" y="2184381"/>
            <a:ext cx="797108" cy="327020"/>
          </a:xfrm>
          <a:prstGeom prst="rect">
            <a:avLst/>
          </a:prstGeom>
        </p:spPr>
      </p:pic>
      <p:pic>
        <p:nvPicPr>
          <p:cNvPr id="12" name="תמונה 11">
            <a:extLst>
              <a:ext uri="{FF2B5EF4-FFF2-40B4-BE49-F238E27FC236}">
                <a16:creationId xmlns:a16="http://schemas.microsoft.com/office/drawing/2014/main" id="{0C6D86E9-8C8B-4A10-A0AB-4599D09F6BBE}"/>
              </a:ext>
            </a:extLst>
          </p:cNvPr>
          <p:cNvPicPr>
            <a:picLocks noChangeAspect="1"/>
          </p:cNvPicPr>
          <p:nvPr/>
        </p:nvPicPr>
        <p:blipFill>
          <a:blip r:embed="rId4"/>
          <a:stretch>
            <a:fillRect/>
          </a:stretch>
        </p:blipFill>
        <p:spPr>
          <a:xfrm>
            <a:off x="2704991" y="2987674"/>
            <a:ext cx="1562318" cy="323895"/>
          </a:xfrm>
          <a:prstGeom prst="rect">
            <a:avLst/>
          </a:prstGeom>
        </p:spPr>
      </p:pic>
      <p:pic>
        <p:nvPicPr>
          <p:cNvPr id="16" name="תמונה 15">
            <a:extLst>
              <a:ext uri="{FF2B5EF4-FFF2-40B4-BE49-F238E27FC236}">
                <a16:creationId xmlns:a16="http://schemas.microsoft.com/office/drawing/2014/main" id="{78D2D6C5-F291-45FD-80DC-FD6083D5374E}"/>
              </a:ext>
            </a:extLst>
          </p:cNvPr>
          <p:cNvPicPr>
            <a:picLocks noChangeAspect="1"/>
          </p:cNvPicPr>
          <p:nvPr/>
        </p:nvPicPr>
        <p:blipFill>
          <a:blip r:embed="rId5"/>
          <a:stretch>
            <a:fillRect/>
          </a:stretch>
        </p:blipFill>
        <p:spPr>
          <a:xfrm>
            <a:off x="4841702" y="2961143"/>
            <a:ext cx="1918046" cy="376958"/>
          </a:xfrm>
          <a:prstGeom prst="rect">
            <a:avLst/>
          </a:prstGeom>
        </p:spPr>
      </p:pic>
      <p:pic>
        <p:nvPicPr>
          <p:cNvPr id="18" name="תמונה 17">
            <a:extLst>
              <a:ext uri="{FF2B5EF4-FFF2-40B4-BE49-F238E27FC236}">
                <a16:creationId xmlns:a16="http://schemas.microsoft.com/office/drawing/2014/main" id="{F640ABF5-759E-4113-8708-A068A824190D}"/>
              </a:ext>
            </a:extLst>
          </p:cNvPr>
          <p:cNvPicPr>
            <a:picLocks noChangeAspect="1"/>
          </p:cNvPicPr>
          <p:nvPr/>
        </p:nvPicPr>
        <p:blipFill>
          <a:blip r:embed="rId6"/>
          <a:stretch>
            <a:fillRect/>
          </a:stretch>
        </p:blipFill>
        <p:spPr>
          <a:xfrm>
            <a:off x="4550084" y="3708264"/>
            <a:ext cx="2825210" cy="381180"/>
          </a:xfrm>
          <a:prstGeom prst="rect">
            <a:avLst/>
          </a:prstGeom>
        </p:spPr>
      </p:pic>
      <p:pic>
        <p:nvPicPr>
          <p:cNvPr id="20" name="תמונה 19">
            <a:extLst>
              <a:ext uri="{FF2B5EF4-FFF2-40B4-BE49-F238E27FC236}">
                <a16:creationId xmlns:a16="http://schemas.microsoft.com/office/drawing/2014/main" id="{D90B9353-A354-45BE-BB28-7D5938B0A64B}"/>
              </a:ext>
            </a:extLst>
          </p:cNvPr>
          <p:cNvPicPr>
            <a:picLocks noChangeAspect="1"/>
          </p:cNvPicPr>
          <p:nvPr/>
        </p:nvPicPr>
        <p:blipFill>
          <a:blip r:embed="rId7"/>
          <a:stretch>
            <a:fillRect/>
          </a:stretch>
        </p:blipFill>
        <p:spPr>
          <a:xfrm>
            <a:off x="1099901" y="3736906"/>
            <a:ext cx="3381847" cy="323894"/>
          </a:xfrm>
          <a:prstGeom prst="rect">
            <a:avLst/>
          </a:prstGeom>
        </p:spPr>
      </p:pic>
      <p:pic>
        <p:nvPicPr>
          <p:cNvPr id="22" name="תמונה 21">
            <a:extLst>
              <a:ext uri="{FF2B5EF4-FFF2-40B4-BE49-F238E27FC236}">
                <a16:creationId xmlns:a16="http://schemas.microsoft.com/office/drawing/2014/main" id="{70452709-BC7F-41EA-A665-E78C36CBF21A}"/>
              </a:ext>
            </a:extLst>
          </p:cNvPr>
          <p:cNvPicPr>
            <a:picLocks noChangeAspect="1"/>
          </p:cNvPicPr>
          <p:nvPr/>
        </p:nvPicPr>
        <p:blipFill>
          <a:blip r:embed="rId8"/>
          <a:stretch>
            <a:fillRect/>
          </a:stretch>
        </p:blipFill>
        <p:spPr>
          <a:xfrm>
            <a:off x="7056581" y="4523421"/>
            <a:ext cx="1736438" cy="325792"/>
          </a:xfrm>
          <a:prstGeom prst="rect">
            <a:avLst/>
          </a:prstGeom>
        </p:spPr>
      </p:pic>
      <p:pic>
        <p:nvPicPr>
          <p:cNvPr id="24" name="תמונה 23">
            <a:extLst>
              <a:ext uri="{FF2B5EF4-FFF2-40B4-BE49-F238E27FC236}">
                <a16:creationId xmlns:a16="http://schemas.microsoft.com/office/drawing/2014/main" id="{85E62899-F8DF-4B5E-9F0C-642F2B7E321C}"/>
              </a:ext>
            </a:extLst>
          </p:cNvPr>
          <p:cNvPicPr>
            <a:picLocks noChangeAspect="1"/>
          </p:cNvPicPr>
          <p:nvPr/>
        </p:nvPicPr>
        <p:blipFill>
          <a:blip r:embed="rId9"/>
          <a:stretch>
            <a:fillRect/>
          </a:stretch>
        </p:blipFill>
        <p:spPr>
          <a:xfrm>
            <a:off x="398405" y="4537074"/>
            <a:ext cx="6554844" cy="298486"/>
          </a:xfrm>
          <a:prstGeom prst="rect">
            <a:avLst/>
          </a:prstGeom>
        </p:spPr>
      </p:pic>
      <p:pic>
        <p:nvPicPr>
          <p:cNvPr id="26" name="תמונה 25">
            <a:extLst>
              <a:ext uri="{FF2B5EF4-FFF2-40B4-BE49-F238E27FC236}">
                <a16:creationId xmlns:a16="http://schemas.microsoft.com/office/drawing/2014/main" id="{5579E328-2438-4ED0-BD82-4889667B4CBA}"/>
              </a:ext>
            </a:extLst>
          </p:cNvPr>
          <p:cNvPicPr>
            <a:picLocks noChangeAspect="1"/>
          </p:cNvPicPr>
          <p:nvPr/>
        </p:nvPicPr>
        <p:blipFill>
          <a:blip r:embed="rId10"/>
          <a:stretch>
            <a:fillRect/>
          </a:stretch>
        </p:blipFill>
        <p:spPr>
          <a:xfrm>
            <a:off x="6034428" y="5301217"/>
            <a:ext cx="1780726" cy="307022"/>
          </a:xfrm>
          <a:prstGeom prst="rect">
            <a:avLst/>
          </a:prstGeom>
        </p:spPr>
      </p:pic>
      <p:pic>
        <p:nvPicPr>
          <p:cNvPr id="28" name="תמונה 27">
            <a:extLst>
              <a:ext uri="{FF2B5EF4-FFF2-40B4-BE49-F238E27FC236}">
                <a16:creationId xmlns:a16="http://schemas.microsoft.com/office/drawing/2014/main" id="{6893D57C-CA3B-4B87-9C59-D0F5B0F3E485}"/>
              </a:ext>
            </a:extLst>
          </p:cNvPr>
          <p:cNvPicPr>
            <a:picLocks noChangeAspect="1"/>
          </p:cNvPicPr>
          <p:nvPr/>
        </p:nvPicPr>
        <p:blipFill>
          <a:blip r:embed="rId11"/>
          <a:stretch>
            <a:fillRect/>
          </a:stretch>
        </p:blipFill>
        <p:spPr>
          <a:xfrm>
            <a:off x="398405" y="5311833"/>
            <a:ext cx="5506986" cy="298486"/>
          </a:xfrm>
          <a:prstGeom prst="rect">
            <a:avLst/>
          </a:prstGeom>
        </p:spPr>
      </p:pic>
    </p:spTree>
    <p:extLst>
      <p:ext uri="{BB962C8B-B14F-4D97-AF65-F5344CB8AC3E}">
        <p14:creationId xmlns:p14="http://schemas.microsoft.com/office/powerpoint/2010/main" val="80579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DC0EAE-28A8-453C-9481-353A78D2283C}"/>
              </a:ext>
            </a:extLst>
          </p:cNvPr>
          <p:cNvSpPr>
            <a:spLocks noGrp="1"/>
          </p:cNvSpPr>
          <p:nvPr>
            <p:ph type="title"/>
          </p:nvPr>
        </p:nvSpPr>
        <p:spPr/>
        <p:txBody>
          <a:bodyPr>
            <a:normAutofit/>
          </a:bodyPr>
          <a:lstStyle/>
          <a:p>
            <a:pPr algn="r"/>
            <a:r>
              <a:rPr lang="he-IL" sz="5400" dirty="0"/>
              <a:t>בקשות מסוגים שונים</a:t>
            </a:r>
          </a:p>
        </p:txBody>
      </p:sp>
      <p:sp>
        <p:nvSpPr>
          <p:cNvPr id="3" name="מציין מיקום תוכן 2">
            <a:extLst>
              <a:ext uri="{FF2B5EF4-FFF2-40B4-BE49-F238E27FC236}">
                <a16:creationId xmlns:a16="http://schemas.microsoft.com/office/drawing/2014/main" id="{2E3CFBCD-8D01-41A6-8165-5F048E761B50}"/>
              </a:ext>
            </a:extLst>
          </p:cNvPr>
          <p:cNvSpPr>
            <a:spLocks noGrp="1"/>
          </p:cNvSpPr>
          <p:nvPr>
            <p:ph idx="1"/>
          </p:nvPr>
        </p:nvSpPr>
        <p:spPr>
          <a:xfrm>
            <a:off x="838200" y="1825625"/>
            <a:ext cx="10515600" cy="4667250"/>
          </a:xfrm>
        </p:spPr>
        <p:txBody>
          <a:bodyPr>
            <a:normAutofit fontScale="92500"/>
          </a:bodyPr>
          <a:lstStyle/>
          <a:p>
            <a:pPr marL="0" indent="0" algn="r" rtl="1">
              <a:lnSpc>
                <a:spcPct val="150000"/>
              </a:lnSpc>
              <a:buNone/>
            </a:pPr>
            <a:r>
              <a:rPr lang="he-IL" dirty="0"/>
              <a:t>במודל זה אפשר לבצע בנוסף את כל שאר סוגי בקשות ה</a:t>
            </a:r>
            <a:r>
              <a:rPr lang="en-US" dirty="0"/>
              <a:t>HTTP</a:t>
            </a:r>
            <a:r>
              <a:rPr lang="he-IL" dirty="0"/>
              <a:t>:</a:t>
            </a:r>
          </a:p>
          <a:p>
            <a:pPr algn="r" rtl="1">
              <a:lnSpc>
                <a:spcPct val="160000"/>
              </a:lnSpc>
            </a:pPr>
            <a:r>
              <a:rPr lang="en-US" sz="2400" dirty="0"/>
              <a:t>POST</a:t>
            </a:r>
            <a:endParaRPr lang="he-IL" sz="2400" dirty="0"/>
          </a:p>
          <a:p>
            <a:pPr algn="r" rtl="1">
              <a:lnSpc>
                <a:spcPct val="160000"/>
              </a:lnSpc>
            </a:pPr>
            <a:r>
              <a:rPr lang="en-US" sz="2400" dirty="0"/>
              <a:t>PUT</a:t>
            </a:r>
            <a:endParaRPr lang="he-IL" sz="2400" dirty="0"/>
          </a:p>
          <a:p>
            <a:pPr algn="r" rtl="1">
              <a:lnSpc>
                <a:spcPct val="160000"/>
              </a:lnSpc>
            </a:pPr>
            <a:r>
              <a:rPr lang="en-US" sz="2400" dirty="0"/>
              <a:t>DELETE</a:t>
            </a:r>
            <a:endParaRPr lang="he-IL" sz="2400" dirty="0"/>
          </a:p>
          <a:p>
            <a:pPr algn="r" rtl="1">
              <a:lnSpc>
                <a:spcPct val="160000"/>
              </a:lnSpc>
            </a:pPr>
            <a:r>
              <a:rPr lang="en-US" sz="2400" dirty="0"/>
              <a:t>OPTIONS</a:t>
            </a:r>
            <a:endParaRPr lang="he-IL" sz="2400" dirty="0"/>
          </a:p>
          <a:p>
            <a:pPr algn="r" rtl="1">
              <a:lnSpc>
                <a:spcPct val="160000"/>
              </a:lnSpc>
            </a:pPr>
            <a:r>
              <a:rPr lang="en-US" sz="2400" dirty="0"/>
              <a:t>HEAD</a:t>
            </a:r>
            <a:endParaRPr lang="he-IL" sz="2400" dirty="0"/>
          </a:p>
          <a:p>
            <a:pPr marL="0" indent="0" algn="r" rtl="1">
              <a:lnSpc>
                <a:spcPct val="160000"/>
              </a:lnSpc>
              <a:buNone/>
            </a:pPr>
            <a:r>
              <a:rPr lang="he-IL" sz="2400" dirty="0"/>
              <a:t>וכל הבקשות יחזירו את אותו אובייקט </a:t>
            </a:r>
            <a:r>
              <a:rPr lang="en-US" sz="2400" dirty="0"/>
              <a:t>RESPONSE</a:t>
            </a:r>
          </a:p>
          <a:p>
            <a:pPr marL="0" indent="0" algn="r" rtl="1">
              <a:lnSpc>
                <a:spcPct val="150000"/>
              </a:lnSpc>
              <a:buNone/>
            </a:pPr>
            <a:endParaRPr lang="he-IL" sz="2400" dirty="0"/>
          </a:p>
        </p:txBody>
      </p:sp>
      <p:pic>
        <p:nvPicPr>
          <p:cNvPr id="8" name="תמונה 7">
            <a:extLst>
              <a:ext uri="{FF2B5EF4-FFF2-40B4-BE49-F238E27FC236}">
                <a16:creationId xmlns:a16="http://schemas.microsoft.com/office/drawing/2014/main" id="{EC88D07B-FC2F-4234-BC09-58B1E82A5312}"/>
              </a:ext>
            </a:extLst>
          </p:cNvPr>
          <p:cNvPicPr>
            <a:picLocks noChangeAspect="1"/>
          </p:cNvPicPr>
          <p:nvPr/>
        </p:nvPicPr>
        <p:blipFill>
          <a:blip r:embed="rId2"/>
          <a:stretch>
            <a:fillRect/>
          </a:stretch>
        </p:blipFill>
        <p:spPr>
          <a:xfrm>
            <a:off x="918730" y="2795492"/>
            <a:ext cx="7133494" cy="1566958"/>
          </a:xfrm>
          <a:prstGeom prst="rect">
            <a:avLst/>
          </a:prstGeom>
        </p:spPr>
      </p:pic>
    </p:spTree>
    <p:extLst>
      <p:ext uri="{BB962C8B-B14F-4D97-AF65-F5344CB8AC3E}">
        <p14:creationId xmlns:p14="http://schemas.microsoft.com/office/powerpoint/2010/main" val="1567611343"/>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5954</TotalTime>
  <Words>1833</Words>
  <Application>Microsoft Office PowerPoint</Application>
  <PresentationFormat>מסך רחב</PresentationFormat>
  <Paragraphs>209</Paragraphs>
  <Slides>47</Slides>
  <Notes>0</Notes>
  <HiddenSlides>0</HiddenSlides>
  <MMClips>1</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47</vt:i4>
      </vt:variant>
    </vt:vector>
  </HeadingPairs>
  <TitlesOfParts>
    <vt:vector size="52" baseType="lpstr">
      <vt:lpstr>Arial</vt:lpstr>
      <vt:lpstr>Avenir Next LT Pro</vt:lpstr>
      <vt:lpstr>Calibri</vt:lpstr>
      <vt:lpstr>Tw Cen MT</vt:lpstr>
      <vt:lpstr>ShapesVTI</vt:lpstr>
      <vt:lpstr>Web scraping</vt:lpstr>
      <vt:lpstr>מה זה web scraping?</vt:lpstr>
      <vt:lpstr>שימושים</vt:lpstr>
      <vt:lpstr>Requests – http for humans</vt:lpstr>
      <vt:lpstr>ביצוע בקשה</vt:lpstr>
      <vt:lpstr>אובייקט RESPONSE</vt:lpstr>
      <vt:lpstr>אובייקט RESPONSE - המשך</vt:lpstr>
      <vt:lpstr>ביצוע בקשה - גוגל</vt:lpstr>
      <vt:lpstr>בקשות מסוגים שונים</vt:lpstr>
      <vt:lpstr>העברת מידע</vt:lpstr>
      <vt:lpstr>העברת מידע - המשך</vt:lpstr>
      <vt:lpstr>העברת מידע - המשך</vt:lpstr>
      <vt:lpstr>שינוי והוספת כותרות</vt:lpstr>
      <vt:lpstr>אימות משתמש בסיסי</vt:lpstr>
      <vt:lpstr>הוספת TIMEOUT</vt:lpstr>
      <vt:lpstr>מצגת של PowerPoint‏</vt:lpstr>
      <vt:lpstr>Beautiful Soup – python web scraping</vt:lpstr>
      <vt:lpstr>הכנת המרק</vt:lpstr>
      <vt:lpstr>סוגי אובייקטים</vt:lpstr>
      <vt:lpstr>סוגי אובייקטים - Tag</vt:lpstr>
      <vt:lpstr>סוגי אובייקטים - Tag</vt:lpstr>
      <vt:lpstr>סוגי אובייקטים - BeautifulSoup</vt:lpstr>
      <vt:lpstr>סוגי אובייקטים - NavigableString</vt:lpstr>
      <vt:lpstr>מבנה העץ שלBeautiful Soup </vt:lpstr>
      <vt:lpstr>ניווט בעץ האובייקטים</vt:lpstr>
      <vt:lpstr>ניווט האובייקטים</vt:lpstr>
      <vt:lpstr>ניווט בעץ האובייקטים</vt:lpstr>
      <vt:lpstr>ניווט בעץ האובייקטים</vt:lpstr>
      <vt:lpstr>ניווט בעץ האובייקטים</vt:lpstr>
      <vt:lpstr>ניווט בעץ האובייקטים</vt:lpstr>
      <vt:lpstr>ניווט בעץ האובייקטים</vt:lpstr>
      <vt:lpstr>חיפוש בעץ האובייקטים - סוגי פילטרים</vt:lpstr>
      <vt:lpstr>חיפוש בעץ האובייקטים - סוגי פילטרים</vt:lpstr>
      <vt:lpstr>חיפוש בעץ האובייקטים - סוגי פילטרים</vt:lpstr>
      <vt:lpstr>חיפוש בעץ האובייקטים - סוגי פילטרים</vt:lpstr>
      <vt:lpstr>חיפוש בעץ האובייקטים - סוגי פילטרים</vt:lpstr>
      <vt:lpstr>חיפוש בעץ האובייקטים – find() </vt:lpstr>
      <vt:lpstr>חיפוש בעץ האובייקטים – find() </vt:lpstr>
      <vt:lpstr>חיפוש בעץ האובייקטים – find() </vt:lpstr>
      <vt:lpstr>חיפוש בעץ האובייקטים – find() </vt:lpstr>
      <vt:lpstr>חיפוש בעץ האובייקטים – find() </vt:lpstr>
      <vt:lpstr>חיפוש בעץ האובייקטים – find_all() </vt:lpstr>
      <vt:lpstr>חיפוש בעץ האובייקטים – find_all() </vt:lpstr>
      <vt:lpstr>חיפוש בעץ האובייקטים – css selectors</vt:lpstr>
      <vt:lpstr>דוגמא לפרויקט</vt:lpstr>
      <vt:lpstr>דוגמא לפרויקט – קוד חלק 1</vt:lpstr>
      <vt:lpstr>דוגמא לפרויקט – קוד חלק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dc:title>
  <dc:creator>Idan Gur</dc:creator>
  <cp:lastModifiedBy>Idan Gur</cp:lastModifiedBy>
  <cp:revision>56</cp:revision>
  <dcterms:created xsi:type="dcterms:W3CDTF">2022-03-14T09:10:10Z</dcterms:created>
  <dcterms:modified xsi:type="dcterms:W3CDTF">2022-04-11T10:03:20Z</dcterms:modified>
</cp:coreProperties>
</file>