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50"/>
    <p:restoredTop sz="94653"/>
  </p:normalViewPr>
  <p:slideViewPr>
    <p:cSldViewPr snapToGrid="0">
      <p:cViewPr>
        <p:scale>
          <a:sx n="130" d="100"/>
          <a:sy n="130" d="100"/>
        </p:scale>
        <p:origin x="1704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C2A97-BD77-50F0-5FE2-2A3588C6E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E605A9-E4E9-0FCF-3BA0-D5ED77278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34397-206F-8113-3590-BBC8B6E03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5203-5AFE-7C4D-85DC-00659310BAC9}" type="datetimeFigureOut">
              <a:rPr lang="en-AT" smtClean="0"/>
              <a:t>03.05.23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40D31-458B-9EF3-006D-58A1515D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BE114-BE47-2221-7904-6A98534A0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0DF9-3EAB-5F4A-8358-205DAAFAAAC5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540531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26631-1AAC-A0D1-0F52-E2D76B609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E1F4C-DC5D-4D0C-C5CA-981DBF1F6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A52F6-1F0B-B307-4354-942A207B0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5203-5AFE-7C4D-85DC-00659310BAC9}" type="datetimeFigureOut">
              <a:rPr lang="en-AT" smtClean="0"/>
              <a:t>03.05.23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5909D-6543-AE3B-B904-641A329E4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FCD92-C8A2-0673-92A2-A9EF780BA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0DF9-3EAB-5F4A-8358-205DAAFAAAC5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027704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F6019D-236A-7B6F-062B-B141B388AB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259AF1-6376-E160-805C-C1FBC5719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273F5-7E6F-7B1E-9B3E-D73EB2DC0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5203-5AFE-7C4D-85DC-00659310BAC9}" type="datetimeFigureOut">
              <a:rPr lang="en-AT" smtClean="0"/>
              <a:t>03.05.23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92E53-7DC4-8E91-ACF0-0B6B09E84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72CC2-4AA7-E5AD-887C-EDE80E1BC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0DF9-3EAB-5F4A-8358-205DAAFAAAC5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854897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7D1E4-4DA9-1ADD-1E76-7D357D1F5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5A9CF-83AC-E237-6631-7DE7012BF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89979-3BAE-B545-7B0B-79A111C8E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5203-5AFE-7C4D-85DC-00659310BAC9}" type="datetimeFigureOut">
              <a:rPr lang="en-AT" smtClean="0"/>
              <a:t>03.05.23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2A64F-1AFE-626B-65BE-E58135096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10004-9473-E41D-CFA3-15949607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0DF9-3EAB-5F4A-8358-205DAAFAAAC5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82291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97330-D89D-140A-3900-128A42EB2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C1D64-03EC-D276-1544-AB145DD0C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A9276-C6F2-F570-5232-A672D1763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5203-5AFE-7C4D-85DC-00659310BAC9}" type="datetimeFigureOut">
              <a:rPr lang="en-AT" smtClean="0"/>
              <a:t>03.05.23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BE52A-BEE5-79EE-B723-C75B57671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CF82E-C124-448C-BDE6-81B9DEE39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0DF9-3EAB-5F4A-8358-205DAAFAAAC5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32331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E5B4C-9298-AD8C-FF62-B91B8C6B7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594E4-CB24-8B6B-FC3C-61ACF8D512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4DA47-D669-A192-8882-5823DF411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7B208-BA9C-4E17-9661-87D41202F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5203-5AFE-7C4D-85DC-00659310BAC9}" type="datetimeFigureOut">
              <a:rPr lang="en-AT" smtClean="0"/>
              <a:t>03.05.23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E4C3A-82B1-035D-76D1-94974F3C8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41977-BBE8-9D97-45F9-497AF700C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0DF9-3EAB-5F4A-8358-205DAAFAAAC5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035613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3D1D2-C215-B139-2A6D-1EB64A2E0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3A219-79F4-AA5A-F8FA-7ED60C109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69DD8E-C5F1-61C8-8FA6-60008EE72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D6FC56-09AE-B143-32BF-1F3182F92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1AB85F-453A-7C75-9CC2-4EE497AA99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43B851-9B64-9010-1C82-9DAD0A729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5203-5AFE-7C4D-85DC-00659310BAC9}" type="datetimeFigureOut">
              <a:rPr lang="en-AT" smtClean="0"/>
              <a:t>03.05.23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46E51F-8CDF-6008-AB13-DF424A76C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73230C-BB87-1A90-E3CB-31F804882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0DF9-3EAB-5F4A-8358-205DAAFAAAC5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702918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26533-C05E-4EB3-784C-68E949470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B2E8A4-5A52-550B-687D-82947BDBF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5203-5AFE-7C4D-85DC-00659310BAC9}" type="datetimeFigureOut">
              <a:rPr lang="en-AT" smtClean="0"/>
              <a:t>03.05.23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825882-0714-CC5C-BBB3-823A91E2C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1E1087-25F6-7860-1DAC-A09C39744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0DF9-3EAB-5F4A-8358-205DAAFAAAC5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14949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7D4C67-652C-3DE0-8070-06F0FCB30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5203-5AFE-7C4D-85DC-00659310BAC9}" type="datetimeFigureOut">
              <a:rPr lang="en-AT" smtClean="0"/>
              <a:t>03.05.23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6CE978-7ED1-818B-FE2D-8AC956CBD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75F13-D5D6-C6B5-7243-D2706C8CB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0DF9-3EAB-5F4A-8358-205DAAFAAAC5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162856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86E55-C17B-B1B6-CE64-489A6936C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BEC13-E2B3-94B0-C991-153BBD180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38D0A-9D01-9D40-5B5B-2B5EA1E69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839C1-CF5E-792C-0642-8EBFA3E6C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5203-5AFE-7C4D-85DC-00659310BAC9}" type="datetimeFigureOut">
              <a:rPr lang="en-AT" smtClean="0"/>
              <a:t>03.05.23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FDE64-F422-38D5-BEE1-41E77DC19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11D15-A475-3BE7-DDD4-10A5DE78F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0DF9-3EAB-5F4A-8358-205DAAFAAAC5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28872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E7BD7-7609-9C6B-4F3D-A7271BEC3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CD7CF0-9138-E25D-BCE9-E3A2E611BC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01AE1F-94F6-32D5-2E31-65F005700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85833-0511-9067-D513-28467C851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5203-5AFE-7C4D-85DC-00659310BAC9}" type="datetimeFigureOut">
              <a:rPr lang="en-AT" smtClean="0"/>
              <a:t>03.05.23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C9EB3-8B22-0B78-E426-3EC354695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3C4C5-FE8B-12B1-1888-1CF591348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0DF9-3EAB-5F4A-8358-205DAAFAAAC5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081581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FF4922-306C-B00A-949B-22A09B5E0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CC148-F42E-40C2-DC6A-6C1B5901E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99AF2-3467-B814-E8C0-F5A38360D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55203-5AFE-7C4D-85DC-00659310BAC9}" type="datetimeFigureOut">
              <a:rPr lang="en-AT" smtClean="0"/>
              <a:t>03.05.23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17BE6-D234-F893-3861-70E742478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28624-3F1C-5BC9-A5C2-6EEFFBAE5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50DF9-3EAB-5F4A-8358-205DAAFAAAC5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444162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hhung/Tailor/tree/mast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95932-0462-B9B7-C64D-8C4C548C07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sRNA pipeline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029F7-7C0B-7013-BE0C-63D66DD46C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n</a:t>
            </a:r>
            <a:r>
              <a:rPr lang="en-AT" dirty="0"/>
              <a:t>iko.popitsch@univie.ac.at</a:t>
            </a:r>
          </a:p>
        </p:txBody>
      </p:sp>
    </p:spTree>
    <p:extLst>
      <p:ext uri="{BB962C8B-B14F-4D97-AF65-F5344CB8AC3E}">
        <p14:creationId xmlns:p14="http://schemas.microsoft.com/office/powerpoint/2010/main" val="922946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057AE3-0010-D054-84A9-A503E2F1A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86" y="1454334"/>
            <a:ext cx="5924386" cy="379160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032ACE-05C9-5D0E-61FA-8799208A6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14" y="1008958"/>
            <a:ext cx="6860178" cy="263853"/>
          </a:xfrm>
          <a:prstGeom prst="rect">
            <a:avLst/>
          </a:prstGeom>
        </p:spPr>
      </p:pic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F2093DB4-D92B-4E8C-A5FF-8288E49AA039}"/>
              </a:ext>
            </a:extLst>
          </p:cNvPr>
          <p:cNvSpPr/>
          <p:nvPr/>
        </p:nvSpPr>
        <p:spPr>
          <a:xfrm>
            <a:off x="6393820" y="1852448"/>
            <a:ext cx="1865810" cy="412279"/>
          </a:xfrm>
          <a:prstGeom prst="wedgeRectCallout">
            <a:avLst>
              <a:gd name="adj1" fmla="val -59108"/>
              <a:gd name="adj2" fmla="val 3812"/>
            </a:avLst>
          </a:prstGeom>
          <a:solidFill>
            <a:srgbClr val="FFFF00">
              <a:alpha val="46000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sRNA </a:t>
            </a:r>
            <a:r>
              <a:rPr lang="en-US" sz="1200" dirty="0" err="1">
                <a:solidFill>
                  <a:schemeClr val="tx1"/>
                </a:solidFill>
              </a:rPr>
              <a:t>nextflow</a:t>
            </a:r>
            <a:r>
              <a:rPr lang="en-US" sz="1200" dirty="0">
                <a:solidFill>
                  <a:schemeClr val="tx1"/>
                </a:solidFill>
              </a:rPr>
              <a:t> pipeline overview</a:t>
            </a:r>
            <a:endParaRPr lang="en-AT" sz="1200" dirty="0">
              <a:solidFill>
                <a:schemeClr val="tx1"/>
              </a:solidFill>
            </a:endParaRP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40F86610-6C22-271B-AD32-5E8B5AECA8AB}"/>
              </a:ext>
            </a:extLst>
          </p:cNvPr>
          <p:cNvSpPr/>
          <p:nvPr/>
        </p:nvSpPr>
        <p:spPr>
          <a:xfrm>
            <a:off x="171614" y="261983"/>
            <a:ext cx="1513713" cy="298198"/>
          </a:xfrm>
          <a:prstGeom prst="wedgeRectCallout">
            <a:avLst>
              <a:gd name="adj1" fmla="val -20803"/>
              <a:gd name="adj2" fmla="val 166969"/>
            </a:avLst>
          </a:prstGeom>
          <a:solidFill>
            <a:srgbClr val="FFFF00">
              <a:alpha val="46000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Currently supported read layout</a:t>
            </a:r>
            <a:endParaRPr lang="en-AT" sz="12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424E6A-4B1E-FBF4-8FA2-CEA31A3739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1283" y="5388886"/>
            <a:ext cx="7490427" cy="141017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D2822C5D-0CDA-CF83-80CF-0F165A3D5978}"/>
              </a:ext>
            </a:extLst>
          </p:cNvPr>
          <p:cNvSpPr/>
          <p:nvPr/>
        </p:nvSpPr>
        <p:spPr>
          <a:xfrm>
            <a:off x="7499922" y="4593274"/>
            <a:ext cx="1193147" cy="412279"/>
          </a:xfrm>
          <a:prstGeom prst="wedgeRectCallout">
            <a:avLst>
              <a:gd name="adj1" fmla="val -22565"/>
              <a:gd name="adj2" fmla="val 113434"/>
            </a:avLst>
          </a:prstGeom>
          <a:solidFill>
            <a:srgbClr val="FFFF00">
              <a:alpha val="46000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Example sample sheet</a:t>
            </a:r>
            <a:endParaRPr lang="en-AT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270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35F2443-B2C2-891B-BA71-D5A630258BBC}"/>
              </a:ext>
            </a:extLst>
          </p:cNvPr>
          <p:cNvGrpSpPr/>
          <p:nvPr/>
        </p:nvGrpSpPr>
        <p:grpSpPr>
          <a:xfrm>
            <a:off x="21021" y="481575"/>
            <a:ext cx="7104774" cy="6252201"/>
            <a:chOff x="199697" y="0"/>
            <a:chExt cx="7104774" cy="625220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E34D42E-7EF6-E34D-0CDF-3C40500508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9697" y="0"/>
              <a:ext cx="7104774" cy="4726544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EA216D8-7B2B-05E1-DB7A-60FB0EBFA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9697" y="4726544"/>
              <a:ext cx="7104774" cy="152565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</p:pic>
      </p:grp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62539D98-9940-1FC9-16AC-02F8FD66C520}"/>
              </a:ext>
            </a:extLst>
          </p:cNvPr>
          <p:cNvSpPr/>
          <p:nvPr/>
        </p:nvSpPr>
        <p:spPr>
          <a:xfrm>
            <a:off x="2233125" y="69296"/>
            <a:ext cx="1566266" cy="412279"/>
          </a:xfrm>
          <a:prstGeom prst="wedgeRectCallout">
            <a:avLst>
              <a:gd name="adj1" fmla="val -24327"/>
              <a:gd name="adj2" fmla="val 100686"/>
            </a:avLst>
          </a:prstGeom>
          <a:solidFill>
            <a:srgbClr val="FFFF00">
              <a:alpha val="46000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Example configuration</a:t>
            </a:r>
            <a:endParaRPr lang="en-AT" sz="12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3D27A2-DD99-F9B1-19F3-F6F7C3DB16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6658" y="69296"/>
            <a:ext cx="6860178" cy="263853"/>
          </a:xfrm>
          <a:prstGeom prst="rect">
            <a:avLst/>
          </a:prstGeom>
        </p:spPr>
      </p:pic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190E68F6-1AF5-EDC2-8A0A-9FEC1D05CB1A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70841" y="333149"/>
            <a:ext cx="5728140" cy="1895044"/>
          </a:xfrm>
          <a:prstGeom prst="bentConnector3">
            <a:avLst>
              <a:gd name="adj1" fmla="val 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4CE42D41-63A9-9E5E-C81A-3F30F0C0C94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34249" y="333147"/>
            <a:ext cx="5102883" cy="1763120"/>
          </a:xfrm>
          <a:prstGeom prst="bentConnector3">
            <a:avLst>
              <a:gd name="adj1" fmla="val 1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C4856504-390A-4D32-F3B4-D123870DC076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32386" y="333148"/>
            <a:ext cx="5908674" cy="1630138"/>
          </a:xfrm>
          <a:prstGeom prst="bentConnector3">
            <a:avLst>
              <a:gd name="adj1" fmla="val 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C7EDDC16-898C-BAF9-C80E-35E20837397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34249" y="340867"/>
            <a:ext cx="3561146" cy="2291463"/>
          </a:xfrm>
          <a:prstGeom prst="bentConnector3">
            <a:avLst>
              <a:gd name="adj1" fmla="val -1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ular Callout 30">
            <a:extLst>
              <a:ext uri="{FF2B5EF4-FFF2-40B4-BE49-F238E27FC236}">
                <a16:creationId xmlns:a16="http://schemas.microsoft.com/office/drawing/2014/main" id="{0AA84B9A-6F76-DC67-D2AB-7496257F97C9}"/>
              </a:ext>
            </a:extLst>
          </p:cNvPr>
          <p:cNvSpPr/>
          <p:nvPr/>
        </p:nvSpPr>
        <p:spPr>
          <a:xfrm>
            <a:off x="6524729" y="2376620"/>
            <a:ext cx="1566266" cy="412279"/>
          </a:xfrm>
          <a:prstGeom prst="wedgeRectCallout">
            <a:avLst>
              <a:gd name="adj1" fmla="val -337705"/>
              <a:gd name="adj2" fmla="val -21682"/>
            </a:avLst>
          </a:prstGeom>
          <a:solidFill>
            <a:srgbClr val="FFFF00">
              <a:alpha val="46000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Filter short remaining fragments</a:t>
            </a:r>
            <a:endParaRPr lang="en-AT" sz="1200" dirty="0">
              <a:solidFill>
                <a:schemeClr val="tx1"/>
              </a:solidFill>
            </a:endParaRPr>
          </a:p>
        </p:txBody>
      </p:sp>
      <p:sp>
        <p:nvSpPr>
          <p:cNvPr id="32" name="Rectangular Callout 31">
            <a:extLst>
              <a:ext uri="{FF2B5EF4-FFF2-40B4-BE49-F238E27FC236}">
                <a16:creationId xmlns:a16="http://schemas.microsoft.com/office/drawing/2014/main" id="{23385566-61F4-BB1E-62A1-838F5AE797A8}"/>
              </a:ext>
            </a:extLst>
          </p:cNvPr>
          <p:cNvSpPr/>
          <p:nvPr/>
        </p:nvSpPr>
        <p:spPr>
          <a:xfrm>
            <a:off x="6524728" y="4126797"/>
            <a:ext cx="1946609" cy="677186"/>
          </a:xfrm>
          <a:prstGeom prst="wedgeRectCallout">
            <a:avLst>
              <a:gd name="adj1" fmla="val -259979"/>
              <a:gd name="adj2" fmla="val -82972"/>
            </a:avLst>
          </a:prstGeom>
          <a:solidFill>
            <a:srgbClr val="FFFF00">
              <a:alpha val="46000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Automatically created transcriptome from genome + annotation set</a:t>
            </a:r>
            <a:endParaRPr lang="en-AT" sz="1200" dirty="0">
              <a:solidFill>
                <a:schemeClr val="tx1"/>
              </a:solidFill>
            </a:endParaRPr>
          </a:p>
        </p:txBody>
      </p:sp>
      <p:sp>
        <p:nvSpPr>
          <p:cNvPr id="33" name="Rectangular Callout 32">
            <a:extLst>
              <a:ext uri="{FF2B5EF4-FFF2-40B4-BE49-F238E27FC236}">
                <a16:creationId xmlns:a16="http://schemas.microsoft.com/office/drawing/2014/main" id="{FC833920-90FD-EC49-A5E3-77C376F28782}"/>
              </a:ext>
            </a:extLst>
          </p:cNvPr>
          <p:cNvSpPr/>
          <p:nvPr/>
        </p:nvSpPr>
        <p:spPr>
          <a:xfrm>
            <a:off x="6524728" y="4976518"/>
            <a:ext cx="1946609" cy="509882"/>
          </a:xfrm>
          <a:prstGeom prst="wedgeRectCallout">
            <a:avLst>
              <a:gd name="adj1" fmla="val -276177"/>
              <a:gd name="adj2" fmla="val -56587"/>
            </a:avLst>
          </a:prstGeom>
          <a:solidFill>
            <a:srgbClr val="FFFF00">
              <a:alpha val="46000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Currently using tailor (prefix-matcher)</a:t>
            </a:r>
            <a:endParaRPr lang="en-AT" sz="1200" dirty="0">
              <a:solidFill>
                <a:schemeClr val="tx1"/>
              </a:solidFill>
            </a:endParaRPr>
          </a:p>
        </p:txBody>
      </p:sp>
      <p:sp>
        <p:nvSpPr>
          <p:cNvPr id="34" name="Rectangular Callout 33">
            <a:extLst>
              <a:ext uri="{FF2B5EF4-FFF2-40B4-BE49-F238E27FC236}">
                <a16:creationId xmlns:a16="http://schemas.microsoft.com/office/drawing/2014/main" id="{37AA7552-BBC6-6123-02D2-5534FD202766}"/>
              </a:ext>
            </a:extLst>
          </p:cNvPr>
          <p:cNvSpPr/>
          <p:nvPr/>
        </p:nvSpPr>
        <p:spPr>
          <a:xfrm>
            <a:off x="6524728" y="5658935"/>
            <a:ext cx="1946609" cy="509882"/>
          </a:xfrm>
          <a:prstGeom prst="wedgeRectCallout">
            <a:avLst>
              <a:gd name="adj1" fmla="val -241081"/>
              <a:gd name="adj2" fmla="val -25667"/>
            </a:avLst>
          </a:prstGeom>
          <a:solidFill>
            <a:srgbClr val="FFFF00">
              <a:alpha val="46000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Pre-defined filters for pre-miRNA and mature miRNAs</a:t>
            </a:r>
            <a:endParaRPr lang="en-AT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832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9F0933D-9146-931A-CA92-BAAD4040C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023175"/>
            <a:ext cx="9059917" cy="576311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762EFD-E440-4288-4BFC-E0B552F8C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557" y="71711"/>
            <a:ext cx="3848100" cy="673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CEB631-4DA7-602B-F450-CA42279CF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83" y="122839"/>
            <a:ext cx="2774731" cy="105840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1DC54F4B-08CA-4579-58D1-639223E57122}"/>
              </a:ext>
            </a:extLst>
          </p:cNvPr>
          <p:cNvSpPr/>
          <p:nvPr/>
        </p:nvSpPr>
        <p:spPr>
          <a:xfrm>
            <a:off x="483476" y="1387366"/>
            <a:ext cx="1536706" cy="504496"/>
          </a:xfrm>
          <a:prstGeom prst="wedgeRectCallout">
            <a:avLst>
              <a:gd name="adj1" fmla="val 20426"/>
              <a:gd name="adj2" fmla="val -116512"/>
            </a:avLst>
          </a:prstGeom>
          <a:solidFill>
            <a:srgbClr val="FFFF00">
              <a:alpha val="46000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3’-pre unconstrained</a:t>
            </a:r>
            <a:endParaRPr lang="en-AT" sz="1200" dirty="0">
              <a:solidFill>
                <a:schemeClr val="tx1"/>
              </a:solidFill>
            </a:endParaRPr>
          </a:p>
        </p:txBody>
      </p:sp>
      <p:sp>
        <p:nvSpPr>
          <p:cNvPr id="11" name="Rectangular Callout 10">
            <a:extLst>
              <a:ext uri="{FF2B5EF4-FFF2-40B4-BE49-F238E27FC236}">
                <a16:creationId xmlns:a16="http://schemas.microsoft.com/office/drawing/2014/main" id="{689431ED-5EBA-1B35-81F1-0EFF6A79BCC6}"/>
              </a:ext>
            </a:extLst>
          </p:cNvPr>
          <p:cNvSpPr/>
          <p:nvPr/>
        </p:nvSpPr>
        <p:spPr>
          <a:xfrm>
            <a:off x="483476" y="3058510"/>
            <a:ext cx="1536706" cy="833575"/>
          </a:xfrm>
          <a:prstGeom prst="wedgeRectCallout">
            <a:avLst>
              <a:gd name="adj1" fmla="val 207830"/>
              <a:gd name="adj2" fmla="val 138648"/>
            </a:avLst>
          </a:prstGeom>
          <a:solidFill>
            <a:srgbClr val="FFFF00">
              <a:alpha val="46000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Debugging output shows what reads were filtered for what reason</a:t>
            </a:r>
            <a:endParaRPr lang="en-AT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012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EF924-FDF4-CBA9-18B1-3DE92EFC2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en-AT" dirty="0"/>
              <a:t>Integration with Brian’s pipeline?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5C4E5-A6F8-BF28-808F-93BDC103F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5239"/>
            <a:ext cx="10515600" cy="579120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Read pre-processing should be similar </a:t>
            </a:r>
          </a:p>
          <a:p>
            <a:pPr lvl="1"/>
            <a:r>
              <a:rPr lang="en-GB" dirty="0"/>
              <a:t>We also support </a:t>
            </a:r>
            <a:r>
              <a:rPr lang="en-GB" dirty="0" err="1"/>
              <a:t>sRBCs</a:t>
            </a:r>
            <a:r>
              <a:rPr lang="en-GB" dirty="0"/>
              <a:t> and spike-ins which is beneficial for normalization</a:t>
            </a:r>
          </a:p>
          <a:p>
            <a:pPr lvl="1"/>
            <a:r>
              <a:rPr lang="en-GB" dirty="0" err="1"/>
              <a:t>Todo</a:t>
            </a:r>
            <a:r>
              <a:rPr lang="en-GB" dirty="0"/>
              <a:t>: check support for pre-trimmed reads</a:t>
            </a:r>
          </a:p>
          <a:p>
            <a:r>
              <a:rPr lang="en-GB" dirty="0"/>
              <a:t>Annotations:</a:t>
            </a:r>
          </a:p>
          <a:p>
            <a:pPr lvl="1"/>
            <a:r>
              <a:rPr lang="en-GB" dirty="0"/>
              <a:t>C</a:t>
            </a:r>
            <a:r>
              <a:rPr lang="en-AT" dirty="0"/>
              <a:t>urrently i am using annotations from mirgenedb (</a:t>
            </a:r>
            <a:r>
              <a:rPr lang="en-GB" dirty="0"/>
              <a:t>https://</a:t>
            </a:r>
            <a:r>
              <a:rPr lang="en-GB" dirty="0" err="1"/>
              <a:t>mirgenedb.org</a:t>
            </a:r>
            <a:r>
              <a:rPr lang="en-GB" dirty="0"/>
              <a:t>/</a:t>
            </a:r>
            <a:r>
              <a:rPr lang="en-AT" dirty="0"/>
              <a:t>) containing pre-miRNA and mature mir/mir* annotations </a:t>
            </a:r>
          </a:p>
          <a:p>
            <a:pPr lvl="1"/>
            <a:r>
              <a:rPr lang="en-AT" dirty="0"/>
              <a:t>According to Luisa those are far better than miRBase.</a:t>
            </a:r>
          </a:p>
          <a:p>
            <a:pPr lvl="1"/>
            <a:r>
              <a:rPr lang="en-GB" dirty="0"/>
              <a:t>F</a:t>
            </a:r>
            <a:r>
              <a:rPr lang="en-AT" dirty="0"/>
              <a:t>or Dmel: Don’t know how they compare to flybase annotations</a:t>
            </a:r>
          </a:p>
          <a:p>
            <a:r>
              <a:rPr lang="en-AT" dirty="0"/>
              <a:t>Mapping:</a:t>
            </a:r>
          </a:p>
          <a:p>
            <a:pPr lvl="1"/>
            <a:r>
              <a:rPr lang="en-AT" dirty="0"/>
              <a:t>Using those I create a transcriptome and map using the prefix mapper ‘tailor’ (</a:t>
            </a:r>
            <a:r>
              <a:rPr lang="en-GB" dirty="0">
                <a:hlinkClick r:id="rId2"/>
              </a:rPr>
              <a:t>https://github.com/jhhung/Tailor/tree/master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This would have to be adapted to use bowtie, </a:t>
            </a:r>
            <a:r>
              <a:rPr lang="en-GB" dirty="0" err="1"/>
              <a:t>NextGenMap</a:t>
            </a:r>
            <a:r>
              <a:rPr lang="en-GB" dirty="0"/>
              <a:t> or possibly </a:t>
            </a:r>
            <a:r>
              <a:rPr lang="en-GB" b="1" dirty="0" err="1"/>
              <a:t>srnaMapper</a:t>
            </a:r>
            <a:r>
              <a:rPr lang="en-GB" dirty="0"/>
              <a:t> (</a:t>
            </a:r>
            <a:r>
              <a:rPr lang="en-GB" dirty="0" err="1"/>
              <a:t>Zytnicki</a:t>
            </a:r>
            <a:r>
              <a:rPr lang="en-GB" dirty="0"/>
              <a:t>, 2022)</a:t>
            </a:r>
          </a:p>
          <a:p>
            <a:r>
              <a:rPr lang="en-GB" dirty="0"/>
              <a:t>Counting:</a:t>
            </a:r>
          </a:p>
          <a:p>
            <a:pPr lvl="1"/>
            <a:r>
              <a:rPr lang="en-GB" dirty="0"/>
              <a:t>Needs to be adapted to include T/C conversions 	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87271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7315</TotalTime>
  <Words>205</Words>
  <Application>Microsoft Macintosh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sRNA pipeline</vt:lpstr>
      <vt:lpstr>PowerPoint Presentation</vt:lpstr>
      <vt:lpstr>PowerPoint Presentation</vt:lpstr>
      <vt:lpstr>PowerPoint Presentation</vt:lpstr>
      <vt:lpstr>Integration with Brian’s pipeline?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sRNA pipeline</dc:title>
  <dc:creator>Popitsch,Niko</dc:creator>
  <cp:lastModifiedBy>Popitsch,Niko</cp:lastModifiedBy>
  <cp:revision>2</cp:revision>
  <dcterms:created xsi:type="dcterms:W3CDTF">2023-05-03T07:05:28Z</dcterms:created>
  <dcterms:modified xsi:type="dcterms:W3CDTF">2023-05-08T09:00:39Z</dcterms:modified>
</cp:coreProperties>
</file>