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F2E23-7E89-D54B-A896-F92FB9481225}">
          <p14:sldIdLst>
            <p14:sldId id="260"/>
            <p14:sldId id="257"/>
            <p14:sldId id="258"/>
            <p14:sldId id="259"/>
            <p14:sldId id="261"/>
          </p14:sldIdLst>
        </p14:section>
        <p14:section name="best mapper" id="{162C6F80-ED27-724C-8DE6-F8850ECC8DFF}">
          <p14:sldIdLst>
            <p14:sldId id="267"/>
            <p14:sldId id="268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3"/>
  </p:normalViewPr>
  <p:slideViewPr>
    <p:cSldViewPr snapToGrid="0">
      <p:cViewPr>
        <p:scale>
          <a:sx n="130" d="100"/>
          <a:sy n="130" d="100"/>
        </p:scale>
        <p:origin x="4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2A97-BD77-50F0-5FE2-2A3588C6E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05A9-E4E9-0FCF-3BA0-D5ED7727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4397-206F-8113-3590-BBC8B6E0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0D31-458B-9EF3-006D-58A1515D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E114-BE47-2221-7904-6A98534A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053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6631-1AAC-A0D1-0F52-E2D76B60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E1F4C-DC5D-4D0C-C5CA-981DBF1F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52F6-1F0B-B307-4354-942A207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909D-6543-AE3B-B904-641A329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CD92-C8A2-0673-92A2-A9EF780B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77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6019D-236A-7B6F-062B-B141B388A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59AF1-6376-E160-805C-C1FBC5719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73F5-7E6F-7B1E-9B3E-D73EB2DC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2E53-7DC4-8E91-ACF0-0B6B09E8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2CC2-4AA7-E5AD-887C-EDE80E1B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48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D1E4-4DA9-1ADD-1E76-7D357D1F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A9CF-83AC-E237-6631-7DE7012B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9979-3BAE-B545-7B0B-79A111C8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A64F-1AFE-626B-65BE-E5813509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0004-9473-E41D-CFA3-15949607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291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7330-D89D-140A-3900-128A42EB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1D64-03EC-D276-1544-AB145DD0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9276-C6F2-F570-5232-A672D176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BE52A-BEE5-79EE-B723-C75B5767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F82E-C124-448C-BDE6-81B9DEE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233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5B4C-9298-AD8C-FF62-B91B8C6B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94E4-CB24-8B6B-FC3C-61ACF8D51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DA47-D669-A192-8882-5823DF41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208-BA9C-4E17-9661-87D41202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4C3A-82B1-035D-76D1-94974F3C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1977-BBE8-9D97-45F9-497AF700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561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D1D2-C215-B139-2A6D-1EB64A2E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A219-79F4-AA5A-F8FA-7ED60C10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DD8E-C5F1-61C8-8FA6-60008EE7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6FC56-09AE-B143-32BF-1F3182F9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AB85F-453A-7C75-9CC2-4EE497AA9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3B851-9B64-9010-1C82-9DAD0A72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6E51F-8CDF-6008-AB13-DF424A76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3230C-BB87-1A90-E3CB-31F80488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291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6533-C05E-4EB3-784C-68E94947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2E8A4-5A52-550B-687D-82947BD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5882-0714-CC5C-BBB3-823A91E2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E1087-25F6-7860-1DAC-A09C3974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494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D4C67-652C-3DE0-8070-06F0FCB3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E978-7ED1-818B-FE2D-8AC956CB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5F13-D5D6-C6B5-7243-D2706C8C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628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6E55-C17B-B1B6-CE64-489A6936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EC13-E2B3-94B0-C991-153BBD18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8D0A-9D01-9D40-5B5B-2B5EA1E6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39C1-CF5E-792C-0642-8EBFA3E6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DE64-F422-38D5-BEE1-41E77DC1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1D15-A475-3BE7-DDD4-10A5DE7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887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7BD7-7609-9C6B-4F3D-A7271BEC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D7CF0-9138-E25D-BCE9-E3A2E611B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AE1F-94F6-32D5-2E31-65F005700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5833-0511-9067-D513-28467C85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C9EB3-8B22-0B78-E426-3EC35469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C4C5-FE8B-12B1-1888-1CF59134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8158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F4922-306C-B00A-949B-22A09B5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C148-F42E-40C2-DC6A-6C1B5901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9AF2-3467-B814-E8C0-F5A38360D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5203-5AFE-7C4D-85DC-00659310BAC9}" type="datetimeFigureOut">
              <a:rPr lang="en-AT" smtClean="0"/>
              <a:t>03.05.23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7BE6-D234-F893-3861-70E742478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624-3F1C-5BC9-A5C2-6EEFFBAE5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0DF9-3EAB-5F4A-8358-205DAAFAAA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441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hung/Tailor/tree/ma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5932-0462-B9B7-C64D-8C4C548C0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sRNA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029F7-7C0B-7013-BE0C-63D66DD46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AT" dirty="0"/>
              <a:t>iko.popitsch@univie.ac.at</a:t>
            </a:r>
          </a:p>
        </p:txBody>
      </p:sp>
    </p:spTree>
    <p:extLst>
      <p:ext uri="{BB962C8B-B14F-4D97-AF65-F5344CB8AC3E}">
        <p14:creationId xmlns:p14="http://schemas.microsoft.com/office/powerpoint/2010/main" val="92294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57AE3-0010-D054-84A9-A503E2F1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6" y="1454334"/>
            <a:ext cx="5924386" cy="37916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32ACE-05C9-5D0E-61FA-8799208A6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4" y="1008958"/>
            <a:ext cx="6860178" cy="263853"/>
          </a:xfrm>
          <a:prstGeom prst="rect">
            <a:avLst/>
          </a:prstGeo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2093DB4-D92B-4E8C-A5FF-8288E49AA039}"/>
              </a:ext>
            </a:extLst>
          </p:cNvPr>
          <p:cNvSpPr/>
          <p:nvPr/>
        </p:nvSpPr>
        <p:spPr>
          <a:xfrm>
            <a:off x="6393820" y="1852448"/>
            <a:ext cx="1865810" cy="412279"/>
          </a:xfrm>
          <a:prstGeom prst="wedgeRectCallout">
            <a:avLst>
              <a:gd name="adj1" fmla="val -59108"/>
              <a:gd name="adj2" fmla="val 381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sRNA </a:t>
            </a:r>
            <a:r>
              <a:rPr lang="en-US" sz="1200" dirty="0" err="1">
                <a:solidFill>
                  <a:schemeClr val="tx1"/>
                </a:solidFill>
              </a:rPr>
              <a:t>nextflow</a:t>
            </a:r>
            <a:r>
              <a:rPr lang="en-US" sz="1200" dirty="0">
                <a:solidFill>
                  <a:schemeClr val="tx1"/>
                </a:solidFill>
              </a:rPr>
              <a:t> pipeline overview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0F86610-6C22-271B-AD32-5E8B5AECA8AB}"/>
              </a:ext>
            </a:extLst>
          </p:cNvPr>
          <p:cNvSpPr/>
          <p:nvPr/>
        </p:nvSpPr>
        <p:spPr>
          <a:xfrm>
            <a:off x="171614" y="261983"/>
            <a:ext cx="1513713" cy="298198"/>
          </a:xfrm>
          <a:prstGeom prst="wedgeRectCallout">
            <a:avLst>
              <a:gd name="adj1" fmla="val -20803"/>
              <a:gd name="adj2" fmla="val 166969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Currently supported read layout</a:t>
            </a:r>
            <a:endParaRPr lang="en-AT" sz="1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24E6A-4B1E-FBF4-8FA2-CEA31A37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283" y="5388886"/>
            <a:ext cx="7490427" cy="141017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D2822C5D-0CDA-CF83-80CF-0F165A3D5978}"/>
              </a:ext>
            </a:extLst>
          </p:cNvPr>
          <p:cNvSpPr/>
          <p:nvPr/>
        </p:nvSpPr>
        <p:spPr>
          <a:xfrm>
            <a:off x="7499922" y="4593274"/>
            <a:ext cx="1193147" cy="412279"/>
          </a:xfrm>
          <a:prstGeom prst="wedgeRectCallout">
            <a:avLst>
              <a:gd name="adj1" fmla="val -22565"/>
              <a:gd name="adj2" fmla="val 113434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 sample sheet</a:t>
            </a:r>
            <a:endParaRPr lang="en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5F2443-B2C2-891B-BA71-D5A630258BBC}"/>
              </a:ext>
            </a:extLst>
          </p:cNvPr>
          <p:cNvGrpSpPr/>
          <p:nvPr/>
        </p:nvGrpSpPr>
        <p:grpSpPr>
          <a:xfrm>
            <a:off x="21021" y="481575"/>
            <a:ext cx="7104774" cy="6252201"/>
            <a:chOff x="199697" y="0"/>
            <a:chExt cx="7104774" cy="62522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34D42E-7EF6-E34D-0CDF-3C4050050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697" y="0"/>
              <a:ext cx="7104774" cy="472654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A216D8-7B2B-05E1-DB7A-60FB0EBFA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97" y="4726544"/>
              <a:ext cx="7104774" cy="152565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</p:pic>
      </p:grp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2539D98-9940-1FC9-16AC-02F8FD66C520}"/>
              </a:ext>
            </a:extLst>
          </p:cNvPr>
          <p:cNvSpPr/>
          <p:nvPr/>
        </p:nvSpPr>
        <p:spPr>
          <a:xfrm>
            <a:off x="2233125" y="69296"/>
            <a:ext cx="1566266" cy="412279"/>
          </a:xfrm>
          <a:prstGeom prst="wedgeRectCallout">
            <a:avLst>
              <a:gd name="adj1" fmla="val -24327"/>
              <a:gd name="adj2" fmla="val 100686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Example configuration</a:t>
            </a:r>
            <a:endParaRPr lang="en-AT" sz="1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D27A2-DD99-F9B1-19F3-F6F7C3DB1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58" y="69296"/>
            <a:ext cx="6860178" cy="263853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90E68F6-1AF5-EDC2-8A0A-9FEC1D05CB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0841" y="333149"/>
            <a:ext cx="5728140" cy="1895044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CE42D41-63A9-9E5E-C81A-3F30F0C0C9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4249" y="333147"/>
            <a:ext cx="5102883" cy="1763120"/>
          </a:xfrm>
          <a:prstGeom prst="bentConnector3">
            <a:avLst>
              <a:gd name="adj1" fmla="val 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856504-390A-4D32-F3B4-D123870DC0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2386" y="333148"/>
            <a:ext cx="5908674" cy="1630138"/>
          </a:xfrm>
          <a:prstGeom prst="bentConnector3">
            <a:avLst>
              <a:gd name="adj1" fmla="val 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7EDDC16-898C-BAF9-C80E-35E2083739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4249" y="340867"/>
            <a:ext cx="3561146" cy="2291463"/>
          </a:xfrm>
          <a:prstGeom prst="bentConnector3">
            <a:avLst>
              <a:gd name="adj1" fmla="val -1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0AA84B9A-6F76-DC67-D2AB-7496257F97C9}"/>
              </a:ext>
            </a:extLst>
          </p:cNvPr>
          <p:cNvSpPr/>
          <p:nvPr/>
        </p:nvSpPr>
        <p:spPr>
          <a:xfrm>
            <a:off x="6524729" y="2376620"/>
            <a:ext cx="1566266" cy="412279"/>
          </a:xfrm>
          <a:prstGeom prst="wedgeRectCallout">
            <a:avLst>
              <a:gd name="adj1" fmla="val -337705"/>
              <a:gd name="adj2" fmla="val -2168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Filter short remaining fragments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32" name="Rectangular Callout 31">
            <a:extLst>
              <a:ext uri="{FF2B5EF4-FFF2-40B4-BE49-F238E27FC236}">
                <a16:creationId xmlns:a16="http://schemas.microsoft.com/office/drawing/2014/main" id="{23385566-61F4-BB1E-62A1-838F5AE797A8}"/>
              </a:ext>
            </a:extLst>
          </p:cNvPr>
          <p:cNvSpPr/>
          <p:nvPr/>
        </p:nvSpPr>
        <p:spPr>
          <a:xfrm>
            <a:off x="6524728" y="4126797"/>
            <a:ext cx="1946609" cy="677186"/>
          </a:xfrm>
          <a:prstGeom prst="wedgeRectCallout">
            <a:avLst>
              <a:gd name="adj1" fmla="val -259979"/>
              <a:gd name="adj2" fmla="val -8297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Automatically created transcriptome from genome + annotation set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FC833920-90FD-EC49-A5E3-77C376F28782}"/>
              </a:ext>
            </a:extLst>
          </p:cNvPr>
          <p:cNvSpPr/>
          <p:nvPr/>
        </p:nvSpPr>
        <p:spPr>
          <a:xfrm>
            <a:off x="6524728" y="4976518"/>
            <a:ext cx="1946609" cy="509882"/>
          </a:xfrm>
          <a:prstGeom prst="wedgeRectCallout">
            <a:avLst>
              <a:gd name="adj1" fmla="val -276177"/>
              <a:gd name="adj2" fmla="val -56587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Currently using tailor (prefix-matcher)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37AA7552-BBC6-6123-02D2-5534FD202766}"/>
              </a:ext>
            </a:extLst>
          </p:cNvPr>
          <p:cNvSpPr/>
          <p:nvPr/>
        </p:nvSpPr>
        <p:spPr>
          <a:xfrm>
            <a:off x="6524728" y="5658935"/>
            <a:ext cx="1946609" cy="509882"/>
          </a:xfrm>
          <a:prstGeom prst="wedgeRectCallout">
            <a:avLst>
              <a:gd name="adj1" fmla="val -241081"/>
              <a:gd name="adj2" fmla="val -25667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Pre-defined filters for pre-miRNA and mature miRNAs</a:t>
            </a:r>
            <a:endParaRPr lang="en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0933D-9146-931A-CA92-BAAD4040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23175"/>
            <a:ext cx="9059917" cy="57631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62EFD-E440-4288-4BFC-E0B552F8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57" y="71711"/>
            <a:ext cx="38481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CEB631-4DA7-602B-F450-CA42279C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3" y="122839"/>
            <a:ext cx="2774731" cy="10584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1DC54F4B-08CA-4579-58D1-639223E57122}"/>
              </a:ext>
            </a:extLst>
          </p:cNvPr>
          <p:cNvSpPr/>
          <p:nvPr/>
        </p:nvSpPr>
        <p:spPr>
          <a:xfrm>
            <a:off x="483476" y="1387366"/>
            <a:ext cx="1536706" cy="504496"/>
          </a:xfrm>
          <a:prstGeom prst="wedgeRectCallout">
            <a:avLst>
              <a:gd name="adj1" fmla="val 20426"/>
              <a:gd name="adj2" fmla="val -11651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3’-pre unconstrained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689431ED-5EBA-1B35-81F1-0EFF6A79BCC6}"/>
              </a:ext>
            </a:extLst>
          </p:cNvPr>
          <p:cNvSpPr/>
          <p:nvPr/>
        </p:nvSpPr>
        <p:spPr>
          <a:xfrm>
            <a:off x="483476" y="3058510"/>
            <a:ext cx="1536706" cy="833575"/>
          </a:xfrm>
          <a:prstGeom prst="wedgeRectCallout">
            <a:avLst>
              <a:gd name="adj1" fmla="val 207830"/>
              <a:gd name="adj2" fmla="val 138648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Debugging output shows what reads were filtered for what reason</a:t>
            </a:r>
            <a:endParaRPr lang="en-A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1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F924-FDF4-CBA9-18B1-3DE92EFC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AT" dirty="0"/>
              <a:t>Integration with Brian’s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C4E5-A6F8-BF28-808F-93BDC103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39"/>
            <a:ext cx="10515600" cy="5791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Read pre-processing should be similar </a:t>
            </a:r>
          </a:p>
          <a:p>
            <a:pPr lvl="1"/>
            <a:r>
              <a:rPr lang="en-GB" dirty="0"/>
              <a:t>We also support </a:t>
            </a:r>
            <a:r>
              <a:rPr lang="en-GB" dirty="0" err="1"/>
              <a:t>sRBCs</a:t>
            </a:r>
            <a:r>
              <a:rPr lang="en-GB" dirty="0"/>
              <a:t> and spike-ins which is beneficial for normalization</a:t>
            </a:r>
          </a:p>
          <a:p>
            <a:pPr lvl="1"/>
            <a:r>
              <a:rPr lang="en-GB" dirty="0" err="1"/>
              <a:t>Todo</a:t>
            </a:r>
            <a:r>
              <a:rPr lang="en-GB" dirty="0"/>
              <a:t>: check support for pre-trimmed reads</a:t>
            </a:r>
          </a:p>
          <a:p>
            <a:r>
              <a:rPr lang="en-GB" dirty="0"/>
              <a:t>Annotations:</a:t>
            </a:r>
          </a:p>
          <a:p>
            <a:pPr lvl="1"/>
            <a:r>
              <a:rPr lang="en-GB" dirty="0"/>
              <a:t>C</a:t>
            </a:r>
            <a:r>
              <a:rPr lang="en-AT" dirty="0"/>
              <a:t>urrently i am using annotations from mirgenedb (</a:t>
            </a:r>
            <a:r>
              <a:rPr lang="en-GB" dirty="0"/>
              <a:t>https://</a:t>
            </a:r>
            <a:r>
              <a:rPr lang="en-GB" dirty="0" err="1"/>
              <a:t>mirgenedb.org</a:t>
            </a:r>
            <a:r>
              <a:rPr lang="en-GB" dirty="0"/>
              <a:t>/</a:t>
            </a:r>
            <a:r>
              <a:rPr lang="en-AT" dirty="0"/>
              <a:t>) containing pre-miRNA and mature mir/mir* annotations </a:t>
            </a:r>
          </a:p>
          <a:p>
            <a:pPr lvl="1"/>
            <a:r>
              <a:rPr lang="en-AT" dirty="0"/>
              <a:t>According to Luisa those are far better than miRBase.</a:t>
            </a:r>
          </a:p>
          <a:p>
            <a:pPr lvl="1"/>
            <a:r>
              <a:rPr lang="en-GB" dirty="0"/>
              <a:t>F</a:t>
            </a:r>
            <a:r>
              <a:rPr lang="en-AT" dirty="0"/>
              <a:t>or Dmel: Don’t know how they compare to flybase annotations</a:t>
            </a:r>
          </a:p>
          <a:p>
            <a:r>
              <a:rPr lang="en-AT" dirty="0"/>
              <a:t>Mapping:</a:t>
            </a:r>
          </a:p>
          <a:p>
            <a:pPr lvl="1"/>
            <a:r>
              <a:rPr lang="en-AT" dirty="0"/>
              <a:t>Using those I create a transcriptome and map using the prefix mapper ‘tailor’ (</a:t>
            </a:r>
            <a:r>
              <a:rPr lang="en-GB" dirty="0">
                <a:hlinkClick r:id="rId2"/>
              </a:rPr>
              <a:t>https://github.com/jhhung/Tailor/tree/master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This would have to be adapted to use bowtie, </a:t>
            </a:r>
            <a:r>
              <a:rPr lang="en-GB" dirty="0" err="1"/>
              <a:t>NextGenMap</a:t>
            </a:r>
            <a:r>
              <a:rPr lang="en-GB" dirty="0"/>
              <a:t> or possibly </a:t>
            </a:r>
            <a:r>
              <a:rPr lang="en-GB" b="1" dirty="0" err="1"/>
              <a:t>srnaMapper</a:t>
            </a:r>
            <a:r>
              <a:rPr lang="en-GB" dirty="0"/>
              <a:t> (</a:t>
            </a:r>
            <a:r>
              <a:rPr lang="en-GB" dirty="0" err="1"/>
              <a:t>Zytnicki</a:t>
            </a:r>
            <a:r>
              <a:rPr lang="en-GB" dirty="0"/>
              <a:t>, 2022)</a:t>
            </a:r>
          </a:p>
          <a:p>
            <a:r>
              <a:rPr lang="en-GB" dirty="0"/>
              <a:t>Counting:</a:t>
            </a:r>
          </a:p>
          <a:p>
            <a:pPr lvl="1"/>
            <a:r>
              <a:rPr lang="en-GB" dirty="0"/>
              <a:t>Needs to be adapted to include T/C conversions 	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8727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DBCE-029D-9376-0C33-7031E98B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Mapper comparison for T/C aware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536A-D333-1ABD-CBE4-081655D8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Tailor </a:t>
            </a:r>
            <a:r>
              <a:rPr lang="en-GB" dirty="0">
                <a:solidFill>
                  <a:srgbClr val="067D17"/>
                </a:solidFill>
                <a:latin typeface="JetBrains Mono"/>
              </a:rPr>
              <a:t>–l 18</a:t>
            </a:r>
          </a:p>
          <a:p>
            <a:r>
              <a:rPr lang="en-GB" dirty="0" err="1"/>
              <a:t>NextGenMap</a:t>
            </a:r>
            <a:r>
              <a:rPr lang="en-GB" dirty="0"/>
              <a:t> 0.5.5 </a:t>
            </a:r>
            <a:r>
              <a:rPr lang="en-GB" dirty="0">
                <a:solidFill>
                  <a:srgbClr val="067D17"/>
                </a:solidFill>
                <a:effectLst/>
                <a:latin typeface="JetBrains Mono"/>
              </a:rPr>
              <a:t>--very-sensitive</a:t>
            </a:r>
            <a:r>
              <a:rPr lang="en-GB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en-GB" dirty="0">
                <a:solidFill>
                  <a:srgbClr val="067D17"/>
                </a:solidFill>
                <a:effectLst/>
                <a:latin typeface="JetBrains Mono"/>
              </a:rPr>
              <a:t>-n 3 --strata -k 10</a:t>
            </a:r>
            <a:endParaRPr lang="en-GB" dirty="0"/>
          </a:p>
          <a:p>
            <a:r>
              <a:rPr lang="en-GB" dirty="0" err="1"/>
              <a:t>srnaMapper</a:t>
            </a:r>
            <a:r>
              <a:rPr lang="en-GB" dirty="0">
                <a:solidFill>
                  <a:srgbClr val="067D17"/>
                </a:solidFill>
                <a:latin typeface="JetBrains Mono"/>
              </a:rPr>
              <a:t> –e 3</a:t>
            </a:r>
          </a:p>
          <a:p>
            <a:r>
              <a:rPr lang="en-GB" dirty="0"/>
              <a:t>HISAT-3N </a:t>
            </a:r>
            <a:r>
              <a:rPr lang="en-GB" dirty="0">
                <a:solidFill>
                  <a:srgbClr val="067D17"/>
                </a:solidFill>
                <a:effectLst/>
                <a:latin typeface="JetBrains Mono"/>
              </a:rPr>
              <a:t>--base-change T,C</a:t>
            </a:r>
            <a:endParaRPr lang="en-GB" dirty="0"/>
          </a:p>
          <a:p>
            <a:r>
              <a:rPr lang="en-GB" dirty="0"/>
              <a:t>B</a:t>
            </a:r>
            <a:r>
              <a:rPr lang="en-AT" dirty="0"/>
              <a:t>owtie v1.2.2 </a:t>
            </a:r>
            <a:r>
              <a:rPr lang="en-GB" dirty="0">
                <a:solidFill>
                  <a:srgbClr val="067D17"/>
                </a:solidFill>
                <a:effectLst/>
                <a:latin typeface="JetBrains Mono"/>
              </a:rPr>
              <a:t>-v 3 -m 1 -k 3 --best --strata -p 1</a:t>
            </a:r>
          </a:p>
          <a:p>
            <a:endParaRPr lang="en-GB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25329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5C24F-3212-FD1D-1FAD-5162FAC6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3379" y="287593"/>
            <a:ext cx="12645358" cy="6282813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C59C1A4-17D8-D11D-FE53-ECB5E04CE1CE}"/>
              </a:ext>
            </a:extLst>
          </p:cNvPr>
          <p:cNvSpPr/>
          <p:nvPr/>
        </p:nvSpPr>
        <p:spPr>
          <a:xfrm flipH="1">
            <a:off x="2015613" y="3515031"/>
            <a:ext cx="1397876" cy="411466"/>
          </a:xfrm>
          <a:prstGeom prst="wedgeRectCallout">
            <a:avLst>
              <a:gd name="adj1" fmla="val 64481"/>
              <a:gd name="adj2" fmla="val 47885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High </a:t>
            </a:r>
            <a:r>
              <a:rPr lang="en-US" sz="1200" dirty="0" err="1">
                <a:solidFill>
                  <a:schemeClr val="tx1"/>
                </a:solidFill>
              </a:rPr>
              <a:t>pearson</a:t>
            </a:r>
            <a:r>
              <a:rPr lang="en-US" sz="1200" dirty="0">
                <a:solidFill>
                  <a:schemeClr val="tx1"/>
                </a:solidFill>
              </a:rPr>
              <a:t> but low spearman?</a:t>
            </a:r>
            <a:endParaRPr lang="en-GB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6975B43A-CFB0-8F31-7194-BDCE0D4AF2B8}"/>
              </a:ext>
            </a:extLst>
          </p:cNvPr>
          <p:cNvSpPr/>
          <p:nvPr/>
        </p:nvSpPr>
        <p:spPr>
          <a:xfrm flipH="1">
            <a:off x="7526594" y="796412"/>
            <a:ext cx="1397876" cy="411466"/>
          </a:xfrm>
          <a:prstGeom prst="wedgeRectCallout">
            <a:avLst>
              <a:gd name="adj1" fmla="val -77600"/>
              <a:gd name="adj2" fmla="val 28206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Good correlation but some outliers ?</a:t>
            </a:r>
            <a:endParaRPr lang="en-GB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9139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80D09D-3580-5AD8-68DA-2E82BB09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24" y="-177288"/>
            <a:ext cx="11484840" cy="7268456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1DF43CC8-CCED-C4C3-4A40-1B56B949622C}"/>
              </a:ext>
            </a:extLst>
          </p:cNvPr>
          <p:cNvSpPr/>
          <p:nvPr/>
        </p:nvSpPr>
        <p:spPr>
          <a:xfrm flipH="1">
            <a:off x="8534400" y="1415845"/>
            <a:ext cx="1397876" cy="411466"/>
          </a:xfrm>
          <a:prstGeom prst="wedgeRectCallout">
            <a:avLst>
              <a:gd name="adj1" fmla="val 183351"/>
              <a:gd name="adj2" fmla="val 965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Tailor: baseline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CB7782EA-342D-5CB2-1198-25855C69DBA9}"/>
              </a:ext>
            </a:extLst>
          </p:cNvPr>
          <p:cNvSpPr/>
          <p:nvPr/>
        </p:nvSpPr>
        <p:spPr>
          <a:xfrm flipH="1">
            <a:off x="9106790" y="5187939"/>
            <a:ext cx="1650972" cy="747252"/>
          </a:xfrm>
          <a:prstGeom prst="wedgeRectCallout">
            <a:avLst>
              <a:gd name="adj1" fmla="val 183351"/>
              <a:gd name="adj2" fmla="val 9652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</a:rPr>
              <a:t>srnaMapper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  <a:endParaRPr lang="en-GB" sz="1100" dirty="0">
              <a:solidFill>
                <a:schemeClr val="tx1"/>
              </a:solidFill>
              <a:effectLst/>
              <a:latin typeface="JetBrains Mono"/>
            </a:endParaRPr>
          </a:p>
          <a:p>
            <a:r>
              <a:rPr lang="en-GB" sz="1100" dirty="0">
                <a:solidFill>
                  <a:schemeClr val="tx1"/>
                </a:solidFill>
                <a:latin typeface="JetBrains Mono"/>
              </a:rPr>
              <a:t>Some weird (wrong) alignments but good </a:t>
            </a:r>
            <a:r>
              <a:rPr lang="en-GB" sz="1100" dirty="0" err="1">
                <a:solidFill>
                  <a:schemeClr val="tx1"/>
                </a:solidFill>
                <a:latin typeface="JetBrains Mono"/>
              </a:rPr>
              <a:t>readcount</a:t>
            </a:r>
            <a:r>
              <a:rPr lang="en-GB" sz="1100" dirty="0">
                <a:solidFill>
                  <a:schemeClr val="tx1"/>
                </a:solidFill>
                <a:latin typeface="JetBrains Mono"/>
              </a:rPr>
              <a:t> </a:t>
            </a:r>
            <a:r>
              <a:rPr lang="en-GB" sz="1100" dirty="0" err="1">
                <a:solidFill>
                  <a:schemeClr val="tx1"/>
                </a:solidFill>
                <a:latin typeface="JetBrains Mono"/>
              </a:rPr>
              <a:t>coorelation</a:t>
            </a:r>
            <a:endParaRPr lang="en-GB" sz="1100" dirty="0">
              <a:solidFill>
                <a:schemeClr val="tx1"/>
              </a:solidFill>
              <a:effectLst/>
              <a:latin typeface="JetBrains Mono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00A161F-2782-0CEF-0B08-4364E199EB54}"/>
              </a:ext>
            </a:extLst>
          </p:cNvPr>
          <p:cNvSpPr/>
          <p:nvPr/>
        </p:nvSpPr>
        <p:spPr>
          <a:xfrm flipH="1">
            <a:off x="1651819" y="4393016"/>
            <a:ext cx="1905085" cy="493616"/>
          </a:xfrm>
          <a:prstGeom prst="wedgeRectCallout">
            <a:avLst>
              <a:gd name="adj1" fmla="val -314762"/>
              <a:gd name="adj2" fmla="val -53283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HISAT-3N with T/C index: some false alignment due to unpunished T/C mm 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38C437A-6FFE-B3B0-741C-F97827A6B63F}"/>
              </a:ext>
            </a:extLst>
          </p:cNvPr>
          <p:cNvSpPr/>
          <p:nvPr/>
        </p:nvSpPr>
        <p:spPr>
          <a:xfrm flipH="1">
            <a:off x="9281652" y="2436226"/>
            <a:ext cx="1501962" cy="533116"/>
          </a:xfrm>
          <a:prstGeom prst="wedgeRectCallout">
            <a:avLst>
              <a:gd name="adj1" fmla="val 101760"/>
              <a:gd name="adj2" fmla="val -42918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NextGenMap</a:t>
            </a:r>
            <a:r>
              <a:rPr lang="en-US" sz="1200" dirty="0">
                <a:solidFill>
                  <a:schemeClr val="tx1"/>
                </a:solidFill>
              </a:rPr>
              <a:t>: good best </a:t>
            </a:r>
            <a:r>
              <a:rPr lang="en-US" sz="1200" dirty="0" err="1">
                <a:solidFill>
                  <a:schemeClr val="tx1"/>
                </a:solidFill>
              </a:rPr>
              <a:t>rc</a:t>
            </a:r>
            <a:r>
              <a:rPr lang="en-US" sz="1200" dirty="0">
                <a:solidFill>
                  <a:schemeClr val="tx1"/>
                </a:solidFill>
              </a:rPr>
              <a:t> correlation with tailor</a:t>
            </a:r>
            <a:endParaRPr lang="en-AT" sz="1200" dirty="0">
              <a:solidFill>
                <a:schemeClr val="tx1"/>
              </a:solidFill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F732E8B-440D-8C37-AEB6-5D188217E7BB}"/>
              </a:ext>
            </a:extLst>
          </p:cNvPr>
          <p:cNvSpPr/>
          <p:nvPr/>
        </p:nvSpPr>
        <p:spPr>
          <a:xfrm flipH="1">
            <a:off x="9385738" y="3223267"/>
            <a:ext cx="1397876" cy="411466"/>
          </a:xfrm>
          <a:prstGeom prst="wedgeRectCallout">
            <a:avLst>
              <a:gd name="adj1" fmla="val 86286"/>
              <a:gd name="adj2" fmla="val -30971"/>
            </a:avLst>
          </a:prstGeom>
          <a:solidFill>
            <a:srgbClr val="FFFF00">
              <a:alpha val="46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Bowtie 1.2.2: good </a:t>
            </a:r>
            <a:r>
              <a:rPr lang="en-US" sz="1200" dirty="0" err="1">
                <a:solidFill>
                  <a:schemeClr val="tx1"/>
                </a:solidFill>
              </a:rPr>
              <a:t>rc</a:t>
            </a:r>
            <a:r>
              <a:rPr lang="en-US" sz="1200" dirty="0">
                <a:solidFill>
                  <a:schemeClr val="tx1"/>
                </a:solidFill>
              </a:rPr>
              <a:t> correlation</a:t>
            </a:r>
            <a:endParaRPr lang="en-GB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9738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8862</TotalTime>
  <Words>316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JetBrains Mono</vt:lpstr>
      <vt:lpstr>Office Theme</vt:lpstr>
      <vt:lpstr>sRNA pipeline</vt:lpstr>
      <vt:lpstr>PowerPoint Presentation</vt:lpstr>
      <vt:lpstr>PowerPoint Presentation</vt:lpstr>
      <vt:lpstr>PowerPoint Presentation</vt:lpstr>
      <vt:lpstr>Integration with Brian’s pipeline?</vt:lpstr>
      <vt:lpstr>Mapper comparison for T/C aware mapping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sRNA pipeline</dc:title>
  <dc:creator>Popitsch,Niko</dc:creator>
  <cp:lastModifiedBy>Popitsch,Niko</cp:lastModifiedBy>
  <cp:revision>4</cp:revision>
  <dcterms:created xsi:type="dcterms:W3CDTF">2023-05-03T07:05:28Z</dcterms:created>
  <dcterms:modified xsi:type="dcterms:W3CDTF">2023-05-09T10:47:38Z</dcterms:modified>
</cp:coreProperties>
</file>