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Bitter Medium" panose="020B0604020202020204" charset="-52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4020202020204" charset="0"/>
      <p:regular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83" d="100"/>
          <a:sy n="83" d="100"/>
        </p:scale>
        <p:origin x="-144" y="22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5635-6164-4198-9C80-48E5CEFB914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2BA0C-C554-4B3C-B5B6-58391F7D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74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50944" y="965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МБОУ Лицей №15</a:t>
            </a: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6280190" y="2243614"/>
            <a:ext cx="74285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Проблема «Отцов и дверей»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32925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Люди часто не закрывают за собой дверь, поэтому приходится вставать и закрывать ее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27351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Проблема: Оставление открытой двери людьми старшего поколения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489156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Цель: Нахождение лучших вариантов и способов закрытия двери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550961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И множество задач…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650944" y="7641431"/>
            <a:ext cx="40937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Петров Андрей Владимирович</a:t>
            </a:r>
            <a:endParaRPr lang="en-US" sz="2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241530" y="7641431"/>
            <a:ext cx="2388870" cy="4717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114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Теоретическая часть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3155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358051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315545"/>
            <a:ext cx="35669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Вытекающие из проблемы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80596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Необходимость отвлечься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530906" y="624816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Безопасность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530906" y="669036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Культурные различия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428667" y="53155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737" y="5358051"/>
            <a:ext cx="340162" cy="42529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165783" y="53155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Причины проблемы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8165783" y="580596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Физические ограничения</a:t>
            </a:r>
            <a:endParaRPr lang="en-US" sz="1750" dirty="0"/>
          </a:p>
        </p:txBody>
      </p:sp>
      <p:sp>
        <p:nvSpPr>
          <p:cNvPr id="14" name="Text 9"/>
          <p:cNvSpPr/>
          <p:nvPr/>
        </p:nvSpPr>
        <p:spPr>
          <a:xfrm>
            <a:off x="8165783" y="624816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Привычка</a:t>
            </a:r>
            <a:endParaRPr lang="en-US" sz="175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241530" y="7641431"/>
            <a:ext cx="2388870" cy="4717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4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Решения проблемы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369820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985849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596634"/>
            <a:ext cx="29725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Самому закрыть дверь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087053"/>
            <a:ext cx="29725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Неудобное решение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689866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3733443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187547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9602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Купить доводчик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450675"/>
            <a:ext cx="33460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Автоматизированное решение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053489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097066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551170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323880"/>
            <a:ext cx="24689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Нанять человека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5814298"/>
            <a:ext cx="24689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Делегирование задачи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66591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241530" y="7641431"/>
            <a:ext cx="2388870" cy="4717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1526" y="614005"/>
            <a:ext cx="3628787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50" kern="0" spc="-86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Практическая часть</a:t>
            </a:r>
            <a:endParaRPr lang="en-US" sz="2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6" y="1357908"/>
            <a:ext cx="8493681" cy="4435673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81526" y="5824061"/>
            <a:ext cx="145137" cy="145137"/>
          </a:xfrm>
          <a:prstGeom prst="roundRect">
            <a:avLst>
              <a:gd name="adj" fmla="val 12601"/>
            </a:avLst>
          </a:prstGeom>
          <a:solidFill>
            <a:srgbClr val="472105"/>
          </a:solidFill>
          <a:ln/>
        </p:spPr>
      </p:sp>
      <p:sp>
        <p:nvSpPr>
          <p:cNvPr id="5" name="Text 2"/>
          <p:cNvSpPr/>
          <p:nvPr/>
        </p:nvSpPr>
        <p:spPr>
          <a:xfrm>
            <a:off x="987623" y="5824061"/>
            <a:ext cx="1082516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00"/>
              </a:lnSpc>
              <a:buNone/>
            </a:pPr>
            <a:r>
              <a:rPr lang="en-US" sz="1100" kern="0" spc="-2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Проблема существует</a:t>
            </a:r>
            <a:endParaRPr lang="en-US" sz="1100" dirty="0"/>
          </a:p>
        </p:txBody>
      </p:sp>
      <p:sp>
        <p:nvSpPr>
          <p:cNvPr id="6" name="Shape 3"/>
          <p:cNvSpPr/>
          <p:nvPr/>
        </p:nvSpPr>
        <p:spPr>
          <a:xfrm>
            <a:off x="2222540" y="5824061"/>
            <a:ext cx="145137" cy="145137"/>
          </a:xfrm>
          <a:prstGeom prst="roundRect">
            <a:avLst>
              <a:gd name="adj" fmla="val 12601"/>
            </a:avLst>
          </a:prstGeom>
          <a:solidFill>
            <a:srgbClr val="7D3909"/>
          </a:solidFill>
          <a:ln/>
        </p:spPr>
      </p:sp>
      <p:sp>
        <p:nvSpPr>
          <p:cNvPr id="7" name="Text 4"/>
          <p:cNvSpPr/>
          <p:nvPr/>
        </p:nvSpPr>
        <p:spPr>
          <a:xfrm>
            <a:off x="2428637" y="5824061"/>
            <a:ext cx="1082516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00"/>
              </a:lnSpc>
              <a:buNone/>
            </a:pPr>
            <a:r>
              <a:rPr lang="en-US" sz="1100" kern="0" spc="-2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Проблема отсутствует</a:t>
            </a:r>
            <a:endParaRPr lang="en-US" sz="1100" dirty="0"/>
          </a:p>
        </p:txBody>
      </p:sp>
      <p:sp>
        <p:nvSpPr>
          <p:cNvPr id="8" name="Shape 5"/>
          <p:cNvSpPr/>
          <p:nvPr/>
        </p:nvSpPr>
        <p:spPr>
          <a:xfrm>
            <a:off x="3663553" y="5824061"/>
            <a:ext cx="145137" cy="145137"/>
          </a:xfrm>
          <a:prstGeom prst="roundRect">
            <a:avLst>
              <a:gd name="adj" fmla="val 12601"/>
            </a:avLst>
          </a:prstGeom>
          <a:solidFill>
            <a:srgbClr val="B3520D"/>
          </a:solidFill>
          <a:ln/>
        </p:spPr>
      </p:sp>
      <p:sp>
        <p:nvSpPr>
          <p:cNvPr id="9" name="Text 6"/>
          <p:cNvSpPr/>
          <p:nvPr/>
        </p:nvSpPr>
        <p:spPr>
          <a:xfrm>
            <a:off x="3869650" y="5824061"/>
            <a:ext cx="1082516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00"/>
              </a:lnSpc>
              <a:buNone/>
            </a:pPr>
            <a:r>
              <a:rPr lang="en-US" sz="1100" kern="0" spc="-2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Старшее поколение</a:t>
            </a:r>
            <a:endParaRPr lang="en-US" sz="1100" dirty="0"/>
          </a:p>
        </p:txBody>
      </p:sp>
      <p:sp>
        <p:nvSpPr>
          <p:cNvPr id="10" name="Shape 7"/>
          <p:cNvSpPr/>
          <p:nvPr/>
        </p:nvSpPr>
        <p:spPr>
          <a:xfrm>
            <a:off x="5139809" y="5824061"/>
            <a:ext cx="145137" cy="145137"/>
          </a:xfrm>
          <a:prstGeom prst="roundRect">
            <a:avLst>
              <a:gd name="adj" fmla="val 12601"/>
            </a:avLst>
          </a:prstGeom>
          <a:solidFill>
            <a:srgbClr val="E96B11"/>
          </a:solidFill>
          <a:ln/>
        </p:spPr>
      </p:sp>
      <p:sp>
        <p:nvSpPr>
          <p:cNvPr id="11" name="Text 8"/>
          <p:cNvSpPr/>
          <p:nvPr/>
        </p:nvSpPr>
        <p:spPr>
          <a:xfrm>
            <a:off x="5345906" y="5824061"/>
            <a:ext cx="1011912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00"/>
              </a:lnSpc>
              <a:buNone/>
            </a:pPr>
            <a:r>
              <a:rPr lang="en-US" sz="1100" kern="0" spc="-2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Другие группы</a:t>
            </a:r>
            <a:endParaRPr lang="en-US" sz="1100" dirty="0"/>
          </a:p>
        </p:txBody>
      </p:sp>
      <p:sp>
        <p:nvSpPr>
          <p:cNvPr id="12" name="Shape 9"/>
          <p:cNvSpPr/>
          <p:nvPr/>
        </p:nvSpPr>
        <p:spPr>
          <a:xfrm>
            <a:off x="6661547" y="5824061"/>
            <a:ext cx="145137" cy="145137"/>
          </a:xfrm>
          <a:prstGeom prst="roundRect">
            <a:avLst>
              <a:gd name="adj" fmla="val 12601"/>
            </a:avLst>
          </a:prstGeom>
          <a:solidFill>
            <a:srgbClr val="F28B42"/>
          </a:solidFill>
          <a:ln/>
        </p:spPr>
      </p:sp>
      <p:sp>
        <p:nvSpPr>
          <p:cNvPr id="13" name="Text 10"/>
          <p:cNvSpPr/>
          <p:nvPr/>
        </p:nvSpPr>
        <p:spPr>
          <a:xfrm>
            <a:off x="6867644" y="5824061"/>
            <a:ext cx="850463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00"/>
              </a:lnSpc>
              <a:buNone/>
            </a:pPr>
            <a:r>
              <a:rPr lang="en-US" sz="1100" kern="0" spc="-2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За доводчик</a:t>
            </a:r>
            <a:endParaRPr lang="en-US" sz="1100" dirty="0"/>
          </a:p>
        </p:txBody>
      </p:sp>
      <p:sp>
        <p:nvSpPr>
          <p:cNvPr id="14" name="Shape 11"/>
          <p:cNvSpPr/>
          <p:nvPr/>
        </p:nvSpPr>
        <p:spPr>
          <a:xfrm>
            <a:off x="7986593" y="5824061"/>
            <a:ext cx="145137" cy="145137"/>
          </a:xfrm>
          <a:prstGeom prst="roundRect">
            <a:avLst>
              <a:gd name="adj" fmla="val 12601"/>
            </a:avLst>
          </a:prstGeom>
          <a:solidFill>
            <a:srgbClr val="F5AC78"/>
          </a:solidFill>
          <a:ln/>
        </p:spPr>
      </p:sp>
      <p:sp>
        <p:nvSpPr>
          <p:cNvPr id="15" name="Text 12"/>
          <p:cNvSpPr/>
          <p:nvPr/>
        </p:nvSpPr>
        <p:spPr>
          <a:xfrm>
            <a:off x="8192691" y="5824061"/>
            <a:ext cx="1082516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00"/>
              </a:lnSpc>
              <a:buNone/>
            </a:pPr>
            <a:r>
              <a:rPr lang="en-US" sz="1100" kern="0" spc="-2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Другие решения</a:t>
            </a:r>
            <a:endParaRPr lang="en-US" sz="1100" dirty="0"/>
          </a:p>
        </p:txBody>
      </p:sp>
      <p:sp>
        <p:nvSpPr>
          <p:cNvPr id="16" name="Text 13"/>
          <p:cNvSpPr/>
          <p:nvPr/>
        </p:nvSpPr>
        <p:spPr>
          <a:xfrm>
            <a:off x="781526" y="6277570"/>
            <a:ext cx="13067348" cy="232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00" kern="0" spc="-2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Был проведен опрос</a:t>
            </a:r>
            <a:endParaRPr lang="en-US" sz="1100" dirty="0"/>
          </a:p>
        </p:txBody>
      </p:sp>
      <p:sp>
        <p:nvSpPr>
          <p:cNvPr id="17" name="Text 14"/>
          <p:cNvSpPr/>
          <p:nvPr/>
        </p:nvSpPr>
        <p:spPr>
          <a:xfrm>
            <a:off x="781526" y="6672977"/>
            <a:ext cx="13067348" cy="232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00" kern="0" spc="-2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•Проблема существует</a:t>
            </a:r>
            <a:endParaRPr lang="en-US" sz="1100" dirty="0"/>
          </a:p>
        </p:txBody>
      </p:sp>
      <p:sp>
        <p:nvSpPr>
          <p:cNvPr id="18" name="Text 15"/>
          <p:cNvSpPr/>
          <p:nvPr/>
        </p:nvSpPr>
        <p:spPr>
          <a:xfrm>
            <a:off x="781526" y="7068383"/>
            <a:ext cx="13067348" cy="232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00" kern="0" spc="-2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•В основном за собой не закрывают дверь представители старшего поколения</a:t>
            </a:r>
            <a:endParaRPr lang="en-US" sz="1100" dirty="0"/>
          </a:p>
        </p:txBody>
      </p:sp>
      <p:sp>
        <p:nvSpPr>
          <p:cNvPr id="19" name="Text 16"/>
          <p:cNvSpPr/>
          <p:nvPr/>
        </p:nvSpPr>
        <p:spPr>
          <a:xfrm>
            <a:off x="781526" y="7463790"/>
            <a:ext cx="13067348" cy="232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00" kern="0" spc="-2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•Лучшее решение – установка дверного доводчика</a:t>
            </a:r>
            <a:endParaRPr lang="en-US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241530" y="7641431"/>
            <a:ext cx="2388870" cy="4717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99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Выводы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name="adj" fmla="val 728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569" y="3786426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281249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Актуальность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281249" y="4049554"/>
            <a:ext cx="48014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Была подтверждена актуальность проблемы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4752618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011" y="5206722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54201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Решение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542014" y="5469850"/>
            <a:ext cx="50831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Было найдено ее решение – дверной доводчик</a:t>
            </a:r>
            <a:endParaRPr lang="en-US" sz="175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241530" y="7641431"/>
            <a:ext cx="2388870" cy="4717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Произвольный</PresentationFormat>
  <Paragraphs>43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Bitter Medium</vt:lpstr>
      <vt:lpstr>Calibri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Compaq</cp:lastModifiedBy>
  <cp:revision>2</cp:revision>
  <dcterms:created xsi:type="dcterms:W3CDTF">2025-03-19T18:53:39Z</dcterms:created>
  <dcterms:modified xsi:type="dcterms:W3CDTF">2025-03-19T18:55:30Z</dcterms:modified>
</cp:coreProperties>
</file>