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042-020-09425-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iweiliu/pennfudanped?select=readme.t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b93e554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b93e554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link to our Github repository as well as our references.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 and I will be very happy to answer any questions you have.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267966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267966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presentation, we will be introducing to you,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and motivation of this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approaches we took to achieve our objectives.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our results.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b93e55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b93e55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of the many computer vision algorithms that are changing our daily lives, image segmentation, is showing great potentials for many applications.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Instead of categorizing an object in an image, Image segmentation focuses more on locating specific objects in the image.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many applications of image segmentations are: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Surveillance System,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camera in autopilot,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imaging,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flow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https://link.springer.com/article/10.1007/s11042-020-09425-0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c24d7d3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c24d7d3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we utilized a NVIDIA RTX 2060 GPU and an Intel i7 CPU, running a WIndows 10 conda 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python 3.8, cuda 11.3, pytorch 1.11.0 and opencv 4.0.1 as our frame,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Penn-Fudan Database for Pedestrian Detection and Segmentation as our dataset.</a:t>
            </a: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https://www.kaggle.com/datasets/jiweiliu/pennfudanped?select=readme.txt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b93e554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b93e554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 gives us an overview of the U-Net Model.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adaf98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adaf98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“Overly deep” Network might have higher training and validation errors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bbf22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bbf22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used DICE Loss as model criterion.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Dice Loss is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widely used in image segmentation tasks to address the data imbalance problem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Dice coefficient is a measure of the similarity between two set of data, and in our case, how closely predicted masking overlaps (aka union) labeled masking.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then, the dice loss is simply one minus dice coefficient.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look at figure 3 for an example, image height is 80 and width is 100, we take 2*0.25 / (.75+.5) = .5/1.25= 0.4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b93e554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b93e554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training and validation soft-dice losses over epoch times are recorded in figure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consider small validation loss as our metric of high model performance, we are observing higher and higher image segmentation accuracy as training progresses.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eventually able to decrease our validation dice loss to </a:t>
            </a:r>
            <a:r>
              <a:rPr lang="en" b="1"/>
              <a:t>0.009</a:t>
            </a:r>
            <a:r>
              <a:rPr lang="en"/>
              <a:t> after 10,000 epoch.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267966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2679665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figure 6 visualizes our model’s outputs.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 succeeded in reducing our soft dice loss a sufficiently low value, our model is able to accurately locate the pedestrians in each image,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well as precisely determining the outlines of each pedestrian.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karthb/UNet-Image-Segmentation-Deep-Lear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Segmentation via UNet</a:t>
            </a:r>
            <a:endParaRPr sz="6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3972800"/>
            <a:ext cx="3531149" cy="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19AB1A-37F2-D6C4-EBDA-FB71C4340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15" b="1">
                <a:solidFill>
                  <a:srgbClr val="494C4E"/>
                </a:solidFill>
              </a:rPr>
              <a:t>Project GitHub repo</a:t>
            </a:r>
            <a:r>
              <a:rPr lang="en" sz="3215">
                <a:solidFill>
                  <a:srgbClr val="494C4E"/>
                </a:solidFill>
              </a:rPr>
              <a:t> </a:t>
            </a:r>
            <a:r>
              <a:rPr lang="en" sz="3215" b="1">
                <a:solidFill>
                  <a:srgbClr val="494C4E"/>
                </a:solidFill>
              </a:rPr>
              <a:t>with documented code</a:t>
            </a:r>
            <a:endParaRPr sz="37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15" u="sng">
                <a:solidFill>
                  <a:schemeClr val="hlink"/>
                </a:solidFill>
                <a:hlinkClick r:id="rId3"/>
              </a:rPr>
              <a:t>https://github.com/popkarthb/UNet-Image-Segmentation-Deep-Learning</a:t>
            </a:r>
            <a:endParaRPr sz="37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15">
                <a:solidFill>
                  <a:schemeClr val="dk1"/>
                </a:solidFill>
              </a:rPr>
              <a:t>[1] Gruosso, Monica, et al. “Human Segmentation in Surveillance Video with Deep Learning.” </a:t>
            </a:r>
            <a:r>
              <a:rPr lang="en" sz="3015" i="1">
                <a:solidFill>
                  <a:schemeClr val="dk1"/>
                </a:solidFill>
              </a:rPr>
              <a:t>SpringerLink</a:t>
            </a:r>
            <a:r>
              <a:rPr lang="en" sz="3015">
                <a:solidFill>
                  <a:schemeClr val="dk1"/>
                </a:solidFill>
              </a:rPr>
              <a:t>, Springer US, 6 Sept. 2020, https://link.springer.com/article/10.1007/s11042-020-09425-0. </a:t>
            </a:r>
            <a:endParaRPr sz="30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15">
                <a:solidFill>
                  <a:schemeClr val="dk1"/>
                </a:solidFill>
              </a:rPr>
              <a:t>[2]He, Kaiming. “CVPR'17 Tutorial on Deep Learning for Objects and Scenes.” </a:t>
            </a:r>
            <a:r>
              <a:rPr lang="en" sz="3015" i="1">
                <a:solidFill>
                  <a:schemeClr val="dk1"/>
                </a:solidFill>
              </a:rPr>
              <a:t>CVPR'17 Tutorial</a:t>
            </a:r>
            <a:r>
              <a:rPr lang="en" sz="3015">
                <a:solidFill>
                  <a:schemeClr val="dk1"/>
                </a:solidFill>
              </a:rPr>
              <a:t>, http://deeplearning.csail.mit.edu/slide_cvpr2018/laurens_cvpr18tutorial.pdf. </a:t>
            </a:r>
            <a:endParaRPr sz="30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15">
                <a:solidFill>
                  <a:schemeClr val="dk1"/>
                </a:solidFill>
              </a:rPr>
              <a:t>[3] “Detectron.” </a:t>
            </a:r>
            <a:r>
              <a:rPr lang="en" sz="3015" i="1">
                <a:solidFill>
                  <a:schemeClr val="dk1"/>
                </a:solidFill>
              </a:rPr>
              <a:t>Meta AI</a:t>
            </a:r>
            <a:r>
              <a:rPr lang="en" sz="3015">
                <a:solidFill>
                  <a:schemeClr val="dk1"/>
                </a:solidFill>
              </a:rPr>
              <a:t>, https://ai.facebook.com/tools/detectron/. </a:t>
            </a:r>
            <a:endParaRPr sz="30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15">
                <a:solidFill>
                  <a:schemeClr val="dk1"/>
                </a:solidFill>
              </a:rPr>
              <a:t>[4] Ronneberger, Olaf, et al. “U-Net: Convolutional Networks for Biomedical Image Segmentation.” </a:t>
            </a:r>
            <a:r>
              <a:rPr lang="en" sz="3015" i="1">
                <a:solidFill>
                  <a:schemeClr val="dk1"/>
                </a:solidFill>
              </a:rPr>
              <a:t>ArXiv.org</a:t>
            </a:r>
            <a:r>
              <a:rPr lang="en" sz="3015">
                <a:solidFill>
                  <a:schemeClr val="dk1"/>
                </a:solidFill>
              </a:rPr>
              <a:t>, 18 May 2015, https://arxiv.org/abs/1505.04597. </a:t>
            </a:r>
            <a:endParaRPr sz="30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15">
                <a:solidFill>
                  <a:schemeClr val="dk1"/>
                </a:solidFill>
              </a:rPr>
              <a:t>[5]Wang, Liming, et al. “Penn-Fudan Database for Pedestrian Detection and Segmentation.” </a:t>
            </a:r>
            <a:r>
              <a:rPr lang="en" sz="3015" i="1">
                <a:solidFill>
                  <a:schemeClr val="dk1"/>
                </a:solidFill>
              </a:rPr>
              <a:t>Pedestrian Detection Database</a:t>
            </a:r>
            <a:r>
              <a:rPr lang="en" sz="3015">
                <a:solidFill>
                  <a:schemeClr val="dk1"/>
                </a:solidFill>
              </a:rPr>
              <a:t>, University of Pennsylvania, Fudan University, Jan. 2007, https://www.cis.upenn.edu/~jshi/ped_html/. </a:t>
            </a:r>
            <a:endParaRPr sz="30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Summary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267650"/>
            <a:ext cx="8520600" cy="3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Approach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Set-up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67650"/>
            <a:ext cx="8520600" cy="3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Surveillance Systems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Guidance Camera for Autonomous Driving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Medical Imaging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People Counting &amp; Flow control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025" y="176670"/>
            <a:ext cx="3464600" cy="19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240" y="2471125"/>
            <a:ext cx="3344175" cy="20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1325" y="176675"/>
            <a:ext cx="2434925" cy="1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097650" y="2150225"/>
            <a:ext cx="341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[2]</a:t>
            </a:r>
            <a:endParaRPr sz="700"/>
          </a:p>
        </p:txBody>
      </p:sp>
      <p:sp>
        <p:nvSpPr>
          <p:cNvPr id="75" name="Google Shape;75;p15"/>
          <p:cNvSpPr txBox="1"/>
          <p:nvPr/>
        </p:nvSpPr>
        <p:spPr>
          <a:xfrm>
            <a:off x="7097638" y="4642750"/>
            <a:ext cx="341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[1]</a:t>
            </a:r>
            <a:endParaRPr sz="700"/>
          </a:p>
        </p:txBody>
      </p:sp>
      <p:sp>
        <p:nvSpPr>
          <p:cNvPr id="76" name="Google Shape;76;p15"/>
          <p:cNvSpPr txBox="1"/>
          <p:nvPr/>
        </p:nvSpPr>
        <p:spPr>
          <a:xfrm>
            <a:off x="4018088" y="1596250"/>
            <a:ext cx="341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[3]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Set-up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67650"/>
            <a:ext cx="8520600" cy="3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Hardware: NVIDIA GeForce RTX 2060, Intel(R) Core(™) i7-9700 CPU @ 3.00GHz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Platform: Windows 10 conda environment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Framework: python=3.8 cuda=11.3 PyTorch=1.11.0 opencv=4.0.1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For detail framework please visit out github ./conda_environment.yml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Dataset: PennFudanPed [5]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Functionalities: Detect Human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Limitations: Accuracy drops when real-world data implemented.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71775" y="445025"/>
            <a:ext cx="7243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UNet Model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69141" y="4333480"/>
            <a:ext cx="24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1. Model Overview</a:t>
            </a:r>
            <a:endParaRPr sz="1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913" y="1035463"/>
            <a:ext cx="5517625" cy="3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49950"/>
            <a:ext cx="85206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Simply stacking more layers? 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795000"/>
            <a:ext cx="8520600" cy="4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“Overly deep” Network might have higher training and validation errors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 many Layers will cause Model Overfitting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As the result, we pick UNet 4-Layer to train our dataset.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352241" y="3797355"/>
            <a:ext cx="24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2. UNet_Layers valid</a:t>
            </a:r>
            <a:endParaRPr sz="1000"/>
          </a:p>
        </p:txBody>
      </p:sp>
      <p:sp>
        <p:nvSpPr>
          <p:cNvPr id="100" name="Google Shape;100;p18"/>
          <p:cNvSpPr txBox="1"/>
          <p:nvPr/>
        </p:nvSpPr>
        <p:spPr>
          <a:xfrm>
            <a:off x="4835404" y="3797355"/>
            <a:ext cx="24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3. UNet_Layers train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750" y="1572262"/>
            <a:ext cx="3070025" cy="21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050" y="1563259"/>
            <a:ext cx="3070025" cy="216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Loss Function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988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DICE Loss = 1 - DICE 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825" y="445025"/>
            <a:ext cx="2521550" cy="36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902775" y="4149300"/>
            <a:ext cx="30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4. DICE visualized</a:t>
            </a:r>
            <a:endParaRPr sz="1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73" y="1092623"/>
            <a:ext cx="4695549" cy="9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328100" y="1092625"/>
            <a:ext cx="8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pi=0.75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703775" y="3021900"/>
            <a:ext cx="10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gi=0.5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000" y="2459163"/>
            <a:ext cx="37909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Loss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325" y="1378688"/>
            <a:ext cx="36195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641050" y="4098400"/>
            <a:ext cx="30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5. DICE visualized</a:t>
            </a:r>
            <a:endParaRPr sz="1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378" y="863178"/>
            <a:ext cx="4492450" cy="3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027450" y="4603975"/>
            <a:ext cx="30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6. Visualized Results</a:t>
            </a:r>
            <a:endParaRPr sz="10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25" y="196150"/>
            <a:ext cx="5727634" cy="44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25" y="4333475"/>
            <a:ext cx="2188599" cy="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Times New Roman</vt:lpstr>
      <vt:lpstr>Arial</vt:lpstr>
      <vt:lpstr>Simple Light</vt:lpstr>
      <vt:lpstr>Image Segmentation via UNet</vt:lpstr>
      <vt:lpstr>Presentation Summary</vt:lpstr>
      <vt:lpstr>Background</vt:lpstr>
      <vt:lpstr>Approach: Set-up</vt:lpstr>
      <vt:lpstr>Approach: UNet Model</vt:lpstr>
      <vt:lpstr>Approach: Simply stacking more layers? </vt:lpstr>
      <vt:lpstr>Approach: Loss Function</vt:lpstr>
      <vt:lpstr>Result: Loss</vt:lpstr>
      <vt:lpstr>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via UNet</dc:title>
  <cp:lastModifiedBy>shu shen</cp:lastModifiedBy>
  <cp:revision>1</cp:revision>
  <dcterms:modified xsi:type="dcterms:W3CDTF">2022-05-13T04:59:32Z</dcterms:modified>
</cp:coreProperties>
</file>