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83" r:id="rId4"/>
    <p:sldId id="297" r:id="rId5"/>
    <p:sldId id="256"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82" r:id="rId20"/>
    <p:sldId id="298"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102" y="28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F3DAEC6-EA43-4E63-831C-0AB1097FA3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BCA29D-2895-49AB-9964-51F34E627A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65000"/>
                <a:lumOff val="35000"/>
              </a:schemeClr>
            </a:gs>
            <a:gs pos="23000">
              <a:schemeClr val="tx1">
                <a:lumMod val="75000"/>
                <a:lumOff val="25000"/>
              </a:schemeClr>
            </a:gs>
            <a:gs pos="69000">
              <a:schemeClr val="tx1">
                <a:lumMod val="85000"/>
                <a:lumOff val="15000"/>
              </a:schemeClr>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DAEC6-EA43-4E63-831C-0AB1097FA3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CA29D-2895-49AB-9964-51F34E627A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46161" y="699294"/>
            <a:ext cx="8452733" cy="5730828"/>
            <a:chOff x="1843793" y="805337"/>
            <a:chExt cx="8452733" cy="5730828"/>
          </a:xfrm>
        </p:grpSpPr>
        <p:sp>
          <p:nvSpPr>
            <p:cNvPr id="13478" name="Freeform 17"/>
            <p:cNvSpPr/>
            <p:nvPr/>
          </p:nvSpPr>
          <p:spPr bwMode="auto">
            <a:xfrm>
              <a:off x="4749025" y="5302725"/>
              <a:ext cx="3006365" cy="1233440"/>
            </a:xfrm>
            <a:custGeom>
              <a:avLst/>
              <a:gdLst>
                <a:gd name="T0" fmla="*/ 1423 w 1860"/>
                <a:gd name="T1" fmla="*/ 4 h 762"/>
                <a:gd name="T2" fmla="*/ 1222 w 1860"/>
                <a:gd name="T3" fmla="*/ 16 h 762"/>
                <a:gd name="T4" fmla="*/ 1112 w 1860"/>
                <a:gd name="T5" fmla="*/ 0 h 762"/>
                <a:gd name="T6" fmla="*/ 1030 w 1860"/>
                <a:gd name="T7" fmla="*/ 9 h 762"/>
                <a:gd name="T8" fmla="*/ 822 w 1860"/>
                <a:gd name="T9" fmla="*/ 9 h 762"/>
                <a:gd name="T10" fmla="*/ 740 w 1860"/>
                <a:gd name="T11" fmla="*/ 0 h 762"/>
                <a:gd name="T12" fmla="*/ 631 w 1860"/>
                <a:gd name="T13" fmla="*/ 16 h 762"/>
                <a:gd name="T14" fmla="*/ 437 w 1860"/>
                <a:gd name="T15" fmla="*/ 4 h 762"/>
                <a:gd name="T16" fmla="*/ 361 w 1860"/>
                <a:gd name="T17" fmla="*/ 0 h 762"/>
                <a:gd name="T18" fmla="*/ 286 w 1860"/>
                <a:gd name="T19" fmla="*/ 12 h 762"/>
                <a:gd name="T20" fmla="*/ 216 w 1860"/>
                <a:gd name="T21" fmla="*/ 37 h 762"/>
                <a:gd name="T22" fmla="*/ 152 w 1860"/>
                <a:gd name="T23" fmla="*/ 76 h 762"/>
                <a:gd name="T24" fmla="*/ 99 w 1860"/>
                <a:gd name="T25" fmla="*/ 124 h 762"/>
                <a:gd name="T26" fmla="*/ 55 w 1860"/>
                <a:gd name="T27" fmla="*/ 183 h 762"/>
                <a:gd name="T28" fmla="*/ 22 w 1860"/>
                <a:gd name="T29" fmla="*/ 249 h 762"/>
                <a:gd name="T30" fmla="*/ 4 w 1860"/>
                <a:gd name="T31" fmla="*/ 323 h 762"/>
                <a:gd name="T32" fmla="*/ 0 w 1860"/>
                <a:gd name="T33" fmla="*/ 380 h 762"/>
                <a:gd name="T34" fmla="*/ 8 w 1860"/>
                <a:gd name="T35" fmla="*/ 457 h 762"/>
                <a:gd name="T36" fmla="*/ 29 w 1860"/>
                <a:gd name="T37" fmla="*/ 529 h 762"/>
                <a:gd name="T38" fmla="*/ 65 w 1860"/>
                <a:gd name="T39" fmla="*/ 594 h 762"/>
                <a:gd name="T40" fmla="*/ 112 w 1860"/>
                <a:gd name="T41" fmla="*/ 650 h 762"/>
                <a:gd name="T42" fmla="*/ 168 w 1860"/>
                <a:gd name="T43" fmla="*/ 697 h 762"/>
                <a:gd name="T44" fmla="*/ 233 w 1860"/>
                <a:gd name="T45" fmla="*/ 732 h 762"/>
                <a:gd name="T46" fmla="*/ 304 w 1860"/>
                <a:gd name="T47" fmla="*/ 754 h 762"/>
                <a:gd name="T48" fmla="*/ 381 w 1860"/>
                <a:gd name="T49" fmla="*/ 762 h 762"/>
                <a:gd name="T50" fmla="*/ 460 w 1860"/>
                <a:gd name="T51" fmla="*/ 753 h 762"/>
                <a:gd name="T52" fmla="*/ 661 w 1860"/>
                <a:gd name="T53" fmla="*/ 753 h 762"/>
                <a:gd name="T54" fmla="*/ 740 w 1860"/>
                <a:gd name="T55" fmla="*/ 762 h 762"/>
                <a:gd name="T56" fmla="*/ 844 w 1860"/>
                <a:gd name="T57" fmla="*/ 747 h 762"/>
                <a:gd name="T58" fmla="*/ 1059 w 1860"/>
                <a:gd name="T59" fmla="*/ 758 h 762"/>
                <a:gd name="T60" fmla="*/ 1140 w 1860"/>
                <a:gd name="T61" fmla="*/ 761 h 762"/>
                <a:gd name="T62" fmla="*/ 1374 w 1860"/>
                <a:gd name="T63" fmla="*/ 747 h 762"/>
                <a:gd name="T64" fmla="*/ 1451 w 1860"/>
                <a:gd name="T65" fmla="*/ 761 h 762"/>
                <a:gd name="T66" fmla="*/ 1518 w 1860"/>
                <a:gd name="T67" fmla="*/ 760 h 762"/>
                <a:gd name="T68" fmla="*/ 1592 w 1860"/>
                <a:gd name="T69" fmla="*/ 744 h 762"/>
                <a:gd name="T70" fmla="*/ 1660 w 1860"/>
                <a:gd name="T71" fmla="*/ 716 h 762"/>
                <a:gd name="T72" fmla="*/ 1721 w 1860"/>
                <a:gd name="T73" fmla="*/ 675 h 762"/>
                <a:gd name="T74" fmla="*/ 1773 w 1860"/>
                <a:gd name="T75" fmla="*/ 623 h 762"/>
                <a:gd name="T76" fmla="*/ 1814 w 1860"/>
                <a:gd name="T77" fmla="*/ 562 h 762"/>
                <a:gd name="T78" fmla="*/ 1842 w 1860"/>
                <a:gd name="T79" fmla="*/ 494 h 762"/>
                <a:gd name="T80" fmla="*/ 1858 w 1860"/>
                <a:gd name="T81" fmla="*/ 420 h 762"/>
                <a:gd name="T82" fmla="*/ 1859 w 1860"/>
                <a:gd name="T83" fmla="*/ 361 h 762"/>
                <a:gd name="T84" fmla="*/ 1848 w 1860"/>
                <a:gd name="T85" fmla="*/ 286 h 762"/>
                <a:gd name="T86" fmla="*/ 1822 w 1860"/>
                <a:gd name="T87" fmla="*/ 216 h 762"/>
                <a:gd name="T88" fmla="*/ 1784 w 1860"/>
                <a:gd name="T89" fmla="*/ 152 h 762"/>
                <a:gd name="T90" fmla="*/ 1735 w 1860"/>
                <a:gd name="T91" fmla="*/ 99 h 762"/>
                <a:gd name="T92" fmla="*/ 1676 w 1860"/>
                <a:gd name="T93" fmla="*/ 55 h 762"/>
                <a:gd name="T94" fmla="*/ 1609 w 1860"/>
                <a:gd name="T95" fmla="*/ 22 h 762"/>
                <a:gd name="T96" fmla="*/ 1537 w 1860"/>
                <a:gd name="T97" fmla="*/ 4 h 762"/>
                <a:gd name="T98" fmla="*/ 1478 w 1860"/>
                <a:gd name="T99" fmla="*/ 0 h 7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0"/>
                <a:gd name="T151" fmla="*/ 0 h 762"/>
                <a:gd name="T152" fmla="*/ 1860 w 1860"/>
                <a:gd name="T153" fmla="*/ 762 h 7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0" h="762">
                  <a:moveTo>
                    <a:pt x="1478" y="0"/>
                  </a:moveTo>
                  <a:lnTo>
                    <a:pt x="1478" y="0"/>
                  </a:lnTo>
                  <a:lnTo>
                    <a:pt x="1450" y="1"/>
                  </a:lnTo>
                  <a:lnTo>
                    <a:pt x="1423" y="4"/>
                  </a:lnTo>
                  <a:lnTo>
                    <a:pt x="1396" y="9"/>
                  </a:lnTo>
                  <a:lnTo>
                    <a:pt x="1370" y="16"/>
                  </a:lnTo>
                  <a:lnTo>
                    <a:pt x="1222" y="16"/>
                  </a:lnTo>
                  <a:lnTo>
                    <a:pt x="1195" y="9"/>
                  </a:lnTo>
                  <a:lnTo>
                    <a:pt x="1169" y="4"/>
                  </a:lnTo>
                  <a:lnTo>
                    <a:pt x="1141" y="1"/>
                  </a:lnTo>
                  <a:lnTo>
                    <a:pt x="1112" y="0"/>
                  </a:lnTo>
                  <a:lnTo>
                    <a:pt x="1084" y="1"/>
                  </a:lnTo>
                  <a:lnTo>
                    <a:pt x="1057" y="4"/>
                  </a:lnTo>
                  <a:lnTo>
                    <a:pt x="1030" y="9"/>
                  </a:lnTo>
                  <a:lnTo>
                    <a:pt x="1004" y="16"/>
                  </a:lnTo>
                  <a:lnTo>
                    <a:pt x="849" y="16"/>
                  </a:lnTo>
                  <a:lnTo>
                    <a:pt x="822" y="9"/>
                  </a:lnTo>
                  <a:lnTo>
                    <a:pt x="796" y="4"/>
                  </a:lnTo>
                  <a:lnTo>
                    <a:pt x="768" y="1"/>
                  </a:lnTo>
                  <a:lnTo>
                    <a:pt x="740" y="0"/>
                  </a:lnTo>
                  <a:lnTo>
                    <a:pt x="711" y="1"/>
                  </a:lnTo>
                  <a:lnTo>
                    <a:pt x="684" y="4"/>
                  </a:lnTo>
                  <a:lnTo>
                    <a:pt x="657" y="9"/>
                  </a:lnTo>
                  <a:lnTo>
                    <a:pt x="631" y="16"/>
                  </a:lnTo>
                  <a:lnTo>
                    <a:pt x="490" y="16"/>
                  </a:lnTo>
                  <a:lnTo>
                    <a:pt x="463" y="9"/>
                  </a:lnTo>
                  <a:lnTo>
                    <a:pt x="437" y="4"/>
                  </a:lnTo>
                  <a:lnTo>
                    <a:pt x="409" y="1"/>
                  </a:lnTo>
                  <a:lnTo>
                    <a:pt x="381" y="0"/>
                  </a:lnTo>
                  <a:lnTo>
                    <a:pt x="361" y="0"/>
                  </a:lnTo>
                  <a:lnTo>
                    <a:pt x="342" y="2"/>
                  </a:lnTo>
                  <a:lnTo>
                    <a:pt x="323" y="4"/>
                  </a:lnTo>
                  <a:lnTo>
                    <a:pt x="304" y="8"/>
                  </a:lnTo>
                  <a:lnTo>
                    <a:pt x="286" y="12"/>
                  </a:lnTo>
                  <a:lnTo>
                    <a:pt x="268" y="17"/>
                  </a:lnTo>
                  <a:lnTo>
                    <a:pt x="249" y="22"/>
                  </a:lnTo>
                  <a:lnTo>
                    <a:pt x="233" y="29"/>
                  </a:lnTo>
                  <a:lnTo>
                    <a:pt x="216" y="37"/>
                  </a:lnTo>
                  <a:lnTo>
                    <a:pt x="200" y="46"/>
                  </a:lnTo>
                  <a:lnTo>
                    <a:pt x="183" y="55"/>
                  </a:lnTo>
                  <a:lnTo>
                    <a:pt x="168" y="65"/>
                  </a:lnTo>
                  <a:lnTo>
                    <a:pt x="152" y="76"/>
                  </a:lnTo>
                  <a:lnTo>
                    <a:pt x="139" y="87"/>
                  </a:lnTo>
                  <a:lnTo>
                    <a:pt x="124" y="99"/>
                  </a:lnTo>
                  <a:lnTo>
                    <a:pt x="112" y="112"/>
                  </a:lnTo>
                  <a:lnTo>
                    <a:pt x="99" y="124"/>
                  </a:lnTo>
                  <a:lnTo>
                    <a:pt x="87" y="139"/>
                  </a:lnTo>
                  <a:lnTo>
                    <a:pt x="76" y="152"/>
                  </a:lnTo>
                  <a:lnTo>
                    <a:pt x="65" y="168"/>
                  </a:lnTo>
                  <a:lnTo>
                    <a:pt x="55" y="183"/>
                  </a:lnTo>
                  <a:lnTo>
                    <a:pt x="46" y="200"/>
                  </a:lnTo>
                  <a:lnTo>
                    <a:pt x="37" y="216"/>
                  </a:lnTo>
                  <a:lnTo>
                    <a:pt x="29" y="233"/>
                  </a:lnTo>
                  <a:lnTo>
                    <a:pt x="22" y="249"/>
                  </a:lnTo>
                  <a:lnTo>
                    <a:pt x="17" y="268"/>
                  </a:lnTo>
                  <a:lnTo>
                    <a:pt x="12" y="286"/>
                  </a:lnTo>
                  <a:lnTo>
                    <a:pt x="8" y="304"/>
                  </a:lnTo>
                  <a:lnTo>
                    <a:pt x="4" y="323"/>
                  </a:lnTo>
                  <a:lnTo>
                    <a:pt x="2" y="342"/>
                  </a:lnTo>
                  <a:lnTo>
                    <a:pt x="0" y="361"/>
                  </a:lnTo>
                  <a:lnTo>
                    <a:pt x="0" y="380"/>
                  </a:lnTo>
                  <a:lnTo>
                    <a:pt x="0" y="401"/>
                  </a:lnTo>
                  <a:lnTo>
                    <a:pt x="2" y="420"/>
                  </a:lnTo>
                  <a:lnTo>
                    <a:pt x="4" y="439"/>
                  </a:lnTo>
                  <a:lnTo>
                    <a:pt x="8" y="457"/>
                  </a:lnTo>
                  <a:lnTo>
                    <a:pt x="12" y="476"/>
                  </a:lnTo>
                  <a:lnTo>
                    <a:pt x="17" y="494"/>
                  </a:lnTo>
                  <a:lnTo>
                    <a:pt x="22" y="511"/>
                  </a:lnTo>
                  <a:lnTo>
                    <a:pt x="29" y="529"/>
                  </a:lnTo>
                  <a:lnTo>
                    <a:pt x="37" y="546"/>
                  </a:lnTo>
                  <a:lnTo>
                    <a:pt x="46" y="562"/>
                  </a:lnTo>
                  <a:lnTo>
                    <a:pt x="55" y="578"/>
                  </a:lnTo>
                  <a:lnTo>
                    <a:pt x="65" y="594"/>
                  </a:lnTo>
                  <a:lnTo>
                    <a:pt x="76" y="609"/>
                  </a:lnTo>
                  <a:lnTo>
                    <a:pt x="87" y="623"/>
                  </a:lnTo>
                  <a:lnTo>
                    <a:pt x="99" y="637"/>
                  </a:lnTo>
                  <a:lnTo>
                    <a:pt x="112" y="650"/>
                  </a:lnTo>
                  <a:lnTo>
                    <a:pt x="124" y="663"/>
                  </a:lnTo>
                  <a:lnTo>
                    <a:pt x="139" y="675"/>
                  </a:lnTo>
                  <a:lnTo>
                    <a:pt x="152" y="686"/>
                  </a:lnTo>
                  <a:lnTo>
                    <a:pt x="168" y="697"/>
                  </a:lnTo>
                  <a:lnTo>
                    <a:pt x="183" y="707"/>
                  </a:lnTo>
                  <a:lnTo>
                    <a:pt x="200" y="716"/>
                  </a:lnTo>
                  <a:lnTo>
                    <a:pt x="216" y="724"/>
                  </a:lnTo>
                  <a:lnTo>
                    <a:pt x="233" y="732"/>
                  </a:lnTo>
                  <a:lnTo>
                    <a:pt x="249" y="738"/>
                  </a:lnTo>
                  <a:lnTo>
                    <a:pt x="268" y="744"/>
                  </a:lnTo>
                  <a:lnTo>
                    <a:pt x="286" y="750"/>
                  </a:lnTo>
                  <a:lnTo>
                    <a:pt x="304" y="754"/>
                  </a:lnTo>
                  <a:lnTo>
                    <a:pt x="323" y="758"/>
                  </a:lnTo>
                  <a:lnTo>
                    <a:pt x="342" y="760"/>
                  </a:lnTo>
                  <a:lnTo>
                    <a:pt x="361" y="761"/>
                  </a:lnTo>
                  <a:lnTo>
                    <a:pt x="381" y="762"/>
                  </a:lnTo>
                  <a:lnTo>
                    <a:pt x="408" y="761"/>
                  </a:lnTo>
                  <a:lnTo>
                    <a:pt x="434" y="758"/>
                  </a:lnTo>
                  <a:lnTo>
                    <a:pt x="460" y="753"/>
                  </a:lnTo>
                  <a:lnTo>
                    <a:pt x="484" y="747"/>
                  </a:lnTo>
                  <a:lnTo>
                    <a:pt x="636" y="747"/>
                  </a:lnTo>
                  <a:lnTo>
                    <a:pt x="661" y="753"/>
                  </a:lnTo>
                  <a:lnTo>
                    <a:pt x="687" y="758"/>
                  </a:lnTo>
                  <a:lnTo>
                    <a:pt x="714" y="761"/>
                  </a:lnTo>
                  <a:lnTo>
                    <a:pt x="740" y="762"/>
                  </a:lnTo>
                  <a:lnTo>
                    <a:pt x="767" y="761"/>
                  </a:lnTo>
                  <a:lnTo>
                    <a:pt x="793" y="758"/>
                  </a:lnTo>
                  <a:lnTo>
                    <a:pt x="819" y="753"/>
                  </a:lnTo>
                  <a:lnTo>
                    <a:pt x="844" y="747"/>
                  </a:lnTo>
                  <a:lnTo>
                    <a:pt x="1008" y="747"/>
                  </a:lnTo>
                  <a:lnTo>
                    <a:pt x="1033" y="753"/>
                  </a:lnTo>
                  <a:lnTo>
                    <a:pt x="1059" y="758"/>
                  </a:lnTo>
                  <a:lnTo>
                    <a:pt x="1086" y="761"/>
                  </a:lnTo>
                  <a:lnTo>
                    <a:pt x="1112" y="762"/>
                  </a:lnTo>
                  <a:lnTo>
                    <a:pt x="1140" y="761"/>
                  </a:lnTo>
                  <a:lnTo>
                    <a:pt x="1165" y="758"/>
                  </a:lnTo>
                  <a:lnTo>
                    <a:pt x="1191" y="753"/>
                  </a:lnTo>
                  <a:lnTo>
                    <a:pt x="1216" y="747"/>
                  </a:lnTo>
                  <a:lnTo>
                    <a:pt x="1374" y="747"/>
                  </a:lnTo>
                  <a:lnTo>
                    <a:pt x="1399" y="753"/>
                  </a:lnTo>
                  <a:lnTo>
                    <a:pt x="1425" y="758"/>
                  </a:lnTo>
                  <a:lnTo>
                    <a:pt x="1451" y="761"/>
                  </a:lnTo>
                  <a:lnTo>
                    <a:pt x="1478" y="762"/>
                  </a:lnTo>
                  <a:lnTo>
                    <a:pt x="1499" y="761"/>
                  </a:lnTo>
                  <a:lnTo>
                    <a:pt x="1518" y="760"/>
                  </a:lnTo>
                  <a:lnTo>
                    <a:pt x="1537" y="758"/>
                  </a:lnTo>
                  <a:lnTo>
                    <a:pt x="1555" y="754"/>
                  </a:lnTo>
                  <a:lnTo>
                    <a:pt x="1574" y="750"/>
                  </a:lnTo>
                  <a:lnTo>
                    <a:pt x="1592" y="744"/>
                  </a:lnTo>
                  <a:lnTo>
                    <a:pt x="1609" y="738"/>
                  </a:lnTo>
                  <a:lnTo>
                    <a:pt x="1627" y="732"/>
                  </a:lnTo>
                  <a:lnTo>
                    <a:pt x="1643" y="724"/>
                  </a:lnTo>
                  <a:lnTo>
                    <a:pt x="1660" y="716"/>
                  </a:lnTo>
                  <a:lnTo>
                    <a:pt x="1676" y="707"/>
                  </a:lnTo>
                  <a:lnTo>
                    <a:pt x="1692" y="697"/>
                  </a:lnTo>
                  <a:lnTo>
                    <a:pt x="1707" y="686"/>
                  </a:lnTo>
                  <a:lnTo>
                    <a:pt x="1721" y="675"/>
                  </a:lnTo>
                  <a:lnTo>
                    <a:pt x="1735" y="663"/>
                  </a:lnTo>
                  <a:lnTo>
                    <a:pt x="1748" y="650"/>
                  </a:lnTo>
                  <a:lnTo>
                    <a:pt x="1761" y="637"/>
                  </a:lnTo>
                  <a:lnTo>
                    <a:pt x="1773" y="623"/>
                  </a:lnTo>
                  <a:lnTo>
                    <a:pt x="1784" y="609"/>
                  </a:lnTo>
                  <a:lnTo>
                    <a:pt x="1795" y="594"/>
                  </a:lnTo>
                  <a:lnTo>
                    <a:pt x="1805" y="578"/>
                  </a:lnTo>
                  <a:lnTo>
                    <a:pt x="1814" y="562"/>
                  </a:lnTo>
                  <a:lnTo>
                    <a:pt x="1822" y="546"/>
                  </a:lnTo>
                  <a:lnTo>
                    <a:pt x="1830" y="529"/>
                  </a:lnTo>
                  <a:lnTo>
                    <a:pt x="1836" y="511"/>
                  </a:lnTo>
                  <a:lnTo>
                    <a:pt x="1842" y="494"/>
                  </a:lnTo>
                  <a:lnTo>
                    <a:pt x="1848" y="476"/>
                  </a:lnTo>
                  <a:lnTo>
                    <a:pt x="1852" y="457"/>
                  </a:lnTo>
                  <a:lnTo>
                    <a:pt x="1856" y="439"/>
                  </a:lnTo>
                  <a:lnTo>
                    <a:pt x="1858" y="420"/>
                  </a:lnTo>
                  <a:lnTo>
                    <a:pt x="1859" y="401"/>
                  </a:lnTo>
                  <a:lnTo>
                    <a:pt x="1860" y="380"/>
                  </a:lnTo>
                  <a:lnTo>
                    <a:pt x="1859" y="361"/>
                  </a:lnTo>
                  <a:lnTo>
                    <a:pt x="1858" y="342"/>
                  </a:lnTo>
                  <a:lnTo>
                    <a:pt x="1856" y="323"/>
                  </a:lnTo>
                  <a:lnTo>
                    <a:pt x="1852" y="304"/>
                  </a:lnTo>
                  <a:lnTo>
                    <a:pt x="1848" y="286"/>
                  </a:lnTo>
                  <a:lnTo>
                    <a:pt x="1842" y="268"/>
                  </a:lnTo>
                  <a:lnTo>
                    <a:pt x="1836" y="249"/>
                  </a:lnTo>
                  <a:lnTo>
                    <a:pt x="1830" y="233"/>
                  </a:lnTo>
                  <a:lnTo>
                    <a:pt x="1822" y="216"/>
                  </a:lnTo>
                  <a:lnTo>
                    <a:pt x="1814" y="200"/>
                  </a:lnTo>
                  <a:lnTo>
                    <a:pt x="1805" y="183"/>
                  </a:lnTo>
                  <a:lnTo>
                    <a:pt x="1795" y="168"/>
                  </a:lnTo>
                  <a:lnTo>
                    <a:pt x="1784" y="152"/>
                  </a:lnTo>
                  <a:lnTo>
                    <a:pt x="1773" y="139"/>
                  </a:lnTo>
                  <a:lnTo>
                    <a:pt x="1761" y="124"/>
                  </a:lnTo>
                  <a:lnTo>
                    <a:pt x="1748" y="112"/>
                  </a:lnTo>
                  <a:lnTo>
                    <a:pt x="1735" y="99"/>
                  </a:lnTo>
                  <a:lnTo>
                    <a:pt x="1721" y="87"/>
                  </a:lnTo>
                  <a:lnTo>
                    <a:pt x="1707" y="76"/>
                  </a:lnTo>
                  <a:lnTo>
                    <a:pt x="1692" y="65"/>
                  </a:lnTo>
                  <a:lnTo>
                    <a:pt x="1676" y="55"/>
                  </a:lnTo>
                  <a:lnTo>
                    <a:pt x="1660" y="46"/>
                  </a:lnTo>
                  <a:lnTo>
                    <a:pt x="1643" y="37"/>
                  </a:lnTo>
                  <a:lnTo>
                    <a:pt x="1627" y="29"/>
                  </a:lnTo>
                  <a:lnTo>
                    <a:pt x="1609" y="22"/>
                  </a:lnTo>
                  <a:lnTo>
                    <a:pt x="1592" y="17"/>
                  </a:lnTo>
                  <a:lnTo>
                    <a:pt x="1574" y="12"/>
                  </a:lnTo>
                  <a:lnTo>
                    <a:pt x="1555" y="8"/>
                  </a:lnTo>
                  <a:lnTo>
                    <a:pt x="1537" y="4"/>
                  </a:lnTo>
                  <a:lnTo>
                    <a:pt x="1518" y="2"/>
                  </a:lnTo>
                  <a:lnTo>
                    <a:pt x="1499" y="0"/>
                  </a:lnTo>
                  <a:lnTo>
                    <a:pt x="1478" y="0"/>
                  </a:lnTo>
                  <a:close/>
                </a:path>
              </a:pathLst>
            </a:custGeom>
            <a:solidFill>
              <a:schemeClr val="tx1">
                <a:alpha val="30000"/>
              </a:schemeClr>
            </a:solidFill>
            <a:ln w="19050" cap="rnd">
              <a:solidFill>
                <a:srgbClr val="9E9E9E"/>
              </a:solidFill>
              <a:prstDash val="sysDot"/>
              <a:round/>
            </a:ln>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endParaRPr lang="ko-KR" altLang="en-US"/>
            </a:p>
          </p:txBody>
        </p:sp>
        <p:sp>
          <p:nvSpPr>
            <p:cNvPr id="13414" name="Rectangle 102"/>
            <p:cNvSpPr>
              <a:spLocks noChangeArrowheads="1"/>
            </p:cNvSpPr>
            <p:nvPr/>
          </p:nvSpPr>
          <p:spPr bwMode="auto">
            <a:xfrm>
              <a:off x="7857315" y="4753449"/>
              <a:ext cx="95010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a:r>
                <a:rPr lang="zh-CN" altLang="en-US" sz="1200" b="1" dirty="0" smtClean="0">
                  <a:solidFill>
                    <a:srgbClr val="139AFF"/>
                  </a:solidFill>
                  <a:latin typeface="Arial" panose="020B0604020202020204" pitchFamily="34" charset="0"/>
                </a:rPr>
                <a:t>注入攻击</a:t>
              </a:r>
              <a:endParaRPr lang="en-US" altLang="ko-KR" sz="1200" b="1" dirty="0">
                <a:solidFill>
                  <a:srgbClr val="139AFF"/>
                </a:solidFill>
                <a:latin typeface="Arial" panose="020B0604020202020204" pitchFamily="34" charset="0"/>
              </a:endParaRPr>
            </a:p>
          </p:txBody>
        </p:sp>
        <p:grpSp>
          <p:nvGrpSpPr>
            <p:cNvPr id="13509" name="Group 197"/>
            <p:cNvGrpSpPr/>
            <p:nvPr/>
          </p:nvGrpSpPr>
          <p:grpSpPr bwMode="auto">
            <a:xfrm>
              <a:off x="7385051" y="1119662"/>
              <a:ext cx="2911475" cy="2876550"/>
              <a:chOff x="3692" y="989"/>
              <a:chExt cx="1834" cy="1812"/>
            </a:xfrm>
          </p:grpSpPr>
          <p:sp>
            <p:nvSpPr>
              <p:cNvPr id="13314" name="Freeform 33"/>
              <p:cNvSpPr/>
              <p:nvPr/>
            </p:nvSpPr>
            <p:spPr bwMode="auto">
              <a:xfrm rot="1555788" flipH="1">
                <a:off x="3692" y="989"/>
                <a:ext cx="1774" cy="1713"/>
              </a:xfrm>
              <a:custGeom>
                <a:avLst/>
                <a:gdLst>
                  <a:gd name="T0" fmla="*/ 2299 w 2354"/>
                  <a:gd name="T1" fmla="*/ 1409 h 2132"/>
                  <a:gd name="T2" fmla="*/ 2259 w 2354"/>
                  <a:gd name="T3" fmla="*/ 1481 h 2132"/>
                  <a:gd name="T4" fmla="*/ 2207 w 2354"/>
                  <a:gd name="T5" fmla="*/ 1549 h 2132"/>
                  <a:gd name="T6" fmla="*/ 2147 w 2354"/>
                  <a:gd name="T7" fmla="*/ 1615 h 2132"/>
                  <a:gd name="T8" fmla="*/ 1999 w 2354"/>
                  <a:gd name="T9" fmla="*/ 1741 h 2132"/>
                  <a:gd name="T10" fmla="*/ 1824 w 2354"/>
                  <a:gd name="T11" fmla="*/ 1853 h 2132"/>
                  <a:gd name="T12" fmla="*/ 1630 w 2354"/>
                  <a:gd name="T13" fmla="*/ 1950 h 2132"/>
                  <a:gd name="T14" fmla="*/ 1424 w 2354"/>
                  <a:gd name="T15" fmla="*/ 2027 h 2132"/>
                  <a:gd name="T16" fmla="*/ 1212 w 2354"/>
                  <a:gd name="T17" fmla="*/ 2086 h 2132"/>
                  <a:gd name="T18" fmla="*/ 1001 w 2354"/>
                  <a:gd name="T19" fmla="*/ 2122 h 2132"/>
                  <a:gd name="T20" fmla="*/ 801 w 2354"/>
                  <a:gd name="T21" fmla="*/ 2132 h 2132"/>
                  <a:gd name="T22" fmla="*/ 645 w 2354"/>
                  <a:gd name="T23" fmla="*/ 2119 h 2132"/>
                  <a:gd name="T24" fmla="*/ 560 w 2354"/>
                  <a:gd name="T25" fmla="*/ 2102 h 2132"/>
                  <a:gd name="T26" fmla="*/ 481 w 2354"/>
                  <a:gd name="T27" fmla="*/ 2077 h 2132"/>
                  <a:gd name="T28" fmla="*/ 433 w 2354"/>
                  <a:gd name="T29" fmla="*/ 2056 h 2132"/>
                  <a:gd name="T30" fmla="*/ 366 w 2354"/>
                  <a:gd name="T31" fmla="*/ 2017 h 2132"/>
                  <a:gd name="T32" fmla="*/ 305 w 2354"/>
                  <a:gd name="T33" fmla="*/ 1969 h 2132"/>
                  <a:gd name="T34" fmla="*/ 250 w 2354"/>
                  <a:gd name="T35" fmla="*/ 1915 h 2132"/>
                  <a:gd name="T36" fmla="*/ 200 w 2354"/>
                  <a:gd name="T37" fmla="*/ 1853 h 2132"/>
                  <a:gd name="T38" fmla="*/ 130 w 2354"/>
                  <a:gd name="T39" fmla="*/ 1736 h 2132"/>
                  <a:gd name="T40" fmla="*/ 69 w 2354"/>
                  <a:gd name="T41" fmla="*/ 1578 h 2132"/>
                  <a:gd name="T42" fmla="*/ 27 w 2354"/>
                  <a:gd name="T43" fmla="*/ 1403 h 2132"/>
                  <a:gd name="T44" fmla="*/ 5 w 2354"/>
                  <a:gd name="T45" fmla="*/ 1219 h 2132"/>
                  <a:gd name="T46" fmla="*/ 2 w 2354"/>
                  <a:gd name="T47" fmla="*/ 1032 h 2132"/>
                  <a:gd name="T48" fmla="*/ 16 w 2354"/>
                  <a:gd name="T49" fmla="*/ 846 h 2132"/>
                  <a:gd name="T50" fmla="*/ 48 w 2354"/>
                  <a:gd name="T51" fmla="*/ 666 h 2132"/>
                  <a:gd name="T52" fmla="*/ 94 w 2354"/>
                  <a:gd name="T53" fmla="*/ 500 h 2132"/>
                  <a:gd name="T54" fmla="*/ 133 w 2354"/>
                  <a:gd name="T55" fmla="*/ 399 h 2132"/>
                  <a:gd name="T56" fmla="*/ 202 w 2354"/>
                  <a:gd name="T57" fmla="*/ 267 h 2132"/>
                  <a:gd name="T58" fmla="*/ 282 w 2354"/>
                  <a:gd name="T59" fmla="*/ 166 h 2132"/>
                  <a:gd name="T60" fmla="*/ 374 w 2354"/>
                  <a:gd name="T61" fmla="*/ 89 h 2132"/>
                  <a:gd name="T62" fmla="*/ 475 w 2354"/>
                  <a:gd name="T63" fmla="*/ 39 h 2132"/>
                  <a:gd name="T64" fmla="*/ 586 w 2354"/>
                  <a:gd name="T65" fmla="*/ 9 h 2132"/>
                  <a:gd name="T66" fmla="*/ 705 w 2354"/>
                  <a:gd name="T67" fmla="*/ 0 h 2132"/>
                  <a:gd name="T68" fmla="*/ 831 w 2354"/>
                  <a:gd name="T69" fmla="*/ 9 h 2132"/>
                  <a:gd name="T70" fmla="*/ 962 w 2354"/>
                  <a:gd name="T71" fmla="*/ 34 h 2132"/>
                  <a:gd name="T72" fmla="*/ 1100 w 2354"/>
                  <a:gd name="T73" fmla="*/ 73 h 2132"/>
                  <a:gd name="T74" fmla="*/ 1240 w 2354"/>
                  <a:gd name="T75" fmla="*/ 124 h 2132"/>
                  <a:gd name="T76" fmla="*/ 1385 w 2354"/>
                  <a:gd name="T77" fmla="*/ 187 h 2132"/>
                  <a:gd name="T78" fmla="*/ 1536 w 2354"/>
                  <a:gd name="T79" fmla="*/ 260 h 2132"/>
                  <a:gd name="T80" fmla="*/ 1688 w 2354"/>
                  <a:gd name="T81" fmla="*/ 345 h 2132"/>
                  <a:gd name="T82" fmla="*/ 1836 w 2354"/>
                  <a:gd name="T83" fmla="*/ 442 h 2132"/>
                  <a:gd name="T84" fmla="*/ 1977 w 2354"/>
                  <a:gd name="T85" fmla="*/ 550 h 2132"/>
                  <a:gd name="T86" fmla="*/ 2102 w 2354"/>
                  <a:gd name="T87" fmla="*/ 665 h 2132"/>
                  <a:gd name="T88" fmla="*/ 2207 w 2354"/>
                  <a:gd name="T89" fmla="*/ 787 h 2132"/>
                  <a:gd name="T90" fmla="*/ 2287 w 2354"/>
                  <a:gd name="T91" fmla="*/ 917 h 2132"/>
                  <a:gd name="T92" fmla="*/ 2326 w 2354"/>
                  <a:gd name="T93" fmla="*/ 1007 h 2132"/>
                  <a:gd name="T94" fmla="*/ 2344 w 2354"/>
                  <a:gd name="T95" fmla="*/ 1076 h 2132"/>
                  <a:gd name="T96" fmla="*/ 2353 w 2354"/>
                  <a:gd name="T97" fmla="*/ 1146 h 2132"/>
                  <a:gd name="T98" fmla="*/ 2353 w 2354"/>
                  <a:gd name="T99" fmla="*/ 1216 h 2132"/>
                  <a:gd name="T100" fmla="*/ 2343 w 2354"/>
                  <a:gd name="T101" fmla="*/ 1288 h 2132"/>
                  <a:gd name="T102" fmla="*/ 2320 w 2354"/>
                  <a:gd name="T103" fmla="*/ 1361 h 21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354"/>
                  <a:gd name="T157" fmla="*/ 0 h 2132"/>
                  <a:gd name="T158" fmla="*/ 2354 w 2354"/>
                  <a:gd name="T159" fmla="*/ 2132 h 21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354" h="2132">
                    <a:moveTo>
                      <a:pt x="2311" y="1385"/>
                    </a:moveTo>
                    <a:lnTo>
                      <a:pt x="2311" y="1385"/>
                    </a:lnTo>
                    <a:lnTo>
                      <a:pt x="2299" y="1409"/>
                    </a:lnTo>
                    <a:lnTo>
                      <a:pt x="2287" y="1433"/>
                    </a:lnTo>
                    <a:lnTo>
                      <a:pt x="2274" y="1457"/>
                    </a:lnTo>
                    <a:lnTo>
                      <a:pt x="2259" y="1481"/>
                    </a:lnTo>
                    <a:lnTo>
                      <a:pt x="2242" y="1503"/>
                    </a:lnTo>
                    <a:lnTo>
                      <a:pt x="2226" y="1527"/>
                    </a:lnTo>
                    <a:lnTo>
                      <a:pt x="2207" y="1549"/>
                    </a:lnTo>
                    <a:lnTo>
                      <a:pt x="2187" y="1572"/>
                    </a:lnTo>
                    <a:lnTo>
                      <a:pt x="2168" y="1594"/>
                    </a:lnTo>
                    <a:lnTo>
                      <a:pt x="2147" y="1615"/>
                    </a:lnTo>
                    <a:lnTo>
                      <a:pt x="2101" y="1658"/>
                    </a:lnTo>
                    <a:lnTo>
                      <a:pt x="2051" y="1700"/>
                    </a:lnTo>
                    <a:lnTo>
                      <a:pt x="1999" y="1741"/>
                    </a:lnTo>
                    <a:lnTo>
                      <a:pt x="1944" y="1779"/>
                    </a:lnTo>
                    <a:lnTo>
                      <a:pt x="1885" y="1817"/>
                    </a:lnTo>
                    <a:lnTo>
                      <a:pt x="1824" y="1853"/>
                    </a:lnTo>
                    <a:lnTo>
                      <a:pt x="1761" y="1887"/>
                    </a:lnTo>
                    <a:lnTo>
                      <a:pt x="1697" y="1918"/>
                    </a:lnTo>
                    <a:lnTo>
                      <a:pt x="1630" y="1950"/>
                    </a:lnTo>
                    <a:lnTo>
                      <a:pt x="1563" y="1978"/>
                    </a:lnTo>
                    <a:lnTo>
                      <a:pt x="1494" y="2004"/>
                    </a:lnTo>
                    <a:lnTo>
                      <a:pt x="1424" y="2027"/>
                    </a:lnTo>
                    <a:lnTo>
                      <a:pt x="1354" y="2050"/>
                    </a:lnTo>
                    <a:lnTo>
                      <a:pt x="1282" y="2069"/>
                    </a:lnTo>
                    <a:lnTo>
                      <a:pt x="1212" y="2086"/>
                    </a:lnTo>
                    <a:lnTo>
                      <a:pt x="1141" y="2101"/>
                    </a:lnTo>
                    <a:lnTo>
                      <a:pt x="1071" y="2113"/>
                    </a:lnTo>
                    <a:lnTo>
                      <a:pt x="1001" y="2122"/>
                    </a:lnTo>
                    <a:lnTo>
                      <a:pt x="932" y="2128"/>
                    </a:lnTo>
                    <a:lnTo>
                      <a:pt x="867" y="2131"/>
                    </a:lnTo>
                    <a:lnTo>
                      <a:pt x="801" y="2132"/>
                    </a:lnTo>
                    <a:lnTo>
                      <a:pt x="737" y="2129"/>
                    </a:lnTo>
                    <a:lnTo>
                      <a:pt x="675" y="2123"/>
                    </a:lnTo>
                    <a:lnTo>
                      <a:pt x="645" y="2119"/>
                    </a:lnTo>
                    <a:lnTo>
                      <a:pt x="617" y="2114"/>
                    </a:lnTo>
                    <a:lnTo>
                      <a:pt x="589" y="2108"/>
                    </a:lnTo>
                    <a:lnTo>
                      <a:pt x="560" y="2102"/>
                    </a:lnTo>
                    <a:lnTo>
                      <a:pt x="533" y="2095"/>
                    </a:lnTo>
                    <a:lnTo>
                      <a:pt x="506" y="2086"/>
                    </a:lnTo>
                    <a:lnTo>
                      <a:pt x="481" y="2077"/>
                    </a:lnTo>
                    <a:lnTo>
                      <a:pt x="457" y="2066"/>
                    </a:lnTo>
                    <a:lnTo>
                      <a:pt x="433" y="2056"/>
                    </a:lnTo>
                    <a:lnTo>
                      <a:pt x="409" y="2044"/>
                    </a:lnTo>
                    <a:lnTo>
                      <a:pt x="387" y="2030"/>
                    </a:lnTo>
                    <a:lnTo>
                      <a:pt x="366" y="2017"/>
                    </a:lnTo>
                    <a:lnTo>
                      <a:pt x="344" y="2002"/>
                    </a:lnTo>
                    <a:lnTo>
                      <a:pt x="324" y="1987"/>
                    </a:lnTo>
                    <a:lnTo>
                      <a:pt x="305" y="1969"/>
                    </a:lnTo>
                    <a:lnTo>
                      <a:pt x="285" y="1953"/>
                    </a:lnTo>
                    <a:lnTo>
                      <a:pt x="267" y="1933"/>
                    </a:lnTo>
                    <a:lnTo>
                      <a:pt x="250" y="1915"/>
                    </a:lnTo>
                    <a:lnTo>
                      <a:pt x="232" y="1894"/>
                    </a:lnTo>
                    <a:lnTo>
                      <a:pt x="215" y="1874"/>
                    </a:lnTo>
                    <a:lnTo>
                      <a:pt x="200" y="1853"/>
                    </a:lnTo>
                    <a:lnTo>
                      <a:pt x="185" y="1830"/>
                    </a:lnTo>
                    <a:lnTo>
                      <a:pt x="157" y="1784"/>
                    </a:lnTo>
                    <a:lnTo>
                      <a:pt x="130" y="1736"/>
                    </a:lnTo>
                    <a:lnTo>
                      <a:pt x="108" y="1685"/>
                    </a:lnTo>
                    <a:lnTo>
                      <a:pt x="87" y="1631"/>
                    </a:lnTo>
                    <a:lnTo>
                      <a:pt x="69" y="1578"/>
                    </a:lnTo>
                    <a:lnTo>
                      <a:pt x="52" y="1521"/>
                    </a:lnTo>
                    <a:lnTo>
                      <a:pt x="37" y="1463"/>
                    </a:lnTo>
                    <a:lnTo>
                      <a:pt x="27" y="1403"/>
                    </a:lnTo>
                    <a:lnTo>
                      <a:pt x="16" y="1343"/>
                    </a:lnTo>
                    <a:lnTo>
                      <a:pt x="9" y="1282"/>
                    </a:lnTo>
                    <a:lnTo>
                      <a:pt x="5" y="1219"/>
                    </a:lnTo>
                    <a:lnTo>
                      <a:pt x="2" y="1158"/>
                    </a:lnTo>
                    <a:lnTo>
                      <a:pt x="0" y="1095"/>
                    </a:lnTo>
                    <a:lnTo>
                      <a:pt x="2" y="1032"/>
                    </a:lnTo>
                    <a:lnTo>
                      <a:pt x="5" y="970"/>
                    </a:lnTo>
                    <a:lnTo>
                      <a:pt x="9" y="907"/>
                    </a:lnTo>
                    <a:lnTo>
                      <a:pt x="16" y="846"/>
                    </a:lnTo>
                    <a:lnTo>
                      <a:pt x="25" y="784"/>
                    </a:lnTo>
                    <a:lnTo>
                      <a:pt x="36" y="725"/>
                    </a:lnTo>
                    <a:lnTo>
                      <a:pt x="48" y="666"/>
                    </a:lnTo>
                    <a:lnTo>
                      <a:pt x="61" y="609"/>
                    </a:lnTo>
                    <a:lnTo>
                      <a:pt x="76" y="554"/>
                    </a:lnTo>
                    <a:lnTo>
                      <a:pt x="94" y="500"/>
                    </a:lnTo>
                    <a:lnTo>
                      <a:pt x="112" y="448"/>
                    </a:lnTo>
                    <a:lnTo>
                      <a:pt x="133" y="399"/>
                    </a:lnTo>
                    <a:lnTo>
                      <a:pt x="154" y="351"/>
                    </a:lnTo>
                    <a:lnTo>
                      <a:pt x="178" y="308"/>
                    </a:lnTo>
                    <a:lnTo>
                      <a:pt x="202" y="267"/>
                    </a:lnTo>
                    <a:lnTo>
                      <a:pt x="227" y="231"/>
                    </a:lnTo>
                    <a:lnTo>
                      <a:pt x="254" y="197"/>
                    </a:lnTo>
                    <a:lnTo>
                      <a:pt x="282" y="166"/>
                    </a:lnTo>
                    <a:lnTo>
                      <a:pt x="312" y="137"/>
                    </a:lnTo>
                    <a:lnTo>
                      <a:pt x="342" y="112"/>
                    </a:lnTo>
                    <a:lnTo>
                      <a:pt x="374" y="89"/>
                    </a:lnTo>
                    <a:lnTo>
                      <a:pt x="406" y="70"/>
                    </a:lnTo>
                    <a:lnTo>
                      <a:pt x="441" y="52"/>
                    </a:lnTo>
                    <a:lnTo>
                      <a:pt x="475" y="39"/>
                    </a:lnTo>
                    <a:lnTo>
                      <a:pt x="511" y="25"/>
                    </a:lnTo>
                    <a:lnTo>
                      <a:pt x="548" y="16"/>
                    </a:lnTo>
                    <a:lnTo>
                      <a:pt x="586" y="9"/>
                    </a:lnTo>
                    <a:lnTo>
                      <a:pt x="625" y="3"/>
                    </a:lnTo>
                    <a:lnTo>
                      <a:pt x="665" y="0"/>
                    </a:lnTo>
                    <a:lnTo>
                      <a:pt x="705" y="0"/>
                    </a:lnTo>
                    <a:lnTo>
                      <a:pt x="746" y="1"/>
                    </a:lnTo>
                    <a:lnTo>
                      <a:pt x="787" y="4"/>
                    </a:lnTo>
                    <a:lnTo>
                      <a:pt x="831" y="9"/>
                    </a:lnTo>
                    <a:lnTo>
                      <a:pt x="874" y="15"/>
                    </a:lnTo>
                    <a:lnTo>
                      <a:pt x="917" y="24"/>
                    </a:lnTo>
                    <a:lnTo>
                      <a:pt x="962" y="34"/>
                    </a:lnTo>
                    <a:lnTo>
                      <a:pt x="1007" y="45"/>
                    </a:lnTo>
                    <a:lnTo>
                      <a:pt x="1053" y="58"/>
                    </a:lnTo>
                    <a:lnTo>
                      <a:pt x="1100" y="73"/>
                    </a:lnTo>
                    <a:lnTo>
                      <a:pt x="1146" y="89"/>
                    </a:lnTo>
                    <a:lnTo>
                      <a:pt x="1192" y="106"/>
                    </a:lnTo>
                    <a:lnTo>
                      <a:pt x="1240" y="124"/>
                    </a:lnTo>
                    <a:lnTo>
                      <a:pt x="1337" y="164"/>
                    </a:lnTo>
                    <a:lnTo>
                      <a:pt x="1385" y="187"/>
                    </a:lnTo>
                    <a:lnTo>
                      <a:pt x="1436" y="209"/>
                    </a:lnTo>
                    <a:lnTo>
                      <a:pt x="1485" y="234"/>
                    </a:lnTo>
                    <a:lnTo>
                      <a:pt x="1536" y="260"/>
                    </a:lnTo>
                    <a:lnTo>
                      <a:pt x="1587" y="287"/>
                    </a:lnTo>
                    <a:lnTo>
                      <a:pt x="1637" y="315"/>
                    </a:lnTo>
                    <a:lnTo>
                      <a:pt x="1688" y="345"/>
                    </a:lnTo>
                    <a:lnTo>
                      <a:pt x="1739" y="376"/>
                    </a:lnTo>
                    <a:lnTo>
                      <a:pt x="1788" y="409"/>
                    </a:lnTo>
                    <a:lnTo>
                      <a:pt x="1836" y="442"/>
                    </a:lnTo>
                    <a:lnTo>
                      <a:pt x="1884" y="476"/>
                    </a:lnTo>
                    <a:lnTo>
                      <a:pt x="1930" y="512"/>
                    </a:lnTo>
                    <a:lnTo>
                      <a:pt x="1977" y="550"/>
                    </a:lnTo>
                    <a:lnTo>
                      <a:pt x="2020" y="587"/>
                    </a:lnTo>
                    <a:lnTo>
                      <a:pt x="2062" y="624"/>
                    </a:lnTo>
                    <a:lnTo>
                      <a:pt x="2102" y="665"/>
                    </a:lnTo>
                    <a:lnTo>
                      <a:pt x="2139" y="705"/>
                    </a:lnTo>
                    <a:lnTo>
                      <a:pt x="2174" y="745"/>
                    </a:lnTo>
                    <a:lnTo>
                      <a:pt x="2207" y="787"/>
                    </a:lnTo>
                    <a:lnTo>
                      <a:pt x="2236" y="831"/>
                    </a:lnTo>
                    <a:lnTo>
                      <a:pt x="2263" y="874"/>
                    </a:lnTo>
                    <a:lnTo>
                      <a:pt x="2287" y="917"/>
                    </a:lnTo>
                    <a:lnTo>
                      <a:pt x="2308" y="962"/>
                    </a:lnTo>
                    <a:lnTo>
                      <a:pt x="2317" y="984"/>
                    </a:lnTo>
                    <a:lnTo>
                      <a:pt x="2326" y="1007"/>
                    </a:lnTo>
                    <a:lnTo>
                      <a:pt x="2332" y="1031"/>
                    </a:lnTo>
                    <a:lnTo>
                      <a:pt x="2338" y="1053"/>
                    </a:lnTo>
                    <a:lnTo>
                      <a:pt x="2344" y="1076"/>
                    </a:lnTo>
                    <a:lnTo>
                      <a:pt x="2349" y="1100"/>
                    </a:lnTo>
                    <a:lnTo>
                      <a:pt x="2351" y="1122"/>
                    </a:lnTo>
                    <a:lnTo>
                      <a:pt x="2353" y="1146"/>
                    </a:lnTo>
                    <a:lnTo>
                      <a:pt x="2354" y="1170"/>
                    </a:lnTo>
                    <a:lnTo>
                      <a:pt x="2354" y="1194"/>
                    </a:lnTo>
                    <a:lnTo>
                      <a:pt x="2353" y="1216"/>
                    </a:lnTo>
                    <a:lnTo>
                      <a:pt x="2350" y="1240"/>
                    </a:lnTo>
                    <a:lnTo>
                      <a:pt x="2347" y="1264"/>
                    </a:lnTo>
                    <a:lnTo>
                      <a:pt x="2343" y="1288"/>
                    </a:lnTo>
                    <a:lnTo>
                      <a:pt x="2337" y="1312"/>
                    </a:lnTo>
                    <a:lnTo>
                      <a:pt x="2329" y="1336"/>
                    </a:lnTo>
                    <a:lnTo>
                      <a:pt x="2320" y="1361"/>
                    </a:lnTo>
                    <a:lnTo>
                      <a:pt x="2311" y="1385"/>
                    </a:lnTo>
                    <a:close/>
                  </a:path>
                </a:pathLst>
              </a:custGeom>
              <a:solidFill>
                <a:srgbClr val="139AFF">
                  <a:alpha val="10001"/>
                </a:srgbClr>
              </a:solidFill>
              <a:ln w="101600">
                <a:solidFill>
                  <a:srgbClr val="139AFF"/>
                </a:solidFill>
                <a:round/>
              </a:ln>
            </p:spPr>
            <p:txBody>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endParaRPr lang="ko-KR" altLang="en-US"/>
              </a:p>
            </p:txBody>
          </p:sp>
          <p:sp>
            <p:nvSpPr>
              <p:cNvPr id="13403" name="Freeform 91"/>
              <p:cNvSpPr/>
              <p:nvPr/>
            </p:nvSpPr>
            <p:spPr bwMode="auto">
              <a:xfrm>
                <a:off x="3803" y="1506"/>
                <a:ext cx="1723" cy="1295"/>
              </a:xfrm>
              <a:custGeom>
                <a:avLst/>
                <a:gdLst>
                  <a:gd name="T0" fmla="*/ 2114 w 2176"/>
                  <a:gd name="T1" fmla="*/ 638 h 1636"/>
                  <a:gd name="T2" fmla="*/ 2148 w 2176"/>
                  <a:gd name="T3" fmla="*/ 496 h 1636"/>
                  <a:gd name="T4" fmla="*/ 2164 w 2176"/>
                  <a:gd name="T5" fmla="*/ 406 h 1636"/>
                  <a:gd name="T6" fmla="*/ 2174 w 2176"/>
                  <a:gd name="T7" fmla="*/ 316 h 1636"/>
                  <a:gd name="T8" fmla="*/ 2176 w 2176"/>
                  <a:gd name="T9" fmla="*/ 274 h 1636"/>
                  <a:gd name="T10" fmla="*/ 2100 w 2176"/>
                  <a:gd name="T11" fmla="*/ 208 h 1636"/>
                  <a:gd name="T12" fmla="*/ 2006 w 2176"/>
                  <a:gd name="T13" fmla="*/ 150 h 1636"/>
                  <a:gd name="T14" fmla="*/ 1892 w 2176"/>
                  <a:gd name="T15" fmla="*/ 102 h 1636"/>
                  <a:gd name="T16" fmla="*/ 1760 w 2176"/>
                  <a:gd name="T17" fmla="*/ 62 h 1636"/>
                  <a:gd name="T18" fmla="*/ 1702 w 2176"/>
                  <a:gd name="T19" fmla="*/ 48 h 1636"/>
                  <a:gd name="T20" fmla="*/ 1580 w 2176"/>
                  <a:gd name="T21" fmla="*/ 26 h 1636"/>
                  <a:gd name="T22" fmla="*/ 1450 w 2176"/>
                  <a:gd name="T23" fmla="*/ 12 h 1636"/>
                  <a:gd name="T24" fmla="*/ 1316 w 2176"/>
                  <a:gd name="T25" fmla="*/ 2 h 1636"/>
                  <a:gd name="T26" fmla="*/ 1180 w 2176"/>
                  <a:gd name="T27" fmla="*/ 0 h 1636"/>
                  <a:gd name="T28" fmla="*/ 1044 w 2176"/>
                  <a:gd name="T29" fmla="*/ 4 h 1636"/>
                  <a:gd name="T30" fmla="*/ 908 w 2176"/>
                  <a:gd name="T31" fmla="*/ 16 h 1636"/>
                  <a:gd name="T32" fmla="*/ 774 w 2176"/>
                  <a:gd name="T33" fmla="*/ 36 h 1636"/>
                  <a:gd name="T34" fmla="*/ 646 w 2176"/>
                  <a:gd name="T35" fmla="*/ 62 h 1636"/>
                  <a:gd name="T36" fmla="*/ 524 w 2176"/>
                  <a:gd name="T37" fmla="*/ 94 h 1636"/>
                  <a:gd name="T38" fmla="*/ 410 w 2176"/>
                  <a:gd name="T39" fmla="*/ 136 h 1636"/>
                  <a:gd name="T40" fmla="*/ 306 w 2176"/>
                  <a:gd name="T41" fmla="*/ 184 h 1636"/>
                  <a:gd name="T42" fmla="*/ 214 w 2176"/>
                  <a:gd name="T43" fmla="*/ 242 h 1636"/>
                  <a:gd name="T44" fmla="*/ 138 w 2176"/>
                  <a:gd name="T45" fmla="*/ 306 h 1636"/>
                  <a:gd name="T46" fmla="*/ 76 w 2176"/>
                  <a:gd name="T47" fmla="*/ 380 h 1636"/>
                  <a:gd name="T48" fmla="*/ 52 w 2176"/>
                  <a:gd name="T49" fmla="*/ 418 h 1636"/>
                  <a:gd name="T50" fmla="*/ 32 w 2176"/>
                  <a:gd name="T51" fmla="*/ 460 h 1636"/>
                  <a:gd name="T52" fmla="*/ 16 w 2176"/>
                  <a:gd name="T53" fmla="*/ 504 h 1636"/>
                  <a:gd name="T54" fmla="*/ 12 w 2176"/>
                  <a:gd name="T55" fmla="*/ 528 h 1636"/>
                  <a:gd name="T56" fmla="*/ 4 w 2176"/>
                  <a:gd name="T57" fmla="*/ 580 h 1636"/>
                  <a:gd name="T58" fmla="*/ 0 w 2176"/>
                  <a:gd name="T59" fmla="*/ 632 h 1636"/>
                  <a:gd name="T60" fmla="*/ 4 w 2176"/>
                  <a:gd name="T61" fmla="*/ 718 h 1636"/>
                  <a:gd name="T62" fmla="*/ 48 w 2176"/>
                  <a:gd name="T63" fmla="*/ 792 h 1636"/>
                  <a:gd name="T64" fmla="*/ 144 w 2176"/>
                  <a:gd name="T65" fmla="*/ 942 h 1636"/>
                  <a:gd name="T66" fmla="*/ 256 w 2176"/>
                  <a:gd name="T67" fmla="*/ 1086 h 1636"/>
                  <a:gd name="T68" fmla="*/ 378 w 2176"/>
                  <a:gd name="T69" fmla="*/ 1220 h 1636"/>
                  <a:gd name="T70" fmla="*/ 508 w 2176"/>
                  <a:gd name="T71" fmla="*/ 1342 h 1636"/>
                  <a:gd name="T72" fmla="*/ 644 w 2176"/>
                  <a:gd name="T73" fmla="*/ 1446 h 1636"/>
                  <a:gd name="T74" fmla="*/ 714 w 2176"/>
                  <a:gd name="T75" fmla="*/ 1492 h 1636"/>
                  <a:gd name="T76" fmla="*/ 786 w 2176"/>
                  <a:gd name="T77" fmla="*/ 1532 h 1636"/>
                  <a:gd name="T78" fmla="*/ 856 w 2176"/>
                  <a:gd name="T79" fmla="*/ 1566 h 1636"/>
                  <a:gd name="T80" fmla="*/ 928 w 2176"/>
                  <a:gd name="T81" fmla="*/ 1592 h 1636"/>
                  <a:gd name="T82" fmla="*/ 1000 w 2176"/>
                  <a:gd name="T83" fmla="*/ 1614 h 1636"/>
                  <a:gd name="T84" fmla="*/ 1056 w 2176"/>
                  <a:gd name="T85" fmla="*/ 1626 h 1636"/>
                  <a:gd name="T86" fmla="*/ 1164 w 2176"/>
                  <a:gd name="T87" fmla="*/ 1636 h 1636"/>
                  <a:gd name="T88" fmla="*/ 1268 w 2176"/>
                  <a:gd name="T89" fmla="*/ 1630 h 1636"/>
                  <a:gd name="T90" fmla="*/ 1366 w 2176"/>
                  <a:gd name="T91" fmla="*/ 1608 h 1636"/>
                  <a:gd name="T92" fmla="*/ 1458 w 2176"/>
                  <a:gd name="T93" fmla="*/ 1572 h 1636"/>
                  <a:gd name="T94" fmla="*/ 1544 w 2176"/>
                  <a:gd name="T95" fmla="*/ 1524 h 1636"/>
                  <a:gd name="T96" fmla="*/ 1626 w 2176"/>
                  <a:gd name="T97" fmla="*/ 1466 h 1636"/>
                  <a:gd name="T98" fmla="*/ 1700 w 2176"/>
                  <a:gd name="T99" fmla="*/ 1398 h 1636"/>
                  <a:gd name="T100" fmla="*/ 1770 w 2176"/>
                  <a:gd name="T101" fmla="*/ 1322 h 1636"/>
                  <a:gd name="T102" fmla="*/ 1834 w 2176"/>
                  <a:gd name="T103" fmla="*/ 1240 h 1636"/>
                  <a:gd name="T104" fmla="*/ 1894 w 2176"/>
                  <a:gd name="T105" fmla="*/ 1152 h 1636"/>
                  <a:gd name="T106" fmla="*/ 1946 w 2176"/>
                  <a:gd name="T107" fmla="*/ 1060 h 1636"/>
                  <a:gd name="T108" fmla="*/ 1994 w 2176"/>
                  <a:gd name="T109" fmla="*/ 966 h 1636"/>
                  <a:gd name="T110" fmla="*/ 2036 w 2176"/>
                  <a:gd name="T111" fmla="*/ 872 h 1636"/>
                  <a:gd name="T112" fmla="*/ 2072 w 2176"/>
                  <a:gd name="T113" fmla="*/ 776 h 1636"/>
                  <a:gd name="T114" fmla="*/ 2114 w 2176"/>
                  <a:gd name="T115" fmla="*/ 638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6" h="1636">
                    <a:moveTo>
                      <a:pt x="2114" y="638"/>
                    </a:moveTo>
                    <a:lnTo>
                      <a:pt x="2114" y="638"/>
                    </a:lnTo>
                    <a:lnTo>
                      <a:pt x="2138" y="544"/>
                    </a:lnTo>
                    <a:lnTo>
                      <a:pt x="2148" y="496"/>
                    </a:lnTo>
                    <a:lnTo>
                      <a:pt x="2158" y="450"/>
                    </a:lnTo>
                    <a:lnTo>
                      <a:pt x="2164" y="406"/>
                    </a:lnTo>
                    <a:lnTo>
                      <a:pt x="2170" y="360"/>
                    </a:lnTo>
                    <a:lnTo>
                      <a:pt x="2174" y="316"/>
                    </a:lnTo>
                    <a:lnTo>
                      <a:pt x="2176" y="274"/>
                    </a:lnTo>
                    <a:lnTo>
                      <a:pt x="2176" y="274"/>
                    </a:lnTo>
                    <a:lnTo>
                      <a:pt x="2140" y="240"/>
                    </a:lnTo>
                    <a:lnTo>
                      <a:pt x="2100" y="208"/>
                    </a:lnTo>
                    <a:lnTo>
                      <a:pt x="2054" y="178"/>
                    </a:lnTo>
                    <a:lnTo>
                      <a:pt x="2006" y="150"/>
                    </a:lnTo>
                    <a:lnTo>
                      <a:pt x="1952" y="124"/>
                    </a:lnTo>
                    <a:lnTo>
                      <a:pt x="1892" y="102"/>
                    </a:lnTo>
                    <a:lnTo>
                      <a:pt x="1828" y="80"/>
                    </a:lnTo>
                    <a:lnTo>
                      <a:pt x="1760" y="62"/>
                    </a:lnTo>
                    <a:lnTo>
                      <a:pt x="1760" y="62"/>
                    </a:lnTo>
                    <a:lnTo>
                      <a:pt x="1702" y="48"/>
                    </a:lnTo>
                    <a:lnTo>
                      <a:pt x="1642" y="36"/>
                    </a:lnTo>
                    <a:lnTo>
                      <a:pt x="1580" y="26"/>
                    </a:lnTo>
                    <a:lnTo>
                      <a:pt x="1516" y="18"/>
                    </a:lnTo>
                    <a:lnTo>
                      <a:pt x="1450" y="12"/>
                    </a:lnTo>
                    <a:lnTo>
                      <a:pt x="1384" y="6"/>
                    </a:lnTo>
                    <a:lnTo>
                      <a:pt x="1316" y="2"/>
                    </a:lnTo>
                    <a:lnTo>
                      <a:pt x="1248" y="0"/>
                    </a:lnTo>
                    <a:lnTo>
                      <a:pt x="1180" y="0"/>
                    </a:lnTo>
                    <a:lnTo>
                      <a:pt x="1112" y="2"/>
                    </a:lnTo>
                    <a:lnTo>
                      <a:pt x="1044" y="4"/>
                    </a:lnTo>
                    <a:lnTo>
                      <a:pt x="974" y="10"/>
                    </a:lnTo>
                    <a:lnTo>
                      <a:pt x="908" y="16"/>
                    </a:lnTo>
                    <a:lnTo>
                      <a:pt x="840" y="24"/>
                    </a:lnTo>
                    <a:lnTo>
                      <a:pt x="774" y="36"/>
                    </a:lnTo>
                    <a:lnTo>
                      <a:pt x="708" y="48"/>
                    </a:lnTo>
                    <a:lnTo>
                      <a:pt x="646" y="62"/>
                    </a:lnTo>
                    <a:lnTo>
                      <a:pt x="584" y="78"/>
                    </a:lnTo>
                    <a:lnTo>
                      <a:pt x="524" y="94"/>
                    </a:lnTo>
                    <a:lnTo>
                      <a:pt x="466" y="114"/>
                    </a:lnTo>
                    <a:lnTo>
                      <a:pt x="410" y="136"/>
                    </a:lnTo>
                    <a:lnTo>
                      <a:pt x="356" y="160"/>
                    </a:lnTo>
                    <a:lnTo>
                      <a:pt x="306" y="184"/>
                    </a:lnTo>
                    <a:lnTo>
                      <a:pt x="258" y="212"/>
                    </a:lnTo>
                    <a:lnTo>
                      <a:pt x="214" y="242"/>
                    </a:lnTo>
                    <a:lnTo>
                      <a:pt x="174" y="272"/>
                    </a:lnTo>
                    <a:lnTo>
                      <a:pt x="138" y="306"/>
                    </a:lnTo>
                    <a:lnTo>
                      <a:pt x="104" y="342"/>
                    </a:lnTo>
                    <a:lnTo>
                      <a:pt x="76" y="380"/>
                    </a:lnTo>
                    <a:lnTo>
                      <a:pt x="64" y="398"/>
                    </a:lnTo>
                    <a:lnTo>
                      <a:pt x="52" y="418"/>
                    </a:lnTo>
                    <a:lnTo>
                      <a:pt x="42" y="440"/>
                    </a:lnTo>
                    <a:lnTo>
                      <a:pt x="32" y="460"/>
                    </a:lnTo>
                    <a:lnTo>
                      <a:pt x="24" y="482"/>
                    </a:lnTo>
                    <a:lnTo>
                      <a:pt x="16" y="504"/>
                    </a:lnTo>
                    <a:lnTo>
                      <a:pt x="16" y="504"/>
                    </a:lnTo>
                    <a:lnTo>
                      <a:pt x="12" y="528"/>
                    </a:lnTo>
                    <a:lnTo>
                      <a:pt x="6" y="554"/>
                    </a:lnTo>
                    <a:lnTo>
                      <a:pt x="4" y="580"/>
                    </a:lnTo>
                    <a:lnTo>
                      <a:pt x="2" y="606"/>
                    </a:lnTo>
                    <a:lnTo>
                      <a:pt x="0" y="632"/>
                    </a:lnTo>
                    <a:lnTo>
                      <a:pt x="0" y="660"/>
                    </a:lnTo>
                    <a:lnTo>
                      <a:pt x="4" y="718"/>
                    </a:lnTo>
                    <a:lnTo>
                      <a:pt x="4" y="718"/>
                    </a:lnTo>
                    <a:lnTo>
                      <a:pt x="48" y="792"/>
                    </a:lnTo>
                    <a:lnTo>
                      <a:pt x="94" y="868"/>
                    </a:lnTo>
                    <a:lnTo>
                      <a:pt x="144" y="942"/>
                    </a:lnTo>
                    <a:lnTo>
                      <a:pt x="198" y="1014"/>
                    </a:lnTo>
                    <a:lnTo>
                      <a:pt x="256" y="1086"/>
                    </a:lnTo>
                    <a:lnTo>
                      <a:pt x="316" y="1154"/>
                    </a:lnTo>
                    <a:lnTo>
                      <a:pt x="378" y="1220"/>
                    </a:lnTo>
                    <a:lnTo>
                      <a:pt x="442" y="1282"/>
                    </a:lnTo>
                    <a:lnTo>
                      <a:pt x="508" y="1342"/>
                    </a:lnTo>
                    <a:lnTo>
                      <a:pt x="576" y="1396"/>
                    </a:lnTo>
                    <a:lnTo>
                      <a:pt x="644" y="1446"/>
                    </a:lnTo>
                    <a:lnTo>
                      <a:pt x="680" y="1470"/>
                    </a:lnTo>
                    <a:lnTo>
                      <a:pt x="714" y="1492"/>
                    </a:lnTo>
                    <a:lnTo>
                      <a:pt x="750" y="1512"/>
                    </a:lnTo>
                    <a:lnTo>
                      <a:pt x="786" y="1532"/>
                    </a:lnTo>
                    <a:lnTo>
                      <a:pt x="822" y="1548"/>
                    </a:lnTo>
                    <a:lnTo>
                      <a:pt x="856" y="1566"/>
                    </a:lnTo>
                    <a:lnTo>
                      <a:pt x="892" y="1580"/>
                    </a:lnTo>
                    <a:lnTo>
                      <a:pt x="928" y="1592"/>
                    </a:lnTo>
                    <a:lnTo>
                      <a:pt x="964" y="1604"/>
                    </a:lnTo>
                    <a:lnTo>
                      <a:pt x="1000" y="1614"/>
                    </a:lnTo>
                    <a:lnTo>
                      <a:pt x="1000" y="1614"/>
                    </a:lnTo>
                    <a:lnTo>
                      <a:pt x="1056" y="1626"/>
                    </a:lnTo>
                    <a:lnTo>
                      <a:pt x="1110" y="1632"/>
                    </a:lnTo>
                    <a:lnTo>
                      <a:pt x="1164" y="1636"/>
                    </a:lnTo>
                    <a:lnTo>
                      <a:pt x="1216" y="1634"/>
                    </a:lnTo>
                    <a:lnTo>
                      <a:pt x="1268" y="1630"/>
                    </a:lnTo>
                    <a:lnTo>
                      <a:pt x="1318" y="1620"/>
                    </a:lnTo>
                    <a:lnTo>
                      <a:pt x="1366" y="1608"/>
                    </a:lnTo>
                    <a:lnTo>
                      <a:pt x="1412" y="1592"/>
                    </a:lnTo>
                    <a:lnTo>
                      <a:pt x="1458" y="1572"/>
                    </a:lnTo>
                    <a:lnTo>
                      <a:pt x="1502" y="1550"/>
                    </a:lnTo>
                    <a:lnTo>
                      <a:pt x="1544" y="1524"/>
                    </a:lnTo>
                    <a:lnTo>
                      <a:pt x="1586" y="1496"/>
                    </a:lnTo>
                    <a:lnTo>
                      <a:pt x="1626" y="1466"/>
                    </a:lnTo>
                    <a:lnTo>
                      <a:pt x="1664" y="1434"/>
                    </a:lnTo>
                    <a:lnTo>
                      <a:pt x="1700" y="1398"/>
                    </a:lnTo>
                    <a:lnTo>
                      <a:pt x="1736" y="1362"/>
                    </a:lnTo>
                    <a:lnTo>
                      <a:pt x="1770" y="1322"/>
                    </a:lnTo>
                    <a:lnTo>
                      <a:pt x="1804" y="1282"/>
                    </a:lnTo>
                    <a:lnTo>
                      <a:pt x="1834" y="1240"/>
                    </a:lnTo>
                    <a:lnTo>
                      <a:pt x="1864" y="1196"/>
                    </a:lnTo>
                    <a:lnTo>
                      <a:pt x="1894" y="1152"/>
                    </a:lnTo>
                    <a:lnTo>
                      <a:pt x="1920" y="1106"/>
                    </a:lnTo>
                    <a:lnTo>
                      <a:pt x="1946" y="1060"/>
                    </a:lnTo>
                    <a:lnTo>
                      <a:pt x="1970" y="1014"/>
                    </a:lnTo>
                    <a:lnTo>
                      <a:pt x="1994" y="966"/>
                    </a:lnTo>
                    <a:lnTo>
                      <a:pt x="2016" y="918"/>
                    </a:lnTo>
                    <a:lnTo>
                      <a:pt x="2036" y="872"/>
                    </a:lnTo>
                    <a:lnTo>
                      <a:pt x="2054" y="824"/>
                    </a:lnTo>
                    <a:lnTo>
                      <a:pt x="2072" y="776"/>
                    </a:lnTo>
                    <a:lnTo>
                      <a:pt x="2088" y="730"/>
                    </a:lnTo>
                    <a:lnTo>
                      <a:pt x="2114" y="638"/>
                    </a:lnTo>
                    <a:lnTo>
                      <a:pt x="2114" y="638"/>
                    </a:lnTo>
                    <a:close/>
                  </a:path>
                </a:pathLst>
              </a:custGeom>
              <a:solidFill>
                <a:srgbClr val="139AFF">
                  <a:alpha val="10001"/>
                </a:srgbClr>
              </a:solidFill>
              <a:ln w="19050" cap="rnd" cmpd="sng">
                <a:solidFill>
                  <a:srgbClr val="139AFF"/>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507" name="Group 195"/>
            <p:cNvGrpSpPr/>
            <p:nvPr/>
          </p:nvGrpSpPr>
          <p:grpSpPr bwMode="auto">
            <a:xfrm>
              <a:off x="1889126" y="1788000"/>
              <a:ext cx="2817813" cy="2792413"/>
              <a:chOff x="230" y="1410"/>
              <a:chExt cx="1775" cy="1759"/>
            </a:xfrm>
          </p:grpSpPr>
          <p:sp>
            <p:nvSpPr>
              <p:cNvPr id="13315" name="Freeform 31"/>
              <p:cNvSpPr/>
              <p:nvPr/>
            </p:nvSpPr>
            <p:spPr bwMode="auto">
              <a:xfrm rot="335655">
                <a:off x="230" y="1410"/>
                <a:ext cx="1775" cy="1750"/>
              </a:xfrm>
              <a:custGeom>
                <a:avLst/>
                <a:gdLst>
                  <a:gd name="T0" fmla="*/ 1884 w 1885"/>
                  <a:gd name="T1" fmla="*/ 1241 h 1860"/>
                  <a:gd name="T2" fmla="*/ 1876 w 1885"/>
                  <a:gd name="T3" fmla="*/ 1365 h 1860"/>
                  <a:gd name="T4" fmla="*/ 1842 w 1885"/>
                  <a:gd name="T5" fmla="*/ 1477 h 1860"/>
                  <a:gd name="T6" fmla="*/ 1784 w 1885"/>
                  <a:gd name="T7" fmla="*/ 1576 h 1860"/>
                  <a:gd name="T8" fmla="*/ 1703 w 1885"/>
                  <a:gd name="T9" fmla="*/ 1661 h 1860"/>
                  <a:gd name="T10" fmla="*/ 1607 w 1885"/>
                  <a:gd name="T11" fmla="*/ 1731 h 1860"/>
                  <a:gd name="T12" fmla="*/ 1497 w 1885"/>
                  <a:gd name="T13" fmla="*/ 1787 h 1860"/>
                  <a:gd name="T14" fmla="*/ 1374 w 1885"/>
                  <a:gd name="T15" fmla="*/ 1827 h 1860"/>
                  <a:gd name="T16" fmla="*/ 1246 w 1885"/>
                  <a:gd name="T17" fmla="*/ 1851 h 1860"/>
                  <a:gd name="T18" fmla="*/ 1111 w 1885"/>
                  <a:gd name="T19" fmla="*/ 1860 h 1860"/>
                  <a:gd name="T20" fmla="*/ 977 w 1885"/>
                  <a:gd name="T21" fmla="*/ 1849 h 1860"/>
                  <a:gd name="T22" fmla="*/ 841 w 1885"/>
                  <a:gd name="T23" fmla="*/ 1825 h 1860"/>
                  <a:gd name="T24" fmla="*/ 665 w 1885"/>
                  <a:gd name="T25" fmla="*/ 1781 h 1860"/>
                  <a:gd name="T26" fmla="*/ 539 w 1885"/>
                  <a:gd name="T27" fmla="*/ 1737 h 1860"/>
                  <a:gd name="T28" fmla="*/ 421 w 1885"/>
                  <a:gd name="T29" fmla="*/ 1685 h 1860"/>
                  <a:gd name="T30" fmla="*/ 315 w 1885"/>
                  <a:gd name="T31" fmla="*/ 1624 h 1860"/>
                  <a:gd name="T32" fmla="*/ 221 w 1885"/>
                  <a:gd name="T33" fmla="*/ 1554 h 1860"/>
                  <a:gd name="T34" fmla="*/ 140 w 1885"/>
                  <a:gd name="T35" fmla="*/ 1470 h 1860"/>
                  <a:gd name="T36" fmla="*/ 76 w 1885"/>
                  <a:gd name="T37" fmla="*/ 1376 h 1860"/>
                  <a:gd name="T38" fmla="*/ 31 w 1885"/>
                  <a:gd name="T39" fmla="*/ 1268 h 1860"/>
                  <a:gd name="T40" fmla="*/ 4 w 1885"/>
                  <a:gd name="T41" fmla="*/ 1147 h 1860"/>
                  <a:gd name="T42" fmla="*/ 0 w 1885"/>
                  <a:gd name="T43" fmla="*/ 1057 h 1860"/>
                  <a:gd name="T44" fmla="*/ 15 w 1885"/>
                  <a:gd name="T45" fmla="*/ 910 h 1860"/>
                  <a:gd name="T46" fmla="*/ 55 w 1885"/>
                  <a:gd name="T47" fmla="*/ 763 h 1860"/>
                  <a:gd name="T48" fmla="*/ 121 w 1885"/>
                  <a:gd name="T49" fmla="*/ 618 h 1860"/>
                  <a:gd name="T50" fmla="*/ 206 w 1885"/>
                  <a:gd name="T51" fmla="*/ 482 h 1860"/>
                  <a:gd name="T52" fmla="*/ 309 w 1885"/>
                  <a:gd name="T53" fmla="*/ 355 h 1860"/>
                  <a:gd name="T54" fmla="*/ 424 w 1885"/>
                  <a:gd name="T55" fmla="*/ 243 h 1860"/>
                  <a:gd name="T56" fmla="*/ 551 w 1885"/>
                  <a:gd name="T57" fmla="*/ 148 h 1860"/>
                  <a:gd name="T58" fmla="*/ 686 w 1885"/>
                  <a:gd name="T59" fmla="*/ 73 h 1860"/>
                  <a:gd name="T60" fmla="*/ 823 w 1885"/>
                  <a:gd name="T61" fmla="*/ 24 h 1860"/>
                  <a:gd name="T62" fmla="*/ 961 w 1885"/>
                  <a:gd name="T63" fmla="*/ 0 h 1860"/>
                  <a:gd name="T64" fmla="*/ 1052 w 1885"/>
                  <a:gd name="T65" fmla="*/ 3 h 1860"/>
                  <a:gd name="T66" fmla="*/ 1095 w 1885"/>
                  <a:gd name="T67" fmla="*/ 9 h 1860"/>
                  <a:gd name="T68" fmla="*/ 1221 w 1885"/>
                  <a:gd name="T69" fmla="*/ 47 h 1860"/>
                  <a:gd name="T70" fmla="*/ 1336 w 1885"/>
                  <a:gd name="T71" fmla="*/ 112 h 1860"/>
                  <a:gd name="T72" fmla="*/ 1442 w 1885"/>
                  <a:gd name="T73" fmla="*/ 200 h 1860"/>
                  <a:gd name="T74" fmla="*/ 1536 w 1885"/>
                  <a:gd name="T75" fmla="*/ 307 h 1860"/>
                  <a:gd name="T76" fmla="*/ 1619 w 1885"/>
                  <a:gd name="T77" fmla="*/ 431 h 1860"/>
                  <a:gd name="T78" fmla="*/ 1693 w 1885"/>
                  <a:gd name="T79" fmla="*/ 566 h 1860"/>
                  <a:gd name="T80" fmla="*/ 1755 w 1885"/>
                  <a:gd name="T81" fmla="*/ 709 h 1860"/>
                  <a:gd name="T82" fmla="*/ 1806 w 1885"/>
                  <a:gd name="T83" fmla="*/ 857 h 1860"/>
                  <a:gd name="T84" fmla="*/ 1846 w 1885"/>
                  <a:gd name="T85" fmla="*/ 1005 h 1860"/>
                  <a:gd name="T86" fmla="*/ 1873 w 1885"/>
                  <a:gd name="T87" fmla="*/ 1150 h 18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5"/>
                  <a:gd name="T133" fmla="*/ 0 h 1860"/>
                  <a:gd name="T134" fmla="*/ 1885 w 1885"/>
                  <a:gd name="T135" fmla="*/ 1860 h 18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5" h="1860">
                    <a:moveTo>
                      <a:pt x="1881" y="1198"/>
                    </a:moveTo>
                    <a:lnTo>
                      <a:pt x="1881" y="1198"/>
                    </a:lnTo>
                    <a:lnTo>
                      <a:pt x="1884" y="1241"/>
                    </a:lnTo>
                    <a:lnTo>
                      <a:pt x="1885" y="1285"/>
                    </a:lnTo>
                    <a:lnTo>
                      <a:pt x="1882" y="1326"/>
                    </a:lnTo>
                    <a:lnTo>
                      <a:pt x="1876" y="1365"/>
                    </a:lnTo>
                    <a:lnTo>
                      <a:pt x="1867" y="1404"/>
                    </a:lnTo>
                    <a:lnTo>
                      <a:pt x="1857" y="1441"/>
                    </a:lnTo>
                    <a:lnTo>
                      <a:pt x="1842" y="1477"/>
                    </a:lnTo>
                    <a:lnTo>
                      <a:pt x="1824" y="1512"/>
                    </a:lnTo>
                    <a:lnTo>
                      <a:pt x="1805" y="1545"/>
                    </a:lnTo>
                    <a:lnTo>
                      <a:pt x="1784" y="1576"/>
                    </a:lnTo>
                    <a:lnTo>
                      <a:pt x="1758" y="1606"/>
                    </a:lnTo>
                    <a:lnTo>
                      <a:pt x="1733" y="1634"/>
                    </a:lnTo>
                    <a:lnTo>
                      <a:pt x="1703" y="1661"/>
                    </a:lnTo>
                    <a:lnTo>
                      <a:pt x="1673" y="1687"/>
                    </a:lnTo>
                    <a:lnTo>
                      <a:pt x="1640" y="1709"/>
                    </a:lnTo>
                    <a:lnTo>
                      <a:pt x="1607" y="1731"/>
                    </a:lnTo>
                    <a:lnTo>
                      <a:pt x="1572" y="1751"/>
                    </a:lnTo>
                    <a:lnTo>
                      <a:pt x="1534" y="1770"/>
                    </a:lnTo>
                    <a:lnTo>
                      <a:pt x="1497" y="1787"/>
                    </a:lnTo>
                    <a:lnTo>
                      <a:pt x="1457" y="1802"/>
                    </a:lnTo>
                    <a:lnTo>
                      <a:pt x="1416" y="1815"/>
                    </a:lnTo>
                    <a:lnTo>
                      <a:pt x="1374" y="1827"/>
                    </a:lnTo>
                    <a:lnTo>
                      <a:pt x="1333" y="1837"/>
                    </a:lnTo>
                    <a:lnTo>
                      <a:pt x="1289" y="1845"/>
                    </a:lnTo>
                    <a:lnTo>
                      <a:pt x="1246" y="1851"/>
                    </a:lnTo>
                    <a:lnTo>
                      <a:pt x="1201" y="1855"/>
                    </a:lnTo>
                    <a:lnTo>
                      <a:pt x="1156" y="1858"/>
                    </a:lnTo>
                    <a:lnTo>
                      <a:pt x="1111" y="1860"/>
                    </a:lnTo>
                    <a:lnTo>
                      <a:pt x="1067" y="1858"/>
                    </a:lnTo>
                    <a:lnTo>
                      <a:pt x="1022" y="1855"/>
                    </a:lnTo>
                    <a:lnTo>
                      <a:pt x="977" y="1849"/>
                    </a:lnTo>
                    <a:lnTo>
                      <a:pt x="932" y="1843"/>
                    </a:lnTo>
                    <a:lnTo>
                      <a:pt x="841" y="1825"/>
                    </a:lnTo>
                    <a:lnTo>
                      <a:pt x="751" y="1805"/>
                    </a:lnTo>
                    <a:lnTo>
                      <a:pt x="708" y="1793"/>
                    </a:lnTo>
                    <a:lnTo>
                      <a:pt x="665" y="1781"/>
                    </a:lnTo>
                    <a:lnTo>
                      <a:pt x="621" y="1767"/>
                    </a:lnTo>
                    <a:lnTo>
                      <a:pt x="580" y="1752"/>
                    </a:lnTo>
                    <a:lnTo>
                      <a:pt x="539" y="1737"/>
                    </a:lnTo>
                    <a:lnTo>
                      <a:pt x="499" y="1721"/>
                    </a:lnTo>
                    <a:lnTo>
                      <a:pt x="460" y="1704"/>
                    </a:lnTo>
                    <a:lnTo>
                      <a:pt x="421" y="1685"/>
                    </a:lnTo>
                    <a:lnTo>
                      <a:pt x="385" y="1666"/>
                    </a:lnTo>
                    <a:lnTo>
                      <a:pt x="350" y="1646"/>
                    </a:lnTo>
                    <a:lnTo>
                      <a:pt x="315" y="1624"/>
                    </a:lnTo>
                    <a:lnTo>
                      <a:pt x="282" y="1601"/>
                    </a:lnTo>
                    <a:lnTo>
                      <a:pt x="251" y="1577"/>
                    </a:lnTo>
                    <a:lnTo>
                      <a:pt x="221" y="1554"/>
                    </a:lnTo>
                    <a:lnTo>
                      <a:pt x="193" y="1527"/>
                    </a:lnTo>
                    <a:lnTo>
                      <a:pt x="166" y="1498"/>
                    </a:lnTo>
                    <a:lnTo>
                      <a:pt x="140" y="1470"/>
                    </a:lnTo>
                    <a:lnTo>
                      <a:pt x="118" y="1440"/>
                    </a:lnTo>
                    <a:lnTo>
                      <a:pt x="96" y="1409"/>
                    </a:lnTo>
                    <a:lnTo>
                      <a:pt x="76" y="1376"/>
                    </a:lnTo>
                    <a:lnTo>
                      <a:pt x="60" y="1341"/>
                    </a:lnTo>
                    <a:lnTo>
                      <a:pt x="43" y="1306"/>
                    </a:lnTo>
                    <a:lnTo>
                      <a:pt x="31" y="1268"/>
                    </a:lnTo>
                    <a:lnTo>
                      <a:pt x="19" y="1229"/>
                    </a:lnTo>
                    <a:lnTo>
                      <a:pt x="12" y="1189"/>
                    </a:lnTo>
                    <a:lnTo>
                      <a:pt x="4" y="1147"/>
                    </a:lnTo>
                    <a:lnTo>
                      <a:pt x="1" y="1104"/>
                    </a:lnTo>
                    <a:lnTo>
                      <a:pt x="0" y="1057"/>
                    </a:lnTo>
                    <a:lnTo>
                      <a:pt x="1" y="1008"/>
                    </a:lnTo>
                    <a:lnTo>
                      <a:pt x="6" y="959"/>
                    </a:lnTo>
                    <a:lnTo>
                      <a:pt x="15" y="910"/>
                    </a:lnTo>
                    <a:lnTo>
                      <a:pt x="25" y="860"/>
                    </a:lnTo>
                    <a:lnTo>
                      <a:pt x="39" y="811"/>
                    </a:lnTo>
                    <a:lnTo>
                      <a:pt x="55" y="763"/>
                    </a:lnTo>
                    <a:lnTo>
                      <a:pt x="75" y="714"/>
                    </a:lnTo>
                    <a:lnTo>
                      <a:pt x="97" y="666"/>
                    </a:lnTo>
                    <a:lnTo>
                      <a:pt x="121" y="618"/>
                    </a:lnTo>
                    <a:lnTo>
                      <a:pt x="148" y="572"/>
                    </a:lnTo>
                    <a:lnTo>
                      <a:pt x="176" y="527"/>
                    </a:lnTo>
                    <a:lnTo>
                      <a:pt x="206" y="482"/>
                    </a:lnTo>
                    <a:lnTo>
                      <a:pt x="239" y="439"/>
                    </a:lnTo>
                    <a:lnTo>
                      <a:pt x="273" y="396"/>
                    </a:lnTo>
                    <a:lnTo>
                      <a:pt x="309" y="355"/>
                    </a:lnTo>
                    <a:lnTo>
                      <a:pt x="347" y="316"/>
                    </a:lnTo>
                    <a:lnTo>
                      <a:pt x="385" y="279"/>
                    </a:lnTo>
                    <a:lnTo>
                      <a:pt x="424" y="243"/>
                    </a:lnTo>
                    <a:lnTo>
                      <a:pt x="466" y="209"/>
                    </a:lnTo>
                    <a:lnTo>
                      <a:pt x="508" y="177"/>
                    </a:lnTo>
                    <a:lnTo>
                      <a:pt x="551" y="148"/>
                    </a:lnTo>
                    <a:lnTo>
                      <a:pt x="596" y="121"/>
                    </a:lnTo>
                    <a:lnTo>
                      <a:pt x="639" y="95"/>
                    </a:lnTo>
                    <a:lnTo>
                      <a:pt x="686" y="73"/>
                    </a:lnTo>
                    <a:lnTo>
                      <a:pt x="731" y="53"/>
                    </a:lnTo>
                    <a:lnTo>
                      <a:pt x="777" y="37"/>
                    </a:lnTo>
                    <a:lnTo>
                      <a:pt x="823" y="24"/>
                    </a:lnTo>
                    <a:lnTo>
                      <a:pt x="869" y="12"/>
                    </a:lnTo>
                    <a:lnTo>
                      <a:pt x="914" y="4"/>
                    </a:lnTo>
                    <a:lnTo>
                      <a:pt x="961" y="0"/>
                    </a:lnTo>
                    <a:lnTo>
                      <a:pt x="1007" y="0"/>
                    </a:lnTo>
                    <a:lnTo>
                      <a:pt x="1029" y="0"/>
                    </a:lnTo>
                    <a:lnTo>
                      <a:pt x="1052" y="3"/>
                    </a:lnTo>
                    <a:lnTo>
                      <a:pt x="1074" y="4"/>
                    </a:lnTo>
                    <a:lnTo>
                      <a:pt x="1095" y="9"/>
                    </a:lnTo>
                    <a:lnTo>
                      <a:pt x="1138" y="18"/>
                    </a:lnTo>
                    <a:lnTo>
                      <a:pt x="1180" y="31"/>
                    </a:lnTo>
                    <a:lnTo>
                      <a:pt x="1221" y="47"/>
                    </a:lnTo>
                    <a:lnTo>
                      <a:pt x="1261" y="65"/>
                    </a:lnTo>
                    <a:lnTo>
                      <a:pt x="1298" y="88"/>
                    </a:lnTo>
                    <a:lnTo>
                      <a:pt x="1336" y="112"/>
                    </a:lnTo>
                    <a:lnTo>
                      <a:pt x="1373" y="139"/>
                    </a:lnTo>
                    <a:lnTo>
                      <a:pt x="1407" y="168"/>
                    </a:lnTo>
                    <a:lnTo>
                      <a:pt x="1442" y="200"/>
                    </a:lnTo>
                    <a:lnTo>
                      <a:pt x="1474" y="234"/>
                    </a:lnTo>
                    <a:lnTo>
                      <a:pt x="1506" y="270"/>
                    </a:lnTo>
                    <a:lnTo>
                      <a:pt x="1536" y="307"/>
                    </a:lnTo>
                    <a:lnTo>
                      <a:pt x="1566" y="348"/>
                    </a:lnTo>
                    <a:lnTo>
                      <a:pt x="1593" y="388"/>
                    </a:lnTo>
                    <a:lnTo>
                      <a:pt x="1619" y="431"/>
                    </a:lnTo>
                    <a:lnTo>
                      <a:pt x="1645" y="475"/>
                    </a:lnTo>
                    <a:lnTo>
                      <a:pt x="1670" y="520"/>
                    </a:lnTo>
                    <a:lnTo>
                      <a:pt x="1693" y="566"/>
                    </a:lnTo>
                    <a:lnTo>
                      <a:pt x="1715" y="612"/>
                    </a:lnTo>
                    <a:lnTo>
                      <a:pt x="1736" y="660"/>
                    </a:lnTo>
                    <a:lnTo>
                      <a:pt x="1755" y="709"/>
                    </a:lnTo>
                    <a:lnTo>
                      <a:pt x="1773" y="759"/>
                    </a:lnTo>
                    <a:lnTo>
                      <a:pt x="1791" y="808"/>
                    </a:lnTo>
                    <a:lnTo>
                      <a:pt x="1806" y="857"/>
                    </a:lnTo>
                    <a:lnTo>
                      <a:pt x="1821" y="907"/>
                    </a:lnTo>
                    <a:lnTo>
                      <a:pt x="1835" y="956"/>
                    </a:lnTo>
                    <a:lnTo>
                      <a:pt x="1846" y="1005"/>
                    </a:lnTo>
                    <a:lnTo>
                      <a:pt x="1857" y="1054"/>
                    </a:lnTo>
                    <a:lnTo>
                      <a:pt x="1866" y="1102"/>
                    </a:lnTo>
                    <a:lnTo>
                      <a:pt x="1873" y="1150"/>
                    </a:lnTo>
                    <a:lnTo>
                      <a:pt x="1881" y="1198"/>
                    </a:lnTo>
                    <a:close/>
                  </a:path>
                </a:pathLst>
              </a:custGeom>
              <a:solidFill>
                <a:srgbClr val="FDB602">
                  <a:alpha val="20000"/>
                </a:srgbClr>
              </a:solidFill>
              <a:ln w="101600" algn="ctr">
                <a:solidFill>
                  <a:srgbClr val="F7B60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endParaRPr lang="ko-KR" altLang="en-US"/>
              </a:p>
            </p:txBody>
          </p:sp>
          <p:sp>
            <p:nvSpPr>
              <p:cNvPr id="13400" name="Freeform 88"/>
              <p:cNvSpPr/>
              <p:nvPr/>
            </p:nvSpPr>
            <p:spPr bwMode="auto">
              <a:xfrm>
                <a:off x="271" y="1831"/>
                <a:ext cx="1678" cy="1338"/>
              </a:xfrm>
              <a:custGeom>
                <a:avLst/>
                <a:gdLst>
                  <a:gd name="T0" fmla="*/ 0 w 2106"/>
                  <a:gd name="T1" fmla="*/ 992 h 1726"/>
                  <a:gd name="T2" fmla="*/ 28 w 2106"/>
                  <a:gd name="T3" fmla="*/ 1060 h 1726"/>
                  <a:gd name="T4" fmla="*/ 60 w 2106"/>
                  <a:gd name="T5" fmla="*/ 1122 h 1726"/>
                  <a:gd name="T6" fmla="*/ 100 w 2106"/>
                  <a:gd name="T7" fmla="*/ 1182 h 1726"/>
                  <a:gd name="T8" fmla="*/ 144 w 2106"/>
                  <a:gd name="T9" fmla="*/ 1238 h 1726"/>
                  <a:gd name="T10" fmla="*/ 194 w 2106"/>
                  <a:gd name="T11" fmla="*/ 1292 h 1726"/>
                  <a:gd name="T12" fmla="*/ 248 w 2106"/>
                  <a:gd name="T13" fmla="*/ 1342 h 1726"/>
                  <a:gd name="T14" fmla="*/ 306 w 2106"/>
                  <a:gd name="T15" fmla="*/ 1388 h 1726"/>
                  <a:gd name="T16" fmla="*/ 434 w 2106"/>
                  <a:gd name="T17" fmla="*/ 1472 h 1726"/>
                  <a:gd name="T18" fmla="*/ 576 w 2106"/>
                  <a:gd name="T19" fmla="*/ 1544 h 1726"/>
                  <a:gd name="T20" fmla="*/ 728 w 2106"/>
                  <a:gd name="T21" fmla="*/ 1608 h 1726"/>
                  <a:gd name="T22" fmla="*/ 888 w 2106"/>
                  <a:gd name="T23" fmla="*/ 1660 h 1726"/>
                  <a:gd name="T24" fmla="*/ 970 w 2106"/>
                  <a:gd name="T25" fmla="*/ 1684 h 1726"/>
                  <a:gd name="T26" fmla="*/ 1058 w 2106"/>
                  <a:gd name="T27" fmla="*/ 1704 h 1726"/>
                  <a:gd name="T28" fmla="*/ 1146 w 2106"/>
                  <a:gd name="T29" fmla="*/ 1718 h 1726"/>
                  <a:gd name="T30" fmla="*/ 1234 w 2106"/>
                  <a:gd name="T31" fmla="*/ 1724 h 1726"/>
                  <a:gd name="T32" fmla="*/ 1322 w 2106"/>
                  <a:gd name="T33" fmla="*/ 1724 h 1726"/>
                  <a:gd name="T34" fmla="*/ 1410 w 2106"/>
                  <a:gd name="T35" fmla="*/ 1718 h 1726"/>
                  <a:gd name="T36" fmla="*/ 1494 w 2106"/>
                  <a:gd name="T37" fmla="*/ 1706 h 1726"/>
                  <a:gd name="T38" fmla="*/ 1578 w 2106"/>
                  <a:gd name="T39" fmla="*/ 1686 h 1726"/>
                  <a:gd name="T40" fmla="*/ 1658 w 2106"/>
                  <a:gd name="T41" fmla="*/ 1662 h 1726"/>
                  <a:gd name="T42" fmla="*/ 1734 w 2106"/>
                  <a:gd name="T43" fmla="*/ 1630 h 1726"/>
                  <a:gd name="T44" fmla="*/ 1806 w 2106"/>
                  <a:gd name="T45" fmla="*/ 1594 h 1726"/>
                  <a:gd name="T46" fmla="*/ 1872 w 2106"/>
                  <a:gd name="T47" fmla="*/ 1550 h 1726"/>
                  <a:gd name="T48" fmla="*/ 1934 w 2106"/>
                  <a:gd name="T49" fmla="*/ 1500 h 1726"/>
                  <a:gd name="T50" fmla="*/ 1988 w 2106"/>
                  <a:gd name="T51" fmla="*/ 1444 h 1726"/>
                  <a:gd name="T52" fmla="*/ 2036 w 2106"/>
                  <a:gd name="T53" fmla="*/ 1384 h 1726"/>
                  <a:gd name="T54" fmla="*/ 2074 w 2106"/>
                  <a:gd name="T55" fmla="*/ 1316 h 1726"/>
                  <a:gd name="T56" fmla="*/ 2106 w 2106"/>
                  <a:gd name="T57" fmla="*/ 1244 h 1726"/>
                  <a:gd name="T58" fmla="*/ 2088 w 2106"/>
                  <a:gd name="T59" fmla="*/ 1140 h 1726"/>
                  <a:gd name="T60" fmla="*/ 2038 w 2106"/>
                  <a:gd name="T61" fmla="*/ 932 h 1726"/>
                  <a:gd name="T62" fmla="*/ 1990 w 2106"/>
                  <a:gd name="T63" fmla="*/ 780 h 1726"/>
                  <a:gd name="T64" fmla="*/ 1952 w 2106"/>
                  <a:gd name="T65" fmla="*/ 682 h 1726"/>
                  <a:gd name="T66" fmla="*/ 1910 w 2106"/>
                  <a:gd name="T67" fmla="*/ 588 h 1726"/>
                  <a:gd name="T68" fmla="*/ 1864 w 2106"/>
                  <a:gd name="T69" fmla="*/ 498 h 1726"/>
                  <a:gd name="T70" fmla="*/ 1812 w 2106"/>
                  <a:gd name="T71" fmla="*/ 412 h 1726"/>
                  <a:gd name="T72" fmla="*/ 1758 w 2106"/>
                  <a:gd name="T73" fmla="*/ 332 h 1726"/>
                  <a:gd name="T74" fmla="*/ 1698 w 2106"/>
                  <a:gd name="T75" fmla="*/ 258 h 1726"/>
                  <a:gd name="T76" fmla="*/ 1634 w 2106"/>
                  <a:gd name="T77" fmla="*/ 194 h 1726"/>
                  <a:gd name="T78" fmla="*/ 1566 w 2106"/>
                  <a:gd name="T79" fmla="*/ 136 h 1726"/>
                  <a:gd name="T80" fmla="*/ 1492 w 2106"/>
                  <a:gd name="T81" fmla="*/ 88 h 1726"/>
                  <a:gd name="T82" fmla="*/ 1416 w 2106"/>
                  <a:gd name="T83" fmla="*/ 48 h 1726"/>
                  <a:gd name="T84" fmla="*/ 1334 w 2106"/>
                  <a:gd name="T85" fmla="*/ 22 h 1726"/>
                  <a:gd name="T86" fmla="*/ 1290 w 2106"/>
                  <a:gd name="T87" fmla="*/ 12 h 1726"/>
                  <a:gd name="T88" fmla="*/ 1196 w 2106"/>
                  <a:gd name="T89" fmla="*/ 0 h 1726"/>
                  <a:gd name="T90" fmla="*/ 1100 w 2106"/>
                  <a:gd name="T91" fmla="*/ 4 h 1726"/>
                  <a:gd name="T92" fmla="*/ 1002 w 2106"/>
                  <a:gd name="T93" fmla="*/ 20 h 1726"/>
                  <a:gd name="T94" fmla="*/ 904 w 2106"/>
                  <a:gd name="T95" fmla="*/ 46 h 1726"/>
                  <a:gd name="T96" fmla="*/ 804 w 2106"/>
                  <a:gd name="T97" fmla="*/ 84 h 1726"/>
                  <a:gd name="T98" fmla="*/ 708 w 2106"/>
                  <a:gd name="T99" fmla="*/ 132 h 1726"/>
                  <a:gd name="T100" fmla="*/ 614 w 2106"/>
                  <a:gd name="T101" fmla="*/ 190 h 1726"/>
                  <a:gd name="T102" fmla="*/ 522 w 2106"/>
                  <a:gd name="T103" fmla="*/ 256 h 1726"/>
                  <a:gd name="T104" fmla="*/ 434 w 2106"/>
                  <a:gd name="T105" fmla="*/ 330 h 1726"/>
                  <a:gd name="T106" fmla="*/ 350 w 2106"/>
                  <a:gd name="T107" fmla="*/ 410 h 1726"/>
                  <a:gd name="T108" fmla="*/ 272 w 2106"/>
                  <a:gd name="T109" fmla="*/ 498 h 1726"/>
                  <a:gd name="T110" fmla="*/ 202 w 2106"/>
                  <a:gd name="T111" fmla="*/ 590 h 1726"/>
                  <a:gd name="T112" fmla="*/ 138 w 2106"/>
                  <a:gd name="T113" fmla="*/ 686 h 1726"/>
                  <a:gd name="T114" fmla="*/ 82 w 2106"/>
                  <a:gd name="T115" fmla="*/ 786 h 1726"/>
                  <a:gd name="T116" fmla="*/ 36 w 2106"/>
                  <a:gd name="T117" fmla="*/ 888 h 1726"/>
                  <a:gd name="T118" fmla="*/ 0 w 2106"/>
                  <a:gd name="T119" fmla="*/ 992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06" h="1726">
                    <a:moveTo>
                      <a:pt x="0" y="992"/>
                    </a:moveTo>
                    <a:lnTo>
                      <a:pt x="0" y="992"/>
                    </a:lnTo>
                    <a:lnTo>
                      <a:pt x="14" y="1026"/>
                    </a:lnTo>
                    <a:lnTo>
                      <a:pt x="28" y="1060"/>
                    </a:lnTo>
                    <a:lnTo>
                      <a:pt x="44" y="1092"/>
                    </a:lnTo>
                    <a:lnTo>
                      <a:pt x="60" y="1122"/>
                    </a:lnTo>
                    <a:lnTo>
                      <a:pt x="80" y="1154"/>
                    </a:lnTo>
                    <a:lnTo>
                      <a:pt x="100" y="1182"/>
                    </a:lnTo>
                    <a:lnTo>
                      <a:pt x="122" y="1212"/>
                    </a:lnTo>
                    <a:lnTo>
                      <a:pt x="144" y="1238"/>
                    </a:lnTo>
                    <a:lnTo>
                      <a:pt x="168" y="1266"/>
                    </a:lnTo>
                    <a:lnTo>
                      <a:pt x="194" y="1292"/>
                    </a:lnTo>
                    <a:lnTo>
                      <a:pt x="220" y="1316"/>
                    </a:lnTo>
                    <a:lnTo>
                      <a:pt x="248" y="1342"/>
                    </a:lnTo>
                    <a:lnTo>
                      <a:pt x="276" y="1364"/>
                    </a:lnTo>
                    <a:lnTo>
                      <a:pt x="306" y="1388"/>
                    </a:lnTo>
                    <a:lnTo>
                      <a:pt x="368" y="1432"/>
                    </a:lnTo>
                    <a:lnTo>
                      <a:pt x="434" y="1472"/>
                    </a:lnTo>
                    <a:lnTo>
                      <a:pt x="504" y="1510"/>
                    </a:lnTo>
                    <a:lnTo>
                      <a:pt x="576" y="1544"/>
                    </a:lnTo>
                    <a:lnTo>
                      <a:pt x="650" y="1578"/>
                    </a:lnTo>
                    <a:lnTo>
                      <a:pt x="728" y="1608"/>
                    </a:lnTo>
                    <a:lnTo>
                      <a:pt x="806" y="1634"/>
                    </a:lnTo>
                    <a:lnTo>
                      <a:pt x="888" y="1660"/>
                    </a:lnTo>
                    <a:lnTo>
                      <a:pt x="970" y="1684"/>
                    </a:lnTo>
                    <a:lnTo>
                      <a:pt x="970" y="1684"/>
                    </a:lnTo>
                    <a:lnTo>
                      <a:pt x="1014" y="1694"/>
                    </a:lnTo>
                    <a:lnTo>
                      <a:pt x="1058" y="1704"/>
                    </a:lnTo>
                    <a:lnTo>
                      <a:pt x="1102" y="1712"/>
                    </a:lnTo>
                    <a:lnTo>
                      <a:pt x="1146" y="1718"/>
                    </a:lnTo>
                    <a:lnTo>
                      <a:pt x="1190" y="1722"/>
                    </a:lnTo>
                    <a:lnTo>
                      <a:pt x="1234" y="1724"/>
                    </a:lnTo>
                    <a:lnTo>
                      <a:pt x="1278" y="1726"/>
                    </a:lnTo>
                    <a:lnTo>
                      <a:pt x="1322" y="1724"/>
                    </a:lnTo>
                    <a:lnTo>
                      <a:pt x="1366" y="1722"/>
                    </a:lnTo>
                    <a:lnTo>
                      <a:pt x="1410" y="1718"/>
                    </a:lnTo>
                    <a:lnTo>
                      <a:pt x="1452" y="1712"/>
                    </a:lnTo>
                    <a:lnTo>
                      <a:pt x="1494" y="1706"/>
                    </a:lnTo>
                    <a:lnTo>
                      <a:pt x="1536" y="1698"/>
                    </a:lnTo>
                    <a:lnTo>
                      <a:pt x="1578" y="1686"/>
                    </a:lnTo>
                    <a:lnTo>
                      <a:pt x="1618" y="1676"/>
                    </a:lnTo>
                    <a:lnTo>
                      <a:pt x="1658" y="1662"/>
                    </a:lnTo>
                    <a:lnTo>
                      <a:pt x="1696" y="1646"/>
                    </a:lnTo>
                    <a:lnTo>
                      <a:pt x="1734" y="1630"/>
                    </a:lnTo>
                    <a:lnTo>
                      <a:pt x="1770" y="1612"/>
                    </a:lnTo>
                    <a:lnTo>
                      <a:pt x="1806" y="1594"/>
                    </a:lnTo>
                    <a:lnTo>
                      <a:pt x="1840" y="1572"/>
                    </a:lnTo>
                    <a:lnTo>
                      <a:pt x="1872" y="1550"/>
                    </a:lnTo>
                    <a:lnTo>
                      <a:pt x="1904" y="1526"/>
                    </a:lnTo>
                    <a:lnTo>
                      <a:pt x="1934" y="1500"/>
                    </a:lnTo>
                    <a:lnTo>
                      <a:pt x="1962" y="1474"/>
                    </a:lnTo>
                    <a:lnTo>
                      <a:pt x="1988" y="1444"/>
                    </a:lnTo>
                    <a:lnTo>
                      <a:pt x="2012" y="1414"/>
                    </a:lnTo>
                    <a:lnTo>
                      <a:pt x="2036" y="1384"/>
                    </a:lnTo>
                    <a:lnTo>
                      <a:pt x="2056" y="1350"/>
                    </a:lnTo>
                    <a:lnTo>
                      <a:pt x="2074" y="1316"/>
                    </a:lnTo>
                    <a:lnTo>
                      <a:pt x="2092" y="1280"/>
                    </a:lnTo>
                    <a:lnTo>
                      <a:pt x="2106" y="1244"/>
                    </a:lnTo>
                    <a:lnTo>
                      <a:pt x="2106" y="1244"/>
                    </a:lnTo>
                    <a:lnTo>
                      <a:pt x="2088" y="1140"/>
                    </a:lnTo>
                    <a:lnTo>
                      <a:pt x="2064" y="1036"/>
                    </a:lnTo>
                    <a:lnTo>
                      <a:pt x="2038" y="932"/>
                    </a:lnTo>
                    <a:lnTo>
                      <a:pt x="2006" y="832"/>
                    </a:lnTo>
                    <a:lnTo>
                      <a:pt x="1990" y="780"/>
                    </a:lnTo>
                    <a:lnTo>
                      <a:pt x="1972" y="732"/>
                    </a:lnTo>
                    <a:lnTo>
                      <a:pt x="1952" y="682"/>
                    </a:lnTo>
                    <a:lnTo>
                      <a:pt x="1932" y="634"/>
                    </a:lnTo>
                    <a:lnTo>
                      <a:pt x="1910" y="588"/>
                    </a:lnTo>
                    <a:lnTo>
                      <a:pt x="1888" y="542"/>
                    </a:lnTo>
                    <a:lnTo>
                      <a:pt x="1864" y="498"/>
                    </a:lnTo>
                    <a:lnTo>
                      <a:pt x="1838" y="454"/>
                    </a:lnTo>
                    <a:lnTo>
                      <a:pt x="1812" y="412"/>
                    </a:lnTo>
                    <a:lnTo>
                      <a:pt x="1786" y="372"/>
                    </a:lnTo>
                    <a:lnTo>
                      <a:pt x="1758" y="332"/>
                    </a:lnTo>
                    <a:lnTo>
                      <a:pt x="1728" y="294"/>
                    </a:lnTo>
                    <a:lnTo>
                      <a:pt x="1698" y="258"/>
                    </a:lnTo>
                    <a:lnTo>
                      <a:pt x="1666" y="226"/>
                    </a:lnTo>
                    <a:lnTo>
                      <a:pt x="1634" y="194"/>
                    </a:lnTo>
                    <a:lnTo>
                      <a:pt x="1600" y="164"/>
                    </a:lnTo>
                    <a:lnTo>
                      <a:pt x="1566" y="136"/>
                    </a:lnTo>
                    <a:lnTo>
                      <a:pt x="1530" y="110"/>
                    </a:lnTo>
                    <a:lnTo>
                      <a:pt x="1492" y="88"/>
                    </a:lnTo>
                    <a:lnTo>
                      <a:pt x="1454" y="66"/>
                    </a:lnTo>
                    <a:lnTo>
                      <a:pt x="1416" y="48"/>
                    </a:lnTo>
                    <a:lnTo>
                      <a:pt x="1376" y="34"/>
                    </a:lnTo>
                    <a:lnTo>
                      <a:pt x="1334" y="22"/>
                    </a:lnTo>
                    <a:lnTo>
                      <a:pt x="1290" y="12"/>
                    </a:lnTo>
                    <a:lnTo>
                      <a:pt x="1290" y="12"/>
                    </a:lnTo>
                    <a:lnTo>
                      <a:pt x="1244" y="4"/>
                    </a:lnTo>
                    <a:lnTo>
                      <a:pt x="1196" y="0"/>
                    </a:lnTo>
                    <a:lnTo>
                      <a:pt x="1148" y="0"/>
                    </a:lnTo>
                    <a:lnTo>
                      <a:pt x="1100" y="4"/>
                    </a:lnTo>
                    <a:lnTo>
                      <a:pt x="1050" y="10"/>
                    </a:lnTo>
                    <a:lnTo>
                      <a:pt x="1002" y="20"/>
                    </a:lnTo>
                    <a:lnTo>
                      <a:pt x="952" y="32"/>
                    </a:lnTo>
                    <a:lnTo>
                      <a:pt x="904" y="46"/>
                    </a:lnTo>
                    <a:lnTo>
                      <a:pt x="854" y="64"/>
                    </a:lnTo>
                    <a:lnTo>
                      <a:pt x="804" y="84"/>
                    </a:lnTo>
                    <a:lnTo>
                      <a:pt x="756" y="108"/>
                    </a:lnTo>
                    <a:lnTo>
                      <a:pt x="708" y="132"/>
                    </a:lnTo>
                    <a:lnTo>
                      <a:pt x="660" y="160"/>
                    </a:lnTo>
                    <a:lnTo>
                      <a:pt x="614" y="190"/>
                    </a:lnTo>
                    <a:lnTo>
                      <a:pt x="566" y="222"/>
                    </a:lnTo>
                    <a:lnTo>
                      <a:pt x="522" y="256"/>
                    </a:lnTo>
                    <a:lnTo>
                      <a:pt x="476" y="292"/>
                    </a:lnTo>
                    <a:lnTo>
                      <a:pt x="434" y="330"/>
                    </a:lnTo>
                    <a:lnTo>
                      <a:pt x="390" y="370"/>
                    </a:lnTo>
                    <a:lnTo>
                      <a:pt x="350" y="410"/>
                    </a:lnTo>
                    <a:lnTo>
                      <a:pt x="310" y="454"/>
                    </a:lnTo>
                    <a:lnTo>
                      <a:pt x="272" y="498"/>
                    </a:lnTo>
                    <a:lnTo>
                      <a:pt x="236" y="542"/>
                    </a:lnTo>
                    <a:lnTo>
                      <a:pt x="202" y="590"/>
                    </a:lnTo>
                    <a:lnTo>
                      <a:pt x="168" y="636"/>
                    </a:lnTo>
                    <a:lnTo>
                      <a:pt x="138" y="686"/>
                    </a:lnTo>
                    <a:lnTo>
                      <a:pt x="108" y="734"/>
                    </a:lnTo>
                    <a:lnTo>
                      <a:pt x="82" y="786"/>
                    </a:lnTo>
                    <a:lnTo>
                      <a:pt x="58" y="836"/>
                    </a:lnTo>
                    <a:lnTo>
                      <a:pt x="36" y="888"/>
                    </a:lnTo>
                    <a:lnTo>
                      <a:pt x="18" y="940"/>
                    </a:lnTo>
                    <a:lnTo>
                      <a:pt x="0" y="992"/>
                    </a:lnTo>
                    <a:lnTo>
                      <a:pt x="0" y="992"/>
                    </a:lnTo>
                    <a:close/>
                  </a:path>
                </a:pathLst>
              </a:custGeom>
              <a:solidFill>
                <a:srgbClr val="FDB602">
                  <a:alpha val="20000"/>
                </a:srgbClr>
              </a:solidFill>
              <a:ln w="19050" cap="rnd" cmpd="sng">
                <a:solidFill>
                  <a:srgbClr val="F7B60D"/>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508" name="Group 196"/>
            <p:cNvGrpSpPr/>
            <p:nvPr/>
          </p:nvGrpSpPr>
          <p:grpSpPr bwMode="auto">
            <a:xfrm>
              <a:off x="4867276" y="2565874"/>
              <a:ext cx="2754313" cy="2560638"/>
              <a:chOff x="2106" y="1900"/>
              <a:chExt cx="1735" cy="1613"/>
            </a:xfrm>
          </p:grpSpPr>
          <p:sp>
            <p:nvSpPr>
              <p:cNvPr id="13318" name="Freeform 32"/>
              <p:cNvSpPr/>
              <p:nvPr/>
            </p:nvSpPr>
            <p:spPr bwMode="auto">
              <a:xfrm rot="335655">
                <a:off x="2106" y="1900"/>
                <a:ext cx="1735" cy="1613"/>
              </a:xfrm>
              <a:custGeom>
                <a:avLst/>
                <a:gdLst>
                  <a:gd name="T0" fmla="*/ 2180 w 2235"/>
                  <a:gd name="T1" fmla="*/ 684 h 2080"/>
                  <a:gd name="T2" fmla="*/ 2222 w 2235"/>
                  <a:gd name="T3" fmla="*/ 828 h 2080"/>
                  <a:gd name="T4" fmla="*/ 2235 w 2235"/>
                  <a:gd name="T5" fmla="*/ 967 h 2080"/>
                  <a:gd name="T6" fmla="*/ 2223 w 2235"/>
                  <a:gd name="T7" fmla="*/ 1104 h 2080"/>
                  <a:gd name="T8" fmla="*/ 2187 w 2235"/>
                  <a:gd name="T9" fmla="*/ 1234 h 2080"/>
                  <a:gd name="T10" fmla="*/ 2129 w 2235"/>
                  <a:gd name="T11" fmla="*/ 1360 h 2080"/>
                  <a:gd name="T12" fmla="*/ 2051 w 2235"/>
                  <a:gd name="T13" fmla="*/ 1478 h 2080"/>
                  <a:gd name="T14" fmla="*/ 1956 w 2235"/>
                  <a:gd name="T15" fmla="*/ 1587 h 2080"/>
                  <a:gd name="T16" fmla="*/ 1844 w 2235"/>
                  <a:gd name="T17" fmla="*/ 1687 h 2080"/>
                  <a:gd name="T18" fmla="*/ 1718 w 2235"/>
                  <a:gd name="T19" fmla="*/ 1777 h 2080"/>
                  <a:gd name="T20" fmla="*/ 1582 w 2235"/>
                  <a:gd name="T21" fmla="*/ 1854 h 2080"/>
                  <a:gd name="T22" fmla="*/ 1485 w 2235"/>
                  <a:gd name="T23" fmla="*/ 1901 h 2080"/>
                  <a:gd name="T24" fmla="*/ 1333 w 2235"/>
                  <a:gd name="T25" fmla="*/ 1962 h 2080"/>
                  <a:gd name="T26" fmla="*/ 1174 w 2235"/>
                  <a:gd name="T27" fmla="*/ 2013 h 2080"/>
                  <a:gd name="T28" fmla="*/ 1013 w 2235"/>
                  <a:gd name="T29" fmla="*/ 2050 h 2080"/>
                  <a:gd name="T30" fmla="*/ 852 w 2235"/>
                  <a:gd name="T31" fmla="*/ 2074 h 2080"/>
                  <a:gd name="T32" fmla="*/ 695 w 2235"/>
                  <a:gd name="T33" fmla="*/ 2080 h 2080"/>
                  <a:gd name="T34" fmla="*/ 544 w 2235"/>
                  <a:gd name="T35" fmla="*/ 2066 h 2080"/>
                  <a:gd name="T36" fmla="*/ 405 w 2235"/>
                  <a:gd name="T37" fmla="*/ 2029 h 2080"/>
                  <a:gd name="T38" fmla="*/ 279 w 2235"/>
                  <a:gd name="T39" fmla="*/ 1968 h 2080"/>
                  <a:gd name="T40" fmla="*/ 223 w 2235"/>
                  <a:gd name="T41" fmla="*/ 1927 h 2080"/>
                  <a:gd name="T42" fmla="*/ 170 w 2235"/>
                  <a:gd name="T43" fmla="*/ 1880 h 2080"/>
                  <a:gd name="T44" fmla="*/ 124 w 2235"/>
                  <a:gd name="T45" fmla="*/ 1824 h 2080"/>
                  <a:gd name="T46" fmla="*/ 84 w 2235"/>
                  <a:gd name="T47" fmla="*/ 1762 h 2080"/>
                  <a:gd name="T48" fmla="*/ 60 w 2235"/>
                  <a:gd name="T49" fmla="*/ 1715 h 2080"/>
                  <a:gd name="T50" fmla="*/ 30 w 2235"/>
                  <a:gd name="T51" fmla="*/ 1641 h 2080"/>
                  <a:gd name="T52" fmla="*/ 11 w 2235"/>
                  <a:gd name="T53" fmla="*/ 1561 h 2080"/>
                  <a:gd name="T54" fmla="*/ 2 w 2235"/>
                  <a:gd name="T55" fmla="*/ 1479 h 2080"/>
                  <a:gd name="T56" fmla="*/ 0 w 2235"/>
                  <a:gd name="T57" fmla="*/ 1394 h 2080"/>
                  <a:gd name="T58" fmla="*/ 23 w 2235"/>
                  <a:gd name="T59" fmla="*/ 1219 h 2080"/>
                  <a:gd name="T60" fmla="*/ 73 w 2235"/>
                  <a:gd name="T61" fmla="*/ 1038 h 2080"/>
                  <a:gd name="T62" fmla="*/ 148 w 2235"/>
                  <a:gd name="T63" fmla="*/ 859 h 2080"/>
                  <a:gd name="T64" fmla="*/ 245 w 2235"/>
                  <a:gd name="T65" fmla="*/ 684 h 2080"/>
                  <a:gd name="T66" fmla="*/ 360 w 2235"/>
                  <a:gd name="T67" fmla="*/ 520 h 2080"/>
                  <a:gd name="T68" fmla="*/ 487 w 2235"/>
                  <a:gd name="T69" fmla="*/ 372 h 2080"/>
                  <a:gd name="T70" fmla="*/ 625 w 2235"/>
                  <a:gd name="T71" fmla="*/ 244 h 2080"/>
                  <a:gd name="T72" fmla="*/ 768 w 2235"/>
                  <a:gd name="T73" fmla="*/ 142 h 2080"/>
                  <a:gd name="T74" fmla="*/ 864 w 2235"/>
                  <a:gd name="T75" fmla="*/ 90 h 2080"/>
                  <a:gd name="T76" fmla="*/ 1010 w 2235"/>
                  <a:gd name="T77" fmla="*/ 34 h 2080"/>
                  <a:gd name="T78" fmla="*/ 1153 w 2235"/>
                  <a:gd name="T79" fmla="*/ 6 h 2080"/>
                  <a:gd name="T80" fmla="*/ 1297 w 2235"/>
                  <a:gd name="T81" fmla="*/ 1 h 2080"/>
                  <a:gd name="T82" fmla="*/ 1436 w 2235"/>
                  <a:gd name="T83" fmla="*/ 21 h 2080"/>
                  <a:gd name="T84" fmla="*/ 1570 w 2235"/>
                  <a:gd name="T85" fmla="*/ 61 h 2080"/>
                  <a:gd name="T86" fmla="*/ 1699 w 2235"/>
                  <a:gd name="T87" fmla="*/ 123 h 2080"/>
                  <a:gd name="T88" fmla="*/ 1817 w 2235"/>
                  <a:gd name="T89" fmla="*/ 202 h 2080"/>
                  <a:gd name="T90" fmla="*/ 1927 w 2235"/>
                  <a:gd name="T91" fmla="*/ 300 h 2080"/>
                  <a:gd name="T92" fmla="*/ 2024 w 2235"/>
                  <a:gd name="T93" fmla="*/ 414 h 2080"/>
                  <a:gd name="T94" fmla="*/ 2110 w 2235"/>
                  <a:gd name="T95" fmla="*/ 542 h 2080"/>
                  <a:gd name="T96" fmla="*/ 2159 w 2235"/>
                  <a:gd name="T97" fmla="*/ 637 h 20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35"/>
                  <a:gd name="T148" fmla="*/ 0 h 2080"/>
                  <a:gd name="T149" fmla="*/ 2235 w 2235"/>
                  <a:gd name="T150" fmla="*/ 2080 h 20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35" h="2080">
                    <a:moveTo>
                      <a:pt x="2159" y="637"/>
                    </a:moveTo>
                    <a:lnTo>
                      <a:pt x="2159" y="637"/>
                    </a:lnTo>
                    <a:lnTo>
                      <a:pt x="2180" y="684"/>
                    </a:lnTo>
                    <a:lnTo>
                      <a:pt x="2196" y="732"/>
                    </a:lnTo>
                    <a:lnTo>
                      <a:pt x="2211" y="780"/>
                    </a:lnTo>
                    <a:lnTo>
                      <a:pt x="2222" y="828"/>
                    </a:lnTo>
                    <a:lnTo>
                      <a:pt x="2229" y="874"/>
                    </a:lnTo>
                    <a:lnTo>
                      <a:pt x="2234" y="920"/>
                    </a:lnTo>
                    <a:lnTo>
                      <a:pt x="2235" y="967"/>
                    </a:lnTo>
                    <a:lnTo>
                      <a:pt x="2235" y="1013"/>
                    </a:lnTo>
                    <a:lnTo>
                      <a:pt x="2231" y="1059"/>
                    </a:lnTo>
                    <a:lnTo>
                      <a:pt x="2223" y="1104"/>
                    </a:lnTo>
                    <a:lnTo>
                      <a:pt x="2214" y="1148"/>
                    </a:lnTo>
                    <a:lnTo>
                      <a:pt x="2202" y="1191"/>
                    </a:lnTo>
                    <a:lnTo>
                      <a:pt x="2187" y="1234"/>
                    </a:lnTo>
                    <a:lnTo>
                      <a:pt x="2171" y="1277"/>
                    </a:lnTo>
                    <a:lnTo>
                      <a:pt x="2151" y="1319"/>
                    </a:lnTo>
                    <a:lnTo>
                      <a:pt x="2129" y="1360"/>
                    </a:lnTo>
                    <a:lnTo>
                      <a:pt x="2105" y="1400"/>
                    </a:lnTo>
                    <a:lnTo>
                      <a:pt x="2080" y="1439"/>
                    </a:lnTo>
                    <a:lnTo>
                      <a:pt x="2051" y="1478"/>
                    </a:lnTo>
                    <a:lnTo>
                      <a:pt x="2021" y="1515"/>
                    </a:lnTo>
                    <a:lnTo>
                      <a:pt x="1989" y="1551"/>
                    </a:lnTo>
                    <a:lnTo>
                      <a:pt x="1956" y="1587"/>
                    </a:lnTo>
                    <a:lnTo>
                      <a:pt x="1920" y="1621"/>
                    </a:lnTo>
                    <a:lnTo>
                      <a:pt x="1882" y="1656"/>
                    </a:lnTo>
                    <a:lnTo>
                      <a:pt x="1844" y="1687"/>
                    </a:lnTo>
                    <a:lnTo>
                      <a:pt x="1803" y="1718"/>
                    </a:lnTo>
                    <a:lnTo>
                      <a:pt x="1761" y="1748"/>
                    </a:lnTo>
                    <a:lnTo>
                      <a:pt x="1718" y="1777"/>
                    </a:lnTo>
                    <a:lnTo>
                      <a:pt x="1675" y="1805"/>
                    </a:lnTo>
                    <a:lnTo>
                      <a:pt x="1628" y="1830"/>
                    </a:lnTo>
                    <a:lnTo>
                      <a:pt x="1582" y="1854"/>
                    </a:lnTo>
                    <a:lnTo>
                      <a:pt x="1534" y="1878"/>
                    </a:lnTo>
                    <a:lnTo>
                      <a:pt x="1485" y="1901"/>
                    </a:lnTo>
                    <a:lnTo>
                      <a:pt x="1436" y="1921"/>
                    </a:lnTo>
                    <a:lnTo>
                      <a:pt x="1385" y="1942"/>
                    </a:lnTo>
                    <a:lnTo>
                      <a:pt x="1333" y="1962"/>
                    </a:lnTo>
                    <a:lnTo>
                      <a:pt x="1280" y="1980"/>
                    </a:lnTo>
                    <a:lnTo>
                      <a:pt x="1228" y="1996"/>
                    </a:lnTo>
                    <a:lnTo>
                      <a:pt x="1174" y="2013"/>
                    </a:lnTo>
                    <a:lnTo>
                      <a:pt x="1121" y="2026"/>
                    </a:lnTo>
                    <a:lnTo>
                      <a:pt x="1067" y="2040"/>
                    </a:lnTo>
                    <a:lnTo>
                      <a:pt x="1013" y="2050"/>
                    </a:lnTo>
                    <a:lnTo>
                      <a:pt x="959" y="2060"/>
                    </a:lnTo>
                    <a:lnTo>
                      <a:pt x="905" y="2068"/>
                    </a:lnTo>
                    <a:lnTo>
                      <a:pt x="852" y="2074"/>
                    </a:lnTo>
                    <a:lnTo>
                      <a:pt x="798" y="2078"/>
                    </a:lnTo>
                    <a:lnTo>
                      <a:pt x="746" y="2080"/>
                    </a:lnTo>
                    <a:lnTo>
                      <a:pt x="695" y="2080"/>
                    </a:lnTo>
                    <a:lnTo>
                      <a:pt x="642" y="2077"/>
                    </a:lnTo>
                    <a:lnTo>
                      <a:pt x="593" y="2072"/>
                    </a:lnTo>
                    <a:lnTo>
                      <a:pt x="544" y="2066"/>
                    </a:lnTo>
                    <a:lnTo>
                      <a:pt x="496" y="2056"/>
                    </a:lnTo>
                    <a:lnTo>
                      <a:pt x="450" y="2044"/>
                    </a:lnTo>
                    <a:lnTo>
                      <a:pt x="405" y="2029"/>
                    </a:lnTo>
                    <a:lnTo>
                      <a:pt x="360" y="2011"/>
                    </a:lnTo>
                    <a:lnTo>
                      <a:pt x="318" y="1992"/>
                    </a:lnTo>
                    <a:lnTo>
                      <a:pt x="279" y="1968"/>
                    </a:lnTo>
                    <a:lnTo>
                      <a:pt x="260" y="1956"/>
                    </a:lnTo>
                    <a:lnTo>
                      <a:pt x="241" y="1942"/>
                    </a:lnTo>
                    <a:lnTo>
                      <a:pt x="223" y="1927"/>
                    </a:lnTo>
                    <a:lnTo>
                      <a:pt x="205" y="1913"/>
                    </a:lnTo>
                    <a:lnTo>
                      <a:pt x="187" y="1896"/>
                    </a:lnTo>
                    <a:lnTo>
                      <a:pt x="170" y="1880"/>
                    </a:lnTo>
                    <a:lnTo>
                      <a:pt x="154" y="1862"/>
                    </a:lnTo>
                    <a:lnTo>
                      <a:pt x="139" y="1844"/>
                    </a:lnTo>
                    <a:lnTo>
                      <a:pt x="124" y="1824"/>
                    </a:lnTo>
                    <a:lnTo>
                      <a:pt x="109" y="1805"/>
                    </a:lnTo>
                    <a:lnTo>
                      <a:pt x="96" y="1784"/>
                    </a:lnTo>
                    <a:lnTo>
                      <a:pt x="84" y="1762"/>
                    </a:lnTo>
                    <a:lnTo>
                      <a:pt x="70" y="1739"/>
                    </a:lnTo>
                    <a:lnTo>
                      <a:pt x="60" y="1715"/>
                    </a:lnTo>
                    <a:lnTo>
                      <a:pt x="48" y="1691"/>
                    </a:lnTo>
                    <a:lnTo>
                      <a:pt x="39" y="1666"/>
                    </a:lnTo>
                    <a:lnTo>
                      <a:pt x="30" y="1641"/>
                    </a:lnTo>
                    <a:lnTo>
                      <a:pt x="23" y="1615"/>
                    </a:lnTo>
                    <a:lnTo>
                      <a:pt x="17" y="1588"/>
                    </a:lnTo>
                    <a:lnTo>
                      <a:pt x="11" y="1561"/>
                    </a:lnTo>
                    <a:lnTo>
                      <a:pt x="8" y="1534"/>
                    </a:lnTo>
                    <a:lnTo>
                      <a:pt x="3" y="1508"/>
                    </a:lnTo>
                    <a:lnTo>
                      <a:pt x="2" y="1479"/>
                    </a:lnTo>
                    <a:lnTo>
                      <a:pt x="0" y="1452"/>
                    </a:lnTo>
                    <a:lnTo>
                      <a:pt x="0" y="1424"/>
                    </a:lnTo>
                    <a:lnTo>
                      <a:pt x="0" y="1394"/>
                    </a:lnTo>
                    <a:lnTo>
                      <a:pt x="5" y="1337"/>
                    </a:lnTo>
                    <a:lnTo>
                      <a:pt x="11" y="1277"/>
                    </a:lnTo>
                    <a:lnTo>
                      <a:pt x="23" y="1219"/>
                    </a:lnTo>
                    <a:lnTo>
                      <a:pt x="36" y="1158"/>
                    </a:lnTo>
                    <a:lnTo>
                      <a:pt x="52" y="1098"/>
                    </a:lnTo>
                    <a:lnTo>
                      <a:pt x="73" y="1038"/>
                    </a:lnTo>
                    <a:lnTo>
                      <a:pt x="96" y="977"/>
                    </a:lnTo>
                    <a:lnTo>
                      <a:pt x="121" y="917"/>
                    </a:lnTo>
                    <a:lnTo>
                      <a:pt x="148" y="859"/>
                    </a:lnTo>
                    <a:lnTo>
                      <a:pt x="179" y="799"/>
                    </a:lnTo>
                    <a:lnTo>
                      <a:pt x="211" y="741"/>
                    </a:lnTo>
                    <a:lnTo>
                      <a:pt x="245" y="684"/>
                    </a:lnTo>
                    <a:lnTo>
                      <a:pt x="282" y="629"/>
                    </a:lnTo>
                    <a:lnTo>
                      <a:pt x="320" y="574"/>
                    </a:lnTo>
                    <a:lnTo>
                      <a:pt x="360" y="520"/>
                    </a:lnTo>
                    <a:lnTo>
                      <a:pt x="402" y="469"/>
                    </a:lnTo>
                    <a:lnTo>
                      <a:pt x="444" y="420"/>
                    </a:lnTo>
                    <a:lnTo>
                      <a:pt x="487" y="372"/>
                    </a:lnTo>
                    <a:lnTo>
                      <a:pt x="532" y="327"/>
                    </a:lnTo>
                    <a:lnTo>
                      <a:pt x="578" y="284"/>
                    </a:lnTo>
                    <a:lnTo>
                      <a:pt x="625" y="244"/>
                    </a:lnTo>
                    <a:lnTo>
                      <a:pt x="672" y="206"/>
                    </a:lnTo>
                    <a:lnTo>
                      <a:pt x="720" y="172"/>
                    </a:lnTo>
                    <a:lnTo>
                      <a:pt x="768" y="142"/>
                    </a:lnTo>
                    <a:lnTo>
                      <a:pt x="816" y="114"/>
                    </a:lnTo>
                    <a:lnTo>
                      <a:pt x="864" y="90"/>
                    </a:lnTo>
                    <a:lnTo>
                      <a:pt x="913" y="67"/>
                    </a:lnTo>
                    <a:lnTo>
                      <a:pt x="961" y="49"/>
                    </a:lnTo>
                    <a:lnTo>
                      <a:pt x="1010" y="34"/>
                    </a:lnTo>
                    <a:lnTo>
                      <a:pt x="1058" y="22"/>
                    </a:lnTo>
                    <a:lnTo>
                      <a:pt x="1106" y="13"/>
                    </a:lnTo>
                    <a:lnTo>
                      <a:pt x="1153" y="6"/>
                    </a:lnTo>
                    <a:lnTo>
                      <a:pt x="1201" y="1"/>
                    </a:lnTo>
                    <a:lnTo>
                      <a:pt x="1249" y="0"/>
                    </a:lnTo>
                    <a:lnTo>
                      <a:pt x="1297" y="1"/>
                    </a:lnTo>
                    <a:lnTo>
                      <a:pt x="1343" y="6"/>
                    </a:lnTo>
                    <a:lnTo>
                      <a:pt x="1391" y="12"/>
                    </a:lnTo>
                    <a:lnTo>
                      <a:pt x="1436" y="21"/>
                    </a:lnTo>
                    <a:lnTo>
                      <a:pt x="1482" y="31"/>
                    </a:lnTo>
                    <a:lnTo>
                      <a:pt x="1527" y="45"/>
                    </a:lnTo>
                    <a:lnTo>
                      <a:pt x="1570" y="61"/>
                    </a:lnTo>
                    <a:lnTo>
                      <a:pt x="1614" y="79"/>
                    </a:lnTo>
                    <a:lnTo>
                      <a:pt x="1657" y="100"/>
                    </a:lnTo>
                    <a:lnTo>
                      <a:pt x="1699" y="123"/>
                    </a:lnTo>
                    <a:lnTo>
                      <a:pt x="1739" y="146"/>
                    </a:lnTo>
                    <a:lnTo>
                      <a:pt x="1779" y="173"/>
                    </a:lnTo>
                    <a:lnTo>
                      <a:pt x="1817" y="202"/>
                    </a:lnTo>
                    <a:lnTo>
                      <a:pt x="1856" y="233"/>
                    </a:lnTo>
                    <a:lnTo>
                      <a:pt x="1891" y="266"/>
                    </a:lnTo>
                    <a:lnTo>
                      <a:pt x="1927" y="300"/>
                    </a:lnTo>
                    <a:lnTo>
                      <a:pt x="1960" y="336"/>
                    </a:lnTo>
                    <a:lnTo>
                      <a:pt x="1993" y="374"/>
                    </a:lnTo>
                    <a:lnTo>
                      <a:pt x="2024" y="414"/>
                    </a:lnTo>
                    <a:lnTo>
                      <a:pt x="2054" y="456"/>
                    </a:lnTo>
                    <a:lnTo>
                      <a:pt x="2083" y="498"/>
                    </a:lnTo>
                    <a:lnTo>
                      <a:pt x="2110" y="542"/>
                    </a:lnTo>
                    <a:lnTo>
                      <a:pt x="2135" y="589"/>
                    </a:lnTo>
                    <a:lnTo>
                      <a:pt x="2159" y="637"/>
                    </a:lnTo>
                    <a:close/>
                  </a:path>
                </a:pathLst>
              </a:custGeom>
              <a:solidFill>
                <a:srgbClr val="FFFFFF">
                  <a:alpha val="10196"/>
                </a:srgbClr>
              </a:solidFill>
              <a:ln w="101600" algn="ctr">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endParaRPr lang="ko-KR" altLang="en-US"/>
              </a:p>
            </p:txBody>
          </p:sp>
          <p:sp>
            <p:nvSpPr>
              <p:cNvPr id="13397" name="Freeform 85"/>
              <p:cNvSpPr/>
              <p:nvPr/>
            </p:nvSpPr>
            <p:spPr bwMode="auto">
              <a:xfrm>
                <a:off x="2124" y="2369"/>
                <a:ext cx="1679" cy="1107"/>
              </a:xfrm>
              <a:custGeom>
                <a:avLst/>
                <a:gdLst>
                  <a:gd name="T0" fmla="*/ 840 w 2130"/>
                  <a:gd name="T1" fmla="*/ 78 h 1444"/>
                  <a:gd name="T2" fmla="*/ 776 w 2130"/>
                  <a:gd name="T3" fmla="*/ 110 h 1444"/>
                  <a:gd name="T4" fmla="*/ 712 w 2130"/>
                  <a:gd name="T5" fmla="*/ 146 h 1444"/>
                  <a:gd name="T6" fmla="*/ 584 w 2130"/>
                  <a:gd name="T7" fmla="*/ 236 h 1444"/>
                  <a:gd name="T8" fmla="*/ 460 w 2130"/>
                  <a:gd name="T9" fmla="*/ 344 h 1444"/>
                  <a:gd name="T10" fmla="*/ 342 w 2130"/>
                  <a:gd name="T11" fmla="*/ 468 h 1444"/>
                  <a:gd name="T12" fmla="*/ 236 w 2130"/>
                  <a:gd name="T13" fmla="*/ 602 h 1444"/>
                  <a:gd name="T14" fmla="*/ 140 w 2130"/>
                  <a:gd name="T15" fmla="*/ 748 h 1444"/>
                  <a:gd name="T16" fmla="*/ 62 w 2130"/>
                  <a:gd name="T17" fmla="*/ 898 h 1444"/>
                  <a:gd name="T18" fmla="*/ 0 w 2130"/>
                  <a:gd name="T19" fmla="*/ 1050 h 1444"/>
                  <a:gd name="T20" fmla="*/ 14 w 2130"/>
                  <a:gd name="T21" fmla="*/ 1084 h 1444"/>
                  <a:gd name="T22" fmla="*/ 36 w 2130"/>
                  <a:gd name="T23" fmla="*/ 1130 h 1444"/>
                  <a:gd name="T24" fmla="*/ 90 w 2130"/>
                  <a:gd name="T25" fmla="*/ 1208 h 1444"/>
                  <a:gd name="T26" fmla="*/ 152 w 2130"/>
                  <a:gd name="T27" fmla="*/ 1276 h 1444"/>
                  <a:gd name="T28" fmla="*/ 224 w 2130"/>
                  <a:gd name="T29" fmla="*/ 1330 h 1444"/>
                  <a:gd name="T30" fmla="*/ 304 w 2130"/>
                  <a:gd name="T31" fmla="*/ 1372 h 1444"/>
                  <a:gd name="T32" fmla="*/ 392 w 2130"/>
                  <a:gd name="T33" fmla="*/ 1404 h 1444"/>
                  <a:gd name="T34" fmla="*/ 484 w 2130"/>
                  <a:gd name="T35" fmla="*/ 1426 h 1444"/>
                  <a:gd name="T36" fmla="*/ 582 w 2130"/>
                  <a:gd name="T37" fmla="*/ 1440 h 1444"/>
                  <a:gd name="T38" fmla="*/ 684 w 2130"/>
                  <a:gd name="T39" fmla="*/ 1444 h 1444"/>
                  <a:gd name="T40" fmla="*/ 790 w 2130"/>
                  <a:gd name="T41" fmla="*/ 1438 h 1444"/>
                  <a:gd name="T42" fmla="*/ 896 w 2130"/>
                  <a:gd name="T43" fmla="*/ 1428 h 1444"/>
                  <a:gd name="T44" fmla="*/ 1004 w 2130"/>
                  <a:gd name="T45" fmla="*/ 1408 h 1444"/>
                  <a:gd name="T46" fmla="*/ 1112 w 2130"/>
                  <a:gd name="T47" fmla="*/ 1384 h 1444"/>
                  <a:gd name="T48" fmla="*/ 1218 w 2130"/>
                  <a:gd name="T49" fmla="*/ 1354 h 1444"/>
                  <a:gd name="T50" fmla="*/ 1322 w 2130"/>
                  <a:gd name="T51" fmla="*/ 1320 h 1444"/>
                  <a:gd name="T52" fmla="*/ 1472 w 2130"/>
                  <a:gd name="T53" fmla="*/ 1262 h 1444"/>
                  <a:gd name="T54" fmla="*/ 1528 w 2130"/>
                  <a:gd name="T55" fmla="*/ 1236 h 1444"/>
                  <a:gd name="T56" fmla="*/ 1634 w 2130"/>
                  <a:gd name="T57" fmla="*/ 1180 h 1444"/>
                  <a:gd name="T58" fmla="*/ 1734 w 2130"/>
                  <a:gd name="T59" fmla="*/ 1118 h 1444"/>
                  <a:gd name="T60" fmla="*/ 1828 w 2130"/>
                  <a:gd name="T61" fmla="*/ 1050 h 1444"/>
                  <a:gd name="T62" fmla="*/ 1912 w 2130"/>
                  <a:gd name="T63" fmla="*/ 976 h 1444"/>
                  <a:gd name="T64" fmla="*/ 1988 w 2130"/>
                  <a:gd name="T65" fmla="*/ 896 h 1444"/>
                  <a:gd name="T66" fmla="*/ 2054 w 2130"/>
                  <a:gd name="T67" fmla="*/ 810 h 1444"/>
                  <a:gd name="T68" fmla="*/ 2108 w 2130"/>
                  <a:gd name="T69" fmla="*/ 722 h 1444"/>
                  <a:gd name="T70" fmla="*/ 2130 w 2130"/>
                  <a:gd name="T71" fmla="*/ 676 h 1444"/>
                  <a:gd name="T72" fmla="*/ 2108 w 2130"/>
                  <a:gd name="T73" fmla="*/ 620 h 1444"/>
                  <a:gd name="T74" fmla="*/ 2062 w 2130"/>
                  <a:gd name="T75" fmla="*/ 530 h 1444"/>
                  <a:gd name="T76" fmla="*/ 2010 w 2130"/>
                  <a:gd name="T77" fmla="*/ 446 h 1444"/>
                  <a:gd name="T78" fmla="*/ 1952 w 2130"/>
                  <a:gd name="T79" fmla="*/ 368 h 1444"/>
                  <a:gd name="T80" fmla="*/ 1888 w 2130"/>
                  <a:gd name="T81" fmla="*/ 296 h 1444"/>
                  <a:gd name="T82" fmla="*/ 1820 w 2130"/>
                  <a:gd name="T83" fmla="*/ 230 h 1444"/>
                  <a:gd name="T84" fmla="*/ 1746 w 2130"/>
                  <a:gd name="T85" fmla="*/ 172 h 1444"/>
                  <a:gd name="T86" fmla="*/ 1666 w 2130"/>
                  <a:gd name="T87" fmla="*/ 122 h 1444"/>
                  <a:gd name="T88" fmla="*/ 1584 w 2130"/>
                  <a:gd name="T89" fmla="*/ 80 h 1444"/>
                  <a:gd name="T90" fmla="*/ 1498 w 2130"/>
                  <a:gd name="T91" fmla="*/ 46 h 1444"/>
                  <a:gd name="T92" fmla="*/ 1410 w 2130"/>
                  <a:gd name="T93" fmla="*/ 22 h 1444"/>
                  <a:gd name="T94" fmla="*/ 1318 w 2130"/>
                  <a:gd name="T95" fmla="*/ 6 h 1444"/>
                  <a:gd name="T96" fmla="*/ 1226 w 2130"/>
                  <a:gd name="T97" fmla="*/ 0 h 1444"/>
                  <a:gd name="T98" fmla="*/ 1130 w 2130"/>
                  <a:gd name="T99" fmla="*/ 4 h 1444"/>
                  <a:gd name="T100" fmla="*/ 1034 w 2130"/>
                  <a:gd name="T101" fmla="*/ 18 h 1444"/>
                  <a:gd name="T102" fmla="*/ 938 w 2130"/>
                  <a:gd name="T103" fmla="*/ 42 h 1444"/>
                  <a:gd name="T104" fmla="*/ 840 w 2130"/>
                  <a:gd name="T105" fmla="*/ 78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0" h="1444">
                    <a:moveTo>
                      <a:pt x="840" y="78"/>
                    </a:moveTo>
                    <a:lnTo>
                      <a:pt x="840" y="78"/>
                    </a:lnTo>
                    <a:lnTo>
                      <a:pt x="808" y="94"/>
                    </a:lnTo>
                    <a:lnTo>
                      <a:pt x="776" y="110"/>
                    </a:lnTo>
                    <a:lnTo>
                      <a:pt x="744" y="128"/>
                    </a:lnTo>
                    <a:lnTo>
                      <a:pt x="712" y="146"/>
                    </a:lnTo>
                    <a:lnTo>
                      <a:pt x="646" y="188"/>
                    </a:lnTo>
                    <a:lnTo>
                      <a:pt x="584" y="236"/>
                    </a:lnTo>
                    <a:lnTo>
                      <a:pt x="520" y="288"/>
                    </a:lnTo>
                    <a:lnTo>
                      <a:pt x="460" y="344"/>
                    </a:lnTo>
                    <a:lnTo>
                      <a:pt x="400" y="404"/>
                    </a:lnTo>
                    <a:lnTo>
                      <a:pt x="342" y="468"/>
                    </a:lnTo>
                    <a:lnTo>
                      <a:pt x="288" y="534"/>
                    </a:lnTo>
                    <a:lnTo>
                      <a:pt x="236" y="602"/>
                    </a:lnTo>
                    <a:lnTo>
                      <a:pt x="186" y="674"/>
                    </a:lnTo>
                    <a:lnTo>
                      <a:pt x="140" y="748"/>
                    </a:lnTo>
                    <a:lnTo>
                      <a:pt x="98" y="822"/>
                    </a:lnTo>
                    <a:lnTo>
                      <a:pt x="62" y="898"/>
                    </a:lnTo>
                    <a:lnTo>
                      <a:pt x="28" y="974"/>
                    </a:lnTo>
                    <a:lnTo>
                      <a:pt x="0" y="1050"/>
                    </a:lnTo>
                    <a:lnTo>
                      <a:pt x="0" y="1050"/>
                    </a:lnTo>
                    <a:lnTo>
                      <a:pt x="14" y="1084"/>
                    </a:lnTo>
                    <a:lnTo>
                      <a:pt x="14" y="1084"/>
                    </a:lnTo>
                    <a:lnTo>
                      <a:pt x="36" y="1130"/>
                    </a:lnTo>
                    <a:lnTo>
                      <a:pt x="62" y="1170"/>
                    </a:lnTo>
                    <a:lnTo>
                      <a:pt x="90" y="1208"/>
                    </a:lnTo>
                    <a:lnTo>
                      <a:pt x="120" y="1244"/>
                    </a:lnTo>
                    <a:lnTo>
                      <a:pt x="152" y="1276"/>
                    </a:lnTo>
                    <a:lnTo>
                      <a:pt x="188" y="1304"/>
                    </a:lnTo>
                    <a:lnTo>
                      <a:pt x="224" y="1330"/>
                    </a:lnTo>
                    <a:lnTo>
                      <a:pt x="264" y="1352"/>
                    </a:lnTo>
                    <a:lnTo>
                      <a:pt x="304" y="1372"/>
                    </a:lnTo>
                    <a:lnTo>
                      <a:pt x="348" y="1390"/>
                    </a:lnTo>
                    <a:lnTo>
                      <a:pt x="392" y="1404"/>
                    </a:lnTo>
                    <a:lnTo>
                      <a:pt x="438" y="1416"/>
                    </a:lnTo>
                    <a:lnTo>
                      <a:pt x="484" y="1426"/>
                    </a:lnTo>
                    <a:lnTo>
                      <a:pt x="534" y="1434"/>
                    </a:lnTo>
                    <a:lnTo>
                      <a:pt x="582" y="1440"/>
                    </a:lnTo>
                    <a:lnTo>
                      <a:pt x="634" y="1442"/>
                    </a:lnTo>
                    <a:lnTo>
                      <a:pt x="684" y="1444"/>
                    </a:lnTo>
                    <a:lnTo>
                      <a:pt x="736" y="1442"/>
                    </a:lnTo>
                    <a:lnTo>
                      <a:pt x="790" y="1438"/>
                    </a:lnTo>
                    <a:lnTo>
                      <a:pt x="842" y="1434"/>
                    </a:lnTo>
                    <a:lnTo>
                      <a:pt x="896" y="1428"/>
                    </a:lnTo>
                    <a:lnTo>
                      <a:pt x="950" y="1418"/>
                    </a:lnTo>
                    <a:lnTo>
                      <a:pt x="1004" y="1408"/>
                    </a:lnTo>
                    <a:lnTo>
                      <a:pt x="1058" y="1398"/>
                    </a:lnTo>
                    <a:lnTo>
                      <a:pt x="1112" y="1384"/>
                    </a:lnTo>
                    <a:lnTo>
                      <a:pt x="1166" y="1370"/>
                    </a:lnTo>
                    <a:lnTo>
                      <a:pt x="1218" y="1354"/>
                    </a:lnTo>
                    <a:lnTo>
                      <a:pt x="1270" y="1338"/>
                    </a:lnTo>
                    <a:lnTo>
                      <a:pt x="1322" y="1320"/>
                    </a:lnTo>
                    <a:lnTo>
                      <a:pt x="1374" y="1302"/>
                    </a:lnTo>
                    <a:lnTo>
                      <a:pt x="1472" y="1262"/>
                    </a:lnTo>
                    <a:lnTo>
                      <a:pt x="1472" y="1262"/>
                    </a:lnTo>
                    <a:lnTo>
                      <a:pt x="1528" y="1236"/>
                    </a:lnTo>
                    <a:lnTo>
                      <a:pt x="1582" y="1210"/>
                    </a:lnTo>
                    <a:lnTo>
                      <a:pt x="1634" y="1180"/>
                    </a:lnTo>
                    <a:lnTo>
                      <a:pt x="1686" y="1150"/>
                    </a:lnTo>
                    <a:lnTo>
                      <a:pt x="1734" y="1118"/>
                    </a:lnTo>
                    <a:lnTo>
                      <a:pt x="1782" y="1084"/>
                    </a:lnTo>
                    <a:lnTo>
                      <a:pt x="1828" y="1050"/>
                    </a:lnTo>
                    <a:lnTo>
                      <a:pt x="1872" y="1014"/>
                    </a:lnTo>
                    <a:lnTo>
                      <a:pt x="1912" y="976"/>
                    </a:lnTo>
                    <a:lnTo>
                      <a:pt x="1952" y="936"/>
                    </a:lnTo>
                    <a:lnTo>
                      <a:pt x="1988" y="896"/>
                    </a:lnTo>
                    <a:lnTo>
                      <a:pt x="2022" y="854"/>
                    </a:lnTo>
                    <a:lnTo>
                      <a:pt x="2054" y="810"/>
                    </a:lnTo>
                    <a:lnTo>
                      <a:pt x="2082" y="766"/>
                    </a:lnTo>
                    <a:lnTo>
                      <a:pt x="2108" y="722"/>
                    </a:lnTo>
                    <a:lnTo>
                      <a:pt x="2130" y="676"/>
                    </a:lnTo>
                    <a:lnTo>
                      <a:pt x="2130" y="676"/>
                    </a:lnTo>
                    <a:lnTo>
                      <a:pt x="2108" y="620"/>
                    </a:lnTo>
                    <a:lnTo>
                      <a:pt x="2108" y="620"/>
                    </a:lnTo>
                    <a:lnTo>
                      <a:pt x="2086" y="574"/>
                    </a:lnTo>
                    <a:lnTo>
                      <a:pt x="2062" y="530"/>
                    </a:lnTo>
                    <a:lnTo>
                      <a:pt x="2038" y="488"/>
                    </a:lnTo>
                    <a:lnTo>
                      <a:pt x="2010" y="446"/>
                    </a:lnTo>
                    <a:lnTo>
                      <a:pt x="1982" y="406"/>
                    </a:lnTo>
                    <a:lnTo>
                      <a:pt x="1952" y="368"/>
                    </a:lnTo>
                    <a:lnTo>
                      <a:pt x="1922" y="330"/>
                    </a:lnTo>
                    <a:lnTo>
                      <a:pt x="1888" y="296"/>
                    </a:lnTo>
                    <a:lnTo>
                      <a:pt x="1854" y="262"/>
                    </a:lnTo>
                    <a:lnTo>
                      <a:pt x="1820" y="230"/>
                    </a:lnTo>
                    <a:lnTo>
                      <a:pt x="1782" y="200"/>
                    </a:lnTo>
                    <a:lnTo>
                      <a:pt x="1746" y="172"/>
                    </a:lnTo>
                    <a:lnTo>
                      <a:pt x="1706" y="146"/>
                    </a:lnTo>
                    <a:lnTo>
                      <a:pt x="1666" y="122"/>
                    </a:lnTo>
                    <a:lnTo>
                      <a:pt x="1626" y="100"/>
                    </a:lnTo>
                    <a:lnTo>
                      <a:pt x="1584" y="80"/>
                    </a:lnTo>
                    <a:lnTo>
                      <a:pt x="1542" y="62"/>
                    </a:lnTo>
                    <a:lnTo>
                      <a:pt x="1498" y="46"/>
                    </a:lnTo>
                    <a:lnTo>
                      <a:pt x="1454" y="32"/>
                    </a:lnTo>
                    <a:lnTo>
                      <a:pt x="1410" y="22"/>
                    </a:lnTo>
                    <a:lnTo>
                      <a:pt x="1364" y="12"/>
                    </a:lnTo>
                    <a:lnTo>
                      <a:pt x="1318" y="6"/>
                    </a:lnTo>
                    <a:lnTo>
                      <a:pt x="1272" y="2"/>
                    </a:lnTo>
                    <a:lnTo>
                      <a:pt x="1226" y="0"/>
                    </a:lnTo>
                    <a:lnTo>
                      <a:pt x="1178" y="0"/>
                    </a:lnTo>
                    <a:lnTo>
                      <a:pt x="1130" y="4"/>
                    </a:lnTo>
                    <a:lnTo>
                      <a:pt x="1082" y="10"/>
                    </a:lnTo>
                    <a:lnTo>
                      <a:pt x="1034" y="18"/>
                    </a:lnTo>
                    <a:lnTo>
                      <a:pt x="986" y="28"/>
                    </a:lnTo>
                    <a:lnTo>
                      <a:pt x="938" y="42"/>
                    </a:lnTo>
                    <a:lnTo>
                      <a:pt x="888" y="60"/>
                    </a:lnTo>
                    <a:lnTo>
                      <a:pt x="840" y="78"/>
                    </a:lnTo>
                    <a:lnTo>
                      <a:pt x="840" y="78"/>
                    </a:lnTo>
                    <a:close/>
                  </a:path>
                </a:pathLst>
              </a:custGeom>
              <a:solidFill>
                <a:srgbClr val="FFFFFF">
                  <a:alpha val="10001"/>
                </a:srgbClr>
              </a:solidFill>
              <a:ln w="19050" cap="rnd" cmpd="sng">
                <a:solidFill>
                  <a:schemeClr val="bg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369" name="Oval 142"/>
            <p:cNvSpPr>
              <a:spLocks noChangeArrowheads="1"/>
            </p:cNvSpPr>
            <p:nvPr/>
          </p:nvSpPr>
          <p:spPr bwMode="auto">
            <a:xfrm>
              <a:off x="5097463" y="805337"/>
              <a:ext cx="1414462" cy="1414462"/>
            </a:xfrm>
            <a:prstGeom prst="ellipse">
              <a:avLst/>
            </a:prstGeom>
            <a:solidFill>
              <a:schemeClr val="tx1">
                <a:alpha val="30000"/>
              </a:schemeClr>
            </a:solidFill>
            <a:ln w="101600" algn="ctr">
              <a:solidFill>
                <a:schemeClr val="bg1"/>
              </a:solidFill>
              <a:rou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endParaRPr lang="ko-KR" altLang="en-US"/>
            </a:p>
          </p:txBody>
        </p:sp>
        <p:sp>
          <p:nvSpPr>
            <p:cNvPr id="13358" name="TextBox 57"/>
            <p:cNvSpPr txBox="1">
              <a:spLocks noChangeArrowheads="1"/>
            </p:cNvSpPr>
            <p:nvPr/>
          </p:nvSpPr>
          <p:spPr bwMode="auto">
            <a:xfrm>
              <a:off x="5804694" y="2823049"/>
              <a:ext cx="124379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tailEnd type="oval"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400" b="1" dirty="0" smtClean="0">
                  <a:solidFill>
                    <a:schemeClr val="bg1"/>
                  </a:solidFill>
                  <a:latin typeface="Arial Black" panose="020B0A04020102020204" pitchFamily="34" charset="0"/>
                </a:rPr>
                <a:t>安全运营</a:t>
              </a:r>
              <a:endParaRPr lang="ko-KR" altLang="en-US" sz="1400" b="1" dirty="0">
                <a:solidFill>
                  <a:schemeClr val="bg1"/>
                </a:solidFill>
                <a:latin typeface="Arial Black" panose="020B0A04020102020204" pitchFamily="34" charset="0"/>
              </a:endParaRPr>
            </a:p>
          </p:txBody>
        </p:sp>
        <p:sp>
          <p:nvSpPr>
            <p:cNvPr id="13359" name="Rectangle 13"/>
            <p:cNvSpPr>
              <a:spLocks noChangeArrowheads="1"/>
            </p:cNvSpPr>
            <p:nvPr/>
          </p:nvSpPr>
          <p:spPr bwMode="auto">
            <a:xfrm>
              <a:off x="5255965" y="3878738"/>
              <a:ext cx="208268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ot"/>
                  <a:round/>
                  <a:headEnd type="oval" w="med" len="med"/>
                  <a:tailEnd type="oval" w="med" len="me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600" dirty="0" smtClean="0">
                  <a:solidFill>
                    <a:schemeClr val="bg1"/>
                  </a:solidFill>
                  <a:latin typeface="Arial" panose="020B0604020202020204" pitchFamily="34" charset="0"/>
                </a:rPr>
                <a:t>一个让你无法逃避的</a:t>
              </a:r>
              <a:r>
                <a:rPr lang="zh-CN" altLang="en-US" sz="3600" dirty="0" smtClean="0">
                  <a:solidFill>
                    <a:schemeClr val="bg1"/>
                  </a:solidFill>
                  <a:latin typeface="Arial" panose="020B0604020202020204" pitchFamily="34" charset="0"/>
                </a:rPr>
                <a:t>现实</a:t>
              </a:r>
              <a:endParaRPr lang="en-US" altLang="ko-KR" sz="3600" dirty="0">
                <a:solidFill>
                  <a:schemeClr val="bg1"/>
                </a:solidFill>
                <a:latin typeface="Arial" panose="020B0604020202020204" pitchFamily="34" charset="0"/>
              </a:endParaRPr>
            </a:p>
          </p:txBody>
        </p:sp>
        <p:sp>
          <p:nvSpPr>
            <p:cNvPr id="13360" name="TextBox 58"/>
            <p:cNvSpPr txBox="1">
              <a:spLocks noChangeArrowheads="1"/>
            </p:cNvSpPr>
            <p:nvPr/>
          </p:nvSpPr>
          <p:spPr bwMode="auto">
            <a:xfrm>
              <a:off x="2671764" y="2072162"/>
              <a:ext cx="13604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tailEnd type="oval" w="med" len="me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400" b="1" dirty="0" smtClean="0">
                  <a:solidFill>
                    <a:srgbClr val="F9B60D"/>
                  </a:solidFill>
                  <a:latin typeface="Arial Black" panose="020B0A04020102020204" pitchFamily="34" charset="0"/>
                </a:rPr>
                <a:t>客户端安全</a:t>
              </a:r>
              <a:endParaRPr lang="ko-KR" altLang="en-US" sz="1400" b="1" dirty="0">
                <a:solidFill>
                  <a:srgbClr val="F9B60D"/>
                </a:solidFill>
                <a:latin typeface="Arial Black" panose="020B0A04020102020204" pitchFamily="34" charset="0"/>
              </a:endParaRPr>
            </a:p>
          </p:txBody>
        </p:sp>
        <p:sp>
          <p:nvSpPr>
            <p:cNvPr id="13361" name="TextBox 60"/>
            <p:cNvSpPr txBox="1">
              <a:spLocks noChangeArrowheads="1"/>
            </p:cNvSpPr>
            <p:nvPr/>
          </p:nvSpPr>
          <p:spPr bwMode="auto">
            <a:xfrm>
              <a:off x="8194315" y="1556224"/>
              <a:ext cx="12779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tailEnd type="oval" w="med" len="me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400" b="1" dirty="0" smtClean="0">
                  <a:solidFill>
                    <a:srgbClr val="139AFF"/>
                  </a:solidFill>
                  <a:latin typeface="Arial Black" panose="020B0A04020102020204" pitchFamily="34" charset="0"/>
                </a:rPr>
                <a:t>服务器安全</a:t>
              </a:r>
              <a:endParaRPr lang="ko-KR" altLang="en-US" sz="1400" b="1" dirty="0">
                <a:solidFill>
                  <a:srgbClr val="139AFF"/>
                </a:solidFill>
                <a:latin typeface="Arial Black" panose="020B0A04020102020204" pitchFamily="34" charset="0"/>
              </a:endParaRPr>
            </a:p>
          </p:txBody>
        </p:sp>
        <p:sp>
          <p:nvSpPr>
            <p:cNvPr id="13362" name="Rectangle 13"/>
            <p:cNvSpPr>
              <a:spLocks noChangeArrowheads="1"/>
            </p:cNvSpPr>
            <p:nvPr/>
          </p:nvSpPr>
          <p:spPr bwMode="auto">
            <a:xfrm>
              <a:off x="7824238" y="2294413"/>
              <a:ext cx="226377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ot"/>
                  <a:round/>
                  <a:headEnd type="oval" w="med" len="med"/>
                  <a:tailEnd type="oval" w="med" len="me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600" dirty="0" smtClean="0">
                  <a:solidFill>
                    <a:srgbClr val="3399FF"/>
                  </a:solidFill>
                  <a:latin typeface="Arial" panose="020B0604020202020204" pitchFamily="34" charset="0"/>
                </a:rPr>
                <a:t>给你一次</a:t>
              </a:r>
              <a:endParaRPr lang="en-US" altLang="zh-CN" sz="1600" dirty="0" smtClean="0">
                <a:solidFill>
                  <a:srgbClr val="3399FF"/>
                </a:solidFill>
                <a:latin typeface="Arial" panose="020B0604020202020204" pitchFamily="34" charset="0"/>
              </a:endParaRPr>
            </a:p>
            <a:p>
              <a:pPr algn="ctr"/>
              <a:r>
                <a:rPr lang="zh-CN" altLang="en-US" sz="3600" dirty="0" smtClean="0">
                  <a:solidFill>
                    <a:srgbClr val="3399FF"/>
                  </a:solidFill>
                  <a:latin typeface="Arial" panose="020B0604020202020204" pitchFamily="34" charset="0"/>
                </a:rPr>
                <a:t>重获新生</a:t>
              </a:r>
              <a:endParaRPr lang="en-US" altLang="ko-KR" sz="3600" dirty="0">
                <a:solidFill>
                  <a:srgbClr val="3399FF"/>
                </a:solidFill>
                <a:latin typeface="Arial" panose="020B0604020202020204" pitchFamily="34" charset="0"/>
              </a:endParaRPr>
            </a:p>
          </p:txBody>
        </p:sp>
        <p:sp>
          <p:nvSpPr>
            <p:cNvPr id="13368" name="Text Box 24"/>
            <p:cNvSpPr txBox="1">
              <a:spLocks noChangeArrowheads="1"/>
            </p:cNvSpPr>
            <p:nvPr/>
          </p:nvSpPr>
          <p:spPr bwMode="auto">
            <a:xfrm>
              <a:off x="5370082" y="1233962"/>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ko-KR" b="1" dirty="0" smtClean="0">
                  <a:solidFill>
                    <a:schemeClr val="bg1"/>
                  </a:solidFill>
                  <a:latin typeface="Arial Black" panose="020B0A04020102020204" pitchFamily="34" charset="0"/>
                </a:rPr>
                <a:t>Evil</a:t>
              </a:r>
              <a:endParaRPr lang="en-US" altLang="ko-KR" b="1" dirty="0" smtClean="0">
                <a:solidFill>
                  <a:schemeClr val="bg1"/>
                </a:solidFill>
                <a:latin typeface="Arial Black" panose="020B0A04020102020204" pitchFamily="34" charset="0"/>
              </a:endParaRPr>
            </a:p>
            <a:p>
              <a:pPr algn="ctr"/>
              <a:r>
                <a:rPr lang="zh-CN" altLang="en-US" b="1" dirty="0" smtClean="0">
                  <a:solidFill>
                    <a:schemeClr val="bg1"/>
                  </a:solidFill>
                  <a:latin typeface="Arial Black" panose="020B0A04020102020204" pitchFamily="34" charset="0"/>
                </a:rPr>
                <a:t>安全说</a:t>
              </a:r>
              <a:endParaRPr lang="en-US" altLang="ko-KR" b="1" dirty="0">
                <a:solidFill>
                  <a:schemeClr val="bg1"/>
                </a:solidFill>
                <a:latin typeface="Arial Black" panose="020B0A04020102020204" pitchFamily="34" charset="0"/>
              </a:endParaRPr>
            </a:p>
          </p:txBody>
        </p:sp>
        <p:sp>
          <p:nvSpPr>
            <p:cNvPr id="13385" name="Text Box 73"/>
            <p:cNvSpPr txBox="1">
              <a:spLocks noChangeArrowheads="1"/>
            </p:cNvSpPr>
            <p:nvPr/>
          </p:nvSpPr>
          <p:spPr bwMode="auto">
            <a:xfrm>
              <a:off x="2259420" y="2994151"/>
              <a:ext cx="2160588" cy="1138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600" dirty="0" smtClean="0">
                  <a:solidFill>
                    <a:srgbClr val="F9C645"/>
                  </a:solidFill>
                  <a:latin typeface="Arial" panose="020B0604020202020204" pitchFamily="34" charset="0"/>
                </a:rPr>
                <a:t>给你一个</a:t>
              </a:r>
              <a:endParaRPr lang="en-US" altLang="zh-CN" sz="1600" dirty="0" smtClean="0">
                <a:solidFill>
                  <a:srgbClr val="F9C645"/>
                </a:solidFill>
                <a:latin typeface="Arial" panose="020B0604020202020204" pitchFamily="34" charset="0"/>
              </a:endParaRPr>
            </a:p>
            <a:p>
              <a:pPr algn="ctr"/>
              <a:r>
                <a:rPr lang="zh-CN" altLang="en-US" sz="3600" dirty="0" smtClean="0">
                  <a:solidFill>
                    <a:srgbClr val="F9C645"/>
                  </a:solidFill>
                  <a:latin typeface="Arial" panose="020B0604020202020204" pitchFamily="34" charset="0"/>
                </a:rPr>
                <a:t>万众瞩目</a:t>
              </a:r>
              <a:r>
                <a:rPr lang="zh-CN" altLang="en-US" sz="1600" dirty="0" smtClean="0">
                  <a:solidFill>
                    <a:srgbClr val="F9C645"/>
                  </a:solidFill>
                  <a:latin typeface="Arial" panose="020B0604020202020204" pitchFamily="34" charset="0"/>
                </a:rPr>
                <a:t>的理由</a:t>
              </a:r>
              <a:endParaRPr lang="en-US" altLang="ko-KR" sz="1600" dirty="0">
                <a:solidFill>
                  <a:srgbClr val="F9B60D"/>
                </a:solidFill>
                <a:latin typeface="Arial" panose="020B0604020202020204" pitchFamily="34" charset="0"/>
              </a:endParaRPr>
            </a:p>
          </p:txBody>
        </p:sp>
        <p:sp>
          <p:nvSpPr>
            <p:cNvPr id="13412" name="Rectangle 100"/>
            <p:cNvSpPr>
              <a:spLocks noChangeArrowheads="1"/>
            </p:cNvSpPr>
            <p:nvPr/>
          </p:nvSpPr>
          <p:spPr bwMode="auto">
            <a:xfrm>
              <a:off x="3767138" y="4788374"/>
              <a:ext cx="639762"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a:r>
                <a:rPr lang="en-US" altLang="ko-KR" sz="1200" b="1" dirty="0" smtClean="0">
                  <a:solidFill>
                    <a:srgbClr val="F0AC02"/>
                  </a:solidFill>
                  <a:latin typeface="Arial" panose="020B0604020202020204" pitchFamily="34" charset="0"/>
                </a:rPr>
                <a:t>Html5</a:t>
              </a:r>
              <a:r>
                <a:rPr lang="zh-CN" altLang="en-US" sz="1200" b="1" dirty="0" smtClean="0">
                  <a:solidFill>
                    <a:srgbClr val="F0AC02"/>
                  </a:solidFill>
                  <a:latin typeface="Arial" panose="020B0604020202020204" pitchFamily="34" charset="0"/>
                </a:rPr>
                <a:t>安全</a:t>
              </a:r>
              <a:endParaRPr lang="en-US" altLang="ko-KR" sz="1200" b="1" dirty="0">
                <a:solidFill>
                  <a:srgbClr val="F0AC02"/>
                </a:solidFill>
                <a:latin typeface="Arial" panose="020B0604020202020204" pitchFamily="34" charset="0"/>
              </a:endParaRPr>
            </a:p>
          </p:txBody>
        </p:sp>
        <p:sp>
          <p:nvSpPr>
            <p:cNvPr id="13421" name="Rectangle 109"/>
            <p:cNvSpPr>
              <a:spLocks noChangeArrowheads="1"/>
            </p:cNvSpPr>
            <p:nvPr/>
          </p:nvSpPr>
          <p:spPr bwMode="auto">
            <a:xfrm>
              <a:off x="1843793" y="5863113"/>
              <a:ext cx="89394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a:r>
                <a:rPr lang="en-US" altLang="zh-CN" sz="1200" b="1" dirty="0" err="1">
                  <a:solidFill>
                    <a:srgbClr val="F0AC02"/>
                  </a:solidFill>
                  <a:latin typeface="Arial" panose="020B0604020202020204" pitchFamily="34" charset="0"/>
                </a:rPr>
                <a:t>xss</a:t>
              </a:r>
              <a:endParaRPr lang="en-US" altLang="ko-KR" sz="1200" b="1" dirty="0">
                <a:solidFill>
                  <a:srgbClr val="F0AC02"/>
                </a:solidFill>
                <a:latin typeface="Arial" panose="020B0604020202020204" pitchFamily="34" charset="0"/>
              </a:endParaRPr>
            </a:p>
          </p:txBody>
        </p:sp>
        <p:sp>
          <p:nvSpPr>
            <p:cNvPr id="13423" name="Rectangle 111"/>
            <p:cNvSpPr>
              <a:spLocks noChangeArrowheads="1"/>
            </p:cNvSpPr>
            <p:nvPr/>
          </p:nvSpPr>
          <p:spPr bwMode="auto">
            <a:xfrm>
              <a:off x="2470151" y="5113813"/>
              <a:ext cx="639763"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a:r>
                <a:rPr lang="en-US" altLang="ko-KR" sz="1200" b="1" dirty="0" err="1" smtClean="0">
                  <a:solidFill>
                    <a:srgbClr val="F0AC02"/>
                  </a:solidFill>
                  <a:latin typeface="Arial" panose="020B0604020202020204" pitchFamily="34" charset="0"/>
                </a:rPr>
                <a:t>csrf</a:t>
              </a:r>
              <a:endParaRPr lang="en-US" altLang="ko-KR" sz="1200" b="1" dirty="0">
                <a:solidFill>
                  <a:srgbClr val="F0AC02"/>
                </a:solidFill>
                <a:latin typeface="Arial" panose="020B0604020202020204" pitchFamily="34" charset="0"/>
              </a:endParaRPr>
            </a:p>
          </p:txBody>
        </p:sp>
        <p:sp>
          <p:nvSpPr>
            <p:cNvPr id="13425" name="Rectangle 113"/>
            <p:cNvSpPr>
              <a:spLocks noChangeArrowheads="1"/>
            </p:cNvSpPr>
            <p:nvPr/>
          </p:nvSpPr>
          <p:spPr bwMode="auto">
            <a:xfrm>
              <a:off x="2973389" y="5519984"/>
              <a:ext cx="79374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a:r>
                <a:rPr lang="en-US" altLang="ko-KR" sz="1200" b="1" dirty="0" smtClean="0">
                  <a:solidFill>
                    <a:srgbClr val="F0AC02"/>
                  </a:solidFill>
                  <a:latin typeface="Arial" panose="020B0604020202020204" pitchFamily="34" charset="0"/>
                </a:rPr>
                <a:t>Click  jacking</a:t>
              </a:r>
              <a:endParaRPr lang="en-US" altLang="ko-KR" sz="1200" b="1" dirty="0">
                <a:solidFill>
                  <a:srgbClr val="F0AC02"/>
                </a:solidFill>
                <a:latin typeface="Arial" panose="020B0604020202020204" pitchFamily="34" charset="0"/>
              </a:endParaRPr>
            </a:p>
          </p:txBody>
        </p:sp>
        <p:sp>
          <p:nvSpPr>
            <p:cNvPr id="13429" name="Rectangle 117"/>
            <p:cNvSpPr>
              <a:spLocks noChangeArrowheads="1"/>
            </p:cNvSpPr>
            <p:nvPr/>
          </p:nvSpPr>
          <p:spPr bwMode="auto">
            <a:xfrm>
              <a:off x="4914123" y="5750817"/>
              <a:ext cx="2530475" cy="4801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a:lnSpc>
                  <a:spcPct val="90000"/>
                </a:lnSpc>
              </a:pPr>
              <a:r>
                <a:rPr lang="zh-CN" altLang="en-US" sz="2800" dirty="0" smtClean="0">
                  <a:solidFill>
                    <a:srgbClr val="FFC000"/>
                  </a:solidFill>
                  <a:latin typeface="华文细黑" panose="02010600040101010101" pitchFamily="2" charset="-122"/>
                  <a:ea typeface="华文细黑" panose="02010600040101010101" pitchFamily="2" charset="-122"/>
                </a:rPr>
                <a:t>大话</a:t>
              </a:r>
              <a:r>
                <a:rPr lang="en-US" altLang="zh-CN" sz="2800" dirty="0" smtClean="0">
                  <a:solidFill>
                    <a:srgbClr val="FFC000"/>
                  </a:solidFill>
                  <a:latin typeface="华文细黑" panose="02010600040101010101" pitchFamily="2" charset="-122"/>
                  <a:ea typeface="华文细黑" panose="02010600040101010101" pitchFamily="2" charset="-122"/>
                </a:rPr>
                <a:t>Web</a:t>
              </a:r>
              <a:r>
                <a:rPr lang="zh-CN" altLang="en-US" sz="2800" dirty="0" smtClean="0">
                  <a:solidFill>
                    <a:srgbClr val="FFC000"/>
                  </a:solidFill>
                  <a:latin typeface="华文细黑" panose="02010600040101010101" pitchFamily="2" charset="-122"/>
                  <a:ea typeface="华文细黑" panose="02010600040101010101" pitchFamily="2" charset="-122"/>
                </a:rPr>
                <a:t>安全</a:t>
              </a:r>
              <a:endParaRPr lang="en-US" altLang="ko-KR" sz="2800" dirty="0">
                <a:solidFill>
                  <a:srgbClr val="FFC000"/>
                </a:solidFill>
                <a:latin typeface="华文细黑" panose="02010600040101010101" pitchFamily="2" charset="-122"/>
                <a:ea typeface="华文细黑" panose="02010600040101010101" pitchFamily="2" charset="-122"/>
              </a:endParaRPr>
            </a:p>
          </p:txBody>
        </p:sp>
        <p:sp>
          <p:nvSpPr>
            <p:cNvPr id="13432" name="Rectangle 120"/>
            <p:cNvSpPr>
              <a:spLocks noChangeArrowheads="1"/>
            </p:cNvSpPr>
            <p:nvPr/>
          </p:nvSpPr>
          <p:spPr bwMode="auto">
            <a:xfrm>
              <a:off x="8548161" y="5142388"/>
              <a:ext cx="989012"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algn="ctr"/>
              <a:r>
                <a:rPr lang="zh-CN" altLang="en-US" sz="1200" b="1" dirty="0" smtClean="0">
                  <a:solidFill>
                    <a:srgbClr val="139AFF"/>
                  </a:solidFill>
                  <a:latin typeface="Arial" panose="020B0604020202020204" pitchFamily="34" charset="0"/>
                </a:rPr>
                <a:t>文件上传</a:t>
              </a:r>
              <a:endParaRPr lang="en-US" altLang="ko-KR" sz="1200" b="1" dirty="0">
                <a:solidFill>
                  <a:srgbClr val="139AFF"/>
                </a:solidFill>
                <a:latin typeface="Arial" panose="020B0604020202020204" pitchFamily="34" charset="0"/>
              </a:endParaRPr>
            </a:p>
          </p:txBody>
        </p:sp>
        <p:sp>
          <p:nvSpPr>
            <p:cNvPr id="13434" name="Rectangle 122"/>
            <p:cNvSpPr>
              <a:spLocks noChangeArrowheads="1"/>
            </p:cNvSpPr>
            <p:nvPr/>
          </p:nvSpPr>
          <p:spPr bwMode="auto">
            <a:xfrm>
              <a:off x="9380539" y="4153374"/>
              <a:ext cx="757237"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a:r>
                <a:rPr lang="zh-CN" altLang="en-US" sz="1200" b="1" dirty="0" smtClean="0">
                  <a:solidFill>
                    <a:srgbClr val="139AFF"/>
                  </a:solidFill>
                  <a:latin typeface="Arial" panose="020B0604020202020204" pitchFamily="34" charset="0"/>
                </a:rPr>
                <a:t>认证与会话管理</a:t>
              </a:r>
              <a:endParaRPr lang="en-US" altLang="ko-KR" sz="1200" b="1" dirty="0">
                <a:solidFill>
                  <a:srgbClr val="139AFF"/>
                </a:solidFill>
                <a:latin typeface="Arial" panose="020B0604020202020204" pitchFamily="34" charset="0"/>
              </a:endParaRPr>
            </a:p>
          </p:txBody>
        </p:sp>
        <p:grpSp>
          <p:nvGrpSpPr>
            <p:cNvPr id="13497" name="Group 185"/>
            <p:cNvGrpSpPr/>
            <p:nvPr/>
          </p:nvGrpSpPr>
          <p:grpSpPr bwMode="auto">
            <a:xfrm>
              <a:off x="6383338" y="1322862"/>
              <a:ext cx="1441450" cy="296862"/>
              <a:chOff x="3061" y="1117"/>
              <a:chExt cx="908" cy="187"/>
            </a:xfrm>
          </p:grpSpPr>
          <p:grpSp>
            <p:nvGrpSpPr>
              <p:cNvPr id="13439" name="Group 138"/>
              <p:cNvGrpSpPr/>
              <p:nvPr/>
            </p:nvGrpSpPr>
            <p:grpSpPr bwMode="auto">
              <a:xfrm>
                <a:off x="3061" y="1117"/>
                <a:ext cx="154" cy="154"/>
                <a:chOff x="1661" y="2750"/>
                <a:chExt cx="250" cy="250"/>
              </a:xfrm>
            </p:grpSpPr>
            <p:sp>
              <p:nvSpPr>
                <p:cNvPr id="13440" name="Oval 139"/>
                <p:cNvSpPr>
                  <a:spLocks noChangeArrowheads="1"/>
                </p:cNvSpPr>
                <p:nvPr/>
              </p:nvSpPr>
              <p:spPr bwMode="auto">
                <a:xfrm>
                  <a:off x="1661" y="2750"/>
                  <a:ext cx="250" cy="250"/>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41"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cxnSp>
            <p:nvCxnSpPr>
              <p:cNvPr id="13338" name="직선 연결선 71"/>
              <p:cNvCxnSpPr>
                <a:cxnSpLocks noChangeShapeType="1"/>
              </p:cNvCxnSpPr>
              <p:nvPr/>
            </p:nvCxnSpPr>
            <p:spPr bwMode="auto">
              <a:xfrm>
                <a:off x="3136" y="1195"/>
                <a:ext cx="833" cy="109"/>
              </a:xfrm>
              <a:prstGeom prst="line">
                <a:avLst/>
              </a:prstGeom>
              <a:noFill/>
              <a:ln w="19050">
                <a:solidFill>
                  <a:srgbClr val="139AFF"/>
                </a:solidFill>
                <a:round/>
                <a:headEnd type="oval" w="med" len="med"/>
              </a:ln>
              <a:extLst>
                <a:ext uri="{909E8E84-426E-40DD-AFC4-6F175D3DCCD1}">
                  <a14:hiddenFill xmlns:a14="http://schemas.microsoft.com/office/drawing/2010/main">
                    <a:noFill/>
                  </a14:hiddenFill>
                </a:ext>
              </a:extLst>
            </p:spPr>
          </p:cxnSp>
        </p:grpSp>
        <p:grpSp>
          <p:nvGrpSpPr>
            <p:cNvPr id="13496" name="Group 184"/>
            <p:cNvGrpSpPr/>
            <p:nvPr/>
          </p:nvGrpSpPr>
          <p:grpSpPr bwMode="auto">
            <a:xfrm>
              <a:off x="5918201" y="2051524"/>
              <a:ext cx="358775" cy="546100"/>
              <a:chOff x="2768" y="1576"/>
              <a:chExt cx="226" cy="344"/>
            </a:xfrm>
          </p:grpSpPr>
          <p:grpSp>
            <p:nvGrpSpPr>
              <p:cNvPr id="13445" name="Group 138"/>
              <p:cNvGrpSpPr/>
              <p:nvPr/>
            </p:nvGrpSpPr>
            <p:grpSpPr bwMode="auto">
              <a:xfrm>
                <a:off x="2768" y="1576"/>
                <a:ext cx="154" cy="154"/>
                <a:chOff x="1661" y="2750"/>
                <a:chExt cx="250" cy="250"/>
              </a:xfrm>
            </p:grpSpPr>
            <p:sp>
              <p:nvSpPr>
                <p:cNvPr id="13446" name="Oval 139"/>
                <p:cNvSpPr>
                  <a:spLocks noChangeArrowheads="1"/>
                </p:cNvSpPr>
                <p:nvPr/>
              </p:nvSpPr>
              <p:spPr bwMode="auto">
                <a:xfrm>
                  <a:off x="1661" y="2750"/>
                  <a:ext cx="250" cy="250"/>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47"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cxnSp>
            <p:nvCxnSpPr>
              <p:cNvPr id="13336" name="직선 연결선 69"/>
              <p:cNvCxnSpPr>
                <a:cxnSpLocks noChangeShapeType="1"/>
              </p:cNvCxnSpPr>
              <p:nvPr/>
            </p:nvCxnSpPr>
            <p:spPr bwMode="auto">
              <a:xfrm>
                <a:off x="2847" y="1655"/>
                <a:ext cx="147" cy="265"/>
              </a:xfrm>
              <a:prstGeom prst="line">
                <a:avLst/>
              </a:prstGeom>
              <a:noFill/>
              <a:ln w="19050">
                <a:solidFill>
                  <a:schemeClr val="bg1"/>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13500" name="Group 188"/>
            <p:cNvGrpSpPr/>
            <p:nvPr/>
          </p:nvGrpSpPr>
          <p:grpSpPr bwMode="auto">
            <a:xfrm>
              <a:off x="3963989" y="4366099"/>
              <a:ext cx="244475" cy="349250"/>
              <a:chOff x="1537" y="3034"/>
              <a:chExt cx="154" cy="220"/>
            </a:xfrm>
          </p:grpSpPr>
          <p:sp>
            <p:nvSpPr>
              <p:cNvPr id="13404" name="Line 92"/>
              <p:cNvSpPr>
                <a:spLocks noChangeShapeType="1"/>
              </p:cNvSpPr>
              <p:nvPr/>
            </p:nvSpPr>
            <p:spPr bwMode="auto">
              <a:xfrm flipH="1">
                <a:off x="1616" y="3118"/>
                <a:ext cx="1" cy="136"/>
              </a:xfrm>
              <a:prstGeom prst="line">
                <a:avLst/>
              </a:prstGeom>
              <a:noFill/>
              <a:ln w="19050">
                <a:solidFill>
                  <a:srgbClr val="F7B60D"/>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54" name="Group 138"/>
              <p:cNvGrpSpPr/>
              <p:nvPr/>
            </p:nvGrpSpPr>
            <p:grpSpPr bwMode="auto">
              <a:xfrm>
                <a:off x="1537" y="3034"/>
                <a:ext cx="154" cy="154"/>
                <a:chOff x="1661" y="2750"/>
                <a:chExt cx="250" cy="250"/>
              </a:xfrm>
            </p:grpSpPr>
            <p:sp>
              <p:nvSpPr>
                <p:cNvPr id="13455" name="Oval 139"/>
                <p:cNvSpPr>
                  <a:spLocks noChangeArrowheads="1"/>
                </p:cNvSpPr>
                <p:nvPr/>
              </p:nvSpPr>
              <p:spPr bwMode="auto">
                <a:xfrm>
                  <a:off x="1661" y="2750"/>
                  <a:ext cx="250" cy="250"/>
                </a:xfrm>
                <a:prstGeom prst="ellipse">
                  <a:avLst/>
                </a:prstGeom>
                <a:solidFill>
                  <a:srgbClr val="F9B60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56"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499" name="Group 187"/>
            <p:cNvGrpSpPr/>
            <p:nvPr/>
          </p:nvGrpSpPr>
          <p:grpSpPr bwMode="auto">
            <a:xfrm>
              <a:off x="3297239" y="4466112"/>
              <a:ext cx="244475" cy="952500"/>
              <a:chOff x="1117" y="3097"/>
              <a:chExt cx="154" cy="600"/>
            </a:xfrm>
          </p:grpSpPr>
          <p:sp>
            <p:nvSpPr>
              <p:cNvPr id="13424" name="Line 112"/>
              <p:cNvSpPr>
                <a:spLocks noChangeShapeType="1"/>
              </p:cNvSpPr>
              <p:nvPr/>
            </p:nvSpPr>
            <p:spPr bwMode="auto">
              <a:xfrm flipH="1">
                <a:off x="1183" y="3170"/>
                <a:ext cx="1" cy="527"/>
              </a:xfrm>
              <a:prstGeom prst="line">
                <a:avLst/>
              </a:prstGeom>
              <a:noFill/>
              <a:ln w="19050">
                <a:solidFill>
                  <a:srgbClr val="F7B60D"/>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57" name="Group 138"/>
              <p:cNvGrpSpPr/>
              <p:nvPr/>
            </p:nvGrpSpPr>
            <p:grpSpPr bwMode="auto">
              <a:xfrm>
                <a:off x="1117" y="3097"/>
                <a:ext cx="154" cy="154"/>
                <a:chOff x="1661" y="2750"/>
                <a:chExt cx="250" cy="250"/>
              </a:xfrm>
            </p:grpSpPr>
            <p:sp>
              <p:nvSpPr>
                <p:cNvPr id="13458" name="Oval 139"/>
                <p:cNvSpPr>
                  <a:spLocks noChangeArrowheads="1"/>
                </p:cNvSpPr>
                <p:nvPr/>
              </p:nvSpPr>
              <p:spPr bwMode="auto">
                <a:xfrm>
                  <a:off x="1661" y="2750"/>
                  <a:ext cx="250" cy="250"/>
                </a:xfrm>
                <a:prstGeom prst="ellipse">
                  <a:avLst/>
                </a:prstGeom>
                <a:solidFill>
                  <a:srgbClr val="F9B60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59"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1" name="Group 189"/>
            <p:cNvGrpSpPr/>
            <p:nvPr/>
          </p:nvGrpSpPr>
          <p:grpSpPr bwMode="auto">
            <a:xfrm>
              <a:off x="2682876" y="4283549"/>
              <a:ext cx="244475" cy="749300"/>
              <a:chOff x="730" y="2982"/>
              <a:chExt cx="154" cy="472"/>
            </a:xfrm>
          </p:grpSpPr>
          <p:sp>
            <p:nvSpPr>
              <p:cNvPr id="13422" name="Line 110"/>
              <p:cNvSpPr>
                <a:spLocks noChangeShapeType="1"/>
              </p:cNvSpPr>
              <p:nvPr/>
            </p:nvSpPr>
            <p:spPr bwMode="auto">
              <a:xfrm flipH="1">
                <a:off x="798" y="3063"/>
                <a:ext cx="1" cy="391"/>
              </a:xfrm>
              <a:prstGeom prst="line">
                <a:avLst/>
              </a:prstGeom>
              <a:noFill/>
              <a:ln w="19050">
                <a:solidFill>
                  <a:srgbClr val="F7B60D"/>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60" name="Group 138"/>
              <p:cNvGrpSpPr/>
              <p:nvPr/>
            </p:nvGrpSpPr>
            <p:grpSpPr bwMode="auto">
              <a:xfrm>
                <a:off x="730" y="2982"/>
                <a:ext cx="154" cy="154"/>
                <a:chOff x="1661" y="2750"/>
                <a:chExt cx="250" cy="250"/>
              </a:xfrm>
            </p:grpSpPr>
            <p:sp>
              <p:nvSpPr>
                <p:cNvPr id="13461" name="Oval 139"/>
                <p:cNvSpPr>
                  <a:spLocks noChangeArrowheads="1"/>
                </p:cNvSpPr>
                <p:nvPr/>
              </p:nvSpPr>
              <p:spPr bwMode="auto">
                <a:xfrm>
                  <a:off x="1661" y="2750"/>
                  <a:ext cx="250" cy="250"/>
                </a:xfrm>
                <a:prstGeom prst="ellipse">
                  <a:avLst/>
                </a:prstGeom>
                <a:solidFill>
                  <a:srgbClr val="F9B60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62"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2" name="Group 190"/>
            <p:cNvGrpSpPr/>
            <p:nvPr/>
          </p:nvGrpSpPr>
          <p:grpSpPr bwMode="auto">
            <a:xfrm>
              <a:off x="2179639" y="4024790"/>
              <a:ext cx="244475" cy="1771651"/>
              <a:chOff x="413" y="2819"/>
              <a:chExt cx="154" cy="1116"/>
            </a:xfrm>
          </p:grpSpPr>
          <p:sp>
            <p:nvSpPr>
              <p:cNvPr id="13420" name="Line 108"/>
              <p:cNvSpPr>
                <a:spLocks noChangeShapeType="1"/>
              </p:cNvSpPr>
              <p:nvPr/>
            </p:nvSpPr>
            <p:spPr bwMode="auto">
              <a:xfrm flipH="1">
                <a:off x="479" y="2891"/>
                <a:ext cx="4" cy="1044"/>
              </a:xfrm>
              <a:prstGeom prst="line">
                <a:avLst/>
              </a:prstGeom>
              <a:noFill/>
              <a:ln w="19050">
                <a:solidFill>
                  <a:srgbClr val="F7B60D"/>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63" name="Group 138"/>
              <p:cNvGrpSpPr/>
              <p:nvPr/>
            </p:nvGrpSpPr>
            <p:grpSpPr bwMode="auto">
              <a:xfrm>
                <a:off x="413" y="2819"/>
                <a:ext cx="154" cy="154"/>
                <a:chOff x="1661" y="2750"/>
                <a:chExt cx="250" cy="250"/>
              </a:xfrm>
            </p:grpSpPr>
            <p:sp>
              <p:nvSpPr>
                <p:cNvPr id="13464" name="Oval 139"/>
                <p:cNvSpPr>
                  <a:spLocks noChangeArrowheads="1"/>
                </p:cNvSpPr>
                <p:nvPr/>
              </p:nvSpPr>
              <p:spPr bwMode="auto">
                <a:xfrm>
                  <a:off x="1661" y="2750"/>
                  <a:ext cx="250" cy="250"/>
                </a:xfrm>
                <a:prstGeom prst="ellipse">
                  <a:avLst/>
                </a:prstGeom>
                <a:solidFill>
                  <a:srgbClr val="F9B60D"/>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65"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6" name="Group 194"/>
            <p:cNvGrpSpPr/>
            <p:nvPr/>
          </p:nvGrpSpPr>
          <p:grpSpPr bwMode="auto">
            <a:xfrm>
              <a:off x="6115051" y="4897913"/>
              <a:ext cx="244475" cy="547687"/>
              <a:chOff x="2892" y="3369"/>
              <a:chExt cx="154" cy="345"/>
            </a:xfrm>
          </p:grpSpPr>
          <p:sp>
            <p:nvSpPr>
              <p:cNvPr id="13428" name="Line 116"/>
              <p:cNvSpPr>
                <a:spLocks noChangeShapeType="1"/>
              </p:cNvSpPr>
              <p:nvPr/>
            </p:nvSpPr>
            <p:spPr bwMode="auto">
              <a:xfrm flipH="1">
                <a:off x="2966" y="3448"/>
                <a:ext cx="1" cy="266"/>
              </a:xfrm>
              <a:prstGeom prst="line">
                <a:avLst/>
              </a:prstGeom>
              <a:noFill/>
              <a:ln w="19050">
                <a:solidFill>
                  <a:schemeClr val="bg1"/>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66" name="Group 138"/>
              <p:cNvGrpSpPr/>
              <p:nvPr/>
            </p:nvGrpSpPr>
            <p:grpSpPr bwMode="auto">
              <a:xfrm>
                <a:off x="2892" y="3369"/>
                <a:ext cx="154" cy="154"/>
                <a:chOff x="1661" y="2750"/>
                <a:chExt cx="250" cy="250"/>
              </a:xfrm>
            </p:grpSpPr>
            <p:sp>
              <p:nvSpPr>
                <p:cNvPr id="13467" name="Oval 139"/>
                <p:cNvSpPr>
                  <a:spLocks noChangeArrowheads="1"/>
                </p:cNvSpPr>
                <p:nvPr/>
              </p:nvSpPr>
              <p:spPr bwMode="auto">
                <a:xfrm>
                  <a:off x="1661" y="2750"/>
                  <a:ext cx="250" cy="250"/>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68"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4" name="Group 192"/>
            <p:cNvGrpSpPr/>
            <p:nvPr/>
          </p:nvGrpSpPr>
          <p:grpSpPr bwMode="auto">
            <a:xfrm>
              <a:off x="8218489" y="3616799"/>
              <a:ext cx="244475" cy="1098550"/>
              <a:chOff x="4217" y="2562"/>
              <a:chExt cx="154" cy="692"/>
            </a:xfrm>
          </p:grpSpPr>
          <p:sp>
            <p:nvSpPr>
              <p:cNvPr id="13389" name="Line 77"/>
              <p:cNvSpPr>
                <a:spLocks noChangeShapeType="1"/>
              </p:cNvSpPr>
              <p:nvPr/>
            </p:nvSpPr>
            <p:spPr bwMode="auto">
              <a:xfrm flipH="1">
                <a:off x="4292" y="2641"/>
                <a:ext cx="0" cy="613"/>
              </a:xfrm>
              <a:prstGeom prst="line">
                <a:avLst/>
              </a:prstGeom>
              <a:noFill/>
              <a:ln w="19050">
                <a:solidFill>
                  <a:srgbClr val="139AF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69" name="Group 138"/>
              <p:cNvGrpSpPr/>
              <p:nvPr/>
            </p:nvGrpSpPr>
            <p:grpSpPr bwMode="auto">
              <a:xfrm>
                <a:off x="4217" y="2562"/>
                <a:ext cx="154" cy="154"/>
                <a:chOff x="1661" y="2750"/>
                <a:chExt cx="250" cy="250"/>
              </a:xfrm>
            </p:grpSpPr>
            <p:sp>
              <p:nvSpPr>
                <p:cNvPr id="13470" name="Oval 139"/>
                <p:cNvSpPr>
                  <a:spLocks noChangeArrowheads="1"/>
                </p:cNvSpPr>
                <p:nvPr/>
              </p:nvSpPr>
              <p:spPr bwMode="auto">
                <a:xfrm>
                  <a:off x="1661" y="2750"/>
                  <a:ext cx="250" cy="250"/>
                </a:xfrm>
                <a:prstGeom prst="ellipse">
                  <a:avLst/>
                </a:prstGeom>
                <a:solidFill>
                  <a:srgbClr val="139A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71"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3" name="Group 191"/>
            <p:cNvGrpSpPr/>
            <p:nvPr/>
          </p:nvGrpSpPr>
          <p:grpSpPr bwMode="auto">
            <a:xfrm>
              <a:off x="8937626" y="3880324"/>
              <a:ext cx="244475" cy="1195388"/>
              <a:chOff x="4670" y="2728"/>
              <a:chExt cx="154" cy="753"/>
            </a:xfrm>
          </p:grpSpPr>
          <p:sp>
            <p:nvSpPr>
              <p:cNvPr id="13433" name="Line 121"/>
              <p:cNvSpPr>
                <a:spLocks noChangeShapeType="1"/>
              </p:cNvSpPr>
              <p:nvPr/>
            </p:nvSpPr>
            <p:spPr bwMode="auto">
              <a:xfrm flipH="1">
                <a:off x="4744" y="2802"/>
                <a:ext cx="0" cy="679"/>
              </a:xfrm>
              <a:prstGeom prst="line">
                <a:avLst/>
              </a:prstGeom>
              <a:noFill/>
              <a:ln w="19050">
                <a:solidFill>
                  <a:srgbClr val="139AF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72" name="Group 138"/>
              <p:cNvGrpSpPr/>
              <p:nvPr/>
            </p:nvGrpSpPr>
            <p:grpSpPr bwMode="auto">
              <a:xfrm>
                <a:off x="4670" y="2728"/>
                <a:ext cx="154" cy="154"/>
                <a:chOff x="1661" y="2750"/>
                <a:chExt cx="250" cy="250"/>
              </a:xfrm>
            </p:grpSpPr>
            <p:sp>
              <p:nvSpPr>
                <p:cNvPr id="13473" name="Oval 139"/>
                <p:cNvSpPr>
                  <a:spLocks noChangeArrowheads="1"/>
                </p:cNvSpPr>
                <p:nvPr/>
              </p:nvSpPr>
              <p:spPr bwMode="auto">
                <a:xfrm>
                  <a:off x="1661" y="2750"/>
                  <a:ext cx="250" cy="250"/>
                </a:xfrm>
                <a:prstGeom prst="ellipse">
                  <a:avLst/>
                </a:prstGeom>
                <a:solidFill>
                  <a:srgbClr val="139A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74"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505" name="Group 193"/>
            <p:cNvGrpSpPr/>
            <p:nvPr/>
          </p:nvGrpSpPr>
          <p:grpSpPr bwMode="auto">
            <a:xfrm>
              <a:off x="9605964" y="3492974"/>
              <a:ext cx="244475" cy="604838"/>
              <a:chOff x="5091" y="2484"/>
              <a:chExt cx="154" cy="381"/>
            </a:xfrm>
          </p:grpSpPr>
          <p:sp>
            <p:nvSpPr>
              <p:cNvPr id="13435" name="Line 123"/>
              <p:cNvSpPr>
                <a:spLocks noChangeShapeType="1"/>
              </p:cNvSpPr>
              <p:nvPr/>
            </p:nvSpPr>
            <p:spPr bwMode="auto">
              <a:xfrm flipH="1">
                <a:off x="5176" y="2556"/>
                <a:ext cx="0" cy="309"/>
              </a:xfrm>
              <a:prstGeom prst="line">
                <a:avLst/>
              </a:prstGeom>
              <a:noFill/>
              <a:ln w="19050">
                <a:solidFill>
                  <a:srgbClr val="139AFF"/>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475" name="Group 138"/>
              <p:cNvGrpSpPr/>
              <p:nvPr/>
            </p:nvGrpSpPr>
            <p:grpSpPr bwMode="auto">
              <a:xfrm>
                <a:off x="5091" y="2484"/>
                <a:ext cx="154" cy="154"/>
                <a:chOff x="1661" y="2750"/>
                <a:chExt cx="250" cy="250"/>
              </a:xfrm>
            </p:grpSpPr>
            <p:sp>
              <p:nvSpPr>
                <p:cNvPr id="13476" name="Oval 139"/>
                <p:cNvSpPr>
                  <a:spLocks noChangeArrowheads="1"/>
                </p:cNvSpPr>
                <p:nvPr/>
              </p:nvSpPr>
              <p:spPr bwMode="auto">
                <a:xfrm>
                  <a:off x="1661" y="2750"/>
                  <a:ext cx="250" cy="250"/>
                </a:xfrm>
                <a:prstGeom prst="ellipse">
                  <a:avLst/>
                </a:prstGeom>
                <a:solidFill>
                  <a:srgbClr val="139AF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77"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grpSp>
        <p:grpSp>
          <p:nvGrpSpPr>
            <p:cNvPr id="13498" name="Group 186"/>
            <p:cNvGrpSpPr/>
            <p:nvPr/>
          </p:nvGrpSpPr>
          <p:grpSpPr bwMode="auto">
            <a:xfrm>
              <a:off x="3863975" y="1500662"/>
              <a:ext cx="1358900" cy="398462"/>
              <a:chOff x="1474" y="1229"/>
              <a:chExt cx="856" cy="251"/>
            </a:xfrm>
          </p:grpSpPr>
          <p:grpSp>
            <p:nvGrpSpPr>
              <p:cNvPr id="13436" name="Group 138"/>
              <p:cNvGrpSpPr/>
              <p:nvPr/>
            </p:nvGrpSpPr>
            <p:grpSpPr bwMode="auto">
              <a:xfrm>
                <a:off x="2176" y="1229"/>
                <a:ext cx="154" cy="154"/>
                <a:chOff x="1661" y="2750"/>
                <a:chExt cx="250" cy="250"/>
              </a:xfrm>
            </p:grpSpPr>
            <p:sp>
              <p:nvSpPr>
                <p:cNvPr id="13437" name="Oval 139"/>
                <p:cNvSpPr>
                  <a:spLocks noChangeArrowheads="1"/>
                </p:cNvSpPr>
                <p:nvPr/>
              </p:nvSpPr>
              <p:spPr bwMode="auto">
                <a:xfrm>
                  <a:off x="1661" y="2750"/>
                  <a:ext cx="250" cy="250"/>
                </a:xfrm>
                <a:prstGeom prst="ellipse">
                  <a:avLst/>
                </a:prstGeom>
                <a:solidFill>
                  <a:schemeClr val="bg1"/>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sp>
              <p:nvSpPr>
                <p:cNvPr id="13438" name="Oval 140"/>
                <p:cNvSpPr>
                  <a:spLocks noChangeArrowheads="1"/>
                </p:cNvSpPr>
                <p:nvPr/>
              </p:nvSpPr>
              <p:spPr bwMode="auto">
                <a:xfrm>
                  <a:off x="1729" y="2818"/>
                  <a:ext cx="114" cy="114"/>
                </a:xfrm>
                <a:prstGeom prst="ellipse">
                  <a:avLst/>
                </a:prstGeom>
                <a:solidFill>
                  <a:srgbClr val="2F2F2F"/>
                </a:solidFill>
                <a:ln>
                  <a:noFill/>
                </a:ln>
                <a:extLst>
                  <a:ext uri="{91240B29-F687-4F45-9708-019B960494DF}">
                    <a14:hiddenLine xmlns:a14="http://schemas.microsoft.com/office/drawing/2010/main" w="101600">
                      <a:solidFill>
                        <a:srgbClr val="000000"/>
                      </a:solidFill>
                      <a:round/>
                    </a14:hiddenLine>
                  </a:ext>
                </a:extLst>
              </p:spPr>
              <p:txBody>
                <a:bodyPr wrap="none" anchor="ct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ko-KR" altLang="ko-KR"/>
                </a:p>
              </p:txBody>
            </p:sp>
          </p:grpSp>
          <p:sp>
            <p:nvSpPr>
              <p:cNvPr id="13375" name="Line 63"/>
              <p:cNvSpPr>
                <a:spLocks noChangeShapeType="1"/>
              </p:cNvSpPr>
              <p:nvPr/>
            </p:nvSpPr>
            <p:spPr bwMode="auto">
              <a:xfrm flipH="1">
                <a:off x="1474" y="1306"/>
                <a:ext cx="780" cy="174"/>
              </a:xfrm>
              <a:prstGeom prst="line">
                <a:avLst/>
              </a:prstGeom>
              <a:noFill/>
              <a:ln w="19050">
                <a:solidFill>
                  <a:srgbClr val="F7B60D"/>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91" name="文本框 90"/>
          <p:cNvSpPr txBox="1"/>
          <p:nvPr/>
        </p:nvSpPr>
        <p:spPr>
          <a:xfrm>
            <a:off x="9990383" y="6266402"/>
            <a:ext cx="834267" cy="369332"/>
          </a:xfrm>
          <a:prstGeom prst="rect">
            <a:avLst/>
          </a:prstGeom>
          <a:noFill/>
        </p:spPr>
        <p:txBody>
          <a:bodyPr wrap="none" rtlCol="0">
            <a:spAutoFit/>
          </a:bodyPr>
          <a:lstStyle/>
          <a:p>
            <a:r>
              <a:rPr lang="en-US" altLang="zh-CN" dirty="0" smtClean="0">
                <a:solidFill>
                  <a:srgbClr val="FFC000"/>
                </a:solidFill>
              </a:rPr>
              <a:t>By  Evil</a:t>
            </a:r>
            <a:endParaRPr lang="en-US" altLang="zh-CN" dirty="0" smtClean="0">
              <a:solidFill>
                <a:srgbClr val="FFC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27046" y="715975"/>
            <a:ext cx="10573454" cy="2862322"/>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expires</a:t>
            </a:r>
            <a:r>
              <a:rPr lang="zh-CN" altLang="en-US" dirty="0" smtClean="0">
                <a:solidFill>
                  <a:schemeClr val="bg1"/>
                </a:solidFill>
                <a:latin typeface="楷体" panose="02010609060101010101" pitchFamily="49" charset="-122"/>
                <a:ea typeface="楷体" panose="02010609060101010101" pitchFamily="49" charset="-122"/>
              </a:rPr>
              <a:t>。用于设定</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的有效时间。这样会使浏览器将</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保存在永久性的存储器中，在随后的浏览器会话中重复利用，直到到期时间为止。如果没有设定这个属性，那么</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仅用在当前浏览器会话中。</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d</a:t>
            </a:r>
            <a:r>
              <a:rPr lang="en-US" altLang="zh-CN" dirty="0" smtClean="0">
                <a:solidFill>
                  <a:schemeClr val="bg1"/>
                </a:solidFill>
                <a:latin typeface="楷体" panose="02010609060101010101" pitchFamily="49" charset="-122"/>
                <a:ea typeface="楷体" panose="02010609060101010101" pitchFamily="49" charset="-122"/>
              </a:rPr>
              <a:t>omain</a:t>
            </a:r>
            <a:r>
              <a:rPr lang="zh-CN" altLang="en-US" dirty="0" smtClean="0">
                <a:solidFill>
                  <a:schemeClr val="bg1"/>
                </a:solidFill>
                <a:latin typeface="楷体" panose="02010609060101010101" pitchFamily="49" charset="-122"/>
                <a:ea typeface="楷体" panose="02010609060101010101" pitchFamily="49" charset="-122"/>
              </a:rPr>
              <a:t>。用于指定</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的有效域。这个域必须和收到</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的域相同，或者是它的父域。</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path</a:t>
            </a:r>
            <a:r>
              <a:rPr lang="zh-CN" altLang="en-US" dirty="0" smtClean="0">
                <a:solidFill>
                  <a:schemeClr val="bg1"/>
                </a:solidFill>
                <a:latin typeface="楷体" panose="02010609060101010101" pitchFamily="49" charset="-122"/>
                <a:ea typeface="楷体" panose="02010609060101010101" pitchFamily="49" charset="-122"/>
              </a:rPr>
              <a:t>。用于指定</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的有效</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路径。</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secure</a:t>
            </a:r>
            <a:r>
              <a:rPr lang="zh-CN" altLang="en-US" dirty="0" smtClean="0">
                <a:solidFill>
                  <a:schemeClr val="bg1"/>
                </a:solidFill>
                <a:latin typeface="楷体" panose="02010609060101010101" pitchFamily="49" charset="-122"/>
                <a:ea typeface="楷体" panose="02010609060101010101" pitchFamily="49" charset="-122"/>
              </a:rPr>
              <a:t>。如果设置这个属性，仅在</a:t>
            </a:r>
            <a:r>
              <a:rPr lang="en-US" altLang="zh-CN" dirty="0" smtClean="0">
                <a:solidFill>
                  <a:schemeClr val="bg1"/>
                </a:solidFill>
                <a:latin typeface="楷体" panose="02010609060101010101" pitchFamily="49" charset="-122"/>
                <a:ea typeface="楷体" panose="02010609060101010101" pitchFamily="49" charset="-122"/>
              </a:rPr>
              <a:t>HTTPS</a:t>
            </a:r>
            <a:r>
              <a:rPr lang="zh-CN" altLang="en-US" dirty="0" smtClean="0">
                <a:solidFill>
                  <a:schemeClr val="bg1"/>
                </a:solidFill>
                <a:latin typeface="楷体" panose="02010609060101010101" pitchFamily="49" charset="-122"/>
                <a:ea typeface="楷体" panose="02010609060101010101" pitchFamily="49" charset="-122"/>
              </a:rPr>
              <a:t>请求中提交</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err="1" smtClean="0">
                <a:solidFill>
                  <a:schemeClr val="bg1"/>
                </a:solidFill>
                <a:latin typeface="楷体" panose="02010609060101010101" pitchFamily="49" charset="-122"/>
                <a:ea typeface="楷体" panose="02010609060101010101" pitchFamily="49" charset="-122"/>
              </a:rPr>
              <a:t>HttpOnly</a:t>
            </a:r>
            <a:r>
              <a:rPr lang="zh-CN" altLang="en-US" dirty="0" smtClean="0">
                <a:solidFill>
                  <a:schemeClr val="bg1"/>
                </a:solidFill>
                <a:latin typeface="楷体" panose="02010609060101010101" pitchFamily="49" charset="-122"/>
                <a:ea typeface="楷体" panose="02010609060101010101" pitchFamily="49" charset="-122"/>
              </a:rPr>
              <a:t>。如果设置这个属性，无法通过客户端</a:t>
            </a:r>
            <a:r>
              <a:rPr lang="en-US" altLang="zh-CN" dirty="0" smtClean="0">
                <a:solidFill>
                  <a:schemeClr val="bg1"/>
                </a:solidFill>
                <a:latin typeface="楷体" panose="02010609060101010101" pitchFamily="49" charset="-122"/>
                <a:ea typeface="楷体" panose="02010609060101010101" pitchFamily="49" charset="-122"/>
              </a:rPr>
              <a:t>JavaScript</a:t>
            </a:r>
            <a:r>
              <a:rPr lang="zh-CN" altLang="en-US" dirty="0" smtClean="0">
                <a:solidFill>
                  <a:schemeClr val="bg1"/>
                </a:solidFill>
                <a:latin typeface="楷体" panose="02010609060101010101" pitchFamily="49" charset="-122"/>
                <a:ea typeface="楷体" panose="02010609060101010101" pitchFamily="49" charset="-122"/>
              </a:rPr>
              <a:t>直接访问</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，但并非所有浏览器都支持这一限制。</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上述每一个</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属性都可能影响应用程序的安全，其造成的主要不利影响在于攻击者能够直接对应用程序的其他用户发动攻击。</a:t>
            </a:r>
            <a:endParaRPr lang="zh-CN" altLang="en-US" dirty="0"/>
          </a:p>
        </p:txBody>
      </p:sp>
      <p:sp>
        <p:nvSpPr>
          <p:cNvPr id="7" name="Rectangle 12"/>
          <p:cNvSpPr>
            <a:spLocks noChangeArrowheads="1"/>
          </p:cNvSpPr>
          <p:nvPr/>
        </p:nvSpPr>
        <p:spPr bwMode="auto">
          <a:xfrm>
            <a:off x="337705" y="3761692"/>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600" dirty="0">
                <a:solidFill>
                  <a:schemeClr val="bg1"/>
                </a:solidFill>
                <a:latin typeface="Arial Black" panose="020B0A04020102020204" pitchFamily="34" charset="0"/>
              </a:rPr>
              <a:t>状态码</a:t>
            </a:r>
            <a:endParaRPr lang="en-US" altLang="zh-CN" sz="1600" dirty="0" smtClean="0">
              <a:solidFill>
                <a:schemeClr val="bg1"/>
              </a:solidFill>
              <a:latin typeface="Arial Black" panose="020B0A04020102020204" pitchFamily="34" charset="0"/>
            </a:endParaRPr>
          </a:p>
        </p:txBody>
      </p:sp>
      <p:sp>
        <p:nvSpPr>
          <p:cNvPr id="8" name="文本框 7"/>
          <p:cNvSpPr txBox="1"/>
          <p:nvPr/>
        </p:nvSpPr>
        <p:spPr>
          <a:xfrm>
            <a:off x="727046" y="4171684"/>
            <a:ext cx="10872316" cy="2031325"/>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每条</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响应消息都必须在第一行中包含一个状态码，说明请求的结果。根据代码的第一位数字，可将状态码分为以下</a:t>
            </a:r>
            <a:r>
              <a:rPr lang="en-US" altLang="zh-CN" dirty="0" smtClean="0">
                <a:solidFill>
                  <a:schemeClr val="bg1"/>
                </a:solidFill>
                <a:latin typeface="楷体" panose="02010609060101010101" pitchFamily="49" charset="-122"/>
                <a:ea typeface="楷体" panose="02010609060101010101" pitchFamily="49" charset="-122"/>
              </a:rPr>
              <a:t>5</a:t>
            </a:r>
            <a:r>
              <a:rPr lang="zh-CN" altLang="en-US" dirty="0" smtClean="0">
                <a:solidFill>
                  <a:schemeClr val="bg1"/>
                </a:solidFill>
                <a:latin typeface="楷体" panose="02010609060101010101" pitchFamily="49" charset="-122"/>
                <a:ea typeface="楷体" panose="02010609060101010101" pitchFamily="49" charset="-122"/>
              </a:rPr>
              <a:t>类。</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1XX——</a:t>
            </a:r>
            <a:r>
              <a:rPr lang="zh-CN" altLang="en-US" dirty="0" smtClean="0">
                <a:solidFill>
                  <a:schemeClr val="bg1"/>
                </a:solidFill>
                <a:latin typeface="楷体" panose="02010609060101010101" pitchFamily="49" charset="-122"/>
                <a:ea typeface="楷体" panose="02010609060101010101" pitchFamily="49" charset="-122"/>
              </a:rPr>
              <a:t>提供信息。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2XX——</a:t>
            </a:r>
            <a:r>
              <a:rPr lang="zh-CN" altLang="en-US" dirty="0" smtClean="0">
                <a:solidFill>
                  <a:schemeClr val="bg1"/>
                </a:solidFill>
                <a:latin typeface="楷体" panose="02010609060101010101" pitchFamily="49" charset="-122"/>
                <a:ea typeface="楷体" panose="02010609060101010101" pitchFamily="49" charset="-122"/>
              </a:rPr>
              <a:t>请求被成功提交</a:t>
            </a:r>
            <a:r>
              <a:rPr lang="en-US" altLang="zh-CN"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3XX——</a:t>
            </a:r>
            <a:r>
              <a:rPr lang="zh-CN" altLang="en-US" dirty="0" smtClean="0">
                <a:solidFill>
                  <a:schemeClr val="bg1"/>
                </a:solidFill>
                <a:latin typeface="楷体" panose="02010609060101010101" pitchFamily="49" charset="-122"/>
                <a:ea typeface="楷体" panose="02010609060101010101" pitchFamily="49" charset="-122"/>
              </a:rPr>
              <a:t>客户被重定向到其他资源。</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4XX——</a:t>
            </a:r>
            <a:r>
              <a:rPr lang="zh-CN" altLang="en-US" dirty="0" smtClean="0">
                <a:solidFill>
                  <a:schemeClr val="bg1"/>
                </a:solidFill>
                <a:latin typeface="楷体" panose="02010609060101010101" pitchFamily="49" charset="-122"/>
                <a:ea typeface="楷体" panose="02010609060101010101" pitchFamily="49" charset="-122"/>
              </a:rPr>
              <a:t>请求包含某种错误。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5XX——</a:t>
            </a:r>
            <a:r>
              <a:rPr lang="zh-CN" altLang="en-US" dirty="0" smtClean="0">
                <a:solidFill>
                  <a:schemeClr val="bg1"/>
                </a:solidFill>
                <a:latin typeface="楷体" panose="02010609060101010101" pitchFamily="49" charset="-122"/>
                <a:ea typeface="楷体" panose="02010609060101010101" pitchFamily="49" charset="-122"/>
              </a:rPr>
              <a:t>服务器执行请求时遇到错误。</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27046" y="715975"/>
            <a:ext cx="10573454" cy="5909310"/>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还有大量特殊状态码，其中许多状态码仅用于特殊情况下。下面列出渗透测试在攻击</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应用程序时最有可能遇到的状态码及其相关的原因短语。</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100 Continue</a:t>
            </a:r>
            <a:r>
              <a:rPr lang="zh-CN" altLang="en-US" dirty="0" smtClean="0">
                <a:solidFill>
                  <a:schemeClr val="bg1"/>
                </a:solidFill>
                <a:latin typeface="楷体" panose="02010609060101010101" pitchFamily="49" charset="-122"/>
                <a:ea typeface="楷体" panose="02010609060101010101" pitchFamily="49" charset="-122"/>
              </a:rPr>
              <a:t>。当客户提交一个包含主体的请求时，发送这个响应。该响应表示收到请求消息头，客户应继续发送主体。请求完成后，再有服务器返回另一个响应。</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200 OK</a:t>
            </a:r>
            <a:r>
              <a:rPr lang="zh-CN" altLang="en-US" dirty="0" smtClean="0">
                <a:solidFill>
                  <a:schemeClr val="bg1"/>
                </a:solidFill>
                <a:latin typeface="楷体" panose="02010609060101010101" pitchFamily="49" charset="-122"/>
                <a:ea typeface="楷体" panose="02010609060101010101" pitchFamily="49" charset="-122"/>
              </a:rPr>
              <a:t>。本地状态码表示请求被成功提交，且响应主体中包含请求结果。</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201 Created</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PUT</a:t>
            </a:r>
            <a:r>
              <a:rPr lang="zh-CN" altLang="en-US" dirty="0" smtClean="0">
                <a:solidFill>
                  <a:schemeClr val="bg1"/>
                </a:solidFill>
                <a:latin typeface="楷体" panose="02010609060101010101" pitchFamily="49" charset="-122"/>
                <a:ea typeface="楷体" panose="02010609060101010101" pitchFamily="49" charset="-122"/>
              </a:rPr>
              <a:t>请求的响应返回这个状态码，表示请求被成功提交。</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301 Moved Permanently</a:t>
            </a:r>
            <a:r>
              <a:rPr lang="zh-CN" altLang="en-US" dirty="0" smtClean="0">
                <a:solidFill>
                  <a:schemeClr val="bg1"/>
                </a:solidFill>
                <a:latin typeface="楷体" panose="02010609060101010101" pitchFamily="49" charset="-122"/>
                <a:ea typeface="楷体" panose="02010609060101010101" pitchFamily="49" charset="-122"/>
              </a:rPr>
              <a:t>。本地状态码将浏览器永久重定向到另外一个</a:t>
            </a:r>
            <a:r>
              <a:rPr lang="en-US" altLang="zh-CN" dirty="0" smtClean="0">
                <a:solidFill>
                  <a:schemeClr val="bg1"/>
                </a:solidFill>
                <a:latin typeface="楷体" panose="02010609060101010101" pitchFamily="49" charset="-122"/>
                <a:ea typeface="楷体" panose="02010609060101010101" pitchFamily="49" charset="-122"/>
              </a:rPr>
              <a:t>Location</a:t>
            </a:r>
            <a:r>
              <a:rPr lang="zh-CN" altLang="en-US" dirty="0" smtClean="0">
                <a:solidFill>
                  <a:schemeClr val="bg1"/>
                </a:solidFill>
                <a:latin typeface="楷体" panose="02010609060101010101" pitchFamily="49" charset="-122"/>
                <a:ea typeface="楷体" panose="02010609060101010101" pitchFamily="49" charset="-122"/>
              </a:rPr>
              <a:t>消息头中指定的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。以后客户应使用新</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替换原始</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302 Found</a:t>
            </a:r>
            <a:r>
              <a:rPr lang="zh-CN" altLang="en-US" dirty="0" smtClean="0">
                <a:solidFill>
                  <a:schemeClr val="bg1"/>
                </a:solidFill>
                <a:latin typeface="楷体" panose="02010609060101010101" pitchFamily="49" charset="-122"/>
                <a:ea typeface="楷体" panose="02010609060101010101" pitchFamily="49" charset="-122"/>
              </a:rPr>
              <a:t>。本地状态码将浏览器暂时重定向到另外一个在</a:t>
            </a:r>
            <a:r>
              <a:rPr lang="en-US" altLang="zh-CN" dirty="0" smtClean="0">
                <a:solidFill>
                  <a:schemeClr val="bg1"/>
                </a:solidFill>
                <a:latin typeface="楷体" panose="02010609060101010101" pitchFamily="49" charset="-122"/>
                <a:ea typeface="楷体" panose="02010609060101010101" pitchFamily="49" charset="-122"/>
              </a:rPr>
              <a:t>Location</a:t>
            </a:r>
            <a:r>
              <a:rPr lang="zh-CN" altLang="en-US" dirty="0" smtClean="0">
                <a:solidFill>
                  <a:schemeClr val="bg1"/>
                </a:solidFill>
                <a:latin typeface="楷体" panose="02010609060101010101" pitchFamily="49" charset="-122"/>
                <a:ea typeface="楷体" panose="02010609060101010101" pitchFamily="49" charset="-122"/>
              </a:rPr>
              <a:t>消息头中指定的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。客户应在随后的请求中恢复使用原始</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304 Not Modified</a:t>
            </a:r>
            <a:r>
              <a:rPr lang="zh-CN" altLang="en-US" dirty="0" smtClean="0">
                <a:solidFill>
                  <a:schemeClr val="bg1"/>
                </a:solidFill>
                <a:latin typeface="楷体" panose="02010609060101010101" pitchFamily="49" charset="-122"/>
                <a:ea typeface="楷体" panose="02010609060101010101" pitchFamily="49" charset="-122"/>
              </a:rPr>
              <a:t>。本地状态码指示浏览器使用缓存中保存的被请求资源的副本。服务器使用</a:t>
            </a:r>
            <a:r>
              <a:rPr lang="en-US" altLang="zh-CN" dirty="0" smtClean="0">
                <a:solidFill>
                  <a:schemeClr val="bg1"/>
                </a:solidFill>
                <a:latin typeface="楷体" panose="02010609060101010101" pitchFamily="49" charset="-122"/>
                <a:ea typeface="楷体" panose="02010609060101010101" pitchFamily="49" charset="-122"/>
              </a:rPr>
              <a:t>If-Modified-Since</a:t>
            </a:r>
            <a:r>
              <a:rPr lang="zh-CN" altLang="en-US" dirty="0" smtClean="0">
                <a:solidFill>
                  <a:schemeClr val="bg1"/>
                </a:solidFill>
                <a:latin typeface="楷体" panose="02010609060101010101" pitchFamily="49" charset="-122"/>
                <a:ea typeface="楷体" panose="02010609060101010101" pitchFamily="49" charset="-122"/>
              </a:rPr>
              <a:t>与</a:t>
            </a:r>
            <a:r>
              <a:rPr lang="en-US" altLang="zh-CN" dirty="0" smtClean="0">
                <a:solidFill>
                  <a:schemeClr val="bg1"/>
                </a:solidFill>
                <a:latin typeface="楷体" panose="02010609060101010101" pitchFamily="49" charset="-122"/>
                <a:ea typeface="楷体" panose="02010609060101010101" pitchFamily="49" charset="-122"/>
              </a:rPr>
              <a:t>If-None-Match</a:t>
            </a:r>
            <a:r>
              <a:rPr lang="zh-CN" altLang="en-US" dirty="0" smtClean="0">
                <a:solidFill>
                  <a:schemeClr val="bg1"/>
                </a:solidFill>
                <a:latin typeface="楷体" panose="02010609060101010101" pitchFamily="49" charset="-122"/>
                <a:ea typeface="楷体" panose="02010609060101010101" pitchFamily="49" charset="-122"/>
              </a:rPr>
              <a:t>消息头确定客户是否拥有最新版本的资源。</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400 Bad Request</a:t>
            </a:r>
            <a:r>
              <a:rPr lang="zh-CN" altLang="en-US" dirty="0" smtClean="0">
                <a:solidFill>
                  <a:schemeClr val="bg1"/>
                </a:solidFill>
                <a:latin typeface="楷体" panose="02010609060101010101" pitchFamily="49" charset="-122"/>
                <a:ea typeface="楷体" panose="02010609060101010101" pitchFamily="49" charset="-122"/>
              </a:rPr>
              <a:t>。本地状态码表示客户提交了一个无效的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请求。当以某种无效分方式修改请求时（例如在</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中插入一个空格符），可能会遇到这个状态码。</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401 Unauthorized</a:t>
            </a:r>
            <a:r>
              <a:rPr lang="zh-CN" altLang="en-US" dirty="0" smtClean="0">
                <a:solidFill>
                  <a:schemeClr val="bg1"/>
                </a:solidFill>
                <a:latin typeface="楷体" panose="02010609060101010101" pitchFamily="49" charset="-122"/>
                <a:ea typeface="楷体" panose="02010609060101010101" pitchFamily="49" charset="-122"/>
              </a:rPr>
              <a:t>。服务器在许可请求前要求</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进行验证。</a:t>
            </a:r>
            <a:r>
              <a:rPr lang="en-US" altLang="zh-CN" dirty="0" smtClean="0">
                <a:solidFill>
                  <a:schemeClr val="bg1"/>
                </a:solidFill>
                <a:latin typeface="楷体" panose="02010609060101010101" pitchFamily="49" charset="-122"/>
                <a:ea typeface="楷体" panose="02010609060101010101" pitchFamily="49" charset="-122"/>
              </a:rPr>
              <a:t>WWW-Authenticate</a:t>
            </a:r>
            <a:r>
              <a:rPr lang="zh-CN" altLang="en-US" dirty="0" smtClean="0">
                <a:solidFill>
                  <a:schemeClr val="bg1"/>
                </a:solidFill>
                <a:latin typeface="楷体" panose="02010609060101010101" pitchFamily="49" charset="-122"/>
                <a:ea typeface="楷体" panose="02010609060101010101" pitchFamily="49" charset="-122"/>
              </a:rPr>
              <a:t>消息头详细说明其支持的验证类型。</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403 Forbidden</a:t>
            </a:r>
            <a:r>
              <a:rPr lang="zh-CN" altLang="en-US" dirty="0" smtClean="0">
                <a:solidFill>
                  <a:schemeClr val="bg1"/>
                </a:solidFill>
                <a:latin typeface="楷体" panose="02010609060101010101" pitchFamily="49" charset="-122"/>
                <a:ea typeface="楷体" panose="02010609060101010101" pitchFamily="49" charset="-122"/>
              </a:rPr>
              <a:t>。本状态码指出，不管是否通过身份验证，禁止任何人访问被请求的资源。</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404 Not Found</a:t>
            </a:r>
            <a:r>
              <a:rPr lang="zh-CN" altLang="en-US" dirty="0" smtClean="0">
                <a:solidFill>
                  <a:schemeClr val="bg1"/>
                </a:solidFill>
                <a:latin typeface="楷体" panose="02010609060101010101" pitchFamily="49" charset="-122"/>
                <a:ea typeface="楷体" panose="02010609060101010101" pitchFamily="49" charset="-122"/>
              </a:rPr>
              <a:t>。本状态码表示被请求的资源并不存在。</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405 Method Not Allowed</a:t>
            </a:r>
            <a:r>
              <a:rPr lang="zh-CN" altLang="en-US" dirty="0" smtClean="0">
                <a:solidFill>
                  <a:schemeClr val="bg1"/>
                </a:solidFill>
                <a:latin typeface="楷体" panose="02010609060101010101" pitchFamily="49" charset="-122"/>
                <a:ea typeface="楷体" panose="02010609060101010101" pitchFamily="49" charset="-122"/>
              </a:rPr>
              <a:t>。本状态码表示指定的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不支持请求中使用的方法。例如，如果试图在不支持</a:t>
            </a:r>
            <a:r>
              <a:rPr lang="en-US" altLang="zh-CN" dirty="0" smtClean="0">
                <a:solidFill>
                  <a:schemeClr val="bg1"/>
                </a:solidFill>
                <a:latin typeface="楷体" panose="02010609060101010101" pitchFamily="49" charset="-122"/>
                <a:ea typeface="楷体" panose="02010609060101010101" pitchFamily="49" charset="-122"/>
              </a:rPr>
              <a:t>PUT</a:t>
            </a:r>
            <a:r>
              <a:rPr lang="zh-CN" altLang="en-US" dirty="0" smtClean="0">
                <a:solidFill>
                  <a:schemeClr val="bg1"/>
                </a:solidFill>
                <a:latin typeface="楷体" panose="02010609060101010101" pitchFamily="49" charset="-122"/>
                <a:ea typeface="楷体" panose="02010609060101010101" pitchFamily="49" charset="-122"/>
              </a:rPr>
              <a:t>方法的地方使用该方法，就会收到本状态码</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27046" y="715975"/>
            <a:ext cx="10573454" cy="2308324"/>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413 Request Entity Too Large</a:t>
            </a:r>
            <a:r>
              <a:rPr lang="zh-CN" altLang="en-US" dirty="0" smtClean="0">
                <a:solidFill>
                  <a:schemeClr val="bg1"/>
                </a:solidFill>
                <a:latin typeface="楷体" panose="02010609060101010101" pitchFamily="49" charset="-122"/>
                <a:ea typeface="楷体" panose="02010609060101010101" pitchFamily="49" charset="-122"/>
              </a:rPr>
              <a:t>。如果在本地代码中探查缓冲器溢出漏洞并就此提交超长数据串，就使用本状态码表示请求主体过长，服务器无法处理。</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414 Request URI Too Long</a:t>
            </a:r>
            <a:r>
              <a:rPr lang="zh-CN" altLang="en-US" dirty="0" smtClean="0">
                <a:solidFill>
                  <a:schemeClr val="bg1"/>
                </a:solidFill>
                <a:latin typeface="楷体" panose="02010609060101010101" pitchFamily="49" charset="-122"/>
                <a:ea typeface="楷体" panose="02010609060101010101" pitchFamily="49" charset="-122"/>
              </a:rPr>
              <a:t>。与前一个响应类似，本状态码表示请求中的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过长，服务器无法处理。</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500 Internal Server Error</a:t>
            </a:r>
            <a:r>
              <a:rPr lang="zh-CN" altLang="en-US" dirty="0" smtClean="0">
                <a:solidFill>
                  <a:schemeClr val="bg1"/>
                </a:solidFill>
                <a:latin typeface="楷体" panose="02010609060101010101" pitchFamily="49" charset="-122"/>
                <a:ea typeface="楷体" panose="02010609060101010101" pitchFamily="49" charset="-122"/>
              </a:rPr>
              <a:t>。本状态码表示服务器在执行请求时遇到错误。当提交无法预料的输入、在应用程序处理过程中造成无法处理的错误时，通常会收到本状态码。应该仔细检查服务器响应的所有内容，了解与错误性质有关的详情。</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503 Service Unavailable</a:t>
            </a:r>
            <a:r>
              <a:rPr lang="zh-CN" altLang="en-US" dirty="0" smtClean="0">
                <a:solidFill>
                  <a:schemeClr val="bg1"/>
                </a:solidFill>
                <a:latin typeface="楷体" panose="02010609060101010101" pitchFamily="49" charset="-122"/>
                <a:ea typeface="楷体" panose="02010609060101010101" pitchFamily="49" charset="-122"/>
              </a:rPr>
              <a:t>。通常，本状态码表示尽管</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服务器运转正常，并且能够响应请求，但服务器访问的应用程序还是无法做出响应，应该进行核实，是否执行了某种行为而造成这个结果。</a:t>
            </a:r>
            <a:endParaRPr lang="zh-CN" altLang="en-US" dirty="0"/>
          </a:p>
        </p:txBody>
      </p:sp>
      <p:sp>
        <p:nvSpPr>
          <p:cNvPr id="7" name="Rectangle 12"/>
          <p:cNvSpPr>
            <a:spLocks noChangeArrowheads="1"/>
          </p:cNvSpPr>
          <p:nvPr/>
        </p:nvSpPr>
        <p:spPr bwMode="auto">
          <a:xfrm>
            <a:off x="593620" y="4745585"/>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 HTTP</a:t>
            </a:r>
            <a:r>
              <a:rPr lang="zh-CN" altLang="en-US" sz="1600" dirty="0" smtClean="0">
                <a:solidFill>
                  <a:schemeClr val="bg1"/>
                </a:solidFill>
                <a:latin typeface="Arial Black" panose="020B0A04020102020204" pitchFamily="34" charset="0"/>
              </a:rPr>
              <a:t>代理</a:t>
            </a:r>
            <a:endParaRPr lang="en-US" altLang="zh-CN" sz="1600" dirty="0" smtClean="0">
              <a:solidFill>
                <a:schemeClr val="bg1"/>
              </a:solidFill>
              <a:latin typeface="Arial Black" panose="020B0A04020102020204" pitchFamily="34" charset="0"/>
            </a:endParaRPr>
          </a:p>
        </p:txBody>
      </p:sp>
      <p:sp>
        <p:nvSpPr>
          <p:cNvPr id="8" name="文本框 7"/>
          <p:cNvSpPr txBox="1"/>
          <p:nvPr/>
        </p:nvSpPr>
        <p:spPr>
          <a:xfrm>
            <a:off x="727046" y="3489201"/>
            <a:ext cx="10872316" cy="1200329"/>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使用普通的非加密</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作为其传输机制，因此，处在网络适当位置的攻击者能够截取这个机制。</a:t>
            </a:r>
            <a:r>
              <a:rPr lang="en-US" altLang="zh-CN" dirty="0" smtClean="0">
                <a:solidFill>
                  <a:schemeClr val="bg1"/>
                </a:solidFill>
                <a:latin typeface="楷体" panose="02010609060101010101" pitchFamily="49" charset="-122"/>
                <a:ea typeface="楷体" panose="02010609060101010101" pitchFamily="49" charset="-122"/>
              </a:rPr>
              <a:t>HTTPS</a:t>
            </a:r>
            <a:r>
              <a:rPr lang="zh-CN" altLang="en-US" dirty="0" smtClean="0">
                <a:solidFill>
                  <a:schemeClr val="bg1"/>
                </a:solidFill>
                <a:latin typeface="楷体" panose="02010609060101010101" pitchFamily="49" charset="-122"/>
                <a:ea typeface="楷体" panose="02010609060101010101" pitchFamily="49" charset="-122"/>
              </a:rPr>
              <a:t>本质上与</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一样，都属于应用层协议，但</a:t>
            </a:r>
            <a:r>
              <a:rPr lang="en-US" altLang="zh-CN" dirty="0" smtClean="0">
                <a:solidFill>
                  <a:schemeClr val="bg1"/>
                </a:solidFill>
                <a:latin typeface="楷体" panose="02010609060101010101" pitchFamily="49" charset="-122"/>
                <a:ea typeface="楷体" panose="02010609060101010101" pitchFamily="49" charset="-122"/>
              </a:rPr>
              <a:t>HTTPS</a:t>
            </a:r>
            <a:r>
              <a:rPr lang="zh-CN" altLang="en-US" dirty="0" smtClean="0">
                <a:solidFill>
                  <a:schemeClr val="bg1"/>
                </a:solidFill>
                <a:latin typeface="楷体" panose="02010609060101010101" pitchFamily="49" charset="-122"/>
                <a:ea typeface="楷体" panose="02010609060101010101" pitchFamily="49" charset="-122"/>
              </a:rPr>
              <a:t>通过安全传输机制</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安全套接层（</a:t>
            </a:r>
            <a:r>
              <a:rPr lang="en-US" altLang="zh-CN" dirty="0" smtClean="0">
                <a:solidFill>
                  <a:schemeClr val="bg1"/>
                </a:solidFill>
                <a:latin typeface="楷体" panose="02010609060101010101" pitchFamily="49" charset="-122"/>
                <a:ea typeface="楷体" panose="02010609060101010101" pitchFamily="49" charset="-122"/>
              </a:rPr>
              <a:t>Secure Sockets </a:t>
            </a:r>
            <a:r>
              <a:rPr lang="en-US" altLang="zh-CN" dirty="0" err="1" smtClean="0">
                <a:solidFill>
                  <a:schemeClr val="bg1"/>
                </a:solidFill>
                <a:latin typeface="楷体" panose="02010609060101010101" pitchFamily="49" charset="-122"/>
                <a:ea typeface="楷体" panose="02010609060101010101" pitchFamily="49" charset="-122"/>
              </a:rPr>
              <a:t>Layer,SSL</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传送数据。这种机制可保护通过网络传送的所有数据的隐密性与完整性，显著降低非入侵性拦截攻击的可能性。不管是否使用</a:t>
            </a:r>
            <a:r>
              <a:rPr lang="en-US" altLang="zh-CN" dirty="0" smtClean="0">
                <a:solidFill>
                  <a:schemeClr val="bg1"/>
                </a:solidFill>
                <a:latin typeface="楷体" panose="02010609060101010101" pitchFamily="49" charset="-122"/>
                <a:ea typeface="楷体" panose="02010609060101010101" pitchFamily="49" charset="-122"/>
              </a:rPr>
              <a:t>SSL</a:t>
            </a:r>
            <a:r>
              <a:rPr lang="zh-CN" altLang="en-US" dirty="0" smtClean="0">
                <a:solidFill>
                  <a:schemeClr val="bg1"/>
                </a:solidFill>
                <a:latin typeface="楷体" panose="02010609060101010101" pitchFamily="49" charset="-122"/>
                <a:ea typeface="楷体" panose="02010609060101010101" pitchFamily="49" charset="-122"/>
              </a:rPr>
              <a:t>进行传输，</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请求与响应都以完全相同的方式工作。</a:t>
            </a:r>
            <a:endParaRPr lang="zh-CN" altLang="en-US" dirty="0"/>
          </a:p>
        </p:txBody>
      </p:sp>
      <p:sp>
        <p:nvSpPr>
          <p:cNvPr id="9" name="Rectangle 12"/>
          <p:cNvSpPr>
            <a:spLocks noChangeArrowheads="1"/>
          </p:cNvSpPr>
          <p:nvPr/>
        </p:nvSpPr>
        <p:spPr bwMode="auto">
          <a:xfrm>
            <a:off x="455599" y="3147906"/>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HTTPS</a:t>
            </a:r>
            <a:endParaRPr lang="en-US" altLang="zh-CN" sz="1600" dirty="0" smtClean="0">
              <a:solidFill>
                <a:schemeClr val="bg1"/>
              </a:solidFill>
              <a:latin typeface="Arial Black" panose="020B0A04020102020204" pitchFamily="34" charset="0"/>
            </a:endParaRPr>
          </a:p>
        </p:txBody>
      </p:sp>
      <p:sp>
        <p:nvSpPr>
          <p:cNvPr id="10" name="文本框 9"/>
          <p:cNvSpPr txBox="1"/>
          <p:nvPr/>
        </p:nvSpPr>
        <p:spPr>
          <a:xfrm>
            <a:off x="812157" y="5034648"/>
            <a:ext cx="10872316" cy="923330"/>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代理服务器是一个协调客户浏览器与目标</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服务器之间访问的服务器。当配置浏览器使用代理服务器时，它会讲所有请求提交到代理服务器，代理服务器将请求转送给相关</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服务器，并将响应返回给浏览器。大多数代理还使用其他服务，如缓存、验证与访问控制。</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27046" y="715975"/>
            <a:ext cx="10573454" cy="2308324"/>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需要注意，如果使用代理服务器，</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的工作机制会出现两方面差异。</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1</a:t>
            </a:r>
            <a:r>
              <a:rPr lang="zh-CN" altLang="en-US" dirty="0" smtClean="0">
                <a:solidFill>
                  <a:schemeClr val="bg1"/>
                </a:solidFill>
                <a:latin typeface="楷体" panose="02010609060101010101" pitchFamily="49" charset="-122"/>
                <a:ea typeface="楷体" panose="02010609060101010101" pitchFamily="49" charset="-122"/>
              </a:rPr>
              <a:t>）当浏览器向代理服务器发布</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请求时，它会将完整的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（包括协议前缀</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与服务器主机名称）插入请求中。代理服务器会提取主机名称，用它将请求指向正确的目标</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2) </a:t>
            </a:r>
            <a:r>
              <a:rPr lang="zh-CN" altLang="en-US" dirty="0" smtClean="0">
                <a:solidFill>
                  <a:schemeClr val="bg1"/>
                </a:solidFill>
                <a:latin typeface="楷体" panose="02010609060101010101" pitchFamily="49" charset="-122"/>
                <a:ea typeface="楷体" panose="02010609060101010101" pitchFamily="49" charset="-122"/>
              </a:rPr>
              <a:t>当使用</a:t>
            </a:r>
            <a:r>
              <a:rPr lang="en-US" altLang="zh-CN" dirty="0" smtClean="0">
                <a:solidFill>
                  <a:schemeClr val="bg1"/>
                </a:solidFill>
                <a:latin typeface="楷体" panose="02010609060101010101" pitchFamily="49" charset="-122"/>
                <a:ea typeface="楷体" panose="02010609060101010101" pitchFamily="49" charset="-122"/>
              </a:rPr>
              <a:t>HTTPS</a:t>
            </a:r>
            <a:r>
              <a:rPr lang="zh-CN" altLang="en-US" dirty="0" smtClean="0">
                <a:solidFill>
                  <a:schemeClr val="bg1"/>
                </a:solidFill>
                <a:latin typeface="楷体" panose="02010609060101010101" pitchFamily="49" charset="-122"/>
                <a:ea typeface="楷体" panose="02010609060101010101" pitchFamily="49" charset="-122"/>
              </a:rPr>
              <a:t>时，浏览器无法与代理服务器进行</a:t>
            </a:r>
            <a:r>
              <a:rPr lang="en-US" altLang="zh-CN" dirty="0" smtClean="0">
                <a:solidFill>
                  <a:schemeClr val="bg1"/>
                </a:solidFill>
                <a:latin typeface="楷体" panose="02010609060101010101" pitchFamily="49" charset="-122"/>
                <a:ea typeface="楷体" panose="02010609060101010101" pitchFamily="49" charset="-122"/>
              </a:rPr>
              <a:t>SSL</a:t>
            </a:r>
            <a:r>
              <a:rPr lang="zh-CN" altLang="en-US" dirty="0" smtClean="0">
                <a:solidFill>
                  <a:schemeClr val="bg1"/>
                </a:solidFill>
                <a:latin typeface="楷体" panose="02010609060101010101" pitchFamily="49" charset="-122"/>
                <a:ea typeface="楷体" panose="02010609060101010101" pitchFamily="49" charset="-122"/>
              </a:rPr>
              <a:t>握手，因为这样做会破坏安全隧道，使通信易于遭受拦截攻击。因此，浏览器必须将代理作为一个纯粹的</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级中继，由它传递浏览器与目标</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浏览器之间的所有网络数据，并与浏览器进行正常的</a:t>
            </a:r>
            <a:r>
              <a:rPr lang="en-US" altLang="zh-CN" dirty="0" smtClean="0">
                <a:solidFill>
                  <a:schemeClr val="bg1"/>
                </a:solidFill>
                <a:latin typeface="楷体" panose="02010609060101010101" pitchFamily="49" charset="-122"/>
                <a:ea typeface="楷体" panose="02010609060101010101" pitchFamily="49" charset="-122"/>
              </a:rPr>
              <a:t>SSL</a:t>
            </a:r>
            <a:r>
              <a:rPr lang="zh-CN" altLang="en-US" dirty="0" smtClean="0">
                <a:solidFill>
                  <a:schemeClr val="bg1"/>
                </a:solidFill>
                <a:latin typeface="楷体" panose="02010609060101010101" pitchFamily="49" charset="-122"/>
                <a:ea typeface="楷体" panose="02010609060101010101" pitchFamily="49" charset="-122"/>
              </a:rPr>
              <a:t>握手。浏览器使用</a:t>
            </a:r>
            <a:r>
              <a:rPr lang="en-US" altLang="zh-CN" dirty="0" smtClean="0">
                <a:solidFill>
                  <a:schemeClr val="bg1"/>
                </a:solidFill>
                <a:latin typeface="楷体" panose="02010609060101010101" pitchFamily="49" charset="-122"/>
                <a:ea typeface="楷体" panose="02010609060101010101" pitchFamily="49" charset="-122"/>
              </a:rPr>
              <a:t>CONNECT</a:t>
            </a:r>
            <a:r>
              <a:rPr lang="zh-CN" altLang="en-US" dirty="0" smtClean="0">
                <a:solidFill>
                  <a:schemeClr val="bg1"/>
                </a:solidFill>
                <a:latin typeface="楷体" panose="02010609060101010101" pitchFamily="49" charset="-122"/>
                <a:ea typeface="楷体" panose="02010609060101010101" pitchFamily="49" charset="-122"/>
              </a:rPr>
              <a:t>方法向代理服务器提交一个</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请求，并制定</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中的目标主机名称与端口号，从而建立这种中继。如果代理允许该请求，它会返回一个含</a:t>
            </a:r>
            <a:r>
              <a:rPr lang="en-US" altLang="zh-CN" dirty="0" smtClean="0">
                <a:solidFill>
                  <a:schemeClr val="bg1"/>
                </a:solidFill>
                <a:latin typeface="楷体" panose="02010609060101010101" pitchFamily="49" charset="-122"/>
                <a:ea typeface="楷体" panose="02010609060101010101" pitchFamily="49" charset="-122"/>
              </a:rPr>
              <a:t>200</a:t>
            </a:r>
            <a:r>
              <a:rPr lang="zh-CN" altLang="en-US" dirty="0" smtClean="0">
                <a:solidFill>
                  <a:schemeClr val="bg1"/>
                </a:solidFill>
                <a:latin typeface="楷体" panose="02010609060101010101" pitchFamily="49" charset="-122"/>
                <a:ea typeface="楷体" panose="02010609060101010101" pitchFamily="49" charset="-122"/>
              </a:rPr>
              <a:t>状态码的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响应，一直开放</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连接，从此以后作为目标</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服务器的纯粹</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级中继。</a:t>
            </a:r>
            <a:endParaRPr lang="zh-CN" altLang="en-US" dirty="0"/>
          </a:p>
        </p:txBody>
      </p:sp>
      <p:sp>
        <p:nvSpPr>
          <p:cNvPr id="8" name="文本框 7"/>
          <p:cNvSpPr txBox="1"/>
          <p:nvPr/>
        </p:nvSpPr>
        <p:spPr>
          <a:xfrm>
            <a:off x="727046" y="3489201"/>
            <a:ext cx="10872316" cy="1200329"/>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拥有自己的用户身份验证机制，使用不同的验证方案。</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Basic</a:t>
            </a:r>
            <a:r>
              <a:rPr lang="zh-CN" altLang="en-US" dirty="0" smtClean="0">
                <a:solidFill>
                  <a:schemeClr val="bg1"/>
                </a:solidFill>
                <a:latin typeface="楷体" panose="02010609060101010101" pitchFamily="49" charset="-122"/>
                <a:ea typeface="楷体" panose="02010609060101010101" pitchFamily="49" charset="-122"/>
              </a:rPr>
              <a:t>。这是一种非常简单的验证机制，它在请求消息头中随没调消息以</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编码字符串发送用户证书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NTLM</a:t>
            </a:r>
            <a:r>
              <a:rPr lang="zh-CN" altLang="en-US" dirty="0" smtClean="0">
                <a:solidFill>
                  <a:schemeClr val="bg1"/>
                </a:solidFill>
                <a:latin typeface="楷体" panose="02010609060101010101" pitchFamily="49" charset="-122"/>
                <a:ea typeface="楷体" panose="02010609060101010101" pitchFamily="49" charset="-122"/>
              </a:rPr>
              <a:t>。这是一种质询</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响应式机制，它使用一个</a:t>
            </a:r>
            <a:r>
              <a:rPr lang="en-US" altLang="zh-CN" dirty="0" smtClean="0">
                <a:solidFill>
                  <a:schemeClr val="bg1"/>
                </a:solidFill>
                <a:latin typeface="楷体" panose="02010609060101010101" pitchFamily="49" charset="-122"/>
                <a:ea typeface="楷体" panose="02010609060101010101" pitchFamily="49" charset="-122"/>
              </a:rPr>
              <a:t>Windows NTLM</a:t>
            </a:r>
            <a:r>
              <a:rPr lang="zh-CN" altLang="en-US" dirty="0" smtClean="0">
                <a:solidFill>
                  <a:schemeClr val="bg1"/>
                </a:solidFill>
                <a:latin typeface="楷体" panose="02010609060101010101" pitchFamily="49" charset="-122"/>
                <a:ea typeface="楷体" panose="02010609060101010101" pitchFamily="49" charset="-122"/>
              </a:rPr>
              <a:t>协议版本。</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Digest</a:t>
            </a:r>
            <a:r>
              <a:rPr lang="zh-CN" altLang="en-US" dirty="0" smtClean="0">
                <a:solidFill>
                  <a:schemeClr val="bg1"/>
                </a:solidFill>
                <a:latin typeface="楷体" panose="02010609060101010101" pitchFamily="49" charset="-122"/>
                <a:ea typeface="楷体" panose="02010609060101010101" pitchFamily="49" charset="-122"/>
              </a:rPr>
              <a:t>。这是一种质询</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响应式机制，它随同用户证书一起使用一个随机</a:t>
            </a:r>
            <a:r>
              <a:rPr lang="en-US" altLang="zh-CN" dirty="0" smtClean="0">
                <a:solidFill>
                  <a:schemeClr val="bg1"/>
                </a:solidFill>
                <a:latin typeface="楷体" panose="02010609060101010101" pitchFamily="49" charset="-122"/>
                <a:ea typeface="楷体" panose="02010609060101010101" pitchFamily="49" charset="-122"/>
              </a:rPr>
              <a:t>MD5</a:t>
            </a:r>
            <a:r>
              <a:rPr lang="zh-CN" altLang="en-US" dirty="0" smtClean="0">
                <a:solidFill>
                  <a:schemeClr val="bg1"/>
                </a:solidFill>
                <a:latin typeface="楷体" panose="02010609060101010101" pitchFamily="49" charset="-122"/>
                <a:ea typeface="楷体" panose="02010609060101010101" pitchFamily="49" charset="-122"/>
              </a:rPr>
              <a:t>校验和。</a:t>
            </a:r>
            <a:endParaRPr lang="zh-CN" altLang="en-US" dirty="0"/>
          </a:p>
        </p:txBody>
      </p:sp>
      <p:sp>
        <p:nvSpPr>
          <p:cNvPr id="9" name="Rectangle 12"/>
          <p:cNvSpPr>
            <a:spLocks noChangeArrowheads="1"/>
          </p:cNvSpPr>
          <p:nvPr/>
        </p:nvSpPr>
        <p:spPr bwMode="auto">
          <a:xfrm>
            <a:off x="455599" y="3147906"/>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HTTP</a:t>
            </a:r>
            <a:r>
              <a:rPr lang="zh-CN" altLang="en-US" sz="1600" dirty="0" smtClean="0">
                <a:solidFill>
                  <a:schemeClr val="bg1"/>
                </a:solidFill>
                <a:latin typeface="Arial Black" panose="020B0A04020102020204" pitchFamily="34" charset="0"/>
              </a:rPr>
              <a:t>验证</a:t>
            </a:r>
            <a:endParaRPr lang="en-US" altLang="zh-CN" sz="1600" dirty="0" smtClean="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1046417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10573707" y="6696046"/>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458989" y="57901"/>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WEB</a:t>
            </a:r>
            <a:r>
              <a:rPr lang="zh-CN" altLang="en-US" sz="2800" b="1" dirty="0" smtClean="0">
                <a:solidFill>
                  <a:srgbClr val="139AFF"/>
                </a:solidFill>
                <a:latin typeface="楷体" panose="02010609060101010101" pitchFamily="49" charset="-122"/>
                <a:ea typeface="楷体" panose="02010609060101010101" pitchFamily="49" charset="-122"/>
              </a:rPr>
              <a:t>功能</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189782" y="581121"/>
            <a:ext cx="6728603" cy="6186309"/>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一切的安全问题都体现在“输入输出”上，一切的安全问题都存在于“数据流”的整个过程中。</a:t>
            </a:r>
            <a:endParaRPr lang="zh-CN" altLang="en-US" dirty="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精彩</a:t>
            </a:r>
            <a:r>
              <a:rPr lang="zh-CN" altLang="en-US" dirty="0">
                <a:solidFill>
                  <a:schemeClr val="bg1"/>
                </a:solidFill>
                <a:latin typeface="楷体" panose="02010609060101010101" pitchFamily="49" charset="-122"/>
                <a:ea typeface="楷体" panose="02010609060101010101" pitchFamily="49" charset="-122"/>
              </a:rPr>
              <a:t>举例</a:t>
            </a:r>
            <a:r>
              <a:rPr lang="zh-CN" altLang="en-US" dirty="0" smtClean="0">
                <a:solidFill>
                  <a:schemeClr val="bg1"/>
                </a:solidFill>
                <a:latin typeface="楷体" panose="02010609060101010101" pitchFamily="49" charset="-122"/>
                <a:ea typeface="楷体" panose="02010609060101010101" pitchFamily="49" charset="-122"/>
              </a:rPr>
              <a:t>：</a:t>
            </a:r>
            <a:endParaRPr lang="zh-CN" altLang="en-US"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1. </a:t>
            </a:r>
            <a:r>
              <a:rPr lang="zh-CN" altLang="en-US" dirty="0">
                <a:solidFill>
                  <a:schemeClr val="bg1"/>
                </a:solidFill>
                <a:latin typeface="楷体" panose="02010609060101010101" pitchFamily="49" charset="-122"/>
                <a:ea typeface="楷体" panose="02010609060101010101" pitchFamily="49" charset="-122"/>
              </a:rPr>
              <a:t>如果在操作系统层上没处理好，比如</a:t>
            </a:r>
            <a:r>
              <a:rPr lang="en-US" altLang="zh-CN" dirty="0">
                <a:solidFill>
                  <a:schemeClr val="bg1"/>
                </a:solidFill>
                <a:latin typeface="楷体" panose="02010609060101010101" pitchFamily="49" charset="-122"/>
                <a:ea typeface="楷体" panose="02010609060101010101" pitchFamily="49" charset="-122"/>
              </a:rPr>
              <a:t>Linux</a:t>
            </a:r>
            <a:r>
              <a:rPr lang="zh-CN" altLang="en-US" dirty="0">
                <a:solidFill>
                  <a:schemeClr val="bg1"/>
                </a:solidFill>
                <a:latin typeface="楷体" panose="02010609060101010101" pitchFamily="49" charset="-122"/>
                <a:ea typeface="楷体" panose="02010609060101010101" pitchFamily="49" charset="-122"/>
              </a:rPr>
              <a:t>的</a:t>
            </a:r>
            <a:r>
              <a:rPr lang="en-US" altLang="zh-CN" dirty="0">
                <a:solidFill>
                  <a:schemeClr val="bg1"/>
                </a:solidFill>
                <a:latin typeface="楷体" panose="02010609060101010101" pitchFamily="49" charset="-122"/>
                <a:ea typeface="楷体" panose="02010609060101010101" pitchFamily="49" charset="-122"/>
              </a:rPr>
              <a:t>Bash</a:t>
            </a:r>
            <a:r>
              <a:rPr lang="zh-CN" altLang="en-US" dirty="0">
                <a:solidFill>
                  <a:schemeClr val="bg1"/>
                </a:solidFill>
                <a:latin typeface="楷体" panose="02010609060101010101" pitchFamily="49" charset="-122"/>
                <a:ea typeface="楷体" panose="02010609060101010101" pitchFamily="49" charset="-122"/>
              </a:rPr>
              <a:t>环境把“特殊数据”当做指令执行时，就产生了</a:t>
            </a:r>
            <a:r>
              <a:rPr lang="en-US" altLang="zh-CN" dirty="0">
                <a:solidFill>
                  <a:schemeClr val="bg1"/>
                </a:solidFill>
                <a:latin typeface="楷体" panose="02010609060101010101" pitchFamily="49" charset="-122"/>
                <a:ea typeface="楷体" panose="02010609060101010101" pitchFamily="49" charset="-122"/>
              </a:rPr>
              <a:t>OS</a:t>
            </a:r>
            <a:r>
              <a:rPr lang="zh-CN" altLang="en-US" dirty="0">
                <a:solidFill>
                  <a:schemeClr val="bg1"/>
                </a:solidFill>
                <a:latin typeface="楷体" panose="02010609060101010101" pitchFamily="49" charset="-122"/>
                <a:ea typeface="楷体" panose="02010609060101010101" pitchFamily="49" charset="-122"/>
              </a:rPr>
              <a:t>命令执行的安全问题，这段“特殊数据”可能长得如下这般</a:t>
            </a:r>
            <a:r>
              <a:rPr lang="zh-CN" altLang="en-US" dirty="0" smtClean="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en-US" altLang="zh-CN" dirty="0" err="1">
                <a:solidFill>
                  <a:schemeClr val="bg1"/>
                </a:solidFill>
                <a:latin typeface="楷体" panose="02010609060101010101" pitchFamily="49" charset="-122"/>
                <a:ea typeface="楷体" panose="02010609060101010101" pitchFamily="49" charset="-122"/>
              </a:rPr>
              <a:t>rm</a:t>
            </a:r>
            <a:r>
              <a:rPr lang="en-US" altLang="zh-CN" dirty="0">
                <a:solidFill>
                  <a:schemeClr val="bg1"/>
                </a:solidFill>
                <a:latin typeface="楷体" panose="02010609060101010101" pitchFamily="49" charset="-122"/>
                <a:ea typeface="楷体" panose="02010609060101010101" pitchFamily="49" charset="-122"/>
              </a:rPr>
              <a:t> -</a:t>
            </a:r>
            <a:r>
              <a:rPr lang="en-US" altLang="zh-CN" dirty="0" err="1">
                <a:solidFill>
                  <a:schemeClr val="bg1"/>
                </a:solidFill>
                <a:latin typeface="楷体" panose="02010609060101010101" pitchFamily="49" charset="-122"/>
                <a:ea typeface="楷体" panose="02010609060101010101" pitchFamily="49" charset="-122"/>
              </a:rPr>
              <a:t>rf</a:t>
            </a:r>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2. </a:t>
            </a:r>
            <a:r>
              <a:rPr lang="zh-CN" altLang="en-US" dirty="0">
                <a:solidFill>
                  <a:schemeClr val="bg1"/>
                </a:solidFill>
                <a:latin typeface="楷体" panose="02010609060101010101" pitchFamily="49" charset="-122"/>
                <a:ea typeface="楷体" panose="02010609060101010101" pitchFamily="49" charset="-122"/>
              </a:rPr>
              <a:t>如果在存储层的数据库中没处理好，数据库的</a:t>
            </a:r>
            <a:r>
              <a:rPr lang="en-US" altLang="zh-CN" dirty="0">
                <a:solidFill>
                  <a:schemeClr val="bg1"/>
                </a:solidFill>
                <a:latin typeface="楷体" panose="02010609060101010101" pitchFamily="49" charset="-122"/>
                <a:ea typeface="楷体" panose="02010609060101010101" pitchFamily="49" charset="-122"/>
              </a:rPr>
              <a:t>SQL</a:t>
            </a:r>
            <a:r>
              <a:rPr lang="zh-CN" altLang="en-US" dirty="0">
                <a:solidFill>
                  <a:schemeClr val="bg1"/>
                </a:solidFill>
                <a:latin typeface="楷体" panose="02010609060101010101" pitchFamily="49" charset="-122"/>
                <a:ea typeface="楷体" panose="02010609060101010101" pitchFamily="49" charset="-122"/>
              </a:rPr>
              <a:t>解析引擎把这个“特殊数据”当做指令执行时，就产生</a:t>
            </a:r>
            <a:r>
              <a:rPr lang="en-US" altLang="zh-CN" dirty="0">
                <a:solidFill>
                  <a:schemeClr val="bg1"/>
                </a:solidFill>
                <a:latin typeface="楷体" panose="02010609060101010101" pitchFamily="49" charset="-122"/>
                <a:ea typeface="楷体" panose="02010609060101010101" pitchFamily="49" charset="-122"/>
              </a:rPr>
              <a:t>SQL</a:t>
            </a:r>
            <a:r>
              <a:rPr lang="zh-CN" altLang="en-US" dirty="0">
                <a:solidFill>
                  <a:schemeClr val="bg1"/>
                </a:solidFill>
                <a:latin typeface="楷体" panose="02010609060101010101" pitchFamily="49" charset="-122"/>
                <a:ea typeface="楷体" panose="02010609060101010101" pitchFamily="49" charset="-122"/>
              </a:rPr>
              <a:t>注入这样的安全问题，这段“特殊数据”可能长得如下这般：</a:t>
            </a:r>
            <a:endParaRPr lang="zh-CN" altLang="en-US"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union select user, </a:t>
            </a:r>
            <a:r>
              <a:rPr lang="en-US" altLang="zh-CN" dirty="0" err="1">
                <a:solidFill>
                  <a:schemeClr val="bg1"/>
                </a:solidFill>
                <a:latin typeface="楷体" panose="02010609060101010101" pitchFamily="49" charset="-122"/>
                <a:ea typeface="楷体" panose="02010609060101010101" pitchFamily="49" charset="-122"/>
              </a:rPr>
              <a:t>pwd</a:t>
            </a:r>
            <a:r>
              <a:rPr lang="en-US" altLang="zh-CN" dirty="0">
                <a:solidFill>
                  <a:schemeClr val="bg1"/>
                </a:solidFill>
                <a:latin typeface="楷体" panose="02010609060101010101" pitchFamily="49" charset="-122"/>
                <a:ea typeface="楷体" panose="02010609060101010101" pitchFamily="49" charset="-122"/>
              </a:rPr>
              <a:t>, 1, 2, 3, 4 from users-</a:t>
            </a:r>
            <a:r>
              <a:rPr lang="en-US" altLang="zh-CN" dirty="0" smtClean="0">
                <a:solidFill>
                  <a:schemeClr val="bg1"/>
                </a:solidFill>
                <a:latin typeface="楷体" panose="02010609060101010101" pitchFamily="49" charset="-122"/>
                <a:ea typeface="楷体" panose="02010609060101010101" pitchFamily="49" charset="-122"/>
              </a:rPr>
              <a:t>-</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3. </a:t>
            </a:r>
            <a:r>
              <a:rPr lang="zh-CN" altLang="en-US" dirty="0">
                <a:solidFill>
                  <a:schemeClr val="bg1"/>
                </a:solidFill>
                <a:latin typeface="楷体" panose="02010609060101010101" pitchFamily="49" charset="-122"/>
                <a:ea typeface="楷体" panose="02010609060101010101" pitchFamily="49" charset="-122"/>
              </a:rPr>
              <a:t>如果在</a:t>
            </a:r>
            <a:r>
              <a:rPr lang="en-US" altLang="zh-CN" dirty="0">
                <a:solidFill>
                  <a:schemeClr val="bg1"/>
                </a:solidFill>
                <a:latin typeface="楷体" panose="02010609060101010101" pitchFamily="49" charset="-122"/>
                <a:ea typeface="楷体" panose="02010609060101010101" pitchFamily="49" charset="-122"/>
              </a:rPr>
              <a:t>Web</a:t>
            </a:r>
            <a:r>
              <a:rPr lang="zh-CN" altLang="en-US" dirty="0">
                <a:solidFill>
                  <a:schemeClr val="bg1"/>
                </a:solidFill>
                <a:latin typeface="楷体" panose="02010609060101010101" pitchFamily="49" charset="-122"/>
                <a:ea typeface="楷体" panose="02010609060101010101" pitchFamily="49" charset="-122"/>
              </a:rPr>
              <a:t>容器层如</a:t>
            </a:r>
            <a:r>
              <a:rPr lang="en-US" altLang="zh-CN" dirty="0" err="1">
                <a:solidFill>
                  <a:schemeClr val="bg1"/>
                </a:solidFill>
                <a:latin typeface="楷体" panose="02010609060101010101" pitchFamily="49" charset="-122"/>
                <a:ea typeface="楷体" panose="02010609060101010101" pitchFamily="49" charset="-122"/>
              </a:rPr>
              <a:t>nginx</a:t>
            </a:r>
            <a:r>
              <a:rPr lang="zh-CN" altLang="en-US" dirty="0">
                <a:solidFill>
                  <a:schemeClr val="bg1"/>
                </a:solidFill>
                <a:latin typeface="楷体" panose="02010609060101010101" pitchFamily="49" charset="-122"/>
                <a:ea typeface="楷体" panose="02010609060101010101" pitchFamily="49" charset="-122"/>
              </a:rPr>
              <a:t>中没处理好，</a:t>
            </a:r>
            <a:r>
              <a:rPr lang="en-US" altLang="zh-CN" dirty="0" err="1">
                <a:solidFill>
                  <a:schemeClr val="bg1"/>
                </a:solidFill>
                <a:latin typeface="楷体" panose="02010609060101010101" pitchFamily="49" charset="-122"/>
                <a:ea typeface="楷体" panose="02010609060101010101" pitchFamily="49" charset="-122"/>
              </a:rPr>
              <a:t>nginx</a:t>
            </a:r>
            <a:r>
              <a:rPr lang="zh-CN" altLang="en-US" dirty="0">
                <a:solidFill>
                  <a:schemeClr val="bg1"/>
                </a:solidFill>
                <a:latin typeface="楷体" panose="02010609060101010101" pitchFamily="49" charset="-122"/>
                <a:ea typeface="楷体" panose="02010609060101010101" pitchFamily="49" charset="-122"/>
              </a:rPr>
              <a:t>把“特殊数据”当做指令执行时，可能会产生远程溢出、</a:t>
            </a:r>
            <a:r>
              <a:rPr lang="en-US" altLang="zh-CN" dirty="0" err="1">
                <a:solidFill>
                  <a:schemeClr val="bg1"/>
                </a:solidFill>
                <a:latin typeface="楷体" panose="02010609060101010101" pitchFamily="49" charset="-122"/>
                <a:ea typeface="楷体" panose="02010609060101010101" pitchFamily="49" charset="-122"/>
              </a:rPr>
              <a:t>DoS</a:t>
            </a:r>
            <a:r>
              <a:rPr lang="zh-CN" altLang="en-US" dirty="0">
                <a:solidFill>
                  <a:schemeClr val="bg1"/>
                </a:solidFill>
                <a:latin typeface="楷体" panose="02010609060101010101" pitchFamily="49" charset="-122"/>
                <a:ea typeface="楷体" panose="02010609060101010101" pitchFamily="49" charset="-122"/>
              </a:rPr>
              <a:t>等各种安全问题，这段“特殊数据”可能长得如下这般：</a:t>
            </a:r>
            <a:endParaRPr lang="zh-CN" altLang="en-US"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%c0.%c0./%c0.%c0./%c0.%c0./%c0.%c0./%</a:t>
            </a:r>
            <a:r>
              <a:rPr lang="en-US" altLang="zh-CN" dirty="0" smtClean="0">
                <a:solidFill>
                  <a:schemeClr val="bg1"/>
                </a:solidFill>
                <a:latin typeface="楷体" panose="02010609060101010101" pitchFamily="49" charset="-122"/>
                <a:ea typeface="楷体" panose="02010609060101010101" pitchFamily="49" charset="-122"/>
              </a:rPr>
              <a:t>20</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4. </a:t>
            </a:r>
            <a:r>
              <a:rPr lang="zh-CN" altLang="en-US" dirty="0">
                <a:solidFill>
                  <a:schemeClr val="bg1"/>
                </a:solidFill>
                <a:latin typeface="楷体" panose="02010609060101010101" pitchFamily="49" charset="-122"/>
                <a:ea typeface="楷体" panose="02010609060101010101" pitchFamily="49" charset="-122"/>
              </a:rPr>
              <a:t>如果在</a:t>
            </a:r>
            <a:r>
              <a:rPr lang="en-US" altLang="zh-CN" dirty="0">
                <a:solidFill>
                  <a:schemeClr val="bg1"/>
                </a:solidFill>
                <a:latin typeface="楷体" panose="02010609060101010101" pitchFamily="49" charset="-122"/>
                <a:ea typeface="楷体" panose="02010609060101010101" pitchFamily="49" charset="-122"/>
              </a:rPr>
              <a:t>Web</a:t>
            </a:r>
            <a:r>
              <a:rPr lang="zh-CN" altLang="en-US" dirty="0">
                <a:solidFill>
                  <a:schemeClr val="bg1"/>
                </a:solidFill>
                <a:latin typeface="楷体" panose="02010609060101010101" pitchFamily="49" charset="-122"/>
                <a:ea typeface="楷体" panose="02010609060101010101" pitchFamily="49" charset="-122"/>
              </a:rPr>
              <a:t>开发框架或</a:t>
            </a:r>
            <a:r>
              <a:rPr lang="en-US" altLang="zh-CN" dirty="0">
                <a:solidFill>
                  <a:schemeClr val="bg1"/>
                </a:solidFill>
                <a:latin typeface="楷体" panose="02010609060101010101" pitchFamily="49" charset="-122"/>
                <a:ea typeface="楷体" panose="02010609060101010101" pitchFamily="49" charset="-122"/>
              </a:rPr>
              <a:t>Web</a:t>
            </a:r>
            <a:r>
              <a:rPr lang="zh-CN" altLang="en-US" dirty="0">
                <a:solidFill>
                  <a:schemeClr val="bg1"/>
                </a:solidFill>
                <a:latin typeface="楷体" panose="02010609060101010101" pitchFamily="49" charset="-122"/>
                <a:ea typeface="楷体" panose="02010609060101010101" pitchFamily="49" charset="-122"/>
              </a:rPr>
              <a:t>应用层中没处理好，把“特殊数据”当做指令执行时，可能会产生远程命令执行的安全问题，这段“特殊数据”可能长得如下这般：</a:t>
            </a:r>
            <a:endParaRPr lang="zh-CN" altLang="en-US" dirty="0">
              <a:solidFill>
                <a:schemeClr val="bg1"/>
              </a:solidFill>
              <a:latin typeface="楷体" panose="02010609060101010101" pitchFamily="49" charset="-122"/>
              <a:ea typeface="楷体" panose="02010609060101010101" pitchFamily="49" charset="-122"/>
            </a:endParaRPr>
          </a:p>
          <a:p>
            <a:r>
              <a:rPr lang="en-US" altLang="zh-CN" dirty="0" err="1">
                <a:solidFill>
                  <a:schemeClr val="bg1"/>
                </a:solidFill>
                <a:latin typeface="楷体" panose="02010609060101010101" pitchFamily="49" charset="-122"/>
                <a:ea typeface="楷体" panose="02010609060101010101" pitchFamily="49" charset="-122"/>
              </a:rPr>
              <a:t>eval</a:t>
            </a:r>
            <a:r>
              <a:rPr lang="en-US" altLang="zh-CN" dirty="0">
                <a:solidFill>
                  <a:schemeClr val="bg1"/>
                </a:solidFill>
                <a:latin typeface="楷体" panose="02010609060101010101" pitchFamily="49" charset="-122"/>
                <a:ea typeface="楷体" panose="02010609060101010101" pitchFamily="49" charset="-122"/>
              </a:rPr>
              <a:t>($_REQUEST['x</a:t>
            </a:r>
            <a:r>
              <a:rPr lang="en-US" altLang="zh-CN" dirty="0" smtClean="0">
                <a:solidFill>
                  <a:schemeClr val="bg1"/>
                </a:solidFill>
                <a:latin typeface="楷体" panose="02010609060101010101" pitchFamily="49" charset="-122"/>
                <a:ea typeface="楷体" panose="02010609060101010101" pitchFamily="49" charset="-122"/>
              </a:rPr>
              <a:t>']);</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5. </a:t>
            </a:r>
            <a:r>
              <a:rPr lang="zh-CN" altLang="en-US" dirty="0">
                <a:solidFill>
                  <a:schemeClr val="bg1"/>
                </a:solidFill>
                <a:latin typeface="楷体" panose="02010609060101010101" pitchFamily="49" charset="-122"/>
                <a:ea typeface="楷体" panose="02010609060101010101" pitchFamily="49" charset="-122"/>
              </a:rPr>
              <a:t>如果在</a:t>
            </a:r>
            <a:r>
              <a:rPr lang="en-US" altLang="zh-CN" dirty="0">
                <a:solidFill>
                  <a:schemeClr val="bg1"/>
                </a:solidFill>
                <a:latin typeface="楷体" panose="02010609060101010101" pitchFamily="49" charset="-122"/>
                <a:ea typeface="楷体" panose="02010609060101010101" pitchFamily="49" charset="-122"/>
              </a:rPr>
              <a:t>Web</a:t>
            </a:r>
            <a:r>
              <a:rPr lang="zh-CN" altLang="en-US" dirty="0">
                <a:solidFill>
                  <a:schemeClr val="bg1"/>
                </a:solidFill>
                <a:latin typeface="楷体" panose="02010609060101010101" pitchFamily="49" charset="-122"/>
                <a:ea typeface="楷体" panose="02010609060101010101" pitchFamily="49" charset="-122"/>
              </a:rPr>
              <a:t>前端层中没处理好，浏览器的</a:t>
            </a:r>
            <a:r>
              <a:rPr lang="en-US" altLang="zh-CN" dirty="0">
                <a:solidFill>
                  <a:schemeClr val="bg1"/>
                </a:solidFill>
                <a:latin typeface="楷体" panose="02010609060101010101" pitchFamily="49" charset="-122"/>
                <a:ea typeface="楷体" panose="02010609060101010101" pitchFamily="49" charset="-122"/>
              </a:rPr>
              <a:t>JS</a:t>
            </a:r>
            <a:r>
              <a:rPr lang="zh-CN" altLang="en-US" dirty="0">
                <a:solidFill>
                  <a:schemeClr val="bg1"/>
                </a:solidFill>
                <a:latin typeface="楷体" panose="02010609060101010101" pitchFamily="49" charset="-122"/>
                <a:ea typeface="楷体" panose="02010609060101010101" pitchFamily="49" charset="-122"/>
              </a:rPr>
              <a:t>引擎把“特殊数据”当做指令执行时，可能会产生</a:t>
            </a:r>
            <a:r>
              <a:rPr lang="en-US" altLang="zh-CN" dirty="0">
                <a:solidFill>
                  <a:schemeClr val="bg1"/>
                </a:solidFill>
                <a:latin typeface="楷体" panose="02010609060101010101" pitchFamily="49" charset="-122"/>
                <a:ea typeface="楷体" panose="02010609060101010101" pitchFamily="49" charset="-122"/>
              </a:rPr>
              <a:t>XSS</a:t>
            </a:r>
            <a:r>
              <a:rPr lang="zh-CN" altLang="en-US" dirty="0">
                <a:solidFill>
                  <a:schemeClr val="bg1"/>
                </a:solidFill>
                <a:latin typeface="楷体" panose="02010609060101010101" pitchFamily="49" charset="-122"/>
                <a:ea typeface="楷体" panose="02010609060101010101" pitchFamily="49" charset="-122"/>
              </a:rPr>
              <a:t>跨站脚本的安全问题，这段“特殊数据”可能长得如下这般：</a:t>
            </a:r>
            <a:endParaRPr lang="zh-CN" altLang="en-US" dirty="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'"&gt;&lt;script&gt;alert</a:t>
            </a:r>
            <a:r>
              <a:rPr lang="en-US" altLang="zh-CN" dirty="0" smtClean="0">
                <a:solidFill>
                  <a:schemeClr val="bg1"/>
                </a:solidFill>
                <a:latin typeface="楷体" panose="02010609060101010101" pitchFamily="49" charset="-122"/>
                <a:ea typeface="楷体" panose="02010609060101010101" pitchFamily="49" charset="-122"/>
              </a:rPr>
              <a:t>(/</a:t>
            </a:r>
            <a:r>
              <a:rPr lang="en-US" altLang="zh-CN" dirty="0">
                <a:solidFill>
                  <a:schemeClr val="bg1"/>
                </a:solidFill>
                <a:latin typeface="楷体" panose="02010609060101010101" pitchFamily="49" charset="-122"/>
                <a:ea typeface="楷体" panose="02010609060101010101" pitchFamily="49" charset="-122"/>
              </a:rPr>
              <a:t>evil</a:t>
            </a:r>
            <a:r>
              <a:rPr lang="en-US" altLang="zh-CN" dirty="0" smtClean="0">
                <a:solidFill>
                  <a:schemeClr val="bg1"/>
                </a:solidFill>
                <a:latin typeface="楷体" panose="02010609060101010101" pitchFamily="49" charset="-122"/>
                <a:ea typeface="楷体" panose="02010609060101010101" pitchFamily="49" charset="-122"/>
              </a:rPr>
              <a:t> </a:t>
            </a:r>
            <a:r>
              <a:rPr lang="en-US" altLang="zh-CN" dirty="0">
                <a:solidFill>
                  <a:schemeClr val="bg1"/>
                </a:solidFill>
                <a:latin typeface="楷体" panose="02010609060101010101" pitchFamily="49" charset="-122"/>
                <a:ea typeface="楷体" panose="02010609060101010101" pitchFamily="49" charset="-122"/>
              </a:rPr>
              <a:t>is my hero./)&lt;/script&gt;</a:t>
            </a:r>
            <a:endParaRPr lang="zh-CN" altLang="en-US" dirty="0">
              <a:solidFill>
                <a:schemeClr val="bg1"/>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7125419" y="869301"/>
            <a:ext cx="4849213" cy="50484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269209" y="161542"/>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2800" b="1" dirty="0" smtClean="0">
                <a:solidFill>
                  <a:srgbClr val="139AFF"/>
                </a:solidFill>
                <a:latin typeface="楷体" panose="02010609060101010101" pitchFamily="49" charset="-122"/>
                <a:ea typeface="楷体" panose="02010609060101010101" pitchFamily="49" charset="-122"/>
              </a:rPr>
              <a:t>编码方案</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8" name="文本框 7"/>
          <p:cNvSpPr txBox="1"/>
          <p:nvPr/>
        </p:nvSpPr>
        <p:spPr>
          <a:xfrm>
            <a:off x="796057" y="1160362"/>
            <a:ext cx="10872316" cy="1477328"/>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只允许使用</a:t>
            </a:r>
            <a:r>
              <a:rPr lang="en-US" altLang="zh-CN" dirty="0" smtClean="0">
                <a:solidFill>
                  <a:schemeClr val="bg1"/>
                </a:solidFill>
                <a:latin typeface="楷体" panose="02010609060101010101" pitchFamily="49" charset="-122"/>
                <a:ea typeface="楷体" panose="02010609060101010101" pitchFamily="49" charset="-122"/>
              </a:rPr>
              <a:t>US-ASSCII</a:t>
            </a:r>
            <a:r>
              <a:rPr lang="zh-CN" altLang="en-US" dirty="0" smtClean="0">
                <a:solidFill>
                  <a:schemeClr val="bg1"/>
                </a:solidFill>
                <a:latin typeface="楷体" panose="02010609060101010101" pitchFamily="49" charset="-122"/>
                <a:ea typeface="楷体" panose="02010609060101010101" pitchFamily="49" charset="-122"/>
              </a:rPr>
              <a:t>字符集中的可打印字符（</a:t>
            </a:r>
            <a:r>
              <a:rPr lang="en-US" altLang="zh-CN" dirty="0" smtClean="0">
                <a:solidFill>
                  <a:schemeClr val="bg1"/>
                </a:solidFill>
                <a:latin typeface="楷体" panose="02010609060101010101" pitchFamily="49" charset="-122"/>
                <a:ea typeface="楷体" panose="02010609060101010101" pitchFamily="49" charset="-122"/>
              </a:rPr>
              <a:t>0x20-0x7e</a:t>
            </a:r>
            <a:r>
              <a:rPr lang="zh-CN" altLang="en-US" dirty="0" smtClean="0">
                <a:solidFill>
                  <a:schemeClr val="bg1"/>
                </a:solidFill>
                <a:latin typeface="楷体" panose="02010609060101010101" pitchFamily="49" charset="-122"/>
                <a:ea typeface="楷体" panose="02010609060101010101" pitchFamily="49" charset="-122"/>
              </a:rPr>
              <a:t>范围内字符）。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编码方案主要用于对扩展</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字符集中的任何有问题的字符进行编码，使其可通过</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安全传输。任何</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编码的字符都以</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为前缀，其后是这个字符的二位十六进制</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代码。一下是一些常见的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编码字符：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%3d  =  </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  %25  %   </a:t>
            </a:r>
            <a:r>
              <a:rPr lang="zh-CN" altLang="en-US" dirty="0" smtClean="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%20  </a:t>
            </a:r>
            <a:r>
              <a:rPr lang="zh-CN" altLang="en-US" dirty="0" smtClean="0">
                <a:solidFill>
                  <a:schemeClr val="bg1"/>
                </a:solidFill>
                <a:latin typeface="楷体" panose="02010609060101010101" pitchFamily="49" charset="-122"/>
                <a:ea typeface="楷体" panose="02010609060101010101" pitchFamily="49" charset="-122"/>
              </a:rPr>
              <a:t>空格</a:t>
            </a:r>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zh-CN" altLang="en-US" dirty="0" smtClean="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%0a  </a:t>
            </a:r>
            <a:r>
              <a:rPr lang="zh-CN" altLang="en-US" dirty="0" smtClean="0">
                <a:solidFill>
                  <a:schemeClr val="bg1"/>
                </a:solidFill>
                <a:latin typeface="楷体" panose="02010609060101010101" pitchFamily="49" charset="-122"/>
                <a:ea typeface="楷体" panose="02010609060101010101" pitchFamily="49" charset="-122"/>
              </a:rPr>
              <a:t>新行</a:t>
            </a:r>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zh-CN" altLang="en-US" dirty="0" smtClean="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%00  </a:t>
            </a:r>
            <a:r>
              <a:rPr lang="zh-CN" altLang="en-US" dirty="0">
                <a:solidFill>
                  <a:schemeClr val="bg1"/>
                </a:solidFill>
                <a:latin typeface="楷体" panose="02010609060101010101" pitchFamily="49" charset="-122"/>
                <a:ea typeface="楷体" panose="02010609060101010101" pitchFamily="49" charset="-122"/>
              </a:rPr>
              <a:t>空字节</a:t>
            </a:r>
            <a:endParaRPr lang="zh-CN" altLang="en-US" dirty="0"/>
          </a:p>
        </p:txBody>
      </p:sp>
      <p:sp>
        <p:nvSpPr>
          <p:cNvPr id="9" name="Rectangle 12"/>
          <p:cNvSpPr>
            <a:spLocks noChangeArrowheads="1"/>
          </p:cNvSpPr>
          <p:nvPr/>
        </p:nvSpPr>
        <p:spPr bwMode="auto">
          <a:xfrm>
            <a:off x="553425" y="774435"/>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URL</a:t>
            </a:r>
            <a:r>
              <a:rPr lang="zh-CN" altLang="en-US" sz="1600" dirty="0" smtClean="0">
                <a:solidFill>
                  <a:schemeClr val="bg1"/>
                </a:solidFill>
                <a:latin typeface="Arial Black" panose="020B0A04020102020204" pitchFamily="34" charset="0"/>
              </a:rPr>
              <a:t>编码</a:t>
            </a:r>
            <a:endParaRPr lang="en-US" altLang="zh-CN" sz="1600" dirty="0" smtClean="0">
              <a:solidFill>
                <a:schemeClr val="bg1"/>
              </a:solidFill>
              <a:latin typeface="Arial Black" panose="020B0A04020102020204" pitchFamily="34" charset="0"/>
            </a:endParaRPr>
          </a:p>
        </p:txBody>
      </p:sp>
      <p:sp>
        <p:nvSpPr>
          <p:cNvPr id="10" name="Rectangle 12"/>
          <p:cNvSpPr>
            <a:spLocks noChangeArrowheads="1"/>
          </p:cNvSpPr>
          <p:nvPr/>
        </p:nvSpPr>
        <p:spPr bwMode="auto">
          <a:xfrm>
            <a:off x="796057" y="2890977"/>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Unicode</a:t>
            </a:r>
            <a:r>
              <a:rPr lang="zh-CN" altLang="en-US" sz="1600" dirty="0" smtClean="0">
                <a:solidFill>
                  <a:schemeClr val="bg1"/>
                </a:solidFill>
                <a:latin typeface="Arial Black" panose="020B0A04020102020204" pitchFamily="34" charset="0"/>
              </a:rPr>
              <a:t>编码</a:t>
            </a:r>
            <a:endParaRPr lang="en-US" altLang="zh-CN" sz="1600" dirty="0" smtClean="0">
              <a:solidFill>
                <a:schemeClr val="bg1"/>
              </a:solidFill>
              <a:latin typeface="Arial Black" panose="020B0A04020102020204" pitchFamily="34" charset="0"/>
            </a:endParaRPr>
          </a:p>
        </p:txBody>
      </p:sp>
      <p:sp>
        <p:nvSpPr>
          <p:cNvPr id="11" name="文本框 10"/>
          <p:cNvSpPr txBox="1"/>
          <p:nvPr/>
        </p:nvSpPr>
        <p:spPr>
          <a:xfrm>
            <a:off x="796057" y="3215442"/>
            <a:ext cx="10872316" cy="3139321"/>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是一种为支持全世界所使用的各种编写系统而设计的字符编码标准，它采用各种编码方案，其中一些可用于表示</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应用程序中的不常见字符。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16</a:t>
            </a:r>
            <a:r>
              <a:rPr lang="zh-CN" altLang="en-US" dirty="0" smtClean="0">
                <a:solidFill>
                  <a:schemeClr val="bg1"/>
                </a:solidFill>
                <a:latin typeface="楷体" panose="02010609060101010101" pitchFamily="49" charset="-122"/>
                <a:ea typeface="楷体" panose="02010609060101010101" pitchFamily="49" charset="-122"/>
              </a:rPr>
              <a:t>位</a:t>
            </a:r>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编码字符以</a:t>
            </a:r>
            <a:r>
              <a:rPr lang="en-US" altLang="zh-CN" dirty="0" smtClean="0">
                <a:solidFill>
                  <a:schemeClr val="bg1"/>
                </a:solidFill>
                <a:latin typeface="楷体" panose="02010609060101010101" pitchFamily="49" charset="-122"/>
                <a:ea typeface="楷体" panose="02010609060101010101" pitchFamily="49" charset="-122"/>
              </a:rPr>
              <a:t>%u</a:t>
            </a:r>
            <a:r>
              <a:rPr lang="zh-CN" altLang="en-US" dirty="0" smtClean="0">
                <a:solidFill>
                  <a:schemeClr val="bg1"/>
                </a:solidFill>
                <a:latin typeface="楷体" panose="02010609060101010101" pitchFamily="49" charset="-122"/>
                <a:ea typeface="楷体" panose="02010609060101010101" pitchFamily="49" charset="-122"/>
              </a:rPr>
              <a:t>为前缀，其后是这个符组的十六进制</a:t>
            </a:r>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码点，如：</a:t>
            </a:r>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%u2215   /</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UTF-8</a:t>
            </a:r>
            <a:r>
              <a:rPr lang="zh-CN" altLang="en-US" dirty="0" smtClean="0">
                <a:solidFill>
                  <a:schemeClr val="bg1"/>
                </a:solidFill>
                <a:latin typeface="楷体" panose="02010609060101010101" pitchFamily="49" charset="-122"/>
                <a:ea typeface="楷体" panose="02010609060101010101" pitchFamily="49" charset="-122"/>
              </a:rPr>
              <a:t>是一种长度可变的编码标准，它使用一个或几个字节表示每个字符。为通过</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进行传输，</a:t>
            </a:r>
            <a:r>
              <a:rPr lang="en-US" altLang="zh-CN" dirty="0" smtClean="0">
                <a:solidFill>
                  <a:schemeClr val="bg1"/>
                </a:solidFill>
                <a:latin typeface="楷体" panose="02010609060101010101" pitchFamily="49" charset="-122"/>
                <a:ea typeface="楷体" panose="02010609060101010101" pitchFamily="49" charset="-122"/>
              </a:rPr>
              <a:t>UTF-8</a:t>
            </a:r>
            <a:r>
              <a:rPr lang="zh-CN" altLang="en-US" dirty="0" smtClean="0">
                <a:solidFill>
                  <a:schemeClr val="bg1"/>
                </a:solidFill>
                <a:latin typeface="楷体" panose="02010609060101010101" pitchFamily="49" charset="-122"/>
                <a:ea typeface="楷体" panose="02010609060101010101" pitchFamily="49" charset="-122"/>
              </a:rPr>
              <a:t>编码的多字节字符以</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为前缀，其后用十六进制表示每个字节。如：</a:t>
            </a:r>
            <a:r>
              <a:rPr lang="en-US" altLang="zh-CN" dirty="0">
                <a:solidFill>
                  <a:schemeClr val="bg1"/>
                </a:solidFill>
                <a:latin typeface="楷体" panose="02010609060101010101" pitchFamily="49" charset="-122"/>
                <a:ea typeface="楷体" panose="02010609060101010101" pitchFamily="49" charset="-122"/>
              </a:rPr>
              <a:t>%e2%89%a0  </a:t>
            </a:r>
            <a:r>
              <a:rPr lang="en-US" altLang="zh-CN"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攻击</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应用程序之所以要用到</a:t>
            </a:r>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编码，主要在于有时可用它来破坏输入确认机制。如果输入过滤阻止了某些恶意表达式，但随后处理输入的组件识别</a:t>
            </a:r>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编码，就可以使用各种标准与畸形</a:t>
            </a:r>
            <a:r>
              <a:rPr lang="en-US" altLang="zh-CN" dirty="0" smtClean="0">
                <a:solidFill>
                  <a:schemeClr val="bg1"/>
                </a:solidFill>
                <a:latin typeface="楷体" panose="02010609060101010101" pitchFamily="49" charset="-122"/>
                <a:ea typeface="楷体" panose="02010609060101010101" pitchFamily="49" charset="-122"/>
              </a:rPr>
              <a:t>Unicode</a:t>
            </a:r>
            <a:r>
              <a:rPr lang="zh-CN" altLang="en-US" dirty="0" smtClean="0">
                <a:solidFill>
                  <a:schemeClr val="bg1"/>
                </a:solidFill>
                <a:latin typeface="楷体" panose="02010609060101010101" pitchFamily="49" charset="-122"/>
                <a:ea typeface="楷体" panose="02010609060101010101" pitchFamily="49" charset="-122"/>
              </a:rPr>
              <a:t>编码避开过滤。</a:t>
            </a:r>
            <a:endParaRPr lang="en-US" altLang="zh-CN" dirty="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269209" y="161542"/>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2800" b="1" dirty="0" smtClean="0">
                <a:solidFill>
                  <a:srgbClr val="139AFF"/>
                </a:solidFill>
                <a:latin typeface="楷体" panose="02010609060101010101" pitchFamily="49" charset="-122"/>
                <a:ea typeface="楷体" panose="02010609060101010101" pitchFamily="49" charset="-122"/>
              </a:rPr>
              <a:t>编码方案</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8" name="文本框 7"/>
          <p:cNvSpPr txBox="1"/>
          <p:nvPr/>
        </p:nvSpPr>
        <p:spPr>
          <a:xfrm>
            <a:off x="796057" y="1160362"/>
            <a:ext cx="10872316" cy="5355312"/>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编码是一种用于表示问题字符以将其安全并入</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文档的方案。许多字符具有特殊含义（如</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内的元字符），并被用于定义文档结构而非其内容。为了安全使用这些字符并将其用在文档内容中，就必须对其进行</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编码定义了大量</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实体来表示特殊的字面量字符，如：</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a:t>
            </a:r>
            <a:r>
              <a:rPr lang="en-US" altLang="zh-CN" dirty="0" err="1" smtClean="0">
                <a:solidFill>
                  <a:schemeClr val="bg1"/>
                </a:solidFill>
                <a:latin typeface="楷体" panose="02010609060101010101" pitchFamily="49" charset="-122"/>
                <a:ea typeface="楷体" panose="02010609060101010101" pitchFamily="49" charset="-122"/>
              </a:rPr>
              <a:t>quot</a:t>
            </a:r>
            <a:r>
              <a:rPr lang="en-US" altLang="zh-CN" dirty="0" smtClean="0">
                <a:solidFill>
                  <a:schemeClr val="bg1"/>
                </a:solidFill>
                <a:latin typeface="楷体" panose="02010609060101010101" pitchFamily="49" charset="-122"/>
                <a:ea typeface="楷体" panose="02010609060101010101" pitchFamily="49" charset="-122"/>
              </a:rPr>
              <a:t>;   “</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a:t>
            </a:r>
            <a:r>
              <a:rPr lang="en-US" altLang="zh-CN" dirty="0" err="1" smtClean="0">
                <a:solidFill>
                  <a:schemeClr val="bg1"/>
                </a:solidFill>
                <a:latin typeface="楷体" panose="02010609060101010101" pitchFamily="49" charset="-122"/>
                <a:ea typeface="楷体" panose="02010609060101010101" pitchFamily="49" charset="-122"/>
              </a:rPr>
              <a:t>apos</a:t>
            </a:r>
            <a:r>
              <a:rPr lang="en-US" altLang="zh-CN" dirty="0" smtClean="0">
                <a:solidFill>
                  <a:schemeClr val="bg1"/>
                </a:solidFill>
                <a:latin typeface="楷体" panose="02010609060101010101" pitchFamily="49" charset="-122"/>
                <a:ea typeface="楷体" panose="02010609060101010101" pitchFamily="49" charset="-122"/>
              </a:rPr>
              <a:t>;   ‘</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&amp;amp;     &amp;</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a:t>
            </a:r>
            <a:r>
              <a:rPr lang="en-US" altLang="zh-CN" dirty="0" err="1" smtClean="0">
                <a:solidFill>
                  <a:schemeClr val="bg1"/>
                </a:solidFill>
                <a:latin typeface="楷体" panose="02010609060101010101" pitchFamily="49" charset="-122"/>
                <a:ea typeface="楷体" panose="02010609060101010101" pitchFamily="49" charset="-122"/>
              </a:rPr>
              <a:t>lt</a:t>
            </a:r>
            <a:r>
              <a:rPr lang="en-US" altLang="zh-CN" dirty="0" smtClean="0">
                <a:solidFill>
                  <a:schemeClr val="bg1"/>
                </a:solidFill>
                <a:latin typeface="楷体" panose="02010609060101010101" pitchFamily="49" charset="-122"/>
                <a:ea typeface="楷体" panose="02010609060101010101" pitchFamily="49" charset="-122"/>
              </a:rPr>
              <a:t>;      &lt;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a:t>
            </a:r>
            <a:r>
              <a:rPr lang="en-US" altLang="zh-CN" dirty="0" err="1" smtClean="0">
                <a:solidFill>
                  <a:schemeClr val="bg1"/>
                </a:solidFill>
                <a:latin typeface="楷体" panose="02010609060101010101" pitchFamily="49" charset="-122"/>
                <a:ea typeface="楷体" panose="02010609060101010101" pitchFamily="49" charset="-122"/>
              </a:rPr>
              <a:t>gt</a:t>
            </a:r>
            <a:r>
              <a:rPr lang="en-US" altLang="zh-CN" dirty="0" smtClean="0">
                <a:solidFill>
                  <a:schemeClr val="bg1"/>
                </a:solidFill>
                <a:latin typeface="楷体" panose="02010609060101010101" pitchFamily="49" charset="-122"/>
                <a:ea typeface="楷体" panose="02010609060101010101" pitchFamily="49" charset="-122"/>
              </a:rPr>
              <a:t>;      &gt;</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此外，任何字符都可以使用它的十进制</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码进行</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编码，如：</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&amp;#34;    “</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$#39;    ‘</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或者使用十六进制的</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码（以</a:t>
            </a:r>
            <a:r>
              <a:rPr lang="en-US" altLang="zh-CN" dirty="0" smtClean="0">
                <a:solidFill>
                  <a:schemeClr val="bg1"/>
                </a:solidFill>
                <a:latin typeface="楷体" panose="02010609060101010101" pitchFamily="49" charset="-122"/>
                <a:ea typeface="楷体" panose="02010609060101010101" pitchFamily="49" charset="-122"/>
              </a:rPr>
              <a:t>x</a:t>
            </a:r>
            <a:r>
              <a:rPr lang="zh-CN" altLang="en-US" dirty="0" smtClean="0">
                <a:solidFill>
                  <a:schemeClr val="bg1"/>
                </a:solidFill>
                <a:latin typeface="楷体" panose="02010609060101010101" pitchFamily="49" charset="-122"/>
                <a:ea typeface="楷体" panose="02010609060101010101" pitchFamily="49" charset="-122"/>
              </a:rPr>
              <a:t>为前缀），如：</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&amp;#x22;   “</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&amp;#x27;   ‘</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a:solidFill>
                  <a:schemeClr val="bg1"/>
                </a:solidFill>
                <a:latin typeface="楷体" panose="02010609060101010101" pitchFamily="49" charset="-122"/>
                <a:ea typeface="楷体" panose="02010609060101010101" pitchFamily="49" charset="-122"/>
              </a:rPr>
              <a:t>当</a:t>
            </a:r>
            <a:r>
              <a:rPr lang="zh-CN" altLang="en-US" dirty="0" smtClean="0">
                <a:solidFill>
                  <a:schemeClr val="bg1"/>
                </a:solidFill>
                <a:latin typeface="楷体" panose="02010609060101010101" pitchFamily="49" charset="-122"/>
                <a:ea typeface="楷体" panose="02010609060101010101" pitchFamily="49" charset="-122"/>
              </a:rPr>
              <a:t>攻击</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应用程序时，</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编码主要在探查跨站脚本时发挥作用。如果应用程序在响应中返回未被修改的用户输入，那么它可能易于受到攻击；但是，如果它对危险字符进行</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编码，也许比较安全。</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p:txBody>
      </p:sp>
      <p:sp>
        <p:nvSpPr>
          <p:cNvPr id="9" name="Rectangle 12"/>
          <p:cNvSpPr>
            <a:spLocks noChangeArrowheads="1"/>
          </p:cNvSpPr>
          <p:nvPr/>
        </p:nvSpPr>
        <p:spPr bwMode="auto">
          <a:xfrm>
            <a:off x="587930" y="821808"/>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HTML</a:t>
            </a:r>
            <a:r>
              <a:rPr lang="zh-CN" altLang="en-US" sz="1600" dirty="0" smtClean="0">
                <a:solidFill>
                  <a:schemeClr val="bg1"/>
                </a:solidFill>
                <a:latin typeface="Arial Black" panose="020B0A04020102020204" pitchFamily="34" charset="0"/>
              </a:rPr>
              <a:t>编码</a:t>
            </a:r>
            <a:endParaRPr lang="en-US" altLang="zh-CN" sz="1600" dirty="0" smtClean="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269209" y="161542"/>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2800" b="1" dirty="0" smtClean="0">
                <a:solidFill>
                  <a:srgbClr val="139AFF"/>
                </a:solidFill>
                <a:latin typeface="楷体" panose="02010609060101010101" pitchFamily="49" charset="-122"/>
                <a:ea typeface="楷体" panose="02010609060101010101" pitchFamily="49" charset="-122"/>
              </a:rPr>
              <a:t>编码方案</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8" name="文本框 7"/>
          <p:cNvSpPr txBox="1"/>
          <p:nvPr/>
        </p:nvSpPr>
        <p:spPr>
          <a:xfrm>
            <a:off x="847815" y="1160362"/>
            <a:ext cx="10872316" cy="3139321"/>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编码仅用一个可打印的</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字符就可以安全转换任何二进制数据，它常用于对电子邮件附件进行编码，使其通过</a:t>
            </a:r>
            <a:r>
              <a:rPr lang="en-US" altLang="zh-CN" dirty="0" smtClean="0">
                <a:solidFill>
                  <a:schemeClr val="bg1"/>
                </a:solidFill>
                <a:latin typeface="楷体" panose="02010609060101010101" pitchFamily="49" charset="-122"/>
                <a:ea typeface="楷体" panose="02010609060101010101" pitchFamily="49" charset="-122"/>
              </a:rPr>
              <a:t>SMTP</a:t>
            </a:r>
            <a:r>
              <a:rPr lang="zh-CN" altLang="en-US" dirty="0" smtClean="0">
                <a:solidFill>
                  <a:schemeClr val="bg1"/>
                </a:solidFill>
                <a:latin typeface="楷体" panose="02010609060101010101" pitchFamily="49" charset="-122"/>
                <a:ea typeface="楷体" panose="02010609060101010101" pitchFamily="49" charset="-122"/>
              </a:rPr>
              <a:t>安全传输。它还可以用于基本</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验证机制中对用户证书进行编码。</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编码将输入数据转化成</a:t>
            </a:r>
            <a:r>
              <a:rPr lang="en-US" altLang="zh-CN" dirty="0" smtClean="0">
                <a:solidFill>
                  <a:schemeClr val="bg1"/>
                </a:solidFill>
                <a:latin typeface="楷体" panose="02010609060101010101" pitchFamily="49" charset="-122"/>
                <a:ea typeface="楷体" panose="02010609060101010101" pitchFamily="49" charset="-122"/>
              </a:rPr>
              <a:t>3</a:t>
            </a:r>
            <a:r>
              <a:rPr lang="zh-CN" altLang="en-US" dirty="0" smtClean="0">
                <a:solidFill>
                  <a:schemeClr val="bg1"/>
                </a:solidFill>
                <a:latin typeface="楷体" panose="02010609060101010101" pitchFamily="49" charset="-122"/>
                <a:ea typeface="楷体" panose="02010609060101010101" pitchFamily="49" charset="-122"/>
              </a:rPr>
              <a:t>个字节块。每个块被划分为</a:t>
            </a:r>
            <a:r>
              <a:rPr lang="en-US" altLang="zh-CN" dirty="0" smtClean="0">
                <a:solidFill>
                  <a:schemeClr val="bg1"/>
                </a:solidFill>
                <a:latin typeface="楷体" panose="02010609060101010101" pitchFamily="49" charset="-122"/>
                <a:ea typeface="楷体" panose="02010609060101010101" pitchFamily="49" charset="-122"/>
              </a:rPr>
              <a:t>4</a:t>
            </a:r>
            <a:r>
              <a:rPr lang="zh-CN" altLang="en-US" dirty="0" smtClean="0">
                <a:solidFill>
                  <a:schemeClr val="bg1"/>
                </a:solidFill>
                <a:latin typeface="楷体" panose="02010609060101010101" pitchFamily="49" charset="-122"/>
                <a:ea typeface="楷体" panose="02010609060101010101" pitchFamily="49" charset="-122"/>
              </a:rPr>
              <a:t>段，每段</a:t>
            </a:r>
            <a:r>
              <a:rPr lang="en-US" altLang="zh-CN" dirty="0" smtClean="0">
                <a:solidFill>
                  <a:schemeClr val="bg1"/>
                </a:solidFill>
                <a:latin typeface="楷体" panose="02010609060101010101" pitchFamily="49" charset="-122"/>
                <a:ea typeface="楷体" panose="02010609060101010101" pitchFamily="49" charset="-122"/>
              </a:rPr>
              <a:t>6</a:t>
            </a:r>
            <a:r>
              <a:rPr lang="zh-CN" altLang="en-US" dirty="0" smtClean="0">
                <a:solidFill>
                  <a:schemeClr val="bg1"/>
                </a:solidFill>
                <a:latin typeface="楷体" panose="02010609060101010101" pitchFamily="49" charset="-122"/>
                <a:ea typeface="楷体" panose="02010609060101010101" pitchFamily="49" charset="-122"/>
              </a:rPr>
              <a:t>个数据位。这</a:t>
            </a:r>
            <a:r>
              <a:rPr lang="en-US" altLang="zh-CN" dirty="0" smtClean="0">
                <a:solidFill>
                  <a:schemeClr val="bg1"/>
                </a:solidFill>
                <a:latin typeface="楷体" panose="02010609060101010101" pitchFamily="49" charset="-122"/>
                <a:ea typeface="楷体" panose="02010609060101010101" pitchFamily="49" charset="-122"/>
              </a:rPr>
              <a:t>6</a:t>
            </a:r>
            <a:r>
              <a:rPr lang="zh-CN" altLang="en-US" dirty="0" smtClean="0">
                <a:solidFill>
                  <a:schemeClr val="bg1"/>
                </a:solidFill>
                <a:latin typeface="楷体" panose="02010609060101010101" pitchFamily="49" charset="-122"/>
                <a:ea typeface="楷体" panose="02010609060101010101" pitchFamily="49" charset="-122"/>
              </a:rPr>
              <a:t>个数据位有</a:t>
            </a:r>
            <a:r>
              <a:rPr lang="en-US" altLang="zh-CN" dirty="0" smtClean="0">
                <a:solidFill>
                  <a:schemeClr val="bg1"/>
                </a:solidFill>
                <a:latin typeface="楷体" panose="02010609060101010101" pitchFamily="49" charset="-122"/>
                <a:ea typeface="楷体" panose="02010609060101010101" pitchFamily="49" charset="-122"/>
              </a:rPr>
              <a:t>64</a:t>
            </a:r>
            <a:r>
              <a:rPr lang="zh-CN" altLang="en-US" dirty="0" smtClean="0">
                <a:solidFill>
                  <a:schemeClr val="bg1"/>
                </a:solidFill>
                <a:latin typeface="楷体" panose="02010609060101010101" pitchFamily="49" charset="-122"/>
                <a:ea typeface="楷体" panose="02010609060101010101" pitchFamily="49" charset="-122"/>
              </a:rPr>
              <a:t>种不同的排列组合，因此每个段可使用一组</a:t>
            </a:r>
            <a:r>
              <a:rPr lang="en-US" altLang="zh-CN" dirty="0" smtClean="0">
                <a:solidFill>
                  <a:schemeClr val="bg1"/>
                </a:solidFill>
                <a:latin typeface="楷体" panose="02010609060101010101" pitchFamily="49" charset="-122"/>
                <a:ea typeface="楷体" panose="02010609060101010101" pitchFamily="49" charset="-122"/>
              </a:rPr>
              <a:t>64</a:t>
            </a:r>
            <a:r>
              <a:rPr lang="zh-CN" altLang="en-US" dirty="0" smtClean="0">
                <a:solidFill>
                  <a:schemeClr val="bg1"/>
                </a:solidFill>
                <a:latin typeface="楷体" panose="02010609060101010101" pitchFamily="49" charset="-122"/>
                <a:ea typeface="楷体" panose="02010609060101010101" pitchFamily="49" charset="-122"/>
              </a:rPr>
              <a:t>个字符表示。</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编码使用以下字符集，其中只包含可打印的</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字符：</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如果最后输入的数据块不能构成三段输出数据，就用一个或两个等号（</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）补足输出。</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许多</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应用程序利用</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编码在</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与其他参数中传送二进制数据，甚至用它打乱敏感数据以防止即使是细微的修改。应该总是留意并解码发送到客户的任何</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数据。由于这些使用特殊的字符集，而且有时会在字符串末尾添加补足字符（</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），因此可以轻易辨别出</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编码的字符串。</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p:txBody>
      </p:sp>
      <p:sp>
        <p:nvSpPr>
          <p:cNvPr id="9" name="Rectangle 12"/>
          <p:cNvSpPr>
            <a:spLocks noChangeArrowheads="1"/>
          </p:cNvSpPr>
          <p:nvPr/>
        </p:nvSpPr>
        <p:spPr bwMode="auto">
          <a:xfrm>
            <a:off x="587930" y="821808"/>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Base64</a:t>
            </a:r>
            <a:r>
              <a:rPr lang="zh-CN" altLang="en-US" sz="1600" dirty="0" smtClean="0">
                <a:solidFill>
                  <a:schemeClr val="bg1"/>
                </a:solidFill>
                <a:latin typeface="Arial Black" panose="020B0A04020102020204" pitchFamily="34" charset="0"/>
              </a:rPr>
              <a:t>编码</a:t>
            </a:r>
            <a:endParaRPr lang="en-US" altLang="zh-CN" sz="1600" dirty="0" smtClean="0">
              <a:solidFill>
                <a:schemeClr val="bg1"/>
              </a:solidFill>
              <a:latin typeface="Arial Black" panose="020B0A04020102020204" pitchFamily="34" charset="0"/>
            </a:endParaRPr>
          </a:p>
        </p:txBody>
      </p:sp>
      <p:pic>
        <p:nvPicPr>
          <p:cNvPr id="2" name="图片 1"/>
          <p:cNvPicPr>
            <a:picLocks noChangeAspect="1"/>
          </p:cNvPicPr>
          <p:nvPr/>
        </p:nvPicPr>
        <p:blipFill>
          <a:blip r:embed="rId1"/>
          <a:stretch>
            <a:fillRect/>
          </a:stretch>
        </p:blipFill>
        <p:spPr>
          <a:xfrm>
            <a:off x="2253277" y="2314524"/>
            <a:ext cx="1933575" cy="333375"/>
          </a:xfrm>
          <a:prstGeom prst="rect">
            <a:avLst/>
          </a:prstGeom>
        </p:spPr>
      </p:pic>
      <p:sp>
        <p:nvSpPr>
          <p:cNvPr id="10" name="Rectangle 12"/>
          <p:cNvSpPr>
            <a:spLocks noChangeArrowheads="1"/>
          </p:cNvSpPr>
          <p:nvPr/>
        </p:nvSpPr>
        <p:spPr bwMode="auto">
          <a:xfrm>
            <a:off x="587930" y="4130406"/>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1600" dirty="0" smtClean="0">
                <a:solidFill>
                  <a:schemeClr val="bg1"/>
                </a:solidFill>
                <a:latin typeface="Arial Black" panose="020B0A04020102020204" pitchFamily="34" charset="0"/>
              </a:rPr>
              <a:t>十六进制编码</a:t>
            </a:r>
            <a:endParaRPr lang="en-US" altLang="zh-CN" sz="1600" dirty="0" smtClean="0">
              <a:solidFill>
                <a:schemeClr val="bg1"/>
              </a:solidFill>
              <a:latin typeface="Arial Black" panose="020B0A04020102020204" pitchFamily="34" charset="0"/>
            </a:endParaRPr>
          </a:p>
        </p:txBody>
      </p:sp>
      <p:sp>
        <p:nvSpPr>
          <p:cNvPr id="11" name="文本框 10"/>
          <p:cNvSpPr txBox="1"/>
          <p:nvPr/>
        </p:nvSpPr>
        <p:spPr>
          <a:xfrm>
            <a:off x="847815" y="4541569"/>
            <a:ext cx="10872316" cy="1200329"/>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许多应用程序在传送二进制数据时字节使用十六进制编码，用</a:t>
            </a:r>
            <a:r>
              <a:rPr lang="en-US" altLang="zh-CN" dirty="0" smtClean="0">
                <a:solidFill>
                  <a:schemeClr val="bg1"/>
                </a:solidFill>
                <a:latin typeface="楷体" panose="02010609060101010101" pitchFamily="49" charset="-122"/>
                <a:ea typeface="楷体" panose="02010609060101010101" pitchFamily="49" charset="-122"/>
              </a:rPr>
              <a:t>ASCII</a:t>
            </a:r>
            <a:r>
              <a:rPr lang="zh-CN" altLang="en-US" dirty="0" smtClean="0">
                <a:solidFill>
                  <a:schemeClr val="bg1"/>
                </a:solidFill>
                <a:latin typeface="楷体" panose="02010609060101010101" pitchFamily="49" charset="-122"/>
                <a:ea typeface="楷体" panose="02010609060101010101" pitchFamily="49" charset="-122"/>
              </a:rPr>
              <a:t>字符表示十六进制数据块。如，对</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的用户名</a:t>
            </a:r>
            <a:r>
              <a:rPr lang="en-US" altLang="zh-CN" dirty="0" smtClean="0">
                <a:solidFill>
                  <a:schemeClr val="bg1"/>
                </a:solidFill>
                <a:latin typeface="楷体" panose="02010609060101010101" pitchFamily="49" charset="-122"/>
                <a:ea typeface="楷体" panose="02010609060101010101" pitchFamily="49" charset="-122"/>
              </a:rPr>
              <a:t>evil</a:t>
            </a:r>
            <a:r>
              <a:rPr lang="zh-CN" altLang="en-US" dirty="0" smtClean="0">
                <a:solidFill>
                  <a:schemeClr val="bg1"/>
                </a:solidFill>
                <a:latin typeface="楷体" panose="02010609060101010101" pitchFamily="49" charset="-122"/>
                <a:ea typeface="楷体" panose="02010609060101010101" pitchFamily="49" charset="-122"/>
              </a:rPr>
              <a:t>进行十六进制编码会得到如下结果：</a:t>
            </a:r>
            <a:r>
              <a:rPr lang="en-US" altLang="zh-CN" dirty="0" smtClean="0">
                <a:solidFill>
                  <a:schemeClr val="bg1"/>
                </a:solidFill>
                <a:latin typeface="楷体" panose="02010609060101010101" pitchFamily="49" charset="-122"/>
                <a:ea typeface="楷体" panose="02010609060101010101" pitchFamily="49" charset="-122"/>
              </a:rPr>
              <a:t>6576696c</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和</a:t>
            </a:r>
            <a:r>
              <a:rPr lang="en-US" altLang="zh-CN" dirty="0" smtClean="0">
                <a:solidFill>
                  <a:schemeClr val="bg1"/>
                </a:solidFill>
                <a:latin typeface="楷体" panose="02010609060101010101" pitchFamily="49" charset="-122"/>
                <a:ea typeface="楷体" panose="02010609060101010101" pitchFamily="49" charset="-122"/>
              </a:rPr>
              <a:t>Base64</a:t>
            </a:r>
            <a:r>
              <a:rPr lang="zh-CN" altLang="en-US" dirty="0" smtClean="0">
                <a:solidFill>
                  <a:schemeClr val="bg1"/>
                </a:solidFill>
                <a:latin typeface="楷体" panose="02010609060101010101" pitchFamily="49" charset="-122"/>
                <a:ea typeface="楷体" panose="02010609060101010101" pitchFamily="49" charset="-122"/>
              </a:rPr>
              <a:t>编码的数据一样，十六进制编码的数据通常也很容易辨认。为了解十六进制编码的应当对服务器发送到客户的任何十六进制数据进行解码。</a:t>
            </a:r>
            <a:endParaRPr lang="en-US" altLang="zh-CN" dirty="0" smtClean="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62" name="AutoShape 170"/>
          <p:cNvSpPr>
            <a:spLocks noChangeArrowheads="1"/>
          </p:cNvSpPr>
          <p:nvPr/>
        </p:nvSpPr>
        <p:spPr bwMode="auto">
          <a:xfrm>
            <a:off x="2982914" y="533401"/>
            <a:ext cx="6245225" cy="911226"/>
          </a:xfrm>
          <a:prstGeom prst="roundRect">
            <a:avLst>
              <a:gd name="adj" fmla="val 50000"/>
            </a:avLst>
          </a:prstGeom>
          <a:solidFill>
            <a:schemeClr val="tx1">
              <a:alpha val="95000"/>
            </a:schemeClr>
          </a:solidFill>
          <a:ln w="19050" cap="rnd" algn="ctr">
            <a:solidFill>
              <a:srgbClr val="9E9E9E"/>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3" name="Freeform 81"/>
          <p:cNvSpPr/>
          <p:nvPr/>
        </p:nvSpPr>
        <p:spPr bwMode="auto">
          <a:xfrm>
            <a:off x="2576514" y="1708151"/>
            <a:ext cx="6975475" cy="3502025"/>
          </a:xfrm>
          <a:custGeom>
            <a:avLst/>
            <a:gdLst>
              <a:gd name="T0" fmla="*/ 4359 w 4377"/>
              <a:gd name="T1" fmla="*/ 626 h 2216"/>
              <a:gd name="T2" fmla="*/ 4376 w 4377"/>
              <a:gd name="T3" fmla="*/ 409 h 2216"/>
              <a:gd name="T4" fmla="*/ 4360 w 4377"/>
              <a:gd name="T5" fmla="*/ 264 h 2216"/>
              <a:gd name="T6" fmla="*/ 4278 w 4377"/>
              <a:gd name="T7" fmla="*/ 123 h 2216"/>
              <a:gd name="T8" fmla="*/ 4145 w 4377"/>
              <a:gd name="T9" fmla="*/ 29 h 2216"/>
              <a:gd name="T10" fmla="*/ 3997 w 4377"/>
              <a:gd name="T11" fmla="*/ 0 h 2216"/>
              <a:gd name="T12" fmla="*/ 3634 w 4377"/>
              <a:gd name="T13" fmla="*/ 1 h 2216"/>
              <a:gd name="T14" fmla="*/ 3332 w 4377"/>
              <a:gd name="T15" fmla="*/ 9 h 2216"/>
              <a:gd name="T16" fmla="*/ 3001 w 4377"/>
              <a:gd name="T17" fmla="*/ 17 h 2216"/>
              <a:gd name="T18" fmla="*/ 2803 w 4377"/>
              <a:gd name="T19" fmla="*/ 9 h 2216"/>
              <a:gd name="T20" fmla="*/ 2501 w 4377"/>
              <a:gd name="T21" fmla="*/ 1 h 2216"/>
              <a:gd name="T22" fmla="*/ 2172 w 4377"/>
              <a:gd name="T23" fmla="*/ 0 h 2216"/>
              <a:gd name="T24" fmla="*/ 1871 w 4377"/>
              <a:gd name="T25" fmla="*/ 5 h 2216"/>
              <a:gd name="T26" fmla="*/ 1568 w 4377"/>
              <a:gd name="T27" fmla="*/ 17 h 2216"/>
              <a:gd name="T28" fmla="*/ 1341 w 4377"/>
              <a:gd name="T29" fmla="*/ 17 h 2216"/>
              <a:gd name="T30" fmla="*/ 1038 w 4377"/>
              <a:gd name="T31" fmla="*/ 5 h 2216"/>
              <a:gd name="T32" fmla="*/ 738 w 4377"/>
              <a:gd name="T33" fmla="*/ 0 h 2216"/>
              <a:gd name="T34" fmla="*/ 409 w 4377"/>
              <a:gd name="T35" fmla="*/ 1 h 2216"/>
              <a:gd name="T36" fmla="*/ 249 w 4377"/>
              <a:gd name="T37" fmla="*/ 23 h 2216"/>
              <a:gd name="T38" fmla="*/ 110 w 4377"/>
              <a:gd name="T39" fmla="*/ 109 h 2216"/>
              <a:gd name="T40" fmla="*/ 22 w 4377"/>
              <a:gd name="T41" fmla="*/ 246 h 2216"/>
              <a:gd name="T42" fmla="*/ 1 w 4377"/>
              <a:gd name="T43" fmla="*/ 406 h 2216"/>
              <a:gd name="T44" fmla="*/ 0 w 4377"/>
              <a:gd name="T45" fmla="*/ 741 h 2216"/>
              <a:gd name="T46" fmla="*/ 4 w 4377"/>
              <a:gd name="T47" fmla="*/ 1047 h 2216"/>
              <a:gd name="T48" fmla="*/ 19 w 4377"/>
              <a:gd name="T49" fmla="*/ 1356 h 2216"/>
              <a:gd name="T50" fmla="*/ 19 w 4377"/>
              <a:gd name="T51" fmla="*/ 1594 h 2216"/>
              <a:gd name="T52" fmla="*/ 1 w 4377"/>
              <a:gd name="T53" fmla="*/ 1879 h 2216"/>
              <a:gd name="T54" fmla="*/ 54 w 4377"/>
              <a:gd name="T55" fmla="*/ 2036 h 2216"/>
              <a:gd name="T56" fmla="*/ 167 w 4377"/>
              <a:gd name="T57" fmla="*/ 2152 h 2216"/>
              <a:gd name="T58" fmla="*/ 322 w 4377"/>
              <a:gd name="T59" fmla="*/ 2211 h 2216"/>
              <a:gd name="T60" fmla="*/ 472 w 4377"/>
              <a:gd name="T61" fmla="*/ 2205 h 2216"/>
              <a:gd name="T62" fmla="*/ 666 w 4377"/>
              <a:gd name="T63" fmla="*/ 2207 h 2216"/>
              <a:gd name="T64" fmla="*/ 810 w 4377"/>
              <a:gd name="T65" fmla="*/ 2207 h 2216"/>
              <a:gd name="T66" fmla="*/ 1007 w 4377"/>
              <a:gd name="T67" fmla="*/ 2203 h 2216"/>
              <a:gd name="T68" fmla="*/ 1151 w 4377"/>
              <a:gd name="T69" fmla="*/ 2210 h 2216"/>
              <a:gd name="T70" fmla="*/ 1349 w 4377"/>
              <a:gd name="T71" fmla="*/ 2199 h 2216"/>
              <a:gd name="T72" fmla="*/ 1491 w 4377"/>
              <a:gd name="T73" fmla="*/ 2212 h 2216"/>
              <a:gd name="T74" fmla="*/ 1690 w 4377"/>
              <a:gd name="T75" fmla="*/ 2193 h 2216"/>
              <a:gd name="T76" fmla="*/ 1831 w 4377"/>
              <a:gd name="T77" fmla="*/ 2213 h 2216"/>
              <a:gd name="T78" fmla="*/ 2032 w 4377"/>
              <a:gd name="T79" fmla="*/ 2188 h 2216"/>
              <a:gd name="T80" fmla="*/ 2172 w 4377"/>
              <a:gd name="T81" fmla="*/ 2213 h 2216"/>
              <a:gd name="T82" fmla="*/ 2390 w 4377"/>
              <a:gd name="T83" fmla="*/ 2188 h 2216"/>
              <a:gd name="T84" fmla="*/ 2530 w 4377"/>
              <a:gd name="T85" fmla="*/ 2213 h 2216"/>
              <a:gd name="T86" fmla="*/ 2669 w 4377"/>
              <a:gd name="T87" fmla="*/ 2188 h 2216"/>
              <a:gd name="T88" fmla="*/ 2870 w 4377"/>
              <a:gd name="T89" fmla="*/ 2213 h 2216"/>
              <a:gd name="T90" fmla="*/ 3011 w 4377"/>
              <a:gd name="T91" fmla="*/ 2193 h 2216"/>
              <a:gd name="T92" fmla="*/ 3210 w 4377"/>
              <a:gd name="T93" fmla="*/ 2212 h 2216"/>
              <a:gd name="T94" fmla="*/ 3353 w 4377"/>
              <a:gd name="T95" fmla="*/ 2199 h 2216"/>
              <a:gd name="T96" fmla="*/ 3551 w 4377"/>
              <a:gd name="T97" fmla="*/ 2210 h 2216"/>
              <a:gd name="T98" fmla="*/ 3694 w 4377"/>
              <a:gd name="T99" fmla="*/ 2203 h 2216"/>
              <a:gd name="T100" fmla="*/ 3922 w 4377"/>
              <a:gd name="T101" fmla="*/ 2209 h 2216"/>
              <a:gd name="T102" fmla="*/ 4074 w 4377"/>
              <a:gd name="T103" fmla="*/ 2208 h 2216"/>
              <a:gd name="T104" fmla="*/ 4225 w 4377"/>
              <a:gd name="T105" fmla="*/ 2141 h 2216"/>
              <a:gd name="T106" fmla="*/ 4331 w 4377"/>
              <a:gd name="T107" fmla="*/ 2020 h 2216"/>
              <a:gd name="T108" fmla="*/ 4377 w 4377"/>
              <a:gd name="T109" fmla="*/ 1860 h 2216"/>
              <a:gd name="T110" fmla="*/ 4359 w 4377"/>
              <a:gd name="T111" fmla="*/ 1726 h 2216"/>
              <a:gd name="T112" fmla="*/ 4376 w 4377"/>
              <a:gd name="T113" fmla="*/ 1509 h 2216"/>
              <a:gd name="T114" fmla="*/ 4364 w 4377"/>
              <a:gd name="T115" fmla="*/ 1375 h 2216"/>
              <a:gd name="T116" fmla="*/ 4374 w 4377"/>
              <a:gd name="T117" fmla="*/ 1159 h 2216"/>
              <a:gd name="T118" fmla="*/ 4368 w 4377"/>
              <a:gd name="T119" fmla="*/ 1024 h 2216"/>
              <a:gd name="T120" fmla="*/ 4372 w 4377"/>
              <a:gd name="T121" fmla="*/ 809 h 2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77" h="2216">
                <a:moveTo>
                  <a:pt x="4377" y="741"/>
                </a:moveTo>
                <a:lnTo>
                  <a:pt x="4377" y="741"/>
                </a:lnTo>
                <a:lnTo>
                  <a:pt x="4377" y="724"/>
                </a:lnTo>
                <a:lnTo>
                  <a:pt x="4376" y="707"/>
                </a:lnTo>
                <a:lnTo>
                  <a:pt x="4374" y="690"/>
                </a:lnTo>
                <a:lnTo>
                  <a:pt x="4372" y="674"/>
                </a:lnTo>
                <a:lnTo>
                  <a:pt x="4368" y="657"/>
                </a:lnTo>
                <a:lnTo>
                  <a:pt x="4364" y="641"/>
                </a:lnTo>
                <a:lnTo>
                  <a:pt x="4359" y="626"/>
                </a:lnTo>
                <a:lnTo>
                  <a:pt x="4354" y="610"/>
                </a:lnTo>
                <a:lnTo>
                  <a:pt x="4354" y="506"/>
                </a:lnTo>
                <a:lnTo>
                  <a:pt x="4354" y="506"/>
                </a:lnTo>
                <a:lnTo>
                  <a:pt x="4359" y="490"/>
                </a:lnTo>
                <a:lnTo>
                  <a:pt x="4364" y="475"/>
                </a:lnTo>
                <a:lnTo>
                  <a:pt x="4368" y="459"/>
                </a:lnTo>
                <a:lnTo>
                  <a:pt x="4372" y="443"/>
                </a:lnTo>
                <a:lnTo>
                  <a:pt x="4374" y="426"/>
                </a:lnTo>
                <a:lnTo>
                  <a:pt x="4376" y="409"/>
                </a:lnTo>
                <a:lnTo>
                  <a:pt x="4377" y="393"/>
                </a:lnTo>
                <a:lnTo>
                  <a:pt x="4377" y="375"/>
                </a:lnTo>
                <a:lnTo>
                  <a:pt x="4377" y="375"/>
                </a:lnTo>
                <a:lnTo>
                  <a:pt x="4377" y="356"/>
                </a:lnTo>
                <a:lnTo>
                  <a:pt x="4375" y="337"/>
                </a:lnTo>
                <a:lnTo>
                  <a:pt x="4373" y="318"/>
                </a:lnTo>
                <a:lnTo>
                  <a:pt x="4369" y="299"/>
                </a:lnTo>
                <a:lnTo>
                  <a:pt x="4366" y="281"/>
                </a:lnTo>
                <a:lnTo>
                  <a:pt x="4360" y="264"/>
                </a:lnTo>
                <a:lnTo>
                  <a:pt x="4355" y="246"/>
                </a:lnTo>
                <a:lnTo>
                  <a:pt x="4348" y="229"/>
                </a:lnTo>
                <a:lnTo>
                  <a:pt x="4340" y="213"/>
                </a:lnTo>
                <a:lnTo>
                  <a:pt x="4331" y="196"/>
                </a:lnTo>
                <a:lnTo>
                  <a:pt x="4322" y="180"/>
                </a:lnTo>
                <a:lnTo>
                  <a:pt x="4313" y="165"/>
                </a:lnTo>
                <a:lnTo>
                  <a:pt x="4302" y="150"/>
                </a:lnTo>
                <a:lnTo>
                  <a:pt x="4290" y="136"/>
                </a:lnTo>
                <a:lnTo>
                  <a:pt x="4278" y="123"/>
                </a:lnTo>
                <a:lnTo>
                  <a:pt x="4266" y="109"/>
                </a:lnTo>
                <a:lnTo>
                  <a:pt x="4253" y="97"/>
                </a:lnTo>
                <a:lnTo>
                  <a:pt x="4239" y="86"/>
                </a:lnTo>
                <a:lnTo>
                  <a:pt x="4225" y="75"/>
                </a:lnTo>
                <a:lnTo>
                  <a:pt x="4209" y="64"/>
                </a:lnTo>
                <a:lnTo>
                  <a:pt x="4195" y="55"/>
                </a:lnTo>
                <a:lnTo>
                  <a:pt x="4179" y="45"/>
                </a:lnTo>
                <a:lnTo>
                  <a:pt x="4162" y="37"/>
                </a:lnTo>
                <a:lnTo>
                  <a:pt x="4145" y="29"/>
                </a:lnTo>
                <a:lnTo>
                  <a:pt x="4128" y="23"/>
                </a:lnTo>
                <a:lnTo>
                  <a:pt x="4110" y="17"/>
                </a:lnTo>
                <a:lnTo>
                  <a:pt x="4092" y="11"/>
                </a:lnTo>
                <a:lnTo>
                  <a:pt x="4074" y="8"/>
                </a:lnTo>
                <a:lnTo>
                  <a:pt x="4055" y="5"/>
                </a:lnTo>
                <a:lnTo>
                  <a:pt x="4036" y="1"/>
                </a:lnTo>
                <a:lnTo>
                  <a:pt x="4017" y="0"/>
                </a:lnTo>
                <a:lnTo>
                  <a:pt x="3997" y="0"/>
                </a:lnTo>
                <a:lnTo>
                  <a:pt x="3997" y="0"/>
                </a:lnTo>
                <a:lnTo>
                  <a:pt x="3968" y="1"/>
                </a:lnTo>
                <a:lnTo>
                  <a:pt x="3939" y="5"/>
                </a:lnTo>
                <a:lnTo>
                  <a:pt x="3911" y="9"/>
                </a:lnTo>
                <a:lnTo>
                  <a:pt x="3884" y="17"/>
                </a:lnTo>
                <a:lnTo>
                  <a:pt x="3718" y="17"/>
                </a:lnTo>
                <a:lnTo>
                  <a:pt x="3718" y="17"/>
                </a:lnTo>
                <a:lnTo>
                  <a:pt x="3691" y="9"/>
                </a:lnTo>
                <a:lnTo>
                  <a:pt x="3663" y="5"/>
                </a:lnTo>
                <a:lnTo>
                  <a:pt x="3634" y="1"/>
                </a:lnTo>
                <a:lnTo>
                  <a:pt x="3605" y="0"/>
                </a:lnTo>
                <a:lnTo>
                  <a:pt x="3605" y="0"/>
                </a:lnTo>
                <a:lnTo>
                  <a:pt x="3576" y="1"/>
                </a:lnTo>
                <a:lnTo>
                  <a:pt x="3547" y="5"/>
                </a:lnTo>
                <a:lnTo>
                  <a:pt x="3520" y="9"/>
                </a:lnTo>
                <a:lnTo>
                  <a:pt x="3491" y="17"/>
                </a:lnTo>
                <a:lnTo>
                  <a:pt x="3359" y="17"/>
                </a:lnTo>
                <a:lnTo>
                  <a:pt x="3359" y="17"/>
                </a:lnTo>
                <a:lnTo>
                  <a:pt x="3332" y="9"/>
                </a:lnTo>
                <a:lnTo>
                  <a:pt x="3304" y="5"/>
                </a:lnTo>
                <a:lnTo>
                  <a:pt x="3276" y="1"/>
                </a:lnTo>
                <a:lnTo>
                  <a:pt x="3247" y="0"/>
                </a:lnTo>
                <a:lnTo>
                  <a:pt x="3247" y="0"/>
                </a:lnTo>
                <a:lnTo>
                  <a:pt x="3217" y="1"/>
                </a:lnTo>
                <a:lnTo>
                  <a:pt x="3188" y="5"/>
                </a:lnTo>
                <a:lnTo>
                  <a:pt x="3161" y="9"/>
                </a:lnTo>
                <a:lnTo>
                  <a:pt x="3133" y="17"/>
                </a:lnTo>
                <a:lnTo>
                  <a:pt x="3001" y="17"/>
                </a:lnTo>
                <a:lnTo>
                  <a:pt x="3001" y="17"/>
                </a:lnTo>
                <a:lnTo>
                  <a:pt x="2974" y="9"/>
                </a:lnTo>
                <a:lnTo>
                  <a:pt x="2946" y="5"/>
                </a:lnTo>
                <a:lnTo>
                  <a:pt x="2918" y="1"/>
                </a:lnTo>
                <a:lnTo>
                  <a:pt x="2888" y="0"/>
                </a:lnTo>
                <a:lnTo>
                  <a:pt x="2888" y="0"/>
                </a:lnTo>
                <a:lnTo>
                  <a:pt x="2859" y="1"/>
                </a:lnTo>
                <a:lnTo>
                  <a:pt x="2830" y="5"/>
                </a:lnTo>
                <a:lnTo>
                  <a:pt x="2803" y="9"/>
                </a:lnTo>
                <a:lnTo>
                  <a:pt x="2775" y="17"/>
                </a:lnTo>
                <a:lnTo>
                  <a:pt x="2643" y="17"/>
                </a:lnTo>
                <a:lnTo>
                  <a:pt x="2643" y="17"/>
                </a:lnTo>
                <a:lnTo>
                  <a:pt x="2616" y="9"/>
                </a:lnTo>
                <a:lnTo>
                  <a:pt x="2587" y="5"/>
                </a:lnTo>
                <a:lnTo>
                  <a:pt x="2559" y="1"/>
                </a:lnTo>
                <a:lnTo>
                  <a:pt x="2530" y="0"/>
                </a:lnTo>
                <a:lnTo>
                  <a:pt x="2530" y="0"/>
                </a:lnTo>
                <a:lnTo>
                  <a:pt x="2501" y="1"/>
                </a:lnTo>
                <a:lnTo>
                  <a:pt x="2471" y="5"/>
                </a:lnTo>
                <a:lnTo>
                  <a:pt x="2444" y="9"/>
                </a:lnTo>
                <a:lnTo>
                  <a:pt x="2416" y="17"/>
                </a:lnTo>
                <a:lnTo>
                  <a:pt x="2284" y="17"/>
                </a:lnTo>
                <a:lnTo>
                  <a:pt x="2284" y="17"/>
                </a:lnTo>
                <a:lnTo>
                  <a:pt x="2257" y="9"/>
                </a:lnTo>
                <a:lnTo>
                  <a:pt x="2229" y="5"/>
                </a:lnTo>
                <a:lnTo>
                  <a:pt x="2201" y="1"/>
                </a:lnTo>
                <a:lnTo>
                  <a:pt x="2172" y="0"/>
                </a:lnTo>
                <a:lnTo>
                  <a:pt x="2172" y="0"/>
                </a:lnTo>
                <a:lnTo>
                  <a:pt x="2142" y="1"/>
                </a:lnTo>
                <a:lnTo>
                  <a:pt x="2113" y="5"/>
                </a:lnTo>
                <a:lnTo>
                  <a:pt x="2086" y="9"/>
                </a:lnTo>
                <a:lnTo>
                  <a:pt x="2058" y="17"/>
                </a:lnTo>
                <a:lnTo>
                  <a:pt x="1926" y="17"/>
                </a:lnTo>
                <a:lnTo>
                  <a:pt x="1926" y="17"/>
                </a:lnTo>
                <a:lnTo>
                  <a:pt x="1899" y="9"/>
                </a:lnTo>
                <a:lnTo>
                  <a:pt x="1871" y="5"/>
                </a:lnTo>
                <a:lnTo>
                  <a:pt x="1843" y="1"/>
                </a:lnTo>
                <a:lnTo>
                  <a:pt x="1813" y="0"/>
                </a:lnTo>
                <a:lnTo>
                  <a:pt x="1813" y="0"/>
                </a:lnTo>
                <a:lnTo>
                  <a:pt x="1784" y="1"/>
                </a:lnTo>
                <a:lnTo>
                  <a:pt x="1755" y="5"/>
                </a:lnTo>
                <a:lnTo>
                  <a:pt x="1728" y="9"/>
                </a:lnTo>
                <a:lnTo>
                  <a:pt x="1699" y="17"/>
                </a:lnTo>
                <a:lnTo>
                  <a:pt x="1568" y="17"/>
                </a:lnTo>
                <a:lnTo>
                  <a:pt x="1568" y="17"/>
                </a:lnTo>
                <a:lnTo>
                  <a:pt x="1540" y="9"/>
                </a:lnTo>
                <a:lnTo>
                  <a:pt x="1512" y="5"/>
                </a:lnTo>
                <a:lnTo>
                  <a:pt x="1484" y="1"/>
                </a:lnTo>
                <a:lnTo>
                  <a:pt x="1455" y="0"/>
                </a:lnTo>
                <a:lnTo>
                  <a:pt x="1455" y="0"/>
                </a:lnTo>
                <a:lnTo>
                  <a:pt x="1426" y="1"/>
                </a:lnTo>
                <a:lnTo>
                  <a:pt x="1396" y="5"/>
                </a:lnTo>
                <a:lnTo>
                  <a:pt x="1369" y="9"/>
                </a:lnTo>
                <a:lnTo>
                  <a:pt x="1341" y="17"/>
                </a:lnTo>
                <a:lnTo>
                  <a:pt x="1209" y="17"/>
                </a:lnTo>
                <a:lnTo>
                  <a:pt x="1209" y="17"/>
                </a:lnTo>
                <a:lnTo>
                  <a:pt x="1182" y="9"/>
                </a:lnTo>
                <a:lnTo>
                  <a:pt x="1154" y="5"/>
                </a:lnTo>
                <a:lnTo>
                  <a:pt x="1126" y="1"/>
                </a:lnTo>
                <a:lnTo>
                  <a:pt x="1096" y="0"/>
                </a:lnTo>
                <a:lnTo>
                  <a:pt x="1096" y="0"/>
                </a:lnTo>
                <a:lnTo>
                  <a:pt x="1067" y="1"/>
                </a:lnTo>
                <a:lnTo>
                  <a:pt x="1038" y="5"/>
                </a:lnTo>
                <a:lnTo>
                  <a:pt x="1011" y="9"/>
                </a:lnTo>
                <a:lnTo>
                  <a:pt x="983" y="17"/>
                </a:lnTo>
                <a:lnTo>
                  <a:pt x="851" y="17"/>
                </a:lnTo>
                <a:lnTo>
                  <a:pt x="851" y="17"/>
                </a:lnTo>
                <a:lnTo>
                  <a:pt x="824" y="9"/>
                </a:lnTo>
                <a:lnTo>
                  <a:pt x="795" y="5"/>
                </a:lnTo>
                <a:lnTo>
                  <a:pt x="767" y="1"/>
                </a:lnTo>
                <a:lnTo>
                  <a:pt x="738" y="0"/>
                </a:lnTo>
                <a:lnTo>
                  <a:pt x="738" y="0"/>
                </a:lnTo>
                <a:lnTo>
                  <a:pt x="709" y="1"/>
                </a:lnTo>
                <a:lnTo>
                  <a:pt x="679" y="5"/>
                </a:lnTo>
                <a:lnTo>
                  <a:pt x="652" y="9"/>
                </a:lnTo>
                <a:lnTo>
                  <a:pt x="624" y="17"/>
                </a:lnTo>
                <a:lnTo>
                  <a:pt x="492" y="17"/>
                </a:lnTo>
                <a:lnTo>
                  <a:pt x="492" y="17"/>
                </a:lnTo>
                <a:lnTo>
                  <a:pt x="465" y="9"/>
                </a:lnTo>
                <a:lnTo>
                  <a:pt x="437" y="5"/>
                </a:lnTo>
                <a:lnTo>
                  <a:pt x="409" y="1"/>
                </a:lnTo>
                <a:lnTo>
                  <a:pt x="380" y="0"/>
                </a:lnTo>
                <a:lnTo>
                  <a:pt x="380" y="0"/>
                </a:lnTo>
                <a:lnTo>
                  <a:pt x="360" y="0"/>
                </a:lnTo>
                <a:lnTo>
                  <a:pt x="340" y="1"/>
                </a:lnTo>
                <a:lnTo>
                  <a:pt x="322" y="5"/>
                </a:lnTo>
                <a:lnTo>
                  <a:pt x="303" y="8"/>
                </a:lnTo>
                <a:lnTo>
                  <a:pt x="285" y="11"/>
                </a:lnTo>
                <a:lnTo>
                  <a:pt x="267" y="17"/>
                </a:lnTo>
                <a:lnTo>
                  <a:pt x="249" y="23"/>
                </a:lnTo>
                <a:lnTo>
                  <a:pt x="232" y="29"/>
                </a:lnTo>
                <a:lnTo>
                  <a:pt x="215" y="37"/>
                </a:lnTo>
                <a:lnTo>
                  <a:pt x="198" y="45"/>
                </a:lnTo>
                <a:lnTo>
                  <a:pt x="182" y="55"/>
                </a:lnTo>
                <a:lnTo>
                  <a:pt x="167" y="64"/>
                </a:lnTo>
                <a:lnTo>
                  <a:pt x="152" y="75"/>
                </a:lnTo>
                <a:lnTo>
                  <a:pt x="137" y="86"/>
                </a:lnTo>
                <a:lnTo>
                  <a:pt x="124" y="97"/>
                </a:lnTo>
                <a:lnTo>
                  <a:pt x="110" y="109"/>
                </a:lnTo>
                <a:lnTo>
                  <a:pt x="98" y="123"/>
                </a:lnTo>
                <a:lnTo>
                  <a:pt x="87" y="136"/>
                </a:lnTo>
                <a:lnTo>
                  <a:pt x="75" y="150"/>
                </a:lnTo>
                <a:lnTo>
                  <a:pt x="64" y="165"/>
                </a:lnTo>
                <a:lnTo>
                  <a:pt x="54" y="180"/>
                </a:lnTo>
                <a:lnTo>
                  <a:pt x="45" y="196"/>
                </a:lnTo>
                <a:lnTo>
                  <a:pt x="37" y="213"/>
                </a:lnTo>
                <a:lnTo>
                  <a:pt x="29" y="229"/>
                </a:lnTo>
                <a:lnTo>
                  <a:pt x="22" y="246"/>
                </a:lnTo>
                <a:lnTo>
                  <a:pt x="17" y="264"/>
                </a:lnTo>
                <a:lnTo>
                  <a:pt x="11" y="281"/>
                </a:lnTo>
                <a:lnTo>
                  <a:pt x="7" y="299"/>
                </a:lnTo>
                <a:lnTo>
                  <a:pt x="4" y="318"/>
                </a:lnTo>
                <a:lnTo>
                  <a:pt x="1" y="337"/>
                </a:lnTo>
                <a:lnTo>
                  <a:pt x="0" y="356"/>
                </a:lnTo>
                <a:lnTo>
                  <a:pt x="0" y="375"/>
                </a:lnTo>
                <a:lnTo>
                  <a:pt x="0" y="375"/>
                </a:lnTo>
                <a:lnTo>
                  <a:pt x="1" y="406"/>
                </a:lnTo>
                <a:lnTo>
                  <a:pt x="4" y="436"/>
                </a:lnTo>
                <a:lnTo>
                  <a:pt x="11" y="465"/>
                </a:lnTo>
                <a:lnTo>
                  <a:pt x="19" y="494"/>
                </a:lnTo>
                <a:lnTo>
                  <a:pt x="19" y="622"/>
                </a:lnTo>
                <a:lnTo>
                  <a:pt x="19" y="622"/>
                </a:lnTo>
                <a:lnTo>
                  <a:pt x="11" y="651"/>
                </a:lnTo>
                <a:lnTo>
                  <a:pt x="4" y="680"/>
                </a:lnTo>
                <a:lnTo>
                  <a:pt x="1" y="710"/>
                </a:lnTo>
                <a:lnTo>
                  <a:pt x="0" y="741"/>
                </a:lnTo>
                <a:lnTo>
                  <a:pt x="0" y="741"/>
                </a:lnTo>
                <a:lnTo>
                  <a:pt x="1" y="772"/>
                </a:lnTo>
                <a:lnTo>
                  <a:pt x="4" y="802"/>
                </a:lnTo>
                <a:lnTo>
                  <a:pt x="11" y="831"/>
                </a:lnTo>
                <a:lnTo>
                  <a:pt x="19" y="860"/>
                </a:lnTo>
                <a:lnTo>
                  <a:pt x="19" y="989"/>
                </a:lnTo>
                <a:lnTo>
                  <a:pt x="19" y="989"/>
                </a:lnTo>
                <a:lnTo>
                  <a:pt x="11" y="1018"/>
                </a:lnTo>
                <a:lnTo>
                  <a:pt x="4" y="1047"/>
                </a:lnTo>
                <a:lnTo>
                  <a:pt x="1" y="1077"/>
                </a:lnTo>
                <a:lnTo>
                  <a:pt x="0" y="1108"/>
                </a:lnTo>
                <a:lnTo>
                  <a:pt x="0" y="1108"/>
                </a:lnTo>
                <a:lnTo>
                  <a:pt x="1" y="1139"/>
                </a:lnTo>
                <a:lnTo>
                  <a:pt x="4" y="1169"/>
                </a:lnTo>
                <a:lnTo>
                  <a:pt x="11" y="1198"/>
                </a:lnTo>
                <a:lnTo>
                  <a:pt x="19" y="1227"/>
                </a:lnTo>
                <a:lnTo>
                  <a:pt x="19" y="1356"/>
                </a:lnTo>
                <a:lnTo>
                  <a:pt x="19" y="1356"/>
                </a:lnTo>
                <a:lnTo>
                  <a:pt x="11" y="1385"/>
                </a:lnTo>
                <a:lnTo>
                  <a:pt x="4" y="1414"/>
                </a:lnTo>
                <a:lnTo>
                  <a:pt x="1" y="1444"/>
                </a:lnTo>
                <a:lnTo>
                  <a:pt x="0" y="1475"/>
                </a:lnTo>
                <a:lnTo>
                  <a:pt x="0" y="1475"/>
                </a:lnTo>
                <a:lnTo>
                  <a:pt x="1" y="1506"/>
                </a:lnTo>
                <a:lnTo>
                  <a:pt x="4" y="1536"/>
                </a:lnTo>
                <a:lnTo>
                  <a:pt x="11" y="1565"/>
                </a:lnTo>
                <a:lnTo>
                  <a:pt x="19" y="1594"/>
                </a:lnTo>
                <a:lnTo>
                  <a:pt x="19" y="1722"/>
                </a:lnTo>
                <a:lnTo>
                  <a:pt x="19" y="1722"/>
                </a:lnTo>
                <a:lnTo>
                  <a:pt x="11" y="1751"/>
                </a:lnTo>
                <a:lnTo>
                  <a:pt x="4" y="1780"/>
                </a:lnTo>
                <a:lnTo>
                  <a:pt x="1" y="1810"/>
                </a:lnTo>
                <a:lnTo>
                  <a:pt x="0" y="1841"/>
                </a:lnTo>
                <a:lnTo>
                  <a:pt x="0" y="1841"/>
                </a:lnTo>
                <a:lnTo>
                  <a:pt x="0" y="1860"/>
                </a:lnTo>
                <a:lnTo>
                  <a:pt x="1" y="1879"/>
                </a:lnTo>
                <a:lnTo>
                  <a:pt x="4" y="1898"/>
                </a:lnTo>
                <a:lnTo>
                  <a:pt x="7" y="1917"/>
                </a:lnTo>
                <a:lnTo>
                  <a:pt x="11" y="1935"/>
                </a:lnTo>
                <a:lnTo>
                  <a:pt x="17" y="1952"/>
                </a:lnTo>
                <a:lnTo>
                  <a:pt x="22" y="1970"/>
                </a:lnTo>
                <a:lnTo>
                  <a:pt x="29" y="1987"/>
                </a:lnTo>
                <a:lnTo>
                  <a:pt x="37" y="2003"/>
                </a:lnTo>
                <a:lnTo>
                  <a:pt x="45" y="2020"/>
                </a:lnTo>
                <a:lnTo>
                  <a:pt x="54" y="2036"/>
                </a:lnTo>
                <a:lnTo>
                  <a:pt x="64" y="2051"/>
                </a:lnTo>
                <a:lnTo>
                  <a:pt x="75" y="2066"/>
                </a:lnTo>
                <a:lnTo>
                  <a:pt x="87" y="2080"/>
                </a:lnTo>
                <a:lnTo>
                  <a:pt x="98" y="2093"/>
                </a:lnTo>
                <a:lnTo>
                  <a:pt x="110" y="2106"/>
                </a:lnTo>
                <a:lnTo>
                  <a:pt x="124" y="2119"/>
                </a:lnTo>
                <a:lnTo>
                  <a:pt x="137" y="2130"/>
                </a:lnTo>
                <a:lnTo>
                  <a:pt x="152" y="2141"/>
                </a:lnTo>
                <a:lnTo>
                  <a:pt x="167" y="2152"/>
                </a:lnTo>
                <a:lnTo>
                  <a:pt x="182" y="2161"/>
                </a:lnTo>
                <a:lnTo>
                  <a:pt x="198" y="2171"/>
                </a:lnTo>
                <a:lnTo>
                  <a:pt x="215" y="2179"/>
                </a:lnTo>
                <a:lnTo>
                  <a:pt x="232" y="2187"/>
                </a:lnTo>
                <a:lnTo>
                  <a:pt x="249" y="2193"/>
                </a:lnTo>
                <a:lnTo>
                  <a:pt x="267" y="2199"/>
                </a:lnTo>
                <a:lnTo>
                  <a:pt x="285" y="2205"/>
                </a:lnTo>
                <a:lnTo>
                  <a:pt x="303" y="2208"/>
                </a:lnTo>
                <a:lnTo>
                  <a:pt x="322" y="2211"/>
                </a:lnTo>
                <a:lnTo>
                  <a:pt x="340" y="2215"/>
                </a:lnTo>
                <a:lnTo>
                  <a:pt x="360" y="2216"/>
                </a:lnTo>
                <a:lnTo>
                  <a:pt x="380" y="2216"/>
                </a:lnTo>
                <a:lnTo>
                  <a:pt x="380" y="2216"/>
                </a:lnTo>
                <a:lnTo>
                  <a:pt x="399" y="2216"/>
                </a:lnTo>
                <a:lnTo>
                  <a:pt x="418" y="2215"/>
                </a:lnTo>
                <a:lnTo>
                  <a:pt x="436" y="2212"/>
                </a:lnTo>
                <a:lnTo>
                  <a:pt x="454" y="2209"/>
                </a:lnTo>
                <a:lnTo>
                  <a:pt x="472" y="2205"/>
                </a:lnTo>
                <a:lnTo>
                  <a:pt x="490" y="2200"/>
                </a:lnTo>
                <a:lnTo>
                  <a:pt x="508" y="2195"/>
                </a:lnTo>
                <a:lnTo>
                  <a:pt x="525" y="2188"/>
                </a:lnTo>
                <a:lnTo>
                  <a:pt x="598" y="2188"/>
                </a:lnTo>
                <a:lnTo>
                  <a:pt x="598" y="2188"/>
                </a:lnTo>
                <a:lnTo>
                  <a:pt x="615" y="2193"/>
                </a:lnTo>
                <a:lnTo>
                  <a:pt x="632" y="2199"/>
                </a:lnTo>
                <a:lnTo>
                  <a:pt x="649" y="2203"/>
                </a:lnTo>
                <a:lnTo>
                  <a:pt x="666" y="2207"/>
                </a:lnTo>
                <a:lnTo>
                  <a:pt x="684" y="2210"/>
                </a:lnTo>
                <a:lnTo>
                  <a:pt x="702" y="2212"/>
                </a:lnTo>
                <a:lnTo>
                  <a:pt x="720" y="2213"/>
                </a:lnTo>
                <a:lnTo>
                  <a:pt x="738" y="2213"/>
                </a:lnTo>
                <a:lnTo>
                  <a:pt x="738" y="2213"/>
                </a:lnTo>
                <a:lnTo>
                  <a:pt x="756" y="2213"/>
                </a:lnTo>
                <a:lnTo>
                  <a:pt x="774" y="2212"/>
                </a:lnTo>
                <a:lnTo>
                  <a:pt x="792" y="2210"/>
                </a:lnTo>
                <a:lnTo>
                  <a:pt x="810" y="2207"/>
                </a:lnTo>
                <a:lnTo>
                  <a:pt x="827" y="2203"/>
                </a:lnTo>
                <a:lnTo>
                  <a:pt x="844" y="2199"/>
                </a:lnTo>
                <a:lnTo>
                  <a:pt x="861" y="2193"/>
                </a:lnTo>
                <a:lnTo>
                  <a:pt x="878" y="2188"/>
                </a:lnTo>
                <a:lnTo>
                  <a:pt x="957" y="2188"/>
                </a:lnTo>
                <a:lnTo>
                  <a:pt x="957" y="2188"/>
                </a:lnTo>
                <a:lnTo>
                  <a:pt x="974" y="2193"/>
                </a:lnTo>
                <a:lnTo>
                  <a:pt x="990" y="2199"/>
                </a:lnTo>
                <a:lnTo>
                  <a:pt x="1007" y="2203"/>
                </a:lnTo>
                <a:lnTo>
                  <a:pt x="1024" y="2207"/>
                </a:lnTo>
                <a:lnTo>
                  <a:pt x="1042" y="2210"/>
                </a:lnTo>
                <a:lnTo>
                  <a:pt x="1060" y="2212"/>
                </a:lnTo>
                <a:lnTo>
                  <a:pt x="1078" y="2213"/>
                </a:lnTo>
                <a:lnTo>
                  <a:pt x="1096" y="2213"/>
                </a:lnTo>
                <a:lnTo>
                  <a:pt x="1096" y="2213"/>
                </a:lnTo>
                <a:lnTo>
                  <a:pt x="1114" y="2213"/>
                </a:lnTo>
                <a:lnTo>
                  <a:pt x="1132" y="2212"/>
                </a:lnTo>
                <a:lnTo>
                  <a:pt x="1151" y="2210"/>
                </a:lnTo>
                <a:lnTo>
                  <a:pt x="1169" y="2207"/>
                </a:lnTo>
                <a:lnTo>
                  <a:pt x="1185" y="2203"/>
                </a:lnTo>
                <a:lnTo>
                  <a:pt x="1202" y="2199"/>
                </a:lnTo>
                <a:lnTo>
                  <a:pt x="1219" y="2193"/>
                </a:lnTo>
                <a:lnTo>
                  <a:pt x="1236" y="2188"/>
                </a:lnTo>
                <a:lnTo>
                  <a:pt x="1315" y="2188"/>
                </a:lnTo>
                <a:lnTo>
                  <a:pt x="1315" y="2188"/>
                </a:lnTo>
                <a:lnTo>
                  <a:pt x="1332" y="2193"/>
                </a:lnTo>
                <a:lnTo>
                  <a:pt x="1349" y="2199"/>
                </a:lnTo>
                <a:lnTo>
                  <a:pt x="1366" y="2203"/>
                </a:lnTo>
                <a:lnTo>
                  <a:pt x="1383" y="2207"/>
                </a:lnTo>
                <a:lnTo>
                  <a:pt x="1401" y="2210"/>
                </a:lnTo>
                <a:lnTo>
                  <a:pt x="1419" y="2212"/>
                </a:lnTo>
                <a:lnTo>
                  <a:pt x="1437" y="2213"/>
                </a:lnTo>
                <a:lnTo>
                  <a:pt x="1455" y="2213"/>
                </a:lnTo>
                <a:lnTo>
                  <a:pt x="1455" y="2213"/>
                </a:lnTo>
                <a:lnTo>
                  <a:pt x="1473" y="2213"/>
                </a:lnTo>
                <a:lnTo>
                  <a:pt x="1491" y="2212"/>
                </a:lnTo>
                <a:lnTo>
                  <a:pt x="1509" y="2210"/>
                </a:lnTo>
                <a:lnTo>
                  <a:pt x="1527" y="2207"/>
                </a:lnTo>
                <a:lnTo>
                  <a:pt x="1544" y="2203"/>
                </a:lnTo>
                <a:lnTo>
                  <a:pt x="1561" y="2199"/>
                </a:lnTo>
                <a:lnTo>
                  <a:pt x="1578" y="2193"/>
                </a:lnTo>
                <a:lnTo>
                  <a:pt x="1595" y="2188"/>
                </a:lnTo>
                <a:lnTo>
                  <a:pt x="1673" y="2188"/>
                </a:lnTo>
                <a:lnTo>
                  <a:pt x="1673" y="2188"/>
                </a:lnTo>
                <a:lnTo>
                  <a:pt x="1690" y="2193"/>
                </a:lnTo>
                <a:lnTo>
                  <a:pt x="1707" y="2199"/>
                </a:lnTo>
                <a:lnTo>
                  <a:pt x="1724" y="2203"/>
                </a:lnTo>
                <a:lnTo>
                  <a:pt x="1741" y="2207"/>
                </a:lnTo>
                <a:lnTo>
                  <a:pt x="1759" y="2210"/>
                </a:lnTo>
                <a:lnTo>
                  <a:pt x="1777" y="2212"/>
                </a:lnTo>
                <a:lnTo>
                  <a:pt x="1795" y="2213"/>
                </a:lnTo>
                <a:lnTo>
                  <a:pt x="1813" y="2213"/>
                </a:lnTo>
                <a:lnTo>
                  <a:pt x="1813" y="2213"/>
                </a:lnTo>
                <a:lnTo>
                  <a:pt x="1831" y="2213"/>
                </a:lnTo>
                <a:lnTo>
                  <a:pt x="1849" y="2212"/>
                </a:lnTo>
                <a:lnTo>
                  <a:pt x="1867" y="2210"/>
                </a:lnTo>
                <a:lnTo>
                  <a:pt x="1885" y="2207"/>
                </a:lnTo>
                <a:lnTo>
                  <a:pt x="1902" y="2203"/>
                </a:lnTo>
                <a:lnTo>
                  <a:pt x="1919" y="2199"/>
                </a:lnTo>
                <a:lnTo>
                  <a:pt x="1936" y="2193"/>
                </a:lnTo>
                <a:lnTo>
                  <a:pt x="1952" y="2188"/>
                </a:lnTo>
                <a:lnTo>
                  <a:pt x="2032" y="2188"/>
                </a:lnTo>
                <a:lnTo>
                  <a:pt x="2032" y="2188"/>
                </a:lnTo>
                <a:lnTo>
                  <a:pt x="2049" y="2193"/>
                </a:lnTo>
                <a:lnTo>
                  <a:pt x="2066" y="2199"/>
                </a:lnTo>
                <a:lnTo>
                  <a:pt x="2083" y="2203"/>
                </a:lnTo>
                <a:lnTo>
                  <a:pt x="2099" y="2207"/>
                </a:lnTo>
                <a:lnTo>
                  <a:pt x="2117" y="2210"/>
                </a:lnTo>
                <a:lnTo>
                  <a:pt x="2136" y="2212"/>
                </a:lnTo>
                <a:lnTo>
                  <a:pt x="2154" y="2213"/>
                </a:lnTo>
                <a:lnTo>
                  <a:pt x="2172" y="2213"/>
                </a:lnTo>
                <a:lnTo>
                  <a:pt x="2172" y="2213"/>
                </a:lnTo>
                <a:lnTo>
                  <a:pt x="2190" y="2213"/>
                </a:lnTo>
                <a:lnTo>
                  <a:pt x="2208" y="2212"/>
                </a:lnTo>
                <a:lnTo>
                  <a:pt x="2226" y="2210"/>
                </a:lnTo>
                <a:lnTo>
                  <a:pt x="2244" y="2207"/>
                </a:lnTo>
                <a:lnTo>
                  <a:pt x="2261" y="2203"/>
                </a:lnTo>
                <a:lnTo>
                  <a:pt x="2278" y="2199"/>
                </a:lnTo>
                <a:lnTo>
                  <a:pt x="2294" y="2193"/>
                </a:lnTo>
                <a:lnTo>
                  <a:pt x="2310" y="2188"/>
                </a:lnTo>
                <a:lnTo>
                  <a:pt x="2390" y="2188"/>
                </a:lnTo>
                <a:lnTo>
                  <a:pt x="2390" y="2188"/>
                </a:lnTo>
                <a:lnTo>
                  <a:pt x="2407" y="2193"/>
                </a:lnTo>
                <a:lnTo>
                  <a:pt x="2424" y="2199"/>
                </a:lnTo>
                <a:lnTo>
                  <a:pt x="2441" y="2203"/>
                </a:lnTo>
                <a:lnTo>
                  <a:pt x="2458" y="2207"/>
                </a:lnTo>
                <a:lnTo>
                  <a:pt x="2476" y="2210"/>
                </a:lnTo>
                <a:lnTo>
                  <a:pt x="2494" y="2212"/>
                </a:lnTo>
                <a:lnTo>
                  <a:pt x="2512" y="2213"/>
                </a:lnTo>
                <a:lnTo>
                  <a:pt x="2530" y="2213"/>
                </a:lnTo>
                <a:lnTo>
                  <a:pt x="2530" y="2213"/>
                </a:lnTo>
                <a:lnTo>
                  <a:pt x="2548" y="2213"/>
                </a:lnTo>
                <a:lnTo>
                  <a:pt x="2566" y="2212"/>
                </a:lnTo>
                <a:lnTo>
                  <a:pt x="2584" y="2210"/>
                </a:lnTo>
                <a:lnTo>
                  <a:pt x="2602" y="2207"/>
                </a:lnTo>
                <a:lnTo>
                  <a:pt x="2619" y="2203"/>
                </a:lnTo>
                <a:lnTo>
                  <a:pt x="2636" y="2199"/>
                </a:lnTo>
                <a:lnTo>
                  <a:pt x="2653" y="2193"/>
                </a:lnTo>
                <a:lnTo>
                  <a:pt x="2669" y="2188"/>
                </a:lnTo>
                <a:lnTo>
                  <a:pt x="2749" y="2188"/>
                </a:lnTo>
                <a:lnTo>
                  <a:pt x="2749" y="2188"/>
                </a:lnTo>
                <a:lnTo>
                  <a:pt x="2766" y="2193"/>
                </a:lnTo>
                <a:lnTo>
                  <a:pt x="2782" y="2199"/>
                </a:lnTo>
                <a:lnTo>
                  <a:pt x="2799" y="2203"/>
                </a:lnTo>
                <a:lnTo>
                  <a:pt x="2816" y="2207"/>
                </a:lnTo>
                <a:lnTo>
                  <a:pt x="2834" y="2210"/>
                </a:lnTo>
                <a:lnTo>
                  <a:pt x="2852" y="2212"/>
                </a:lnTo>
                <a:lnTo>
                  <a:pt x="2870" y="2213"/>
                </a:lnTo>
                <a:lnTo>
                  <a:pt x="2888" y="2213"/>
                </a:lnTo>
                <a:lnTo>
                  <a:pt x="2888" y="2213"/>
                </a:lnTo>
                <a:lnTo>
                  <a:pt x="2906" y="2213"/>
                </a:lnTo>
                <a:lnTo>
                  <a:pt x="2924" y="2212"/>
                </a:lnTo>
                <a:lnTo>
                  <a:pt x="2942" y="2210"/>
                </a:lnTo>
                <a:lnTo>
                  <a:pt x="2961" y="2207"/>
                </a:lnTo>
                <a:lnTo>
                  <a:pt x="2977" y="2203"/>
                </a:lnTo>
                <a:lnTo>
                  <a:pt x="2994" y="2199"/>
                </a:lnTo>
                <a:lnTo>
                  <a:pt x="3011" y="2193"/>
                </a:lnTo>
                <a:lnTo>
                  <a:pt x="3027" y="2188"/>
                </a:lnTo>
                <a:lnTo>
                  <a:pt x="3107" y="2188"/>
                </a:lnTo>
                <a:lnTo>
                  <a:pt x="3107" y="2188"/>
                </a:lnTo>
                <a:lnTo>
                  <a:pt x="3124" y="2193"/>
                </a:lnTo>
                <a:lnTo>
                  <a:pt x="3141" y="2199"/>
                </a:lnTo>
                <a:lnTo>
                  <a:pt x="3158" y="2203"/>
                </a:lnTo>
                <a:lnTo>
                  <a:pt x="3175" y="2207"/>
                </a:lnTo>
                <a:lnTo>
                  <a:pt x="3193" y="2210"/>
                </a:lnTo>
                <a:lnTo>
                  <a:pt x="3210" y="2212"/>
                </a:lnTo>
                <a:lnTo>
                  <a:pt x="3229" y="2213"/>
                </a:lnTo>
                <a:lnTo>
                  <a:pt x="3247" y="2213"/>
                </a:lnTo>
                <a:lnTo>
                  <a:pt x="3247" y="2213"/>
                </a:lnTo>
                <a:lnTo>
                  <a:pt x="3265" y="2213"/>
                </a:lnTo>
                <a:lnTo>
                  <a:pt x="3283" y="2212"/>
                </a:lnTo>
                <a:lnTo>
                  <a:pt x="3301" y="2210"/>
                </a:lnTo>
                <a:lnTo>
                  <a:pt x="3319" y="2207"/>
                </a:lnTo>
                <a:lnTo>
                  <a:pt x="3336" y="2203"/>
                </a:lnTo>
                <a:lnTo>
                  <a:pt x="3353" y="2199"/>
                </a:lnTo>
                <a:lnTo>
                  <a:pt x="3370" y="2193"/>
                </a:lnTo>
                <a:lnTo>
                  <a:pt x="3385" y="2188"/>
                </a:lnTo>
                <a:lnTo>
                  <a:pt x="3465" y="2188"/>
                </a:lnTo>
                <a:lnTo>
                  <a:pt x="3465" y="2188"/>
                </a:lnTo>
                <a:lnTo>
                  <a:pt x="3482" y="2193"/>
                </a:lnTo>
                <a:lnTo>
                  <a:pt x="3499" y="2199"/>
                </a:lnTo>
                <a:lnTo>
                  <a:pt x="3516" y="2203"/>
                </a:lnTo>
                <a:lnTo>
                  <a:pt x="3533" y="2207"/>
                </a:lnTo>
                <a:lnTo>
                  <a:pt x="3551" y="2210"/>
                </a:lnTo>
                <a:lnTo>
                  <a:pt x="3568" y="2212"/>
                </a:lnTo>
                <a:lnTo>
                  <a:pt x="3587" y="2213"/>
                </a:lnTo>
                <a:lnTo>
                  <a:pt x="3605" y="2213"/>
                </a:lnTo>
                <a:lnTo>
                  <a:pt x="3605" y="2213"/>
                </a:lnTo>
                <a:lnTo>
                  <a:pt x="3623" y="2213"/>
                </a:lnTo>
                <a:lnTo>
                  <a:pt x="3641" y="2212"/>
                </a:lnTo>
                <a:lnTo>
                  <a:pt x="3659" y="2210"/>
                </a:lnTo>
                <a:lnTo>
                  <a:pt x="3677" y="2207"/>
                </a:lnTo>
                <a:lnTo>
                  <a:pt x="3694" y="2203"/>
                </a:lnTo>
                <a:lnTo>
                  <a:pt x="3711" y="2199"/>
                </a:lnTo>
                <a:lnTo>
                  <a:pt x="3728" y="2193"/>
                </a:lnTo>
                <a:lnTo>
                  <a:pt x="3744" y="2188"/>
                </a:lnTo>
                <a:lnTo>
                  <a:pt x="3852" y="2188"/>
                </a:lnTo>
                <a:lnTo>
                  <a:pt x="3852" y="2188"/>
                </a:lnTo>
                <a:lnTo>
                  <a:pt x="3869" y="2195"/>
                </a:lnTo>
                <a:lnTo>
                  <a:pt x="3887" y="2200"/>
                </a:lnTo>
                <a:lnTo>
                  <a:pt x="3904" y="2205"/>
                </a:lnTo>
                <a:lnTo>
                  <a:pt x="3922" y="2209"/>
                </a:lnTo>
                <a:lnTo>
                  <a:pt x="3941" y="2212"/>
                </a:lnTo>
                <a:lnTo>
                  <a:pt x="3959" y="2215"/>
                </a:lnTo>
                <a:lnTo>
                  <a:pt x="3978" y="2216"/>
                </a:lnTo>
                <a:lnTo>
                  <a:pt x="3997" y="2216"/>
                </a:lnTo>
                <a:lnTo>
                  <a:pt x="3997" y="2216"/>
                </a:lnTo>
                <a:lnTo>
                  <a:pt x="4017" y="2216"/>
                </a:lnTo>
                <a:lnTo>
                  <a:pt x="4036" y="2215"/>
                </a:lnTo>
                <a:lnTo>
                  <a:pt x="4055" y="2211"/>
                </a:lnTo>
                <a:lnTo>
                  <a:pt x="4074" y="2208"/>
                </a:lnTo>
                <a:lnTo>
                  <a:pt x="4092" y="2205"/>
                </a:lnTo>
                <a:lnTo>
                  <a:pt x="4110" y="2199"/>
                </a:lnTo>
                <a:lnTo>
                  <a:pt x="4128" y="2193"/>
                </a:lnTo>
                <a:lnTo>
                  <a:pt x="4145" y="2187"/>
                </a:lnTo>
                <a:lnTo>
                  <a:pt x="4162" y="2179"/>
                </a:lnTo>
                <a:lnTo>
                  <a:pt x="4179" y="2171"/>
                </a:lnTo>
                <a:lnTo>
                  <a:pt x="4195" y="2161"/>
                </a:lnTo>
                <a:lnTo>
                  <a:pt x="4209" y="2152"/>
                </a:lnTo>
                <a:lnTo>
                  <a:pt x="4225" y="2141"/>
                </a:lnTo>
                <a:lnTo>
                  <a:pt x="4239" y="2130"/>
                </a:lnTo>
                <a:lnTo>
                  <a:pt x="4253" y="2119"/>
                </a:lnTo>
                <a:lnTo>
                  <a:pt x="4266" y="2106"/>
                </a:lnTo>
                <a:lnTo>
                  <a:pt x="4278" y="2093"/>
                </a:lnTo>
                <a:lnTo>
                  <a:pt x="4290" y="2080"/>
                </a:lnTo>
                <a:lnTo>
                  <a:pt x="4302" y="2066"/>
                </a:lnTo>
                <a:lnTo>
                  <a:pt x="4313" y="2051"/>
                </a:lnTo>
                <a:lnTo>
                  <a:pt x="4322" y="2036"/>
                </a:lnTo>
                <a:lnTo>
                  <a:pt x="4331" y="2020"/>
                </a:lnTo>
                <a:lnTo>
                  <a:pt x="4340" y="2003"/>
                </a:lnTo>
                <a:lnTo>
                  <a:pt x="4348" y="1987"/>
                </a:lnTo>
                <a:lnTo>
                  <a:pt x="4355" y="1970"/>
                </a:lnTo>
                <a:lnTo>
                  <a:pt x="4360" y="1952"/>
                </a:lnTo>
                <a:lnTo>
                  <a:pt x="4366" y="1935"/>
                </a:lnTo>
                <a:lnTo>
                  <a:pt x="4369" y="1917"/>
                </a:lnTo>
                <a:lnTo>
                  <a:pt x="4373" y="1898"/>
                </a:lnTo>
                <a:lnTo>
                  <a:pt x="4375" y="1879"/>
                </a:lnTo>
                <a:lnTo>
                  <a:pt x="4377" y="1860"/>
                </a:lnTo>
                <a:lnTo>
                  <a:pt x="4377" y="1841"/>
                </a:lnTo>
                <a:lnTo>
                  <a:pt x="4377" y="1841"/>
                </a:lnTo>
                <a:lnTo>
                  <a:pt x="4377" y="1823"/>
                </a:lnTo>
                <a:lnTo>
                  <a:pt x="4376" y="1807"/>
                </a:lnTo>
                <a:lnTo>
                  <a:pt x="4374" y="1790"/>
                </a:lnTo>
                <a:lnTo>
                  <a:pt x="4372" y="1773"/>
                </a:lnTo>
                <a:lnTo>
                  <a:pt x="4368" y="1757"/>
                </a:lnTo>
                <a:lnTo>
                  <a:pt x="4364" y="1741"/>
                </a:lnTo>
                <a:lnTo>
                  <a:pt x="4359" y="1726"/>
                </a:lnTo>
                <a:lnTo>
                  <a:pt x="4354" y="1710"/>
                </a:lnTo>
                <a:lnTo>
                  <a:pt x="4354" y="1606"/>
                </a:lnTo>
                <a:lnTo>
                  <a:pt x="4354" y="1606"/>
                </a:lnTo>
                <a:lnTo>
                  <a:pt x="4359" y="1590"/>
                </a:lnTo>
                <a:lnTo>
                  <a:pt x="4364" y="1575"/>
                </a:lnTo>
                <a:lnTo>
                  <a:pt x="4368" y="1559"/>
                </a:lnTo>
                <a:lnTo>
                  <a:pt x="4372" y="1542"/>
                </a:lnTo>
                <a:lnTo>
                  <a:pt x="4374" y="1526"/>
                </a:lnTo>
                <a:lnTo>
                  <a:pt x="4376" y="1509"/>
                </a:lnTo>
                <a:lnTo>
                  <a:pt x="4377" y="1491"/>
                </a:lnTo>
                <a:lnTo>
                  <a:pt x="4377" y="1475"/>
                </a:lnTo>
                <a:lnTo>
                  <a:pt x="4377" y="1475"/>
                </a:lnTo>
                <a:lnTo>
                  <a:pt x="4377" y="1457"/>
                </a:lnTo>
                <a:lnTo>
                  <a:pt x="4376" y="1440"/>
                </a:lnTo>
                <a:lnTo>
                  <a:pt x="4374" y="1424"/>
                </a:lnTo>
                <a:lnTo>
                  <a:pt x="4372" y="1407"/>
                </a:lnTo>
                <a:lnTo>
                  <a:pt x="4368" y="1390"/>
                </a:lnTo>
                <a:lnTo>
                  <a:pt x="4364" y="1375"/>
                </a:lnTo>
                <a:lnTo>
                  <a:pt x="4359" y="1359"/>
                </a:lnTo>
                <a:lnTo>
                  <a:pt x="4354" y="1344"/>
                </a:lnTo>
                <a:lnTo>
                  <a:pt x="4354" y="1239"/>
                </a:lnTo>
                <a:lnTo>
                  <a:pt x="4354" y="1239"/>
                </a:lnTo>
                <a:lnTo>
                  <a:pt x="4359" y="1224"/>
                </a:lnTo>
                <a:lnTo>
                  <a:pt x="4364" y="1208"/>
                </a:lnTo>
                <a:lnTo>
                  <a:pt x="4368" y="1192"/>
                </a:lnTo>
                <a:lnTo>
                  <a:pt x="4372" y="1176"/>
                </a:lnTo>
                <a:lnTo>
                  <a:pt x="4374" y="1159"/>
                </a:lnTo>
                <a:lnTo>
                  <a:pt x="4376" y="1142"/>
                </a:lnTo>
                <a:lnTo>
                  <a:pt x="4377" y="1125"/>
                </a:lnTo>
                <a:lnTo>
                  <a:pt x="4377" y="1108"/>
                </a:lnTo>
                <a:lnTo>
                  <a:pt x="4377" y="1108"/>
                </a:lnTo>
                <a:lnTo>
                  <a:pt x="4377" y="1090"/>
                </a:lnTo>
                <a:lnTo>
                  <a:pt x="4376" y="1074"/>
                </a:lnTo>
                <a:lnTo>
                  <a:pt x="4374" y="1057"/>
                </a:lnTo>
                <a:lnTo>
                  <a:pt x="4372" y="1040"/>
                </a:lnTo>
                <a:lnTo>
                  <a:pt x="4368" y="1024"/>
                </a:lnTo>
                <a:lnTo>
                  <a:pt x="4364" y="1008"/>
                </a:lnTo>
                <a:lnTo>
                  <a:pt x="4359" y="992"/>
                </a:lnTo>
                <a:lnTo>
                  <a:pt x="4354" y="977"/>
                </a:lnTo>
                <a:lnTo>
                  <a:pt x="4354" y="872"/>
                </a:lnTo>
                <a:lnTo>
                  <a:pt x="4354" y="872"/>
                </a:lnTo>
                <a:lnTo>
                  <a:pt x="4359" y="857"/>
                </a:lnTo>
                <a:lnTo>
                  <a:pt x="4364" y="841"/>
                </a:lnTo>
                <a:lnTo>
                  <a:pt x="4368" y="826"/>
                </a:lnTo>
                <a:lnTo>
                  <a:pt x="4372" y="809"/>
                </a:lnTo>
                <a:lnTo>
                  <a:pt x="4374" y="792"/>
                </a:lnTo>
                <a:lnTo>
                  <a:pt x="4376" y="776"/>
                </a:lnTo>
                <a:lnTo>
                  <a:pt x="4377" y="759"/>
                </a:lnTo>
                <a:lnTo>
                  <a:pt x="4377" y="741"/>
                </a:lnTo>
                <a:lnTo>
                  <a:pt x="4377" y="741"/>
                </a:lnTo>
                <a:close/>
              </a:path>
            </a:pathLst>
          </a:custGeom>
          <a:solidFill>
            <a:schemeClr val="tx2">
              <a:alpha val="50000"/>
            </a:schemeClr>
          </a:solidFill>
          <a:ln w="19050" cap="rnd" cmpd="sng">
            <a:solidFill>
              <a:srgbClr val="9E9E9E"/>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75" name="Rectangle 83"/>
          <p:cNvSpPr>
            <a:spLocks noChangeArrowheads="1"/>
          </p:cNvSpPr>
          <p:nvPr/>
        </p:nvSpPr>
        <p:spPr bwMode="auto">
          <a:xfrm>
            <a:off x="4554538" y="830606"/>
            <a:ext cx="3048000" cy="46166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zh-CN" altLang="en-US" sz="2400" b="1" dirty="0" smtClean="0">
                <a:solidFill>
                  <a:schemeClr val="bg1"/>
                </a:solidFill>
                <a:latin typeface="Arial Black" panose="020B0A04020102020204" pitchFamily="34" charset="0"/>
              </a:rPr>
              <a:t>小结</a:t>
            </a:r>
            <a:endParaRPr lang="en-US" altLang="ko-KR" sz="2400" b="1" dirty="0">
              <a:solidFill>
                <a:schemeClr val="bg1"/>
              </a:solidFill>
              <a:latin typeface="Arial Black" panose="020B0A04020102020204" pitchFamily="34" charset="0"/>
            </a:endParaRPr>
          </a:p>
        </p:txBody>
      </p:sp>
      <p:sp>
        <p:nvSpPr>
          <p:cNvPr id="59489" name="Rectangle 97"/>
          <p:cNvSpPr>
            <a:spLocks noChangeArrowheads="1"/>
          </p:cNvSpPr>
          <p:nvPr/>
        </p:nvSpPr>
        <p:spPr bwMode="auto">
          <a:xfrm>
            <a:off x="3126354" y="2059023"/>
            <a:ext cx="61017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1600" dirty="0" smtClean="0">
                <a:solidFill>
                  <a:schemeClr val="bg1"/>
                </a:solidFill>
                <a:latin typeface="楷体" panose="02010609060101010101" pitchFamily="49" charset="-122"/>
                <a:ea typeface="楷体" panose="02010609060101010101" pitchFamily="49" charset="-122"/>
              </a:rPr>
              <a:t>到目前为止，我们已经介绍了</a:t>
            </a:r>
            <a:r>
              <a:rPr lang="en-US" altLang="zh-CN" sz="1600" dirty="0" smtClean="0">
                <a:solidFill>
                  <a:schemeClr val="bg1"/>
                </a:solidFill>
                <a:latin typeface="楷体" panose="02010609060101010101" pitchFamily="49" charset="-122"/>
                <a:ea typeface="楷体" panose="02010609060101010101" pitchFamily="49" charset="-122"/>
              </a:rPr>
              <a:t>Web</a:t>
            </a:r>
            <a:r>
              <a:rPr lang="zh-CN" altLang="en-US" sz="1600" dirty="0" smtClean="0">
                <a:solidFill>
                  <a:schemeClr val="bg1"/>
                </a:solidFill>
                <a:latin typeface="楷体" panose="02010609060101010101" pitchFamily="49" charset="-122"/>
                <a:ea typeface="楷体" panose="02010609060101010101" pitchFamily="49" charset="-122"/>
              </a:rPr>
              <a:t>应用程序当前的安全（风险）状况，分析了</a:t>
            </a:r>
            <a:r>
              <a:rPr lang="en-US" altLang="zh-CN" sz="1600" dirty="0" smtClean="0">
                <a:solidFill>
                  <a:schemeClr val="bg1"/>
                </a:solidFill>
                <a:latin typeface="楷体" panose="02010609060101010101" pitchFamily="49" charset="-122"/>
                <a:ea typeface="楷体" panose="02010609060101010101" pitchFamily="49" charset="-122"/>
              </a:rPr>
              <a:t>Web</a:t>
            </a:r>
            <a:r>
              <a:rPr lang="zh-CN" altLang="en-US" sz="1600" dirty="0" smtClean="0">
                <a:solidFill>
                  <a:schemeClr val="bg1"/>
                </a:solidFill>
                <a:latin typeface="楷体" panose="02010609060101010101" pitchFamily="49" charset="-122"/>
                <a:ea typeface="楷体" panose="02010609060101010101" pitchFamily="49" charset="-122"/>
              </a:rPr>
              <a:t>应用程序的核心防御机制，并简要介绍了当今应用程序所采用的关键技术。基于这些基础知识，我们现在将开始研究</a:t>
            </a:r>
            <a:r>
              <a:rPr lang="zh-CN" altLang="en-US" sz="1600" smtClean="0">
                <a:solidFill>
                  <a:schemeClr val="bg1"/>
                </a:solidFill>
                <a:latin typeface="楷体" panose="02010609060101010101" pitchFamily="49" charset="-122"/>
                <a:ea typeface="楷体" panose="02010609060101010101" pitchFamily="49" charset="-122"/>
              </a:rPr>
              <a:t>渗透测试</a:t>
            </a:r>
            <a:r>
              <a:rPr lang="zh-CN" altLang="en-US" sz="1600">
                <a:solidFill>
                  <a:schemeClr val="bg1"/>
                </a:solidFill>
                <a:latin typeface="楷体" panose="02010609060101010101" pitchFamily="49" charset="-122"/>
                <a:ea typeface="楷体" panose="02010609060101010101" pitchFamily="49" charset="-122"/>
              </a:rPr>
              <a:t>人</a:t>
            </a:r>
            <a:r>
              <a:rPr lang="zh-CN" altLang="en-US" sz="1600" smtClean="0">
                <a:solidFill>
                  <a:schemeClr val="bg1"/>
                </a:solidFill>
                <a:latin typeface="楷体" panose="02010609060101010101" pitchFamily="49" charset="-122"/>
                <a:ea typeface="楷体" panose="02010609060101010101" pitchFamily="49" charset="-122"/>
              </a:rPr>
              <a:t>员</a:t>
            </a:r>
            <a:r>
              <a:rPr lang="zh-CN" altLang="en-US" sz="1600" dirty="0" smtClean="0">
                <a:solidFill>
                  <a:schemeClr val="bg1"/>
                </a:solidFill>
                <a:latin typeface="楷体" panose="02010609060101010101" pitchFamily="49" charset="-122"/>
                <a:ea typeface="楷体" panose="02010609060101010101" pitchFamily="49" charset="-122"/>
              </a:rPr>
              <a:t>如何向</a:t>
            </a:r>
            <a:r>
              <a:rPr lang="en-US" altLang="zh-CN" sz="1600" dirty="0" smtClean="0">
                <a:solidFill>
                  <a:schemeClr val="bg1"/>
                </a:solidFill>
                <a:latin typeface="楷体" panose="02010609060101010101" pitchFamily="49" charset="-122"/>
                <a:ea typeface="楷体" panose="02010609060101010101" pitchFamily="49" charset="-122"/>
              </a:rPr>
              <a:t>Web</a:t>
            </a:r>
            <a:r>
              <a:rPr lang="zh-CN" altLang="en-US" sz="1600" dirty="0" smtClean="0">
                <a:solidFill>
                  <a:schemeClr val="bg1"/>
                </a:solidFill>
                <a:latin typeface="楷体" panose="02010609060101010101" pitchFamily="49" charset="-122"/>
                <a:ea typeface="楷体" panose="02010609060101010101" pitchFamily="49" charset="-122"/>
              </a:rPr>
              <a:t>应用程序发送攻击。</a:t>
            </a:r>
            <a:endParaRPr lang="en-US" altLang="zh-CN" sz="1600" dirty="0" smtClean="0">
              <a:solidFill>
                <a:schemeClr val="bg1"/>
              </a:solidFill>
              <a:latin typeface="楷体" panose="02010609060101010101" pitchFamily="49" charset="-122"/>
              <a:ea typeface="楷体" panose="02010609060101010101" pitchFamily="49" charset="-122"/>
            </a:endParaRPr>
          </a:p>
          <a:p>
            <a:pPr algn="l"/>
            <a:r>
              <a:rPr lang="zh-CN" altLang="en-US" sz="1600" dirty="0" smtClean="0">
                <a:solidFill>
                  <a:schemeClr val="bg1"/>
                </a:solidFill>
                <a:latin typeface="楷体" panose="02010609060101010101" pitchFamily="49" charset="-122"/>
                <a:ea typeface="楷体" panose="02010609060101010101" pitchFamily="49" charset="-122"/>
              </a:rPr>
              <a:t>在实施任何攻击之前，首要任务是仔细分析目标应用程序的内容及功能，了解它的工作原理、防御机制及其使用的技术。我们将在后面课程介绍这个解析过程，说明如何通过它深入了解应用程序的受攻击面。实践证明，这个过程对于渗透测试人员发现并利用目标应用程序的安全漏洞至关重要。</a:t>
            </a:r>
            <a:endParaRPr lang="en-US" altLang="ko-KR" sz="1600" dirty="0">
              <a:solidFill>
                <a:schemeClr val="bg1"/>
              </a:solidFill>
              <a:latin typeface="楷体" panose="02010609060101010101" pitchFamily="49" charset="-122"/>
              <a:ea typeface="楷体" panose="02010609060101010101" pitchFamily="49" charset="-122"/>
            </a:endParaRPr>
          </a:p>
        </p:txBody>
      </p:sp>
      <p:sp>
        <p:nvSpPr>
          <p:cNvPr id="59544" name="WordArt 152"/>
          <p:cNvSpPr>
            <a:spLocks noChangeArrowheads="1" noChangeShapeType="1" noTextEdit="1"/>
          </p:cNvSpPr>
          <p:nvPr/>
        </p:nvSpPr>
        <p:spPr bwMode="auto">
          <a:xfrm>
            <a:off x="5340350" y="6273792"/>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effectLst>
                  <a:outerShdw dist="17961" dir="2700000" algn="ctr" rotWithShape="0">
                    <a:schemeClr val="tx1"/>
                  </a:outerShdw>
                </a:effectLst>
                <a:latin typeface="Impact" panose="020B0806030902050204" pitchFamily="34" charset="0"/>
              </a:rPr>
              <a:t>‘ EVIL</a:t>
            </a:r>
            <a:r>
              <a:rPr lang="zh-CN" altLang="en-US" kern="10" dirty="0" smtClean="0">
                <a:solidFill>
                  <a:schemeClr val="bg1"/>
                </a:solidFill>
                <a:effectLst>
                  <a:outerShdw dist="17961" dir="2700000" algn="ctr" rotWithShape="0">
                    <a:schemeClr val="tx1"/>
                  </a:outerShdw>
                </a:effectLst>
                <a:latin typeface="Impact" panose="020B0806030902050204" pitchFamily="34" charset="0"/>
              </a:rPr>
              <a:t>安全说</a:t>
            </a:r>
            <a:r>
              <a:rPr lang="en-US" altLang="zh-CN" kern="10" dirty="0" smtClean="0">
                <a:solidFill>
                  <a:schemeClr val="bg1"/>
                </a:solidFill>
                <a:effectLst>
                  <a:outerShdw dist="17961" dir="2700000" algn="ctr" rotWithShape="0">
                    <a:schemeClr val="tx1"/>
                  </a:outerShdw>
                </a:effectLst>
                <a:latin typeface="Impact" panose="020B0806030902050204" pitchFamily="34" charset="0"/>
              </a:rPr>
              <a:t> </a:t>
            </a:r>
            <a:r>
              <a:rPr lang="en-US" altLang="zh-CN" kern="10" dirty="0">
                <a:solidFill>
                  <a:schemeClr val="bg1"/>
                </a:solidFill>
                <a:effectLst>
                  <a:outerShdw dist="17961" dir="2700000" algn="ctr" rotWithShape="0">
                    <a:schemeClr val="tx1"/>
                  </a:outerShdw>
                </a:effectLst>
                <a:latin typeface="Impact" panose="020B0806030902050204" pitchFamily="34" charset="0"/>
              </a:rPr>
              <a:t>'</a:t>
            </a:r>
            <a:endParaRPr lang="zh-CN" altLang="en-US" kern="10" dirty="0">
              <a:solidFill>
                <a:schemeClr val="bg1"/>
              </a:solidFill>
              <a:effectLst>
                <a:outerShdw dist="17961" dir="2700000" algn="ctr" rotWithShape="0">
                  <a:schemeClr val="tx1"/>
                </a:outerShdw>
              </a:effectLst>
              <a:latin typeface="Impact" panose="020B080603090205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269209" y="161542"/>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2800" b="1" dirty="0" smtClean="0">
                <a:solidFill>
                  <a:srgbClr val="139AFF"/>
                </a:solidFill>
                <a:latin typeface="楷体" panose="02010609060101010101" pitchFamily="49" charset="-122"/>
                <a:ea typeface="楷体" panose="02010609060101010101" pitchFamily="49" charset="-122"/>
              </a:rPr>
              <a:t>学习路线规划</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8" name="文本框 7"/>
          <p:cNvSpPr txBox="1"/>
          <p:nvPr/>
        </p:nvSpPr>
        <p:spPr>
          <a:xfrm>
            <a:off x="847815" y="1160362"/>
            <a:ext cx="10872316" cy="923330"/>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熟悉基本概念（</a:t>
            </a:r>
            <a:r>
              <a:rPr lang="en-US" altLang="zh-CN" dirty="0" smtClean="0">
                <a:solidFill>
                  <a:schemeClr val="bg1"/>
                </a:solidFill>
                <a:latin typeface="楷体" panose="02010609060101010101" pitchFamily="49" charset="-122"/>
                <a:ea typeface="楷体" panose="02010609060101010101" pitchFamily="49" charset="-122"/>
              </a:rPr>
              <a:t>SQL</a:t>
            </a:r>
            <a:r>
              <a:rPr lang="zh-CN" altLang="en-US" dirty="0" smtClean="0">
                <a:solidFill>
                  <a:schemeClr val="bg1"/>
                </a:solidFill>
                <a:latin typeface="楷体" panose="02010609060101010101" pitchFamily="49" charset="-122"/>
                <a:ea typeface="楷体" panose="02010609060101010101" pitchFamily="49" charset="-122"/>
              </a:rPr>
              <a:t>注入、上传、</a:t>
            </a:r>
            <a:r>
              <a:rPr lang="en-US" altLang="zh-CN" dirty="0" smtClean="0">
                <a:solidFill>
                  <a:schemeClr val="bg1"/>
                </a:solidFill>
                <a:latin typeface="楷体" panose="02010609060101010101" pitchFamily="49" charset="-122"/>
                <a:ea typeface="楷体" panose="02010609060101010101" pitchFamily="49" charset="-122"/>
              </a:rPr>
              <a:t>XSS</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CSRF</a:t>
            </a:r>
            <a:r>
              <a:rPr lang="zh-CN" altLang="en-US" dirty="0" smtClean="0">
                <a:solidFill>
                  <a:schemeClr val="bg1"/>
                </a:solidFill>
                <a:latin typeface="楷体" panose="02010609060101010101" pitchFamily="49" charset="-122"/>
                <a:ea typeface="楷体" panose="02010609060101010101" pitchFamily="49" charset="-122"/>
              </a:rPr>
              <a:t>、一句话木马等）</a:t>
            </a:r>
            <a:endParaRPr lang="en-US" altLang="zh-CN" dirty="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 1</a:t>
            </a:r>
            <a:r>
              <a:rPr lang="zh-CN" altLang="en-US" dirty="0" smtClean="0">
                <a:solidFill>
                  <a:schemeClr val="bg1"/>
                </a:solidFill>
                <a:latin typeface="楷体" panose="02010609060101010101" pitchFamily="49" charset="-122"/>
                <a:ea typeface="楷体" panose="02010609060101010101" pitchFamily="49" charset="-122"/>
              </a:rPr>
              <a:t>）通过关键字（</a:t>
            </a:r>
            <a:r>
              <a:rPr lang="en-US" altLang="zh-CN" dirty="0" smtClean="0">
                <a:solidFill>
                  <a:schemeClr val="bg1"/>
                </a:solidFill>
                <a:latin typeface="楷体" panose="02010609060101010101" pitchFamily="49" charset="-122"/>
                <a:ea typeface="楷体" panose="02010609060101010101" pitchFamily="49" charset="-122"/>
              </a:rPr>
              <a:t>SQL</a:t>
            </a:r>
            <a:r>
              <a:rPr lang="zh-CN" altLang="en-US" dirty="0" smtClean="0">
                <a:solidFill>
                  <a:schemeClr val="bg1"/>
                </a:solidFill>
                <a:latin typeface="楷体" panose="02010609060101010101" pitchFamily="49" charset="-122"/>
                <a:ea typeface="楷体" panose="02010609060101010101" pitchFamily="49" charset="-122"/>
              </a:rPr>
              <a:t>注入、上传、</a:t>
            </a:r>
            <a:r>
              <a:rPr lang="en-US" altLang="zh-CN" dirty="0" smtClean="0">
                <a:solidFill>
                  <a:schemeClr val="bg1"/>
                </a:solidFill>
                <a:latin typeface="楷体" panose="02010609060101010101" pitchFamily="49" charset="-122"/>
                <a:ea typeface="楷体" panose="02010609060101010101" pitchFamily="49" charset="-122"/>
              </a:rPr>
              <a:t>XSS</a:t>
            </a:r>
            <a:r>
              <a:rPr lang="zh-CN" altLang="en-US" dirty="0" smtClean="0">
                <a:solidFill>
                  <a:schemeClr val="bg1"/>
                </a:solidFill>
                <a:latin typeface="楷体" panose="02010609060101010101" pitchFamily="49" charset="-122"/>
                <a:ea typeface="楷体" panose="02010609060101010101" pitchFamily="49" charset="-122"/>
              </a:rPr>
              <a:t>等）进行</a:t>
            </a:r>
            <a:r>
              <a:rPr lang="en-US" altLang="zh-CN" dirty="0" smtClean="0">
                <a:solidFill>
                  <a:schemeClr val="bg1"/>
                </a:solidFill>
                <a:latin typeface="楷体" panose="02010609060101010101" pitchFamily="49" charset="-122"/>
                <a:ea typeface="楷体" panose="02010609060101010101" pitchFamily="49" charset="-122"/>
              </a:rPr>
              <a:t>Google/</a:t>
            </a:r>
            <a:r>
              <a:rPr lang="en-US" altLang="zh-CN" dirty="0" err="1" smtClean="0">
                <a:solidFill>
                  <a:schemeClr val="bg1"/>
                </a:solidFill>
                <a:latin typeface="楷体" panose="02010609060101010101" pitchFamily="49" charset="-122"/>
                <a:ea typeface="楷体" panose="02010609060101010101" pitchFamily="49" charset="-122"/>
              </a:rPr>
              <a:t>SecWiki</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 2</a:t>
            </a:r>
            <a:r>
              <a:rPr lang="zh-CN" altLang="en-US" dirty="0" smtClean="0">
                <a:solidFill>
                  <a:schemeClr val="bg1"/>
                </a:solidFill>
                <a:latin typeface="楷体" panose="02010609060101010101" pitchFamily="49" charset="-122"/>
                <a:ea typeface="楷体" panose="02010609060101010101" pitchFamily="49" charset="-122"/>
              </a:rPr>
              <a:t>）看一些渗透笔记</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视频，了解渗透实战整个过程（多乌云多机会）</a:t>
            </a:r>
            <a:endParaRPr lang="en-US" altLang="zh-CN" dirty="0" smtClean="0">
              <a:solidFill>
                <a:schemeClr val="bg1"/>
              </a:solidFill>
              <a:latin typeface="楷体" panose="02010609060101010101" pitchFamily="49" charset="-122"/>
              <a:ea typeface="楷体" panose="02010609060101010101" pitchFamily="49" charset="-122"/>
            </a:endParaRPr>
          </a:p>
        </p:txBody>
      </p:sp>
      <p:sp>
        <p:nvSpPr>
          <p:cNvPr id="9" name="Rectangle 12"/>
          <p:cNvSpPr>
            <a:spLocks noChangeArrowheads="1"/>
          </p:cNvSpPr>
          <p:nvPr/>
        </p:nvSpPr>
        <p:spPr bwMode="auto">
          <a:xfrm>
            <a:off x="587930" y="821808"/>
            <a:ext cx="31676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1.Web</a:t>
            </a:r>
            <a:r>
              <a:rPr lang="zh-CN" altLang="en-US" sz="1600" dirty="0" smtClean="0">
                <a:solidFill>
                  <a:schemeClr val="bg1"/>
                </a:solidFill>
                <a:latin typeface="Arial Black" panose="020B0A04020102020204" pitchFamily="34" charset="0"/>
              </a:rPr>
              <a:t>安全相关概念</a:t>
            </a:r>
            <a:endParaRPr lang="en-US" altLang="zh-CN" sz="1600" dirty="0" smtClean="0">
              <a:solidFill>
                <a:schemeClr val="bg1"/>
              </a:solidFill>
              <a:latin typeface="Arial Black" panose="020B0A04020102020204" pitchFamily="34" charset="0"/>
            </a:endParaRPr>
          </a:p>
        </p:txBody>
      </p:sp>
      <p:sp>
        <p:nvSpPr>
          <p:cNvPr id="12" name="Rectangle 12"/>
          <p:cNvSpPr>
            <a:spLocks noChangeArrowheads="1"/>
          </p:cNvSpPr>
          <p:nvPr/>
        </p:nvSpPr>
        <p:spPr bwMode="auto">
          <a:xfrm>
            <a:off x="587929" y="2252969"/>
            <a:ext cx="31676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2.</a:t>
            </a:r>
            <a:r>
              <a:rPr lang="zh-CN" altLang="en-US" sz="1600" dirty="0" smtClean="0">
                <a:solidFill>
                  <a:schemeClr val="bg1"/>
                </a:solidFill>
                <a:latin typeface="Arial Black" panose="020B0A04020102020204" pitchFamily="34" charset="0"/>
              </a:rPr>
              <a:t>熟悉渗透相关工具</a:t>
            </a:r>
            <a:endParaRPr lang="en-US" altLang="zh-CN" sz="1600" dirty="0" smtClean="0">
              <a:solidFill>
                <a:schemeClr val="bg1"/>
              </a:solidFill>
              <a:latin typeface="Arial Black" panose="020B0A04020102020204" pitchFamily="34" charset="0"/>
            </a:endParaRPr>
          </a:p>
        </p:txBody>
      </p:sp>
      <p:sp>
        <p:nvSpPr>
          <p:cNvPr id="13" name="文本框 12"/>
          <p:cNvSpPr txBox="1"/>
          <p:nvPr/>
        </p:nvSpPr>
        <p:spPr>
          <a:xfrm>
            <a:off x="847815" y="2626149"/>
            <a:ext cx="10872316" cy="1477328"/>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熟悉</a:t>
            </a:r>
            <a:r>
              <a:rPr lang="en-US" altLang="zh-CN" dirty="0" smtClean="0">
                <a:solidFill>
                  <a:schemeClr val="bg1"/>
                </a:solidFill>
                <a:latin typeface="楷体" panose="02010609060101010101" pitchFamily="49" charset="-122"/>
                <a:ea typeface="楷体" panose="02010609060101010101" pitchFamily="49" charset="-122"/>
              </a:rPr>
              <a:t>AWVS</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err="1" smtClean="0">
                <a:solidFill>
                  <a:schemeClr val="bg1"/>
                </a:solidFill>
                <a:latin typeface="楷体" panose="02010609060101010101" pitchFamily="49" charset="-122"/>
                <a:ea typeface="楷体" panose="02010609060101010101" pitchFamily="49" charset="-122"/>
              </a:rPr>
              <a:t>sqlmap</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Burp</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err="1" smtClean="0">
                <a:solidFill>
                  <a:schemeClr val="bg1"/>
                </a:solidFill>
                <a:latin typeface="楷体" panose="02010609060101010101" pitchFamily="49" charset="-122"/>
                <a:ea typeface="楷体" panose="02010609060101010101" pitchFamily="49" charset="-122"/>
              </a:rPr>
              <a:t>nessus</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chopper</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err="1" smtClean="0">
                <a:solidFill>
                  <a:schemeClr val="bg1"/>
                </a:solidFill>
                <a:latin typeface="楷体" panose="02010609060101010101" pitchFamily="49" charset="-122"/>
                <a:ea typeface="楷体" panose="02010609060101010101" pitchFamily="49" charset="-122"/>
              </a:rPr>
              <a:t>nmap</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err="1" smtClean="0">
                <a:solidFill>
                  <a:schemeClr val="bg1"/>
                </a:solidFill>
                <a:latin typeface="楷体" panose="02010609060101010101" pitchFamily="49" charset="-122"/>
                <a:ea typeface="楷体" panose="02010609060101010101" pitchFamily="49" charset="-122"/>
              </a:rPr>
              <a:t>Appscan</a:t>
            </a:r>
            <a:r>
              <a:rPr lang="zh-CN" altLang="en-US" dirty="0" smtClean="0">
                <a:solidFill>
                  <a:schemeClr val="bg1"/>
                </a:solidFill>
                <a:latin typeface="楷体" panose="02010609060101010101" pitchFamily="49" charset="-122"/>
                <a:ea typeface="楷体" panose="02010609060101010101" pitchFamily="49" charset="-122"/>
              </a:rPr>
              <a:t>等相关工具的使用</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1</a:t>
            </a:r>
            <a:r>
              <a:rPr lang="zh-CN" altLang="en-US" dirty="0" smtClean="0">
                <a:solidFill>
                  <a:schemeClr val="bg1"/>
                </a:solidFill>
                <a:latin typeface="楷体" panose="02010609060101010101" pitchFamily="49" charset="-122"/>
                <a:ea typeface="楷体" panose="02010609060101010101" pitchFamily="49" charset="-122"/>
              </a:rPr>
              <a:t>）了解该类工具的用途和使用场景，用软件名字</a:t>
            </a:r>
            <a:r>
              <a:rPr lang="en-US" altLang="zh-CN" dirty="0" smtClean="0">
                <a:solidFill>
                  <a:schemeClr val="bg1"/>
                </a:solidFill>
                <a:latin typeface="楷体" panose="02010609060101010101" pitchFamily="49" charset="-122"/>
                <a:ea typeface="楷体" panose="02010609060101010101" pitchFamily="49" charset="-122"/>
              </a:rPr>
              <a:t>Google/</a:t>
            </a:r>
            <a:r>
              <a:rPr lang="en-US" altLang="zh-CN" dirty="0" err="1" smtClean="0">
                <a:solidFill>
                  <a:schemeClr val="bg1"/>
                </a:solidFill>
                <a:latin typeface="楷体" panose="02010609060101010101" pitchFamily="49" charset="-122"/>
                <a:ea typeface="楷体" panose="02010609060101010101" pitchFamily="49" charset="-122"/>
              </a:rPr>
              <a:t>Secwiki</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 2</a:t>
            </a:r>
            <a:r>
              <a:rPr lang="zh-CN" altLang="en-US" dirty="0" smtClean="0">
                <a:solidFill>
                  <a:schemeClr val="bg1"/>
                </a:solidFill>
                <a:latin typeface="楷体" panose="02010609060101010101" pitchFamily="49" charset="-122"/>
                <a:ea typeface="楷体" panose="02010609060101010101" pitchFamily="49" charset="-122"/>
              </a:rPr>
              <a:t>）下载无后门版的这些软件进行安装（也可直接安装</a:t>
            </a:r>
            <a:r>
              <a:rPr lang="en-US" altLang="zh-CN" dirty="0" smtClean="0">
                <a:solidFill>
                  <a:schemeClr val="bg1"/>
                </a:solidFill>
                <a:latin typeface="楷体" panose="02010609060101010101" pitchFamily="49" charset="-122"/>
                <a:ea typeface="楷体" panose="02010609060101010101" pitchFamily="49" charset="-122"/>
              </a:rPr>
              <a:t>kali</a:t>
            </a:r>
            <a:r>
              <a:rPr lang="zh-CN" altLang="en-US" dirty="0" smtClean="0">
                <a:solidFill>
                  <a:schemeClr val="bg1"/>
                </a:solidFill>
                <a:latin typeface="楷体" panose="02010609060101010101" pitchFamily="49" charset="-122"/>
                <a:ea typeface="楷体" panose="02010609060101010101" pitchFamily="49" charset="-122"/>
              </a:rPr>
              <a:t>渗透平台）</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3</a:t>
            </a:r>
            <a:r>
              <a:rPr lang="zh-CN" altLang="en-US" dirty="0" smtClean="0">
                <a:solidFill>
                  <a:schemeClr val="bg1"/>
                </a:solidFill>
                <a:latin typeface="楷体" panose="02010609060101010101" pitchFamily="49" charset="-122"/>
                <a:ea typeface="楷体" panose="02010609060101010101" pitchFamily="49" charset="-122"/>
              </a:rPr>
              <a:t>）学习并进行使用这些工具（自行百度工具教程）</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4</a:t>
            </a:r>
            <a:r>
              <a:rPr lang="zh-CN" altLang="en-US" dirty="0" smtClean="0">
                <a:solidFill>
                  <a:schemeClr val="bg1"/>
                </a:solidFill>
                <a:latin typeface="楷体" panose="02010609060101010101" pitchFamily="49" charset="-122"/>
                <a:ea typeface="楷体" panose="02010609060101010101" pitchFamily="49" charset="-122"/>
              </a:rPr>
              <a:t>）打造自己的渗透</a:t>
            </a:r>
            <a:r>
              <a:rPr lang="zh-CN" altLang="en-US" dirty="0">
                <a:solidFill>
                  <a:schemeClr val="bg1"/>
                </a:solidFill>
                <a:latin typeface="楷体" panose="02010609060101010101" pitchFamily="49" charset="-122"/>
                <a:ea typeface="楷体" panose="02010609060101010101" pitchFamily="49" charset="-122"/>
              </a:rPr>
              <a:t>测试</a:t>
            </a:r>
            <a:r>
              <a:rPr lang="zh-CN" altLang="en-US" dirty="0" smtClean="0">
                <a:solidFill>
                  <a:schemeClr val="bg1"/>
                </a:solidFill>
                <a:latin typeface="楷体" panose="02010609060101010101" pitchFamily="49" charset="-122"/>
                <a:ea typeface="楷体" panose="02010609060101010101" pitchFamily="49" charset="-122"/>
              </a:rPr>
              <a:t>工具包</a:t>
            </a:r>
            <a:endParaRPr lang="en-US" altLang="zh-CN" dirty="0" smtClean="0">
              <a:solidFill>
                <a:schemeClr val="bg1"/>
              </a:solidFill>
              <a:latin typeface="楷体" panose="02010609060101010101" pitchFamily="49" charset="-122"/>
              <a:ea typeface="楷体" panose="02010609060101010101" pitchFamily="49" charset="-122"/>
            </a:endParaRPr>
          </a:p>
        </p:txBody>
      </p:sp>
      <p:sp>
        <p:nvSpPr>
          <p:cNvPr id="14" name="Rectangle 12"/>
          <p:cNvSpPr>
            <a:spLocks noChangeArrowheads="1"/>
          </p:cNvSpPr>
          <p:nvPr/>
        </p:nvSpPr>
        <p:spPr bwMode="auto">
          <a:xfrm>
            <a:off x="473629" y="4307380"/>
            <a:ext cx="30043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3.</a:t>
            </a:r>
            <a:r>
              <a:rPr lang="zh-CN" altLang="en-US" sz="1600" dirty="0" smtClean="0">
                <a:solidFill>
                  <a:schemeClr val="bg1"/>
                </a:solidFill>
                <a:latin typeface="Arial Black" panose="020B0A04020102020204" pitchFamily="34" charset="0"/>
              </a:rPr>
              <a:t>渗透实战操作</a:t>
            </a:r>
            <a:endParaRPr lang="en-US" altLang="zh-CN" sz="1600" dirty="0" smtClean="0">
              <a:solidFill>
                <a:schemeClr val="bg1"/>
              </a:solidFill>
              <a:latin typeface="Arial Black" panose="020B0A04020102020204" pitchFamily="34" charset="0"/>
            </a:endParaRPr>
          </a:p>
        </p:txBody>
      </p:sp>
      <p:sp>
        <p:nvSpPr>
          <p:cNvPr id="15" name="文本框 14"/>
          <p:cNvSpPr txBox="1"/>
          <p:nvPr/>
        </p:nvSpPr>
        <p:spPr>
          <a:xfrm>
            <a:off x="847815" y="4849837"/>
            <a:ext cx="10872316" cy="1200329"/>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掌握渗透的整个阶段并能够独立渗透小型站点</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1</a:t>
            </a:r>
            <a:r>
              <a:rPr lang="zh-CN" altLang="en-US" dirty="0" smtClean="0">
                <a:solidFill>
                  <a:schemeClr val="bg1"/>
                </a:solidFill>
                <a:latin typeface="楷体" panose="02010609060101010101" pitchFamily="49" charset="-122"/>
                <a:ea typeface="楷体" panose="02010609060101010101" pitchFamily="49" charset="-122"/>
              </a:rPr>
              <a:t>）多看渗透文章并思考其中的思路和原理</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2</a:t>
            </a:r>
            <a:r>
              <a:rPr lang="zh-CN" altLang="en-US" dirty="0" smtClean="0">
                <a:solidFill>
                  <a:schemeClr val="bg1"/>
                </a:solidFill>
                <a:latin typeface="楷体" panose="02010609060101010101" pitchFamily="49" charset="-122"/>
                <a:ea typeface="楷体" panose="02010609060101010101" pitchFamily="49" charset="-122"/>
              </a:rPr>
              <a:t>）自己找站点或搭建测试环境进行测试，记住隐藏好自己</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3</a:t>
            </a:r>
            <a:r>
              <a:rPr lang="zh-CN" altLang="en-US" dirty="0" smtClean="0">
                <a:solidFill>
                  <a:schemeClr val="bg1"/>
                </a:solidFill>
                <a:latin typeface="楷体" panose="02010609060101010101" pitchFamily="49" charset="-122"/>
                <a:ea typeface="楷体" panose="02010609060101010101" pitchFamily="49" charset="-122"/>
              </a:rPr>
              <a:t>）思考渗透主要分为几个阶段，每个阶段需要做哪些工作，如：</a:t>
            </a:r>
            <a:r>
              <a:rPr lang="en-US" altLang="zh-CN" dirty="0" smtClean="0">
                <a:solidFill>
                  <a:schemeClr val="bg1"/>
                </a:solidFill>
                <a:latin typeface="楷体" panose="02010609060101010101" pitchFamily="49" charset="-122"/>
                <a:ea typeface="楷体" panose="02010609060101010101" pitchFamily="49" charset="-122"/>
              </a:rPr>
              <a:t>PTES</a:t>
            </a:r>
            <a:r>
              <a:rPr lang="zh-CN" altLang="en-US" dirty="0" smtClean="0">
                <a:solidFill>
                  <a:schemeClr val="bg1"/>
                </a:solidFill>
                <a:latin typeface="楷体" panose="02010609060101010101" pitchFamily="49" charset="-122"/>
                <a:ea typeface="楷体" panose="02010609060101010101" pitchFamily="49" charset="-122"/>
              </a:rPr>
              <a:t>渗透测试执行标准</a:t>
            </a:r>
            <a:endParaRPr lang="en-US" altLang="zh-CN" dirty="0" smtClean="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2" name="WordArt 14"/>
          <p:cNvSpPr>
            <a:spLocks noChangeArrowheads="1" noChangeShapeType="1" noTextEdit="1"/>
          </p:cNvSpPr>
          <p:nvPr/>
        </p:nvSpPr>
        <p:spPr bwMode="auto">
          <a:xfrm>
            <a:off x="3432175" y="441325"/>
            <a:ext cx="5327650" cy="28733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b="1" kern="10" spc="-90" dirty="0">
                <a:solidFill>
                  <a:schemeClr val="bg1"/>
                </a:solidFill>
                <a:latin typeface="Times New Roman" panose="02020603050405020304" pitchFamily="18" charset="0"/>
                <a:cs typeface="Times New Roman" panose="02020603050405020304" pitchFamily="18" charset="0"/>
              </a:rPr>
              <a:t>02 Web(</a:t>
            </a:r>
            <a:r>
              <a:rPr lang="zh-CN" altLang="en-US" b="1" kern="10" spc="-90" dirty="0">
                <a:solidFill>
                  <a:schemeClr val="bg1"/>
                </a:solidFill>
                <a:latin typeface="Times New Roman" panose="02020603050405020304" pitchFamily="18" charset="0"/>
                <a:cs typeface="Times New Roman" panose="02020603050405020304" pitchFamily="18" charset="0"/>
              </a:rPr>
              <a:t>安全</a:t>
            </a:r>
            <a:r>
              <a:rPr lang="en-US" altLang="zh-CN" b="1" kern="10" spc="-90" dirty="0">
                <a:solidFill>
                  <a:schemeClr val="bg1"/>
                </a:solidFill>
                <a:latin typeface="Times New Roman" panose="02020603050405020304" pitchFamily="18" charset="0"/>
                <a:cs typeface="Times New Roman" panose="02020603050405020304" pitchFamily="18" charset="0"/>
              </a:rPr>
              <a:t>)</a:t>
            </a:r>
            <a:r>
              <a:rPr lang="zh-CN" altLang="en-US" b="1" kern="10" spc="-90" dirty="0">
                <a:solidFill>
                  <a:schemeClr val="bg1"/>
                </a:solidFill>
                <a:latin typeface="Times New Roman" panose="02020603050405020304" pitchFamily="18" charset="0"/>
                <a:cs typeface="Times New Roman" panose="02020603050405020304" pitchFamily="18" charset="0"/>
              </a:rPr>
              <a:t>应用技术基础</a:t>
            </a:r>
            <a:endParaRPr lang="zh-CN" altLang="en-US" b="1" kern="10" spc="-90" dirty="0">
              <a:solidFill>
                <a:schemeClr val="bg1"/>
              </a:solidFill>
              <a:latin typeface="Times New Roman" panose="02020603050405020304" pitchFamily="18" charset="0"/>
              <a:cs typeface="Times New Roman" panose="02020603050405020304" pitchFamily="18" charset="0"/>
            </a:endParaRPr>
          </a:p>
        </p:txBody>
      </p:sp>
      <p:sp>
        <p:nvSpPr>
          <p:cNvPr id="12428" name="WordArt 140"/>
          <p:cNvSpPr>
            <a:spLocks noChangeArrowheads="1" noChangeShapeType="1" noTextEdit="1"/>
          </p:cNvSpPr>
          <p:nvPr/>
        </p:nvSpPr>
        <p:spPr bwMode="auto">
          <a:xfrm>
            <a:off x="10147756" y="6232898"/>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kern="10" dirty="0" smtClean="0">
                <a:solidFill>
                  <a:schemeClr val="bg1"/>
                </a:solidFill>
                <a:effectLst>
                  <a:outerShdw dist="17961" dir="2700000" algn="ctr" rotWithShape="0">
                    <a:schemeClr val="tx1"/>
                  </a:outerShdw>
                </a:effectLst>
                <a:latin typeface="Impact" panose="020B0806030902050204" pitchFamily="34" charset="0"/>
              </a:rPr>
              <a:t>‘ EVIL</a:t>
            </a:r>
            <a:r>
              <a:rPr lang="zh-CN" altLang="en-US" kern="10" dirty="0" smtClean="0">
                <a:solidFill>
                  <a:schemeClr val="bg1"/>
                </a:solidFill>
                <a:effectLst>
                  <a:outerShdw dist="17961" dir="2700000" algn="ctr" rotWithShape="0">
                    <a:schemeClr val="tx1"/>
                  </a:outerShdw>
                </a:effectLst>
                <a:latin typeface="Impact" panose="020B0806030902050204" pitchFamily="34" charset="0"/>
              </a:rPr>
              <a:t>安全说</a:t>
            </a:r>
            <a:r>
              <a:rPr lang="en-US" altLang="zh-CN" kern="10" dirty="0" smtClean="0">
                <a:solidFill>
                  <a:schemeClr val="bg1"/>
                </a:solidFill>
                <a:effectLst>
                  <a:outerShdw dist="17961" dir="2700000" algn="ctr" rotWithShape="0">
                    <a:schemeClr val="tx1"/>
                  </a:outerShdw>
                </a:effectLst>
                <a:latin typeface="Impact" panose="020B0806030902050204" pitchFamily="34" charset="0"/>
              </a:rPr>
              <a:t> </a:t>
            </a:r>
            <a:r>
              <a:rPr lang="en-US" altLang="zh-CN" kern="10" dirty="0">
                <a:solidFill>
                  <a:schemeClr val="bg1"/>
                </a:solidFill>
                <a:effectLst>
                  <a:outerShdw dist="17961" dir="2700000" algn="ctr" rotWithShape="0">
                    <a:schemeClr val="tx1"/>
                  </a:outerShdw>
                </a:effectLst>
                <a:latin typeface="Impact" panose="020B0806030902050204" pitchFamily="34" charset="0"/>
              </a:rPr>
              <a:t>'</a:t>
            </a:r>
            <a:endParaRPr lang="zh-CN" altLang="en-US" kern="10" dirty="0">
              <a:solidFill>
                <a:schemeClr val="bg1"/>
              </a:solidFill>
              <a:effectLst>
                <a:outerShdw dist="17961" dir="2700000" algn="ctr" rotWithShape="0">
                  <a:schemeClr val="tx1"/>
                </a:outerShdw>
              </a:effectLst>
              <a:latin typeface="Impact" panose="020B0806030902050204" pitchFamily="34" charset="0"/>
            </a:endParaRPr>
          </a:p>
        </p:txBody>
      </p:sp>
      <p:sp>
        <p:nvSpPr>
          <p:cNvPr id="12600" name="Freeform 312"/>
          <p:cNvSpPr/>
          <p:nvPr/>
        </p:nvSpPr>
        <p:spPr bwMode="auto">
          <a:xfrm>
            <a:off x="5151944" y="4254797"/>
            <a:ext cx="1629856" cy="1480046"/>
          </a:xfrm>
          <a:custGeom>
            <a:avLst/>
            <a:gdLst>
              <a:gd name="T0" fmla="*/ 772 w 772"/>
              <a:gd name="T1" fmla="*/ 406 h 772"/>
              <a:gd name="T2" fmla="*/ 764 w 772"/>
              <a:gd name="T3" fmla="*/ 463 h 772"/>
              <a:gd name="T4" fmla="*/ 749 w 772"/>
              <a:gd name="T5" fmla="*/ 518 h 772"/>
              <a:gd name="T6" fmla="*/ 725 w 772"/>
              <a:gd name="T7" fmla="*/ 569 h 772"/>
              <a:gd name="T8" fmla="*/ 696 w 772"/>
              <a:gd name="T9" fmla="*/ 616 h 772"/>
              <a:gd name="T10" fmla="*/ 659 w 772"/>
              <a:gd name="T11" fmla="*/ 659 h 772"/>
              <a:gd name="T12" fmla="*/ 618 w 772"/>
              <a:gd name="T13" fmla="*/ 695 h 772"/>
              <a:gd name="T14" fmla="*/ 571 w 772"/>
              <a:gd name="T15" fmla="*/ 725 h 772"/>
              <a:gd name="T16" fmla="*/ 519 w 772"/>
              <a:gd name="T17" fmla="*/ 748 h 772"/>
              <a:gd name="T18" fmla="*/ 465 w 772"/>
              <a:gd name="T19" fmla="*/ 764 h 772"/>
              <a:gd name="T20" fmla="*/ 406 w 772"/>
              <a:gd name="T21" fmla="*/ 771 h 772"/>
              <a:gd name="T22" fmla="*/ 366 w 772"/>
              <a:gd name="T23" fmla="*/ 771 h 772"/>
              <a:gd name="T24" fmla="*/ 309 w 772"/>
              <a:gd name="T25" fmla="*/ 764 h 772"/>
              <a:gd name="T26" fmla="*/ 254 w 772"/>
              <a:gd name="T27" fmla="*/ 748 h 772"/>
              <a:gd name="T28" fmla="*/ 203 w 772"/>
              <a:gd name="T29" fmla="*/ 725 h 772"/>
              <a:gd name="T30" fmla="*/ 156 w 772"/>
              <a:gd name="T31" fmla="*/ 695 h 772"/>
              <a:gd name="T32" fmla="*/ 113 w 772"/>
              <a:gd name="T33" fmla="*/ 659 h 772"/>
              <a:gd name="T34" fmla="*/ 77 w 772"/>
              <a:gd name="T35" fmla="*/ 616 h 772"/>
              <a:gd name="T36" fmla="*/ 47 w 772"/>
              <a:gd name="T37" fmla="*/ 569 h 772"/>
              <a:gd name="T38" fmla="*/ 24 w 772"/>
              <a:gd name="T39" fmla="*/ 518 h 772"/>
              <a:gd name="T40" fmla="*/ 8 w 772"/>
              <a:gd name="T41" fmla="*/ 463 h 772"/>
              <a:gd name="T42" fmla="*/ 1 w 772"/>
              <a:gd name="T43" fmla="*/ 406 h 772"/>
              <a:gd name="T44" fmla="*/ 1 w 772"/>
              <a:gd name="T45" fmla="*/ 366 h 772"/>
              <a:gd name="T46" fmla="*/ 8 w 772"/>
              <a:gd name="T47" fmla="*/ 309 h 772"/>
              <a:gd name="T48" fmla="*/ 24 w 772"/>
              <a:gd name="T49" fmla="*/ 254 h 772"/>
              <a:gd name="T50" fmla="*/ 47 w 772"/>
              <a:gd name="T51" fmla="*/ 202 h 772"/>
              <a:gd name="T52" fmla="*/ 77 w 772"/>
              <a:gd name="T53" fmla="*/ 155 h 772"/>
              <a:gd name="T54" fmla="*/ 113 w 772"/>
              <a:gd name="T55" fmla="*/ 113 h 772"/>
              <a:gd name="T56" fmla="*/ 156 w 772"/>
              <a:gd name="T57" fmla="*/ 76 h 772"/>
              <a:gd name="T58" fmla="*/ 203 w 772"/>
              <a:gd name="T59" fmla="*/ 47 h 772"/>
              <a:gd name="T60" fmla="*/ 254 w 772"/>
              <a:gd name="T61" fmla="*/ 24 h 772"/>
              <a:gd name="T62" fmla="*/ 309 w 772"/>
              <a:gd name="T63" fmla="*/ 8 h 772"/>
              <a:gd name="T64" fmla="*/ 366 w 772"/>
              <a:gd name="T65" fmla="*/ 1 h 772"/>
              <a:gd name="T66" fmla="*/ 406 w 772"/>
              <a:gd name="T67" fmla="*/ 1 h 772"/>
              <a:gd name="T68" fmla="*/ 465 w 772"/>
              <a:gd name="T69" fmla="*/ 8 h 772"/>
              <a:gd name="T70" fmla="*/ 519 w 772"/>
              <a:gd name="T71" fmla="*/ 24 h 772"/>
              <a:gd name="T72" fmla="*/ 571 w 772"/>
              <a:gd name="T73" fmla="*/ 47 h 772"/>
              <a:gd name="T74" fmla="*/ 618 w 772"/>
              <a:gd name="T75" fmla="*/ 76 h 772"/>
              <a:gd name="T76" fmla="*/ 659 w 772"/>
              <a:gd name="T77" fmla="*/ 113 h 772"/>
              <a:gd name="T78" fmla="*/ 696 w 772"/>
              <a:gd name="T79" fmla="*/ 155 h 772"/>
              <a:gd name="T80" fmla="*/ 725 w 772"/>
              <a:gd name="T81" fmla="*/ 202 h 772"/>
              <a:gd name="T82" fmla="*/ 749 w 772"/>
              <a:gd name="T83" fmla="*/ 254 h 772"/>
              <a:gd name="T84" fmla="*/ 764 w 772"/>
              <a:gd name="T85" fmla="*/ 309 h 772"/>
              <a:gd name="T86" fmla="*/ 772 w 772"/>
              <a:gd name="T87" fmla="*/ 36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2" h="772">
                <a:moveTo>
                  <a:pt x="772" y="385"/>
                </a:moveTo>
                <a:lnTo>
                  <a:pt x="772" y="385"/>
                </a:lnTo>
                <a:lnTo>
                  <a:pt x="772" y="406"/>
                </a:lnTo>
                <a:lnTo>
                  <a:pt x="770" y="425"/>
                </a:lnTo>
                <a:lnTo>
                  <a:pt x="768" y="445"/>
                </a:lnTo>
                <a:lnTo>
                  <a:pt x="764" y="463"/>
                </a:lnTo>
                <a:lnTo>
                  <a:pt x="760" y="482"/>
                </a:lnTo>
                <a:lnTo>
                  <a:pt x="755" y="501"/>
                </a:lnTo>
                <a:lnTo>
                  <a:pt x="749" y="518"/>
                </a:lnTo>
                <a:lnTo>
                  <a:pt x="743" y="536"/>
                </a:lnTo>
                <a:lnTo>
                  <a:pt x="735" y="553"/>
                </a:lnTo>
                <a:lnTo>
                  <a:pt x="725" y="569"/>
                </a:lnTo>
                <a:lnTo>
                  <a:pt x="716" y="585"/>
                </a:lnTo>
                <a:lnTo>
                  <a:pt x="706" y="601"/>
                </a:lnTo>
                <a:lnTo>
                  <a:pt x="696" y="616"/>
                </a:lnTo>
                <a:lnTo>
                  <a:pt x="684" y="631"/>
                </a:lnTo>
                <a:lnTo>
                  <a:pt x="672" y="645"/>
                </a:lnTo>
                <a:lnTo>
                  <a:pt x="659" y="659"/>
                </a:lnTo>
                <a:lnTo>
                  <a:pt x="646" y="671"/>
                </a:lnTo>
                <a:lnTo>
                  <a:pt x="632" y="684"/>
                </a:lnTo>
                <a:lnTo>
                  <a:pt x="618" y="695"/>
                </a:lnTo>
                <a:lnTo>
                  <a:pt x="602" y="706"/>
                </a:lnTo>
                <a:lnTo>
                  <a:pt x="587" y="716"/>
                </a:lnTo>
                <a:lnTo>
                  <a:pt x="571" y="725"/>
                </a:lnTo>
                <a:lnTo>
                  <a:pt x="554" y="734"/>
                </a:lnTo>
                <a:lnTo>
                  <a:pt x="537" y="741"/>
                </a:lnTo>
                <a:lnTo>
                  <a:pt x="519" y="748"/>
                </a:lnTo>
                <a:lnTo>
                  <a:pt x="501" y="755"/>
                </a:lnTo>
                <a:lnTo>
                  <a:pt x="483" y="759"/>
                </a:lnTo>
                <a:lnTo>
                  <a:pt x="465" y="764"/>
                </a:lnTo>
                <a:lnTo>
                  <a:pt x="445" y="767"/>
                </a:lnTo>
                <a:lnTo>
                  <a:pt x="426" y="770"/>
                </a:lnTo>
                <a:lnTo>
                  <a:pt x="406" y="771"/>
                </a:lnTo>
                <a:lnTo>
                  <a:pt x="387" y="772"/>
                </a:lnTo>
                <a:lnTo>
                  <a:pt x="387" y="772"/>
                </a:lnTo>
                <a:lnTo>
                  <a:pt x="366" y="771"/>
                </a:lnTo>
                <a:lnTo>
                  <a:pt x="347" y="770"/>
                </a:lnTo>
                <a:lnTo>
                  <a:pt x="327" y="767"/>
                </a:lnTo>
                <a:lnTo>
                  <a:pt x="309" y="764"/>
                </a:lnTo>
                <a:lnTo>
                  <a:pt x="289" y="759"/>
                </a:lnTo>
                <a:lnTo>
                  <a:pt x="271" y="755"/>
                </a:lnTo>
                <a:lnTo>
                  <a:pt x="254" y="748"/>
                </a:lnTo>
                <a:lnTo>
                  <a:pt x="236" y="741"/>
                </a:lnTo>
                <a:lnTo>
                  <a:pt x="220" y="734"/>
                </a:lnTo>
                <a:lnTo>
                  <a:pt x="203" y="725"/>
                </a:lnTo>
                <a:lnTo>
                  <a:pt x="186" y="716"/>
                </a:lnTo>
                <a:lnTo>
                  <a:pt x="170" y="706"/>
                </a:lnTo>
                <a:lnTo>
                  <a:pt x="156" y="695"/>
                </a:lnTo>
                <a:lnTo>
                  <a:pt x="141" y="684"/>
                </a:lnTo>
                <a:lnTo>
                  <a:pt x="127" y="671"/>
                </a:lnTo>
                <a:lnTo>
                  <a:pt x="113" y="659"/>
                </a:lnTo>
                <a:lnTo>
                  <a:pt x="101" y="645"/>
                </a:lnTo>
                <a:lnTo>
                  <a:pt x="88" y="631"/>
                </a:lnTo>
                <a:lnTo>
                  <a:pt x="77" y="616"/>
                </a:lnTo>
                <a:lnTo>
                  <a:pt x="66" y="601"/>
                </a:lnTo>
                <a:lnTo>
                  <a:pt x="56" y="585"/>
                </a:lnTo>
                <a:lnTo>
                  <a:pt x="47" y="569"/>
                </a:lnTo>
                <a:lnTo>
                  <a:pt x="39" y="553"/>
                </a:lnTo>
                <a:lnTo>
                  <a:pt x="31" y="536"/>
                </a:lnTo>
                <a:lnTo>
                  <a:pt x="24" y="518"/>
                </a:lnTo>
                <a:lnTo>
                  <a:pt x="18" y="501"/>
                </a:lnTo>
                <a:lnTo>
                  <a:pt x="13" y="482"/>
                </a:lnTo>
                <a:lnTo>
                  <a:pt x="8" y="463"/>
                </a:lnTo>
                <a:lnTo>
                  <a:pt x="5" y="445"/>
                </a:lnTo>
                <a:lnTo>
                  <a:pt x="2" y="425"/>
                </a:lnTo>
                <a:lnTo>
                  <a:pt x="1" y="406"/>
                </a:lnTo>
                <a:lnTo>
                  <a:pt x="0" y="385"/>
                </a:lnTo>
                <a:lnTo>
                  <a:pt x="0" y="385"/>
                </a:lnTo>
                <a:lnTo>
                  <a:pt x="1" y="366"/>
                </a:lnTo>
                <a:lnTo>
                  <a:pt x="2" y="346"/>
                </a:lnTo>
                <a:lnTo>
                  <a:pt x="5" y="327"/>
                </a:lnTo>
                <a:lnTo>
                  <a:pt x="8" y="309"/>
                </a:lnTo>
                <a:lnTo>
                  <a:pt x="13" y="289"/>
                </a:lnTo>
                <a:lnTo>
                  <a:pt x="18" y="271"/>
                </a:lnTo>
                <a:lnTo>
                  <a:pt x="24" y="254"/>
                </a:lnTo>
                <a:lnTo>
                  <a:pt x="31" y="235"/>
                </a:lnTo>
                <a:lnTo>
                  <a:pt x="39" y="218"/>
                </a:lnTo>
                <a:lnTo>
                  <a:pt x="47" y="202"/>
                </a:lnTo>
                <a:lnTo>
                  <a:pt x="56" y="186"/>
                </a:lnTo>
                <a:lnTo>
                  <a:pt x="66" y="170"/>
                </a:lnTo>
                <a:lnTo>
                  <a:pt x="77" y="155"/>
                </a:lnTo>
                <a:lnTo>
                  <a:pt x="88" y="140"/>
                </a:lnTo>
                <a:lnTo>
                  <a:pt x="101" y="127"/>
                </a:lnTo>
                <a:lnTo>
                  <a:pt x="113" y="113"/>
                </a:lnTo>
                <a:lnTo>
                  <a:pt x="127" y="100"/>
                </a:lnTo>
                <a:lnTo>
                  <a:pt x="141" y="88"/>
                </a:lnTo>
                <a:lnTo>
                  <a:pt x="156" y="76"/>
                </a:lnTo>
                <a:lnTo>
                  <a:pt x="170" y="66"/>
                </a:lnTo>
                <a:lnTo>
                  <a:pt x="186" y="56"/>
                </a:lnTo>
                <a:lnTo>
                  <a:pt x="203" y="47"/>
                </a:lnTo>
                <a:lnTo>
                  <a:pt x="220" y="37"/>
                </a:lnTo>
                <a:lnTo>
                  <a:pt x="236" y="31"/>
                </a:lnTo>
                <a:lnTo>
                  <a:pt x="254" y="24"/>
                </a:lnTo>
                <a:lnTo>
                  <a:pt x="271" y="17"/>
                </a:lnTo>
                <a:lnTo>
                  <a:pt x="289" y="12"/>
                </a:lnTo>
                <a:lnTo>
                  <a:pt x="309" y="8"/>
                </a:lnTo>
                <a:lnTo>
                  <a:pt x="327" y="4"/>
                </a:lnTo>
                <a:lnTo>
                  <a:pt x="347" y="2"/>
                </a:lnTo>
                <a:lnTo>
                  <a:pt x="366" y="1"/>
                </a:lnTo>
                <a:lnTo>
                  <a:pt x="387" y="0"/>
                </a:lnTo>
                <a:lnTo>
                  <a:pt x="387" y="0"/>
                </a:lnTo>
                <a:lnTo>
                  <a:pt x="406" y="1"/>
                </a:lnTo>
                <a:lnTo>
                  <a:pt x="426" y="2"/>
                </a:lnTo>
                <a:lnTo>
                  <a:pt x="445" y="4"/>
                </a:lnTo>
                <a:lnTo>
                  <a:pt x="465" y="8"/>
                </a:lnTo>
                <a:lnTo>
                  <a:pt x="483" y="12"/>
                </a:lnTo>
                <a:lnTo>
                  <a:pt x="501" y="17"/>
                </a:lnTo>
                <a:lnTo>
                  <a:pt x="519" y="24"/>
                </a:lnTo>
                <a:lnTo>
                  <a:pt x="537" y="31"/>
                </a:lnTo>
                <a:lnTo>
                  <a:pt x="554" y="37"/>
                </a:lnTo>
                <a:lnTo>
                  <a:pt x="571" y="47"/>
                </a:lnTo>
                <a:lnTo>
                  <a:pt x="587" y="56"/>
                </a:lnTo>
                <a:lnTo>
                  <a:pt x="602" y="66"/>
                </a:lnTo>
                <a:lnTo>
                  <a:pt x="618" y="76"/>
                </a:lnTo>
                <a:lnTo>
                  <a:pt x="632" y="88"/>
                </a:lnTo>
                <a:lnTo>
                  <a:pt x="646" y="100"/>
                </a:lnTo>
                <a:lnTo>
                  <a:pt x="659" y="113"/>
                </a:lnTo>
                <a:lnTo>
                  <a:pt x="672" y="127"/>
                </a:lnTo>
                <a:lnTo>
                  <a:pt x="684" y="140"/>
                </a:lnTo>
                <a:lnTo>
                  <a:pt x="696" y="155"/>
                </a:lnTo>
                <a:lnTo>
                  <a:pt x="706" y="170"/>
                </a:lnTo>
                <a:lnTo>
                  <a:pt x="716" y="186"/>
                </a:lnTo>
                <a:lnTo>
                  <a:pt x="725" y="202"/>
                </a:lnTo>
                <a:lnTo>
                  <a:pt x="735" y="218"/>
                </a:lnTo>
                <a:lnTo>
                  <a:pt x="743" y="235"/>
                </a:lnTo>
                <a:lnTo>
                  <a:pt x="749" y="254"/>
                </a:lnTo>
                <a:lnTo>
                  <a:pt x="755" y="271"/>
                </a:lnTo>
                <a:lnTo>
                  <a:pt x="760" y="289"/>
                </a:lnTo>
                <a:lnTo>
                  <a:pt x="764" y="309"/>
                </a:lnTo>
                <a:lnTo>
                  <a:pt x="768" y="327"/>
                </a:lnTo>
                <a:lnTo>
                  <a:pt x="770" y="346"/>
                </a:lnTo>
                <a:lnTo>
                  <a:pt x="772" y="366"/>
                </a:lnTo>
                <a:lnTo>
                  <a:pt x="772" y="385"/>
                </a:lnTo>
                <a:lnTo>
                  <a:pt x="772" y="385"/>
                </a:lnTo>
                <a:close/>
              </a:path>
            </a:pathLst>
          </a:custGeom>
          <a:solidFill>
            <a:schemeClr val="bg1">
              <a:alpha val="10001"/>
            </a:schemeClr>
          </a:solidFill>
          <a:ln w="101600">
            <a:solidFill>
              <a:srgbClr val="FFFFFF"/>
            </a:solidFill>
            <a:prstDash val="solid"/>
            <a:round/>
          </a:ln>
        </p:spPr>
        <p:txBody>
          <a:bodyPr/>
          <a:lstStyle/>
          <a:p>
            <a:endParaRPr lang="zh-CN" altLang="en-US"/>
          </a:p>
        </p:txBody>
      </p:sp>
      <p:sp>
        <p:nvSpPr>
          <p:cNvPr id="12601" name="Freeform 313"/>
          <p:cNvSpPr/>
          <p:nvPr/>
        </p:nvSpPr>
        <p:spPr bwMode="auto">
          <a:xfrm>
            <a:off x="3432175" y="2559391"/>
            <a:ext cx="1640367" cy="1588472"/>
          </a:xfrm>
          <a:custGeom>
            <a:avLst/>
            <a:gdLst>
              <a:gd name="T0" fmla="*/ 771 w 772"/>
              <a:gd name="T1" fmla="*/ 405 h 771"/>
              <a:gd name="T2" fmla="*/ 764 w 772"/>
              <a:gd name="T3" fmla="*/ 463 h 771"/>
              <a:gd name="T4" fmla="*/ 748 w 772"/>
              <a:gd name="T5" fmla="*/ 518 h 771"/>
              <a:gd name="T6" fmla="*/ 725 w 772"/>
              <a:gd name="T7" fmla="*/ 569 h 771"/>
              <a:gd name="T8" fmla="*/ 696 w 772"/>
              <a:gd name="T9" fmla="*/ 616 h 771"/>
              <a:gd name="T10" fmla="*/ 659 w 772"/>
              <a:gd name="T11" fmla="*/ 657 h 771"/>
              <a:gd name="T12" fmla="*/ 617 w 772"/>
              <a:gd name="T13" fmla="*/ 694 h 771"/>
              <a:gd name="T14" fmla="*/ 570 w 772"/>
              <a:gd name="T15" fmla="*/ 725 h 771"/>
              <a:gd name="T16" fmla="*/ 518 w 772"/>
              <a:gd name="T17" fmla="*/ 748 h 771"/>
              <a:gd name="T18" fmla="*/ 463 w 772"/>
              <a:gd name="T19" fmla="*/ 763 h 771"/>
              <a:gd name="T20" fmla="*/ 406 w 772"/>
              <a:gd name="T21" fmla="*/ 771 h 771"/>
              <a:gd name="T22" fmla="*/ 366 w 772"/>
              <a:gd name="T23" fmla="*/ 771 h 771"/>
              <a:gd name="T24" fmla="*/ 308 w 772"/>
              <a:gd name="T25" fmla="*/ 763 h 771"/>
              <a:gd name="T26" fmla="*/ 253 w 772"/>
              <a:gd name="T27" fmla="*/ 748 h 771"/>
              <a:gd name="T28" fmla="*/ 201 w 772"/>
              <a:gd name="T29" fmla="*/ 725 h 771"/>
              <a:gd name="T30" fmla="*/ 154 w 772"/>
              <a:gd name="T31" fmla="*/ 694 h 771"/>
              <a:gd name="T32" fmla="*/ 113 w 772"/>
              <a:gd name="T33" fmla="*/ 657 h 771"/>
              <a:gd name="T34" fmla="*/ 77 w 772"/>
              <a:gd name="T35" fmla="*/ 616 h 771"/>
              <a:gd name="T36" fmla="*/ 47 w 772"/>
              <a:gd name="T37" fmla="*/ 569 h 771"/>
              <a:gd name="T38" fmla="*/ 23 w 772"/>
              <a:gd name="T39" fmla="*/ 518 h 771"/>
              <a:gd name="T40" fmla="*/ 8 w 772"/>
              <a:gd name="T41" fmla="*/ 463 h 771"/>
              <a:gd name="T42" fmla="*/ 0 w 772"/>
              <a:gd name="T43" fmla="*/ 405 h 771"/>
              <a:gd name="T44" fmla="*/ 0 w 772"/>
              <a:gd name="T45" fmla="*/ 366 h 771"/>
              <a:gd name="T46" fmla="*/ 8 w 772"/>
              <a:gd name="T47" fmla="*/ 307 h 771"/>
              <a:gd name="T48" fmla="*/ 23 w 772"/>
              <a:gd name="T49" fmla="*/ 252 h 771"/>
              <a:gd name="T50" fmla="*/ 47 w 772"/>
              <a:gd name="T51" fmla="*/ 201 h 771"/>
              <a:gd name="T52" fmla="*/ 77 w 772"/>
              <a:gd name="T53" fmla="*/ 154 h 771"/>
              <a:gd name="T54" fmla="*/ 113 w 772"/>
              <a:gd name="T55" fmla="*/ 112 h 771"/>
              <a:gd name="T56" fmla="*/ 154 w 772"/>
              <a:gd name="T57" fmla="*/ 76 h 771"/>
              <a:gd name="T58" fmla="*/ 201 w 772"/>
              <a:gd name="T59" fmla="*/ 45 h 771"/>
              <a:gd name="T60" fmla="*/ 253 w 772"/>
              <a:gd name="T61" fmla="*/ 22 h 771"/>
              <a:gd name="T62" fmla="*/ 308 w 772"/>
              <a:gd name="T63" fmla="*/ 6 h 771"/>
              <a:gd name="T64" fmla="*/ 366 w 772"/>
              <a:gd name="T65" fmla="*/ 0 h 771"/>
              <a:gd name="T66" fmla="*/ 406 w 772"/>
              <a:gd name="T67" fmla="*/ 0 h 771"/>
              <a:gd name="T68" fmla="*/ 463 w 772"/>
              <a:gd name="T69" fmla="*/ 6 h 771"/>
              <a:gd name="T70" fmla="*/ 518 w 772"/>
              <a:gd name="T71" fmla="*/ 22 h 771"/>
              <a:gd name="T72" fmla="*/ 570 w 772"/>
              <a:gd name="T73" fmla="*/ 45 h 771"/>
              <a:gd name="T74" fmla="*/ 617 w 772"/>
              <a:gd name="T75" fmla="*/ 76 h 771"/>
              <a:gd name="T76" fmla="*/ 659 w 772"/>
              <a:gd name="T77" fmla="*/ 112 h 771"/>
              <a:gd name="T78" fmla="*/ 696 w 772"/>
              <a:gd name="T79" fmla="*/ 154 h 771"/>
              <a:gd name="T80" fmla="*/ 725 w 772"/>
              <a:gd name="T81" fmla="*/ 201 h 771"/>
              <a:gd name="T82" fmla="*/ 748 w 772"/>
              <a:gd name="T83" fmla="*/ 252 h 771"/>
              <a:gd name="T84" fmla="*/ 764 w 772"/>
              <a:gd name="T85" fmla="*/ 307 h 771"/>
              <a:gd name="T86" fmla="*/ 771 w 772"/>
              <a:gd name="T87" fmla="*/ 366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2" h="771">
                <a:moveTo>
                  <a:pt x="772" y="385"/>
                </a:moveTo>
                <a:lnTo>
                  <a:pt x="772" y="385"/>
                </a:lnTo>
                <a:lnTo>
                  <a:pt x="771" y="405"/>
                </a:lnTo>
                <a:lnTo>
                  <a:pt x="770" y="424"/>
                </a:lnTo>
                <a:lnTo>
                  <a:pt x="768" y="443"/>
                </a:lnTo>
                <a:lnTo>
                  <a:pt x="764" y="463"/>
                </a:lnTo>
                <a:lnTo>
                  <a:pt x="760" y="481"/>
                </a:lnTo>
                <a:lnTo>
                  <a:pt x="754" y="500"/>
                </a:lnTo>
                <a:lnTo>
                  <a:pt x="748" y="518"/>
                </a:lnTo>
                <a:lnTo>
                  <a:pt x="741" y="535"/>
                </a:lnTo>
                <a:lnTo>
                  <a:pt x="733" y="552"/>
                </a:lnTo>
                <a:lnTo>
                  <a:pt x="725" y="569"/>
                </a:lnTo>
                <a:lnTo>
                  <a:pt x="716" y="585"/>
                </a:lnTo>
                <a:lnTo>
                  <a:pt x="706" y="601"/>
                </a:lnTo>
                <a:lnTo>
                  <a:pt x="696" y="616"/>
                </a:lnTo>
                <a:lnTo>
                  <a:pt x="684" y="631"/>
                </a:lnTo>
                <a:lnTo>
                  <a:pt x="672" y="645"/>
                </a:lnTo>
                <a:lnTo>
                  <a:pt x="659" y="657"/>
                </a:lnTo>
                <a:lnTo>
                  <a:pt x="645" y="671"/>
                </a:lnTo>
                <a:lnTo>
                  <a:pt x="632" y="683"/>
                </a:lnTo>
                <a:lnTo>
                  <a:pt x="617" y="694"/>
                </a:lnTo>
                <a:lnTo>
                  <a:pt x="602" y="706"/>
                </a:lnTo>
                <a:lnTo>
                  <a:pt x="586" y="715"/>
                </a:lnTo>
                <a:lnTo>
                  <a:pt x="570" y="725"/>
                </a:lnTo>
                <a:lnTo>
                  <a:pt x="554" y="733"/>
                </a:lnTo>
                <a:lnTo>
                  <a:pt x="537" y="741"/>
                </a:lnTo>
                <a:lnTo>
                  <a:pt x="518" y="748"/>
                </a:lnTo>
                <a:lnTo>
                  <a:pt x="501" y="754"/>
                </a:lnTo>
                <a:lnTo>
                  <a:pt x="483" y="759"/>
                </a:lnTo>
                <a:lnTo>
                  <a:pt x="463" y="763"/>
                </a:lnTo>
                <a:lnTo>
                  <a:pt x="445" y="766"/>
                </a:lnTo>
                <a:lnTo>
                  <a:pt x="426" y="770"/>
                </a:lnTo>
                <a:lnTo>
                  <a:pt x="406" y="771"/>
                </a:lnTo>
                <a:lnTo>
                  <a:pt x="386" y="771"/>
                </a:lnTo>
                <a:lnTo>
                  <a:pt x="386" y="771"/>
                </a:lnTo>
                <a:lnTo>
                  <a:pt x="366" y="771"/>
                </a:lnTo>
                <a:lnTo>
                  <a:pt x="347" y="770"/>
                </a:lnTo>
                <a:lnTo>
                  <a:pt x="327" y="766"/>
                </a:lnTo>
                <a:lnTo>
                  <a:pt x="308" y="763"/>
                </a:lnTo>
                <a:lnTo>
                  <a:pt x="290" y="759"/>
                </a:lnTo>
                <a:lnTo>
                  <a:pt x="271" y="754"/>
                </a:lnTo>
                <a:lnTo>
                  <a:pt x="253" y="748"/>
                </a:lnTo>
                <a:lnTo>
                  <a:pt x="236" y="741"/>
                </a:lnTo>
                <a:lnTo>
                  <a:pt x="219" y="733"/>
                </a:lnTo>
                <a:lnTo>
                  <a:pt x="201" y="725"/>
                </a:lnTo>
                <a:lnTo>
                  <a:pt x="185" y="715"/>
                </a:lnTo>
                <a:lnTo>
                  <a:pt x="171" y="706"/>
                </a:lnTo>
                <a:lnTo>
                  <a:pt x="154" y="694"/>
                </a:lnTo>
                <a:lnTo>
                  <a:pt x="141" y="683"/>
                </a:lnTo>
                <a:lnTo>
                  <a:pt x="126" y="671"/>
                </a:lnTo>
                <a:lnTo>
                  <a:pt x="113" y="657"/>
                </a:lnTo>
                <a:lnTo>
                  <a:pt x="101" y="645"/>
                </a:lnTo>
                <a:lnTo>
                  <a:pt x="88" y="631"/>
                </a:lnTo>
                <a:lnTo>
                  <a:pt x="77" y="616"/>
                </a:lnTo>
                <a:lnTo>
                  <a:pt x="66" y="601"/>
                </a:lnTo>
                <a:lnTo>
                  <a:pt x="56" y="585"/>
                </a:lnTo>
                <a:lnTo>
                  <a:pt x="47" y="569"/>
                </a:lnTo>
                <a:lnTo>
                  <a:pt x="38" y="552"/>
                </a:lnTo>
                <a:lnTo>
                  <a:pt x="30" y="535"/>
                </a:lnTo>
                <a:lnTo>
                  <a:pt x="23" y="518"/>
                </a:lnTo>
                <a:lnTo>
                  <a:pt x="17" y="500"/>
                </a:lnTo>
                <a:lnTo>
                  <a:pt x="13" y="481"/>
                </a:lnTo>
                <a:lnTo>
                  <a:pt x="8" y="463"/>
                </a:lnTo>
                <a:lnTo>
                  <a:pt x="5" y="443"/>
                </a:lnTo>
                <a:lnTo>
                  <a:pt x="2" y="424"/>
                </a:lnTo>
                <a:lnTo>
                  <a:pt x="0" y="405"/>
                </a:lnTo>
                <a:lnTo>
                  <a:pt x="0" y="385"/>
                </a:lnTo>
                <a:lnTo>
                  <a:pt x="0" y="385"/>
                </a:lnTo>
                <a:lnTo>
                  <a:pt x="0" y="366"/>
                </a:lnTo>
                <a:lnTo>
                  <a:pt x="2" y="345"/>
                </a:lnTo>
                <a:lnTo>
                  <a:pt x="5" y="327"/>
                </a:lnTo>
                <a:lnTo>
                  <a:pt x="8" y="307"/>
                </a:lnTo>
                <a:lnTo>
                  <a:pt x="13" y="289"/>
                </a:lnTo>
                <a:lnTo>
                  <a:pt x="17" y="271"/>
                </a:lnTo>
                <a:lnTo>
                  <a:pt x="23" y="252"/>
                </a:lnTo>
                <a:lnTo>
                  <a:pt x="30" y="235"/>
                </a:lnTo>
                <a:lnTo>
                  <a:pt x="38" y="218"/>
                </a:lnTo>
                <a:lnTo>
                  <a:pt x="47" y="201"/>
                </a:lnTo>
                <a:lnTo>
                  <a:pt x="56" y="185"/>
                </a:lnTo>
                <a:lnTo>
                  <a:pt x="66" y="169"/>
                </a:lnTo>
                <a:lnTo>
                  <a:pt x="77" y="154"/>
                </a:lnTo>
                <a:lnTo>
                  <a:pt x="88" y="139"/>
                </a:lnTo>
                <a:lnTo>
                  <a:pt x="101" y="125"/>
                </a:lnTo>
                <a:lnTo>
                  <a:pt x="113" y="112"/>
                </a:lnTo>
                <a:lnTo>
                  <a:pt x="126" y="99"/>
                </a:lnTo>
                <a:lnTo>
                  <a:pt x="141" y="88"/>
                </a:lnTo>
                <a:lnTo>
                  <a:pt x="154" y="76"/>
                </a:lnTo>
                <a:lnTo>
                  <a:pt x="171" y="65"/>
                </a:lnTo>
                <a:lnTo>
                  <a:pt x="185" y="54"/>
                </a:lnTo>
                <a:lnTo>
                  <a:pt x="201" y="45"/>
                </a:lnTo>
                <a:lnTo>
                  <a:pt x="219" y="37"/>
                </a:lnTo>
                <a:lnTo>
                  <a:pt x="236" y="29"/>
                </a:lnTo>
                <a:lnTo>
                  <a:pt x="253" y="22"/>
                </a:lnTo>
                <a:lnTo>
                  <a:pt x="271" y="17"/>
                </a:lnTo>
                <a:lnTo>
                  <a:pt x="290" y="11"/>
                </a:lnTo>
                <a:lnTo>
                  <a:pt x="308" y="6"/>
                </a:lnTo>
                <a:lnTo>
                  <a:pt x="327" y="3"/>
                </a:lnTo>
                <a:lnTo>
                  <a:pt x="347" y="1"/>
                </a:lnTo>
                <a:lnTo>
                  <a:pt x="366" y="0"/>
                </a:lnTo>
                <a:lnTo>
                  <a:pt x="386" y="0"/>
                </a:lnTo>
                <a:lnTo>
                  <a:pt x="386" y="0"/>
                </a:lnTo>
                <a:lnTo>
                  <a:pt x="406" y="0"/>
                </a:lnTo>
                <a:lnTo>
                  <a:pt x="426" y="1"/>
                </a:lnTo>
                <a:lnTo>
                  <a:pt x="445" y="3"/>
                </a:lnTo>
                <a:lnTo>
                  <a:pt x="463" y="6"/>
                </a:lnTo>
                <a:lnTo>
                  <a:pt x="483" y="11"/>
                </a:lnTo>
                <a:lnTo>
                  <a:pt x="501" y="17"/>
                </a:lnTo>
                <a:lnTo>
                  <a:pt x="518" y="22"/>
                </a:lnTo>
                <a:lnTo>
                  <a:pt x="537" y="29"/>
                </a:lnTo>
                <a:lnTo>
                  <a:pt x="554" y="37"/>
                </a:lnTo>
                <a:lnTo>
                  <a:pt x="570" y="45"/>
                </a:lnTo>
                <a:lnTo>
                  <a:pt x="586" y="54"/>
                </a:lnTo>
                <a:lnTo>
                  <a:pt x="602" y="65"/>
                </a:lnTo>
                <a:lnTo>
                  <a:pt x="617" y="76"/>
                </a:lnTo>
                <a:lnTo>
                  <a:pt x="632" y="88"/>
                </a:lnTo>
                <a:lnTo>
                  <a:pt x="645" y="99"/>
                </a:lnTo>
                <a:lnTo>
                  <a:pt x="659" y="112"/>
                </a:lnTo>
                <a:lnTo>
                  <a:pt x="672" y="125"/>
                </a:lnTo>
                <a:lnTo>
                  <a:pt x="684" y="139"/>
                </a:lnTo>
                <a:lnTo>
                  <a:pt x="696" y="154"/>
                </a:lnTo>
                <a:lnTo>
                  <a:pt x="706" y="169"/>
                </a:lnTo>
                <a:lnTo>
                  <a:pt x="716" y="185"/>
                </a:lnTo>
                <a:lnTo>
                  <a:pt x="725" y="201"/>
                </a:lnTo>
                <a:lnTo>
                  <a:pt x="733" y="218"/>
                </a:lnTo>
                <a:lnTo>
                  <a:pt x="741" y="235"/>
                </a:lnTo>
                <a:lnTo>
                  <a:pt x="748" y="252"/>
                </a:lnTo>
                <a:lnTo>
                  <a:pt x="754" y="271"/>
                </a:lnTo>
                <a:lnTo>
                  <a:pt x="760" y="289"/>
                </a:lnTo>
                <a:lnTo>
                  <a:pt x="764" y="307"/>
                </a:lnTo>
                <a:lnTo>
                  <a:pt x="768" y="327"/>
                </a:lnTo>
                <a:lnTo>
                  <a:pt x="770" y="345"/>
                </a:lnTo>
                <a:lnTo>
                  <a:pt x="771" y="366"/>
                </a:lnTo>
                <a:lnTo>
                  <a:pt x="772" y="385"/>
                </a:lnTo>
                <a:lnTo>
                  <a:pt x="772" y="385"/>
                </a:lnTo>
                <a:close/>
              </a:path>
            </a:pathLst>
          </a:custGeom>
          <a:solidFill>
            <a:schemeClr val="bg1">
              <a:alpha val="20000"/>
            </a:schemeClr>
          </a:solidFill>
          <a:ln w="101600">
            <a:solidFill>
              <a:srgbClr val="FFFFFF"/>
            </a:solidFill>
            <a:prstDash val="solid"/>
            <a:round/>
          </a:ln>
        </p:spPr>
        <p:txBody>
          <a:bodyPr/>
          <a:lstStyle/>
          <a:p>
            <a:endParaRPr lang="zh-CN" altLang="en-US"/>
          </a:p>
        </p:txBody>
      </p:sp>
      <p:sp>
        <p:nvSpPr>
          <p:cNvPr id="12602" name="Freeform 314"/>
          <p:cNvSpPr/>
          <p:nvPr/>
        </p:nvSpPr>
        <p:spPr bwMode="auto">
          <a:xfrm>
            <a:off x="4396636" y="1884735"/>
            <a:ext cx="3156689" cy="2937785"/>
          </a:xfrm>
          <a:custGeom>
            <a:avLst/>
            <a:gdLst>
              <a:gd name="T0" fmla="*/ 1195 w 1240"/>
              <a:gd name="T1" fmla="*/ 238 h 1238"/>
              <a:gd name="T2" fmla="*/ 1116 w 1240"/>
              <a:gd name="T3" fmla="*/ 190 h 1238"/>
              <a:gd name="T4" fmla="*/ 1051 w 1240"/>
              <a:gd name="T5" fmla="*/ 123 h 1238"/>
              <a:gd name="T6" fmla="*/ 1003 w 1240"/>
              <a:gd name="T7" fmla="*/ 44 h 1238"/>
              <a:gd name="T8" fmla="*/ 976 w 1240"/>
              <a:gd name="T9" fmla="*/ 29 h 1238"/>
              <a:gd name="T10" fmla="*/ 913 w 1240"/>
              <a:gd name="T11" fmla="*/ 136 h 1238"/>
              <a:gd name="T12" fmla="*/ 820 w 1240"/>
              <a:gd name="T13" fmla="*/ 215 h 1238"/>
              <a:gd name="T14" fmla="*/ 706 w 1240"/>
              <a:gd name="T15" fmla="*/ 263 h 1238"/>
              <a:gd name="T16" fmla="*/ 608 w 1240"/>
              <a:gd name="T17" fmla="*/ 272 h 1238"/>
              <a:gd name="T18" fmla="*/ 519 w 1240"/>
              <a:gd name="T19" fmla="*/ 259 h 1238"/>
              <a:gd name="T20" fmla="*/ 412 w 1240"/>
              <a:gd name="T21" fmla="*/ 213 h 1238"/>
              <a:gd name="T22" fmla="*/ 325 w 1240"/>
              <a:gd name="T23" fmla="*/ 138 h 1238"/>
              <a:gd name="T24" fmla="*/ 264 w 1240"/>
              <a:gd name="T25" fmla="*/ 40 h 1238"/>
              <a:gd name="T26" fmla="*/ 235 w 1240"/>
              <a:gd name="T27" fmla="*/ 55 h 1238"/>
              <a:gd name="T28" fmla="*/ 186 w 1240"/>
              <a:gd name="T29" fmla="*/ 130 h 1238"/>
              <a:gd name="T30" fmla="*/ 121 w 1240"/>
              <a:gd name="T31" fmla="*/ 192 h 1238"/>
              <a:gd name="T32" fmla="*/ 43 w 1240"/>
              <a:gd name="T33" fmla="*/ 238 h 1238"/>
              <a:gd name="T34" fmla="*/ 31 w 1240"/>
              <a:gd name="T35" fmla="*/ 264 h 1238"/>
              <a:gd name="T36" fmla="*/ 137 w 1240"/>
              <a:gd name="T37" fmla="*/ 327 h 1238"/>
              <a:gd name="T38" fmla="*/ 217 w 1240"/>
              <a:gd name="T39" fmla="*/ 420 h 1238"/>
              <a:gd name="T40" fmla="*/ 265 w 1240"/>
              <a:gd name="T41" fmla="*/ 535 h 1238"/>
              <a:gd name="T42" fmla="*/ 275 w 1240"/>
              <a:gd name="T43" fmla="*/ 615 h 1238"/>
              <a:gd name="T44" fmla="*/ 269 w 1240"/>
              <a:gd name="T45" fmla="*/ 693 h 1238"/>
              <a:gd name="T46" fmla="*/ 231 w 1240"/>
              <a:gd name="T47" fmla="*/ 804 h 1238"/>
              <a:gd name="T48" fmla="*/ 162 w 1240"/>
              <a:gd name="T49" fmla="*/ 897 h 1238"/>
              <a:gd name="T50" fmla="*/ 70 w 1240"/>
              <a:gd name="T51" fmla="*/ 964 h 1238"/>
              <a:gd name="T52" fmla="*/ 36 w 1240"/>
              <a:gd name="T53" fmla="*/ 996 h 1238"/>
              <a:gd name="T54" fmla="*/ 112 w 1240"/>
              <a:gd name="T55" fmla="*/ 1037 h 1238"/>
              <a:gd name="T56" fmla="*/ 177 w 1240"/>
              <a:gd name="T57" fmla="*/ 1096 h 1238"/>
              <a:gd name="T58" fmla="*/ 226 w 1240"/>
              <a:gd name="T59" fmla="*/ 1166 h 1238"/>
              <a:gd name="T60" fmla="*/ 254 w 1240"/>
              <a:gd name="T61" fmla="*/ 1225 h 1238"/>
              <a:gd name="T62" fmla="*/ 310 w 1240"/>
              <a:gd name="T63" fmla="*/ 1120 h 1238"/>
              <a:gd name="T64" fmla="*/ 396 w 1240"/>
              <a:gd name="T65" fmla="*/ 1037 h 1238"/>
              <a:gd name="T66" fmla="*/ 503 w 1240"/>
              <a:gd name="T67" fmla="*/ 984 h 1238"/>
              <a:gd name="T68" fmla="*/ 627 w 1240"/>
              <a:gd name="T69" fmla="*/ 967 h 1238"/>
              <a:gd name="T70" fmla="*/ 719 w 1240"/>
              <a:gd name="T71" fmla="*/ 980 h 1238"/>
              <a:gd name="T72" fmla="*/ 828 w 1240"/>
              <a:gd name="T73" fmla="*/ 1029 h 1238"/>
              <a:gd name="T74" fmla="*/ 916 w 1240"/>
              <a:gd name="T75" fmla="*/ 1107 h 1238"/>
              <a:gd name="T76" fmla="*/ 976 w 1240"/>
              <a:gd name="T77" fmla="*/ 1209 h 1238"/>
              <a:gd name="T78" fmla="*/ 1002 w 1240"/>
              <a:gd name="T79" fmla="*/ 1194 h 1238"/>
              <a:gd name="T80" fmla="*/ 1048 w 1240"/>
              <a:gd name="T81" fmla="*/ 1118 h 1238"/>
              <a:gd name="T82" fmla="*/ 1108 w 1240"/>
              <a:gd name="T83" fmla="*/ 1053 h 1238"/>
              <a:gd name="T84" fmla="*/ 1184 w 1240"/>
              <a:gd name="T85" fmla="*/ 1004 h 1238"/>
              <a:gd name="T86" fmla="*/ 1197 w 1240"/>
              <a:gd name="T87" fmla="*/ 976 h 1238"/>
              <a:gd name="T88" fmla="*/ 1097 w 1240"/>
              <a:gd name="T89" fmla="*/ 910 h 1238"/>
              <a:gd name="T90" fmla="*/ 1021 w 1240"/>
              <a:gd name="T91" fmla="*/ 819 h 1238"/>
              <a:gd name="T92" fmla="*/ 978 w 1240"/>
              <a:gd name="T93" fmla="*/ 707 h 1238"/>
              <a:gd name="T94" fmla="*/ 969 w 1240"/>
              <a:gd name="T95" fmla="*/ 614 h 1238"/>
              <a:gd name="T96" fmla="*/ 991 w 1240"/>
              <a:gd name="T97" fmla="*/ 493 h 1238"/>
              <a:gd name="T98" fmla="*/ 1048 w 1240"/>
              <a:gd name="T99" fmla="*/ 389 h 1238"/>
              <a:gd name="T100" fmla="*/ 1134 w 1240"/>
              <a:gd name="T101" fmla="*/ 308 h 1238"/>
              <a:gd name="T102" fmla="*/ 1240 w 1240"/>
              <a:gd name="T103" fmla="*/ 255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40" h="1238">
                <a:moveTo>
                  <a:pt x="1240" y="255"/>
                </a:moveTo>
                <a:lnTo>
                  <a:pt x="1240" y="255"/>
                </a:lnTo>
                <a:lnTo>
                  <a:pt x="1217" y="247"/>
                </a:lnTo>
                <a:lnTo>
                  <a:pt x="1195" y="238"/>
                </a:lnTo>
                <a:lnTo>
                  <a:pt x="1175" y="227"/>
                </a:lnTo>
                <a:lnTo>
                  <a:pt x="1154" y="216"/>
                </a:lnTo>
                <a:lnTo>
                  <a:pt x="1135" y="203"/>
                </a:lnTo>
                <a:lnTo>
                  <a:pt x="1116" y="190"/>
                </a:lnTo>
                <a:lnTo>
                  <a:pt x="1099" y="175"/>
                </a:lnTo>
                <a:lnTo>
                  <a:pt x="1082" y="159"/>
                </a:lnTo>
                <a:lnTo>
                  <a:pt x="1066" y="142"/>
                </a:lnTo>
                <a:lnTo>
                  <a:pt x="1051" y="123"/>
                </a:lnTo>
                <a:lnTo>
                  <a:pt x="1037" y="105"/>
                </a:lnTo>
                <a:lnTo>
                  <a:pt x="1025" y="86"/>
                </a:lnTo>
                <a:lnTo>
                  <a:pt x="1013" y="65"/>
                </a:lnTo>
                <a:lnTo>
                  <a:pt x="1003" y="44"/>
                </a:lnTo>
                <a:lnTo>
                  <a:pt x="994" y="23"/>
                </a:lnTo>
                <a:lnTo>
                  <a:pt x="987" y="0"/>
                </a:lnTo>
                <a:lnTo>
                  <a:pt x="987" y="0"/>
                </a:lnTo>
                <a:lnTo>
                  <a:pt x="976" y="29"/>
                </a:lnTo>
                <a:lnTo>
                  <a:pt x="963" y="58"/>
                </a:lnTo>
                <a:lnTo>
                  <a:pt x="948" y="86"/>
                </a:lnTo>
                <a:lnTo>
                  <a:pt x="931" y="111"/>
                </a:lnTo>
                <a:lnTo>
                  <a:pt x="913" y="136"/>
                </a:lnTo>
                <a:lnTo>
                  <a:pt x="892" y="158"/>
                </a:lnTo>
                <a:lnTo>
                  <a:pt x="869" y="179"/>
                </a:lnTo>
                <a:lnTo>
                  <a:pt x="845" y="198"/>
                </a:lnTo>
                <a:lnTo>
                  <a:pt x="820" y="215"/>
                </a:lnTo>
                <a:lnTo>
                  <a:pt x="793" y="231"/>
                </a:lnTo>
                <a:lnTo>
                  <a:pt x="765" y="243"/>
                </a:lnTo>
                <a:lnTo>
                  <a:pt x="735" y="254"/>
                </a:lnTo>
                <a:lnTo>
                  <a:pt x="706" y="263"/>
                </a:lnTo>
                <a:lnTo>
                  <a:pt x="674" y="269"/>
                </a:lnTo>
                <a:lnTo>
                  <a:pt x="642" y="272"/>
                </a:lnTo>
                <a:lnTo>
                  <a:pt x="626" y="272"/>
                </a:lnTo>
                <a:lnTo>
                  <a:pt x="608" y="272"/>
                </a:lnTo>
                <a:lnTo>
                  <a:pt x="608" y="272"/>
                </a:lnTo>
                <a:lnTo>
                  <a:pt x="579" y="271"/>
                </a:lnTo>
                <a:lnTo>
                  <a:pt x="548" y="266"/>
                </a:lnTo>
                <a:lnTo>
                  <a:pt x="519" y="259"/>
                </a:lnTo>
                <a:lnTo>
                  <a:pt x="491" y="251"/>
                </a:lnTo>
                <a:lnTo>
                  <a:pt x="463" y="240"/>
                </a:lnTo>
                <a:lnTo>
                  <a:pt x="437" y="227"/>
                </a:lnTo>
                <a:lnTo>
                  <a:pt x="412" y="213"/>
                </a:lnTo>
                <a:lnTo>
                  <a:pt x="388" y="197"/>
                </a:lnTo>
                <a:lnTo>
                  <a:pt x="366" y="178"/>
                </a:lnTo>
                <a:lnTo>
                  <a:pt x="344" y="159"/>
                </a:lnTo>
                <a:lnTo>
                  <a:pt x="325" y="138"/>
                </a:lnTo>
                <a:lnTo>
                  <a:pt x="306" y="115"/>
                </a:lnTo>
                <a:lnTo>
                  <a:pt x="290" y="91"/>
                </a:lnTo>
                <a:lnTo>
                  <a:pt x="277" y="66"/>
                </a:lnTo>
                <a:lnTo>
                  <a:pt x="264" y="40"/>
                </a:lnTo>
                <a:lnTo>
                  <a:pt x="253" y="12"/>
                </a:lnTo>
                <a:lnTo>
                  <a:pt x="253" y="12"/>
                </a:lnTo>
                <a:lnTo>
                  <a:pt x="245" y="34"/>
                </a:lnTo>
                <a:lnTo>
                  <a:pt x="235" y="55"/>
                </a:lnTo>
                <a:lnTo>
                  <a:pt x="225" y="75"/>
                </a:lnTo>
                <a:lnTo>
                  <a:pt x="213" y="94"/>
                </a:lnTo>
                <a:lnTo>
                  <a:pt x="200" y="113"/>
                </a:lnTo>
                <a:lnTo>
                  <a:pt x="186" y="130"/>
                </a:lnTo>
                <a:lnTo>
                  <a:pt x="171" y="147"/>
                </a:lnTo>
                <a:lnTo>
                  <a:pt x="155" y="163"/>
                </a:lnTo>
                <a:lnTo>
                  <a:pt x="138" y="178"/>
                </a:lnTo>
                <a:lnTo>
                  <a:pt x="121" y="192"/>
                </a:lnTo>
                <a:lnTo>
                  <a:pt x="103" y="206"/>
                </a:lnTo>
                <a:lnTo>
                  <a:pt x="83" y="217"/>
                </a:lnTo>
                <a:lnTo>
                  <a:pt x="64" y="227"/>
                </a:lnTo>
                <a:lnTo>
                  <a:pt x="43" y="238"/>
                </a:lnTo>
                <a:lnTo>
                  <a:pt x="21" y="246"/>
                </a:lnTo>
                <a:lnTo>
                  <a:pt x="0" y="254"/>
                </a:lnTo>
                <a:lnTo>
                  <a:pt x="0" y="254"/>
                </a:lnTo>
                <a:lnTo>
                  <a:pt x="31" y="264"/>
                </a:lnTo>
                <a:lnTo>
                  <a:pt x="59" y="277"/>
                </a:lnTo>
                <a:lnTo>
                  <a:pt x="87" y="291"/>
                </a:lnTo>
                <a:lnTo>
                  <a:pt x="112" y="308"/>
                </a:lnTo>
                <a:lnTo>
                  <a:pt x="137" y="327"/>
                </a:lnTo>
                <a:lnTo>
                  <a:pt x="160" y="348"/>
                </a:lnTo>
                <a:lnTo>
                  <a:pt x="181" y="370"/>
                </a:lnTo>
                <a:lnTo>
                  <a:pt x="200" y="394"/>
                </a:lnTo>
                <a:lnTo>
                  <a:pt x="217" y="420"/>
                </a:lnTo>
                <a:lnTo>
                  <a:pt x="233" y="447"/>
                </a:lnTo>
                <a:lnTo>
                  <a:pt x="246" y="476"/>
                </a:lnTo>
                <a:lnTo>
                  <a:pt x="257" y="504"/>
                </a:lnTo>
                <a:lnTo>
                  <a:pt x="265" y="535"/>
                </a:lnTo>
                <a:lnTo>
                  <a:pt x="271" y="567"/>
                </a:lnTo>
                <a:lnTo>
                  <a:pt x="273" y="583"/>
                </a:lnTo>
                <a:lnTo>
                  <a:pt x="274" y="599"/>
                </a:lnTo>
                <a:lnTo>
                  <a:pt x="275" y="615"/>
                </a:lnTo>
                <a:lnTo>
                  <a:pt x="275" y="632"/>
                </a:lnTo>
                <a:lnTo>
                  <a:pt x="275" y="632"/>
                </a:lnTo>
                <a:lnTo>
                  <a:pt x="273" y="663"/>
                </a:lnTo>
                <a:lnTo>
                  <a:pt x="269" y="693"/>
                </a:lnTo>
                <a:lnTo>
                  <a:pt x="263" y="722"/>
                </a:lnTo>
                <a:lnTo>
                  <a:pt x="254" y="750"/>
                </a:lnTo>
                <a:lnTo>
                  <a:pt x="243" y="778"/>
                </a:lnTo>
                <a:lnTo>
                  <a:pt x="231" y="804"/>
                </a:lnTo>
                <a:lnTo>
                  <a:pt x="216" y="829"/>
                </a:lnTo>
                <a:lnTo>
                  <a:pt x="200" y="853"/>
                </a:lnTo>
                <a:lnTo>
                  <a:pt x="182" y="875"/>
                </a:lnTo>
                <a:lnTo>
                  <a:pt x="162" y="897"/>
                </a:lnTo>
                <a:lnTo>
                  <a:pt x="140" y="916"/>
                </a:lnTo>
                <a:lnTo>
                  <a:pt x="118" y="934"/>
                </a:lnTo>
                <a:lnTo>
                  <a:pt x="94" y="951"/>
                </a:lnTo>
                <a:lnTo>
                  <a:pt x="70" y="964"/>
                </a:lnTo>
                <a:lnTo>
                  <a:pt x="43" y="977"/>
                </a:lnTo>
                <a:lnTo>
                  <a:pt x="16" y="988"/>
                </a:lnTo>
                <a:lnTo>
                  <a:pt x="16" y="988"/>
                </a:lnTo>
                <a:lnTo>
                  <a:pt x="36" y="996"/>
                </a:lnTo>
                <a:lnTo>
                  <a:pt x="56" y="1004"/>
                </a:lnTo>
                <a:lnTo>
                  <a:pt x="75" y="1015"/>
                </a:lnTo>
                <a:lnTo>
                  <a:pt x="95" y="1026"/>
                </a:lnTo>
                <a:lnTo>
                  <a:pt x="112" y="1037"/>
                </a:lnTo>
                <a:lnTo>
                  <a:pt x="129" y="1051"/>
                </a:lnTo>
                <a:lnTo>
                  <a:pt x="146" y="1065"/>
                </a:lnTo>
                <a:lnTo>
                  <a:pt x="162" y="1080"/>
                </a:lnTo>
                <a:lnTo>
                  <a:pt x="177" y="1096"/>
                </a:lnTo>
                <a:lnTo>
                  <a:pt x="191" y="1112"/>
                </a:lnTo>
                <a:lnTo>
                  <a:pt x="203" y="1129"/>
                </a:lnTo>
                <a:lnTo>
                  <a:pt x="216" y="1147"/>
                </a:lnTo>
                <a:lnTo>
                  <a:pt x="226" y="1166"/>
                </a:lnTo>
                <a:lnTo>
                  <a:pt x="237" y="1185"/>
                </a:lnTo>
                <a:lnTo>
                  <a:pt x="246" y="1205"/>
                </a:lnTo>
                <a:lnTo>
                  <a:pt x="254" y="1225"/>
                </a:lnTo>
                <a:lnTo>
                  <a:pt x="254" y="1225"/>
                </a:lnTo>
                <a:lnTo>
                  <a:pt x="265" y="1198"/>
                </a:lnTo>
                <a:lnTo>
                  <a:pt x="278" y="1170"/>
                </a:lnTo>
                <a:lnTo>
                  <a:pt x="293" y="1144"/>
                </a:lnTo>
                <a:lnTo>
                  <a:pt x="310" y="1120"/>
                </a:lnTo>
                <a:lnTo>
                  <a:pt x="329" y="1097"/>
                </a:lnTo>
                <a:lnTo>
                  <a:pt x="350" y="1075"/>
                </a:lnTo>
                <a:lnTo>
                  <a:pt x="373" y="1055"/>
                </a:lnTo>
                <a:lnTo>
                  <a:pt x="396" y="1037"/>
                </a:lnTo>
                <a:lnTo>
                  <a:pt x="421" y="1020"/>
                </a:lnTo>
                <a:lnTo>
                  <a:pt x="447" y="1007"/>
                </a:lnTo>
                <a:lnTo>
                  <a:pt x="475" y="994"/>
                </a:lnTo>
                <a:lnTo>
                  <a:pt x="503" y="984"/>
                </a:lnTo>
                <a:lnTo>
                  <a:pt x="533" y="976"/>
                </a:lnTo>
                <a:lnTo>
                  <a:pt x="564" y="970"/>
                </a:lnTo>
                <a:lnTo>
                  <a:pt x="595" y="968"/>
                </a:lnTo>
                <a:lnTo>
                  <a:pt x="627" y="967"/>
                </a:lnTo>
                <a:lnTo>
                  <a:pt x="627" y="967"/>
                </a:lnTo>
                <a:lnTo>
                  <a:pt x="659" y="969"/>
                </a:lnTo>
                <a:lnTo>
                  <a:pt x="690" y="973"/>
                </a:lnTo>
                <a:lnTo>
                  <a:pt x="719" y="980"/>
                </a:lnTo>
                <a:lnTo>
                  <a:pt x="748" y="989"/>
                </a:lnTo>
                <a:lnTo>
                  <a:pt x="775" y="1001"/>
                </a:lnTo>
                <a:lnTo>
                  <a:pt x="803" y="1013"/>
                </a:lnTo>
                <a:lnTo>
                  <a:pt x="828" y="1029"/>
                </a:lnTo>
                <a:lnTo>
                  <a:pt x="852" y="1045"/>
                </a:lnTo>
                <a:lnTo>
                  <a:pt x="875" y="1065"/>
                </a:lnTo>
                <a:lnTo>
                  <a:pt x="897" y="1086"/>
                </a:lnTo>
                <a:lnTo>
                  <a:pt x="916" y="1107"/>
                </a:lnTo>
                <a:lnTo>
                  <a:pt x="933" y="1131"/>
                </a:lnTo>
                <a:lnTo>
                  <a:pt x="949" y="1155"/>
                </a:lnTo>
                <a:lnTo>
                  <a:pt x="964" y="1182"/>
                </a:lnTo>
                <a:lnTo>
                  <a:pt x="976" y="1209"/>
                </a:lnTo>
                <a:lnTo>
                  <a:pt x="986" y="1238"/>
                </a:lnTo>
                <a:lnTo>
                  <a:pt x="986" y="1238"/>
                </a:lnTo>
                <a:lnTo>
                  <a:pt x="994" y="1216"/>
                </a:lnTo>
                <a:lnTo>
                  <a:pt x="1002" y="1194"/>
                </a:lnTo>
                <a:lnTo>
                  <a:pt x="1012" y="1175"/>
                </a:lnTo>
                <a:lnTo>
                  <a:pt x="1023" y="1154"/>
                </a:lnTo>
                <a:lnTo>
                  <a:pt x="1034" y="1136"/>
                </a:lnTo>
                <a:lnTo>
                  <a:pt x="1048" y="1118"/>
                </a:lnTo>
                <a:lnTo>
                  <a:pt x="1061" y="1100"/>
                </a:lnTo>
                <a:lnTo>
                  <a:pt x="1076" y="1083"/>
                </a:lnTo>
                <a:lnTo>
                  <a:pt x="1092" y="1068"/>
                </a:lnTo>
                <a:lnTo>
                  <a:pt x="1108" y="1053"/>
                </a:lnTo>
                <a:lnTo>
                  <a:pt x="1127" y="1040"/>
                </a:lnTo>
                <a:lnTo>
                  <a:pt x="1145" y="1027"/>
                </a:lnTo>
                <a:lnTo>
                  <a:pt x="1163" y="1015"/>
                </a:lnTo>
                <a:lnTo>
                  <a:pt x="1184" y="1004"/>
                </a:lnTo>
                <a:lnTo>
                  <a:pt x="1205" y="995"/>
                </a:lnTo>
                <a:lnTo>
                  <a:pt x="1225" y="987"/>
                </a:lnTo>
                <a:lnTo>
                  <a:pt x="1225" y="987"/>
                </a:lnTo>
                <a:lnTo>
                  <a:pt x="1197" y="976"/>
                </a:lnTo>
                <a:lnTo>
                  <a:pt x="1170" y="962"/>
                </a:lnTo>
                <a:lnTo>
                  <a:pt x="1144" y="947"/>
                </a:lnTo>
                <a:lnTo>
                  <a:pt x="1120" y="930"/>
                </a:lnTo>
                <a:lnTo>
                  <a:pt x="1097" y="910"/>
                </a:lnTo>
                <a:lnTo>
                  <a:pt x="1075" y="890"/>
                </a:lnTo>
                <a:lnTo>
                  <a:pt x="1056" y="868"/>
                </a:lnTo>
                <a:lnTo>
                  <a:pt x="1039" y="844"/>
                </a:lnTo>
                <a:lnTo>
                  <a:pt x="1021" y="819"/>
                </a:lnTo>
                <a:lnTo>
                  <a:pt x="1008" y="793"/>
                </a:lnTo>
                <a:lnTo>
                  <a:pt x="995" y="765"/>
                </a:lnTo>
                <a:lnTo>
                  <a:pt x="986" y="737"/>
                </a:lnTo>
                <a:lnTo>
                  <a:pt x="978" y="707"/>
                </a:lnTo>
                <a:lnTo>
                  <a:pt x="972" y="677"/>
                </a:lnTo>
                <a:lnTo>
                  <a:pt x="969" y="646"/>
                </a:lnTo>
                <a:lnTo>
                  <a:pt x="969" y="614"/>
                </a:lnTo>
                <a:lnTo>
                  <a:pt x="969" y="614"/>
                </a:lnTo>
                <a:lnTo>
                  <a:pt x="971" y="582"/>
                </a:lnTo>
                <a:lnTo>
                  <a:pt x="975" y="551"/>
                </a:lnTo>
                <a:lnTo>
                  <a:pt x="981" y="521"/>
                </a:lnTo>
                <a:lnTo>
                  <a:pt x="991" y="493"/>
                </a:lnTo>
                <a:lnTo>
                  <a:pt x="1002" y="465"/>
                </a:lnTo>
                <a:lnTo>
                  <a:pt x="1016" y="438"/>
                </a:lnTo>
                <a:lnTo>
                  <a:pt x="1031" y="413"/>
                </a:lnTo>
                <a:lnTo>
                  <a:pt x="1048" y="389"/>
                </a:lnTo>
                <a:lnTo>
                  <a:pt x="1067" y="366"/>
                </a:lnTo>
                <a:lnTo>
                  <a:pt x="1088" y="344"/>
                </a:lnTo>
                <a:lnTo>
                  <a:pt x="1110" y="325"/>
                </a:lnTo>
                <a:lnTo>
                  <a:pt x="1134" y="308"/>
                </a:lnTo>
                <a:lnTo>
                  <a:pt x="1158" y="290"/>
                </a:lnTo>
                <a:lnTo>
                  <a:pt x="1184" y="277"/>
                </a:lnTo>
                <a:lnTo>
                  <a:pt x="1211" y="264"/>
                </a:lnTo>
                <a:lnTo>
                  <a:pt x="1240" y="255"/>
                </a:lnTo>
                <a:lnTo>
                  <a:pt x="1240" y="255"/>
                </a:lnTo>
                <a:close/>
              </a:path>
            </a:pathLst>
          </a:custGeom>
          <a:noFill/>
          <a:ln w="101600">
            <a:solidFill>
              <a:srgbClr val="FFFFFF"/>
            </a:solidFill>
            <a:prstDash val="solid"/>
            <a:round/>
          </a:ln>
          <a:extLst>
            <a:ext uri="{909E8E84-426E-40DD-AFC4-6F175D3DCCD1}">
              <a14:hiddenFill xmlns:a14="http://schemas.microsoft.com/office/drawing/2010/main">
                <a:solidFill>
                  <a:schemeClr val="bg1">
                    <a:alpha val="10001"/>
                  </a:schemeClr>
                </a:solidFill>
              </a14:hiddenFill>
            </a:ext>
          </a:extLst>
        </p:spPr>
        <p:txBody>
          <a:bodyPr/>
          <a:lstStyle/>
          <a:p>
            <a:endParaRPr lang="zh-CN" altLang="en-US"/>
          </a:p>
        </p:txBody>
      </p:sp>
      <p:sp>
        <p:nvSpPr>
          <p:cNvPr id="12599" name="Freeform 311"/>
          <p:cNvSpPr/>
          <p:nvPr/>
        </p:nvSpPr>
        <p:spPr bwMode="auto">
          <a:xfrm>
            <a:off x="6944040" y="2559391"/>
            <a:ext cx="1712912" cy="1588472"/>
          </a:xfrm>
          <a:custGeom>
            <a:avLst/>
            <a:gdLst>
              <a:gd name="T0" fmla="*/ 366 w 772"/>
              <a:gd name="T1" fmla="*/ 0 h 771"/>
              <a:gd name="T2" fmla="*/ 307 w 772"/>
              <a:gd name="T3" fmla="*/ 8 h 771"/>
              <a:gd name="T4" fmla="*/ 253 w 772"/>
              <a:gd name="T5" fmla="*/ 23 h 771"/>
              <a:gd name="T6" fmla="*/ 201 w 772"/>
              <a:gd name="T7" fmla="*/ 46 h 771"/>
              <a:gd name="T8" fmla="*/ 154 w 772"/>
              <a:gd name="T9" fmla="*/ 77 h 771"/>
              <a:gd name="T10" fmla="*/ 113 w 772"/>
              <a:gd name="T11" fmla="*/ 113 h 771"/>
              <a:gd name="T12" fmla="*/ 76 w 772"/>
              <a:gd name="T13" fmla="*/ 154 h 771"/>
              <a:gd name="T14" fmla="*/ 47 w 772"/>
              <a:gd name="T15" fmla="*/ 201 h 771"/>
              <a:gd name="T16" fmla="*/ 23 w 772"/>
              <a:gd name="T17" fmla="*/ 253 h 771"/>
              <a:gd name="T18" fmla="*/ 8 w 772"/>
              <a:gd name="T19" fmla="*/ 308 h 771"/>
              <a:gd name="T20" fmla="*/ 0 w 772"/>
              <a:gd name="T21" fmla="*/ 366 h 771"/>
              <a:gd name="T22" fmla="*/ 0 w 772"/>
              <a:gd name="T23" fmla="*/ 405 h 771"/>
              <a:gd name="T24" fmla="*/ 8 w 772"/>
              <a:gd name="T25" fmla="*/ 463 h 771"/>
              <a:gd name="T26" fmla="*/ 23 w 772"/>
              <a:gd name="T27" fmla="*/ 518 h 771"/>
              <a:gd name="T28" fmla="*/ 47 w 772"/>
              <a:gd name="T29" fmla="*/ 570 h 771"/>
              <a:gd name="T30" fmla="*/ 76 w 772"/>
              <a:gd name="T31" fmla="*/ 617 h 771"/>
              <a:gd name="T32" fmla="*/ 113 w 772"/>
              <a:gd name="T33" fmla="*/ 659 h 771"/>
              <a:gd name="T34" fmla="*/ 154 w 772"/>
              <a:gd name="T35" fmla="*/ 694 h 771"/>
              <a:gd name="T36" fmla="*/ 201 w 772"/>
              <a:gd name="T37" fmla="*/ 725 h 771"/>
              <a:gd name="T38" fmla="*/ 253 w 772"/>
              <a:gd name="T39" fmla="*/ 748 h 771"/>
              <a:gd name="T40" fmla="*/ 307 w 772"/>
              <a:gd name="T41" fmla="*/ 764 h 771"/>
              <a:gd name="T42" fmla="*/ 366 w 772"/>
              <a:gd name="T43" fmla="*/ 771 h 771"/>
              <a:gd name="T44" fmla="*/ 406 w 772"/>
              <a:gd name="T45" fmla="*/ 771 h 771"/>
              <a:gd name="T46" fmla="*/ 463 w 772"/>
              <a:gd name="T47" fmla="*/ 764 h 771"/>
              <a:gd name="T48" fmla="*/ 518 w 772"/>
              <a:gd name="T49" fmla="*/ 748 h 771"/>
              <a:gd name="T50" fmla="*/ 569 w 772"/>
              <a:gd name="T51" fmla="*/ 725 h 771"/>
              <a:gd name="T52" fmla="*/ 616 w 772"/>
              <a:gd name="T53" fmla="*/ 694 h 771"/>
              <a:gd name="T54" fmla="*/ 659 w 772"/>
              <a:gd name="T55" fmla="*/ 659 h 771"/>
              <a:gd name="T56" fmla="*/ 695 w 772"/>
              <a:gd name="T57" fmla="*/ 617 h 771"/>
              <a:gd name="T58" fmla="*/ 725 w 772"/>
              <a:gd name="T59" fmla="*/ 570 h 771"/>
              <a:gd name="T60" fmla="*/ 748 w 772"/>
              <a:gd name="T61" fmla="*/ 518 h 771"/>
              <a:gd name="T62" fmla="*/ 764 w 772"/>
              <a:gd name="T63" fmla="*/ 463 h 771"/>
              <a:gd name="T64" fmla="*/ 771 w 772"/>
              <a:gd name="T65" fmla="*/ 405 h 771"/>
              <a:gd name="T66" fmla="*/ 771 w 772"/>
              <a:gd name="T67" fmla="*/ 366 h 771"/>
              <a:gd name="T68" fmla="*/ 764 w 772"/>
              <a:gd name="T69" fmla="*/ 308 h 771"/>
              <a:gd name="T70" fmla="*/ 748 w 772"/>
              <a:gd name="T71" fmla="*/ 253 h 771"/>
              <a:gd name="T72" fmla="*/ 725 w 772"/>
              <a:gd name="T73" fmla="*/ 201 h 771"/>
              <a:gd name="T74" fmla="*/ 695 w 772"/>
              <a:gd name="T75" fmla="*/ 154 h 771"/>
              <a:gd name="T76" fmla="*/ 659 w 772"/>
              <a:gd name="T77" fmla="*/ 113 h 771"/>
              <a:gd name="T78" fmla="*/ 616 w 772"/>
              <a:gd name="T79" fmla="*/ 77 h 771"/>
              <a:gd name="T80" fmla="*/ 569 w 772"/>
              <a:gd name="T81" fmla="*/ 46 h 771"/>
              <a:gd name="T82" fmla="*/ 518 w 772"/>
              <a:gd name="T83" fmla="*/ 23 h 771"/>
              <a:gd name="T84" fmla="*/ 463 w 772"/>
              <a:gd name="T85" fmla="*/ 8 h 771"/>
              <a:gd name="T86" fmla="*/ 406 w 772"/>
              <a:gd name="T87"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2" h="771">
                <a:moveTo>
                  <a:pt x="385" y="0"/>
                </a:moveTo>
                <a:lnTo>
                  <a:pt x="385" y="0"/>
                </a:lnTo>
                <a:lnTo>
                  <a:pt x="366" y="0"/>
                </a:lnTo>
                <a:lnTo>
                  <a:pt x="346" y="2"/>
                </a:lnTo>
                <a:lnTo>
                  <a:pt x="327" y="5"/>
                </a:lnTo>
                <a:lnTo>
                  <a:pt x="307" y="8"/>
                </a:lnTo>
                <a:lnTo>
                  <a:pt x="289" y="11"/>
                </a:lnTo>
                <a:lnTo>
                  <a:pt x="271" y="17"/>
                </a:lnTo>
                <a:lnTo>
                  <a:pt x="253" y="23"/>
                </a:lnTo>
                <a:lnTo>
                  <a:pt x="235" y="30"/>
                </a:lnTo>
                <a:lnTo>
                  <a:pt x="218" y="38"/>
                </a:lnTo>
                <a:lnTo>
                  <a:pt x="201" y="46"/>
                </a:lnTo>
                <a:lnTo>
                  <a:pt x="185" y="56"/>
                </a:lnTo>
                <a:lnTo>
                  <a:pt x="170" y="65"/>
                </a:lnTo>
                <a:lnTo>
                  <a:pt x="154" y="77"/>
                </a:lnTo>
                <a:lnTo>
                  <a:pt x="140" y="88"/>
                </a:lnTo>
                <a:lnTo>
                  <a:pt x="126" y="100"/>
                </a:lnTo>
                <a:lnTo>
                  <a:pt x="113" y="113"/>
                </a:lnTo>
                <a:lnTo>
                  <a:pt x="100" y="126"/>
                </a:lnTo>
                <a:lnTo>
                  <a:pt x="88" y="141"/>
                </a:lnTo>
                <a:lnTo>
                  <a:pt x="76" y="154"/>
                </a:lnTo>
                <a:lnTo>
                  <a:pt x="66" y="170"/>
                </a:lnTo>
                <a:lnTo>
                  <a:pt x="56" y="185"/>
                </a:lnTo>
                <a:lnTo>
                  <a:pt x="47" y="201"/>
                </a:lnTo>
                <a:lnTo>
                  <a:pt x="37" y="219"/>
                </a:lnTo>
                <a:lnTo>
                  <a:pt x="29" y="236"/>
                </a:lnTo>
                <a:lnTo>
                  <a:pt x="23" y="253"/>
                </a:lnTo>
                <a:lnTo>
                  <a:pt x="17" y="271"/>
                </a:lnTo>
                <a:lnTo>
                  <a:pt x="12" y="289"/>
                </a:lnTo>
                <a:lnTo>
                  <a:pt x="8" y="308"/>
                </a:lnTo>
                <a:lnTo>
                  <a:pt x="4" y="327"/>
                </a:lnTo>
                <a:lnTo>
                  <a:pt x="2" y="347"/>
                </a:lnTo>
                <a:lnTo>
                  <a:pt x="0" y="366"/>
                </a:lnTo>
                <a:lnTo>
                  <a:pt x="0" y="386"/>
                </a:lnTo>
                <a:lnTo>
                  <a:pt x="0" y="386"/>
                </a:lnTo>
                <a:lnTo>
                  <a:pt x="0" y="405"/>
                </a:lnTo>
                <a:lnTo>
                  <a:pt x="2" y="426"/>
                </a:lnTo>
                <a:lnTo>
                  <a:pt x="4" y="444"/>
                </a:lnTo>
                <a:lnTo>
                  <a:pt x="8" y="463"/>
                </a:lnTo>
                <a:lnTo>
                  <a:pt x="12" y="482"/>
                </a:lnTo>
                <a:lnTo>
                  <a:pt x="17" y="500"/>
                </a:lnTo>
                <a:lnTo>
                  <a:pt x="23" y="518"/>
                </a:lnTo>
                <a:lnTo>
                  <a:pt x="29" y="535"/>
                </a:lnTo>
                <a:lnTo>
                  <a:pt x="37" y="553"/>
                </a:lnTo>
                <a:lnTo>
                  <a:pt x="47" y="570"/>
                </a:lnTo>
                <a:lnTo>
                  <a:pt x="56" y="586"/>
                </a:lnTo>
                <a:lnTo>
                  <a:pt x="66" y="602"/>
                </a:lnTo>
                <a:lnTo>
                  <a:pt x="76" y="617"/>
                </a:lnTo>
                <a:lnTo>
                  <a:pt x="88" y="632"/>
                </a:lnTo>
                <a:lnTo>
                  <a:pt x="100" y="645"/>
                </a:lnTo>
                <a:lnTo>
                  <a:pt x="113" y="659"/>
                </a:lnTo>
                <a:lnTo>
                  <a:pt x="126" y="672"/>
                </a:lnTo>
                <a:lnTo>
                  <a:pt x="140" y="683"/>
                </a:lnTo>
                <a:lnTo>
                  <a:pt x="154" y="694"/>
                </a:lnTo>
                <a:lnTo>
                  <a:pt x="170" y="706"/>
                </a:lnTo>
                <a:lnTo>
                  <a:pt x="185" y="716"/>
                </a:lnTo>
                <a:lnTo>
                  <a:pt x="201" y="725"/>
                </a:lnTo>
                <a:lnTo>
                  <a:pt x="218" y="733"/>
                </a:lnTo>
                <a:lnTo>
                  <a:pt x="235" y="741"/>
                </a:lnTo>
                <a:lnTo>
                  <a:pt x="253" y="748"/>
                </a:lnTo>
                <a:lnTo>
                  <a:pt x="271" y="754"/>
                </a:lnTo>
                <a:lnTo>
                  <a:pt x="289" y="760"/>
                </a:lnTo>
                <a:lnTo>
                  <a:pt x="307" y="764"/>
                </a:lnTo>
                <a:lnTo>
                  <a:pt x="327" y="768"/>
                </a:lnTo>
                <a:lnTo>
                  <a:pt x="346" y="770"/>
                </a:lnTo>
                <a:lnTo>
                  <a:pt x="366" y="771"/>
                </a:lnTo>
                <a:lnTo>
                  <a:pt x="385" y="771"/>
                </a:lnTo>
                <a:lnTo>
                  <a:pt x="385" y="771"/>
                </a:lnTo>
                <a:lnTo>
                  <a:pt x="406" y="771"/>
                </a:lnTo>
                <a:lnTo>
                  <a:pt x="425" y="770"/>
                </a:lnTo>
                <a:lnTo>
                  <a:pt x="445" y="768"/>
                </a:lnTo>
                <a:lnTo>
                  <a:pt x="463" y="764"/>
                </a:lnTo>
                <a:lnTo>
                  <a:pt x="482" y="760"/>
                </a:lnTo>
                <a:lnTo>
                  <a:pt x="501" y="754"/>
                </a:lnTo>
                <a:lnTo>
                  <a:pt x="518" y="748"/>
                </a:lnTo>
                <a:lnTo>
                  <a:pt x="536" y="741"/>
                </a:lnTo>
                <a:lnTo>
                  <a:pt x="553" y="733"/>
                </a:lnTo>
                <a:lnTo>
                  <a:pt x="569" y="725"/>
                </a:lnTo>
                <a:lnTo>
                  <a:pt x="585" y="716"/>
                </a:lnTo>
                <a:lnTo>
                  <a:pt x="601" y="706"/>
                </a:lnTo>
                <a:lnTo>
                  <a:pt x="616" y="694"/>
                </a:lnTo>
                <a:lnTo>
                  <a:pt x="631" y="683"/>
                </a:lnTo>
                <a:lnTo>
                  <a:pt x="645" y="672"/>
                </a:lnTo>
                <a:lnTo>
                  <a:pt x="659" y="659"/>
                </a:lnTo>
                <a:lnTo>
                  <a:pt x="671" y="645"/>
                </a:lnTo>
                <a:lnTo>
                  <a:pt x="684" y="632"/>
                </a:lnTo>
                <a:lnTo>
                  <a:pt x="695" y="617"/>
                </a:lnTo>
                <a:lnTo>
                  <a:pt x="706" y="602"/>
                </a:lnTo>
                <a:lnTo>
                  <a:pt x="716" y="586"/>
                </a:lnTo>
                <a:lnTo>
                  <a:pt x="725" y="570"/>
                </a:lnTo>
                <a:lnTo>
                  <a:pt x="733" y="553"/>
                </a:lnTo>
                <a:lnTo>
                  <a:pt x="741" y="535"/>
                </a:lnTo>
                <a:lnTo>
                  <a:pt x="748" y="518"/>
                </a:lnTo>
                <a:lnTo>
                  <a:pt x="754" y="500"/>
                </a:lnTo>
                <a:lnTo>
                  <a:pt x="759" y="482"/>
                </a:lnTo>
                <a:lnTo>
                  <a:pt x="764" y="463"/>
                </a:lnTo>
                <a:lnTo>
                  <a:pt x="767" y="444"/>
                </a:lnTo>
                <a:lnTo>
                  <a:pt x="770" y="426"/>
                </a:lnTo>
                <a:lnTo>
                  <a:pt x="771" y="405"/>
                </a:lnTo>
                <a:lnTo>
                  <a:pt x="772" y="386"/>
                </a:lnTo>
                <a:lnTo>
                  <a:pt x="772" y="386"/>
                </a:lnTo>
                <a:lnTo>
                  <a:pt x="771" y="366"/>
                </a:lnTo>
                <a:lnTo>
                  <a:pt x="770" y="347"/>
                </a:lnTo>
                <a:lnTo>
                  <a:pt x="767" y="327"/>
                </a:lnTo>
                <a:lnTo>
                  <a:pt x="764" y="308"/>
                </a:lnTo>
                <a:lnTo>
                  <a:pt x="759" y="289"/>
                </a:lnTo>
                <a:lnTo>
                  <a:pt x="754" y="271"/>
                </a:lnTo>
                <a:lnTo>
                  <a:pt x="748" y="253"/>
                </a:lnTo>
                <a:lnTo>
                  <a:pt x="741" y="236"/>
                </a:lnTo>
                <a:lnTo>
                  <a:pt x="733" y="219"/>
                </a:lnTo>
                <a:lnTo>
                  <a:pt x="725" y="201"/>
                </a:lnTo>
                <a:lnTo>
                  <a:pt x="716" y="185"/>
                </a:lnTo>
                <a:lnTo>
                  <a:pt x="706" y="170"/>
                </a:lnTo>
                <a:lnTo>
                  <a:pt x="695" y="154"/>
                </a:lnTo>
                <a:lnTo>
                  <a:pt x="684" y="141"/>
                </a:lnTo>
                <a:lnTo>
                  <a:pt x="671" y="126"/>
                </a:lnTo>
                <a:lnTo>
                  <a:pt x="659" y="113"/>
                </a:lnTo>
                <a:lnTo>
                  <a:pt x="645" y="100"/>
                </a:lnTo>
                <a:lnTo>
                  <a:pt x="631" y="88"/>
                </a:lnTo>
                <a:lnTo>
                  <a:pt x="616" y="77"/>
                </a:lnTo>
                <a:lnTo>
                  <a:pt x="601" y="65"/>
                </a:lnTo>
                <a:lnTo>
                  <a:pt x="585" y="56"/>
                </a:lnTo>
                <a:lnTo>
                  <a:pt x="569" y="46"/>
                </a:lnTo>
                <a:lnTo>
                  <a:pt x="553" y="38"/>
                </a:lnTo>
                <a:lnTo>
                  <a:pt x="536" y="30"/>
                </a:lnTo>
                <a:lnTo>
                  <a:pt x="518" y="23"/>
                </a:lnTo>
                <a:lnTo>
                  <a:pt x="501" y="17"/>
                </a:lnTo>
                <a:lnTo>
                  <a:pt x="482" y="11"/>
                </a:lnTo>
                <a:lnTo>
                  <a:pt x="463" y="8"/>
                </a:lnTo>
                <a:lnTo>
                  <a:pt x="445" y="5"/>
                </a:lnTo>
                <a:lnTo>
                  <a:pt x="425" y="2"/>
                </a:lnTo>
                <a:lnTo>
                  <a:pt x="406" y="0"/>
                </a:lnTo>
                <a:lnTo>
                  <a:pt x="385" y="0"/>
                </a:lnTo>
                <a:lnTo>
                  <a:pt x="385" y="0"/>
                </a:lnTo>
                <a:close/>
              </a:path>
            </a:pathLst>
          </a:custGeom>
          <a:solidFill>
            <a:srgbClr val="FDB602">
              <a:alpha val="30000"/>
            </a:srgbClr>
          </a:solidFill>
          <a:ln w="114300" cap="flat" cmpd="sng">
            <a:solidFill>
              <a:srgbClr val="F7B60D"/>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98" name="Freeform 310"/>
          <p:cNvSpPr/>
          <p:nvPr/>
        </p:nvSpPr>
        <p:spPr bwMode="auto">
          <a:xfrm>
            <a:off x="5167063" y="933749"/>
            <a:ext cx="1614737" cy="1556728"/>
          </a:xfrm>
          <a:custGeom>
            <a:avLst/>
            <a:gdLst>
              <a:gd name="T0" fmla="*/ 771 w 772"/>
              <a:gd name="T1" fmla="*/ 406 h 772"/>
              <a:gd name="T2" fmla="*/ 764 w 772"/>
              <a:gd name="T3" fmla="*/ 465 h 772"/>
              <a:gd name="T4" fmla="*/ 748 w 772"/>
              <a:gd name="T5" fmla="*/ 519 h 772"/>
              <a:gd name="T6" fmla="*/ 725 w 772"/>
              <a:gd name="T7" fmla="*/ 571 h 772"/>
              <a:gd name="T8" fmla="*/ 696 w 772"/>
              <a:gd name="T9" fmla="*/ 618 h 772"/>
              <a:gd name="T10" fmla="*/ 659 w 772"/>
              <a:gd name="T11" fmla="*/ 659 h 772"/>
              <a:gd name="T12" fmla="*/ 617 w 772"/>
              <a:gd name="T13" fmla="*/ 696 h 772"/>
              <a:gd name="T14" fmla="*/ 570 w 772"/>
              <a:gd name="T15" fmla="*/ 725 h 772"/>
              <a:gd name="T16" fmla="*/ 518 w 772"/>
              <a:gd name="T17" fmla="*/ 749 h 772"/>
              <a:gd name="T18" fmla="*/ 463 w 772"/>
              <a:gd name="T19" fmla="*/ 764 h 772"/>
              <a:gd name="T20" fmla="*/ 406 w 772"/>
              <a:gd name="T21" fmla="*/ 772 h 772"/>
              <a:gd name="T22" fmla="*/ 366 w 772"/>
              <a:gd name="T23" fmla="*/ 772 h 772"/>
              <a:gd name="T24" fmla="*/ 308 w 772"/>
              <a:gd name="T25" fmla="*/ 764 h 772"/>
              <a:gd name="T26" fmla="*/ 253 w 772"/>
              <a:gd name="T27" fmla="*/ 749 h 772"/>
              <a:gd name="T28" fmla="*/ 203 w 772"/>
              <a:gd name="T29" fmla="*/ 725 h 772"/>
              <a:gd name="T30" fmla="*/ 156 w 772"/>
              <a:gd name="T31" fmla="*/ 696 h 772"/>
              <a:gd name="T32" fmla="*/ 113 w 772"/>
              <a:gd name="T33" fmla="*/ 659 h 772"/>
              <a:gd name="T34" fmla="*/ 77 w 772"/>
              <a:gd name="T35" fmla="*/ 618 h 772"/>
              <a:gd name="T36" fmla="*/ 47 w 772"/>
              <a:gd name="T37" fmla="*/ 571 h 772"/>
              <a:gd name="T38" fmla="*/ 24 w 772"/>
              <a:gd name="T39" fmla="*/ 519 h 772"/>
              <a:gd name="T40" fmla="*/ 8 w 772"/>
              <a:gd name="T41" fmla="*/ 465 h 772"/>
              <a:gd name="T42" fmla="*/ 1 w 772"/>
              <a:gd name="T43" fmla="*/ 406 h 772"/>
              <a:gd name="T44" fmla="*/ 1 w 772"/>
              <a:gd name="T45" fmla="*/ 366 h 772"/>
              <a:gd name="T46" fmla="*/ 8 w 772"/>
              <a:gd name="T47" fmla="*/ 309 h 772"/>
              <a:gd name="T48" fmla="*/ 24 w 772"/>
              <a:gd name="T49" fmla="*/ 254 h 772"/>
              <a:gd name="T50" fmla="*/ 47 w 772"/>
              <a:gd name="T51" fmla="*/ 203 h 772"/>
              <a:gd name="T52" fmla="*/ 77 w 772"/>
              <a:gd name="T53" fmla="*/ 156 h 772"/>
              <a:gd name="T54" fmla="*/ 113 w 772"/>
              <a:gd name="T55" fmla="*/ 113 h 772"/>
              <a:gd name="T56" fmla="*/ 156 w 772"/>
              <a:gd name="T57" fmla="*/ 77 h 772"/>
              <a:gd name="T58" fmla="*/ 203 w 772"/>
              <a:gd name="T59" fmla="*/ 47 h 772"/>
              <a:gd name="T60" fmla="*/ 253 w 772"/>
              <a:gd name="T61" fmla="*/ 24 h 772"/>
              <a:gd name="T62" fmla="*/ 308 w 772"/>
              <a:gd name="T63" fmla="*/ 8 h 772"/>
              <a:gd name="T64" fmla="*/ 366 w 772"/>
              <a:gd name="T65" fmla="*/ 1 h 772"/>
              <a:gd name="T66" fmla="*/ 406 w 772"/>
              <a:gd name="T67" fmla="*/ 1 h 772"/>
              <a:gd name="T68" fmla="*/ 463 w 772"/>
              <a:gd name="T69" fmla="*/ 8 h 772"/>
              <a:gd name="T70" fmla="*/ 518 w 772"/>
              <a:gd name="T71" fmla="*/ 24 h 772"/>
              <a:gd name="T72" fmla="*/ 570 w 772"/>
              <a:gd name="T73" fmla="*/ 47 h 772"/>
              <a:gd name="T74" fmla="*/ 617 w 772"/>
              <a:gd name="T75" fmla="*/ 77 h 772"/>
              <a:gd name="T76" fmla="*/ 659 w 772"/>
              <a:gd name="T77" fmla="*/ 113 h 772"/>
              <a:gd name="T78" fmla="*/ 696 w 772"/>
              <a:gd name="T79" fmla="*/ 156 h 772"/>
              <a:gd name="T80" fmla="*/ 725 w 772"/>
              <a:gd name="T81" fmla="*/ 203 h 772"/>
              <a:gd name="T82" fmla="*/ 748 w 772"/>
              <a:gd name="T83" fmla="*/ 254 h 772"/>
              <a:gd name="T84" fmla="*/ 764 w 772"/>
              <a:gd name="T85" fmla="*/ 309 h 772"/>
              <a:gd name="T86" fmla="*/ 771 w 772"/>
              <a:gd name="T87" fmla="*/ 36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72" h="772">
                <a:moveTo>
                  <a:pt x="772" y="387"/>
                </a:moveTo>
                <a:lnTo>
                  <a:pt x="772" y="387"/>
                </a:lnTo>
                <a:lnTo>
                  <a:pt x="771" y="406"/>
                </a:lnTo>
                <a:lnTo>
                  <a:pt x="770" y="426"/>
                </a:lnTo>
                <a:lnTo>
                  <a:pt x="768" y="445"/>
                </a:lnTo>
                <a:lnTo>
                  <a:pt x="764" y="465"/>
                </a:lnTo>
                <a:lnTo>
                  <a:pt x="760" y="483"/>
                </a:lnTo>
                <a:lnTo>
                  <a:pt x="755" y="501"/>
                </a:lnTo>
                <a:lnTo>
                  <a:pt x="748" y="519"/>
                </a:lnTo>
                <a:lnTo>
                  <a:pt x="741" y="537"/>
                </a:lnTo>
                <a:lnTo>
                  <a:pt x="735" y="554"/>
                </a:lnTo>
                <a:lnTo>
                  <a:pt x="725" y="571"/>
                </a:lnTo>
                <a:lnTo>
                  <a:pt x="716" y="587"/>
                </a:lnTo>
                <a:lnTo>
                  <a:pt x="706" y="602"/>
                </a:lnTo>
                <a:lnTo>
                  <a:pt x="696" y="618"/>
                </a:lnTo>
                <a:lnTo>
                  <a:pt x="684" y="632"/>
                </a:lnTo>
                <a:lnTo>
                  <a:pt x="672" y="646"/>
                </a:lnTo>
                <a:lnTo>
                  <a:pt x="659" y="659"/>
                </a:lnTo>
                <a:lnTo>
                  <a:pt x="645" y="672"/>
                </a:lnTo>
                <a:lnTo>
                  <a:pt x="632" y="684"/>
                </a:lnTo>
                <a:lnTo>
                  <a:pt x="617" y="696"/>
                </a:lnTo>
                <a:lnTo>
                  <a:pt x="602" y="706"/>
                </a:lnTo>
                <a:lnTo>
                  <a:pt x="586" y="716"/>
                </a:lnTo>
                <a:lnTo>
                  <a:pt x="570" y="725"/>
                </a:lnTo>
                <a:lnTo>
                  <a:pt x="554" y="735"/>
                </a:lnTo>
                <a:lnTo>
                  <a:pt x="537" y="743"/>
                </a:lnTo>
                <a:lnTo>
                  <a:pt x="518" y="749"/>
                </a:lnTo>
                <a:lnTo>
                  <a:pt x="501" y="755"/>
                </a:lnTo>
                <a:lnTo>
                  <a:pt x="483" y="760"/>
                </a:lnTo>
                <a:lnTo>
                  <a:pt x="463" y="764"/>
                </a:lnTo>
                <a:lnTo>
                  <a:pt x="445" y="768"/>
                </a:lnTo>
                <a:lnTo>
                  <a:pt x="426" y="770"/>
                </a:lnTo>
                <a:lnTo>
                  <a:pt x="406" y="772"/>
                </a:lnTo>
                <a:lnTo>
                  <a:pt x="386" y="772"/>
                </a:lnTo>
                <a:lnTo>
                  <a:pt x="386" y="772"/>
                </a:lnTo>
                <a:lnTo>
                  <a:pt x="366" y="772"/>
                </a:lnTo>
                <a:lnTo>
                  <a:pt x="347" y="770"/>
                </a:lnTo>
                <a:lnTo>
                  <a:pt x="327" y="768"/>
                </a:lnTo>
                <a:lnTo>
                  <a:pt x="308" y="764"/>
                </a:lnTo>
                <a:lnTo>
                  <a:pt x="289" y="760"/>
                </a:lnTo>
                <a:lnTo>
                  <a:pt x="271" y="755"/>
                </a:lnTo>
                <a:lnTo>
                  <a:pt x="253" y="749"/>
                </a:lnTo>
                <a:lnTo>
                  <a:pt x="236" y="743"/>
                </a:lnTo>
                <a:lnTo>
                  <a:pt x="219" y="735"/>
                </a:lnTo>
                <a:lnTo>
                  <a:pt x="203" y="725"/>
                </a:lnTo>
                <a:lnTo>
                  <a:pt x="186" y="716"/>
                </a:lnTo>
                <a:lnTo>
                  <a:pt x="170" y="706"/>
                </a:lnTo>
                <a:lnTo>
                  <a:pt x="156" y="696"/>
                </a:lnTo>
                <a:lnTo>
                  <a:pt x="141" y="684"/>
                </a:lnTo>
                <a:lnTo>
                  <a:pt x="127" y="672"/>
                </a:lnTo>
                <a:lnTo>
                  <a:pt x="113" y="659"/>
                </a:lnTo>
                <a:lnTo>
                  <a:pt x="101" y="646"/>
                </a:lnTo>
                <a:lnTo>
                  <a:pt x="88" y="632"/>
                </a:lnTo>
                <a:lnTo>
                  <a:pt x="77" y="618"/>
                </a:lnTo>
                <a:lnTo>
                  <a:pt x="66" y="602"/>
                </a:lnTo>
                <a:lnTo>
                  <a:pt x="56" y="587"/>
                </a:lnTo>
                <a:lnTo>
                  <a:pt x="47" y="571"/>
                </a:lnTo>
                <a:lnTo>
                  <a:pt x="38" y="554"/>
                </a:lnTo>
                <a:lnTo>
                  <a:pt x="31" y="537"/>
                </a:lnTo>
                <a:lnTo>
                  <a:pt x="24" y="519"/>
                </a:lnTo>
                <a:lnTo>
                  <a:pt x="17" y="501"/>
                </a:lnTo>
                <a:lnTo>
                  <a:pt x="13" y="483"/>
                </a:lnTo>
                <a:lnTo>
                  <a:pt x="8" y="465"/>
                </a:lnTo>
                <a:lnTo>
                  <a:pt x="5" y="445"/>
                </a:lnTo>
                <a:lnTo>
                  <a:pt x="2" y="426"/>
                </a:lnTo>
                <a:lnTo>
                  <a:pt x="1" y="406"/>
                </a:lnTo>
                <a:lnTo>
                  <a:pt x="0" y="387"/>
                </a:lnTo>
                <a:lnTo>
                  <a:pt x="0" y="387"/>
                </a:lnTo>
                <a:lnTo>
                  <a:pt x="1" y="366"/>
                </a:lnTo>
                <a:lnTo>
                  <a:pt x="2" y="347"/>
                </a:lnTo>
                <a:lnTo>
                  <a:pt x="5" y="327"/>
                </a:lnTo>
                <a:lnTo>
                  <a:pt x="8" y="309"/>
                </a:lnTo>
                <a:lnTo>
                  <a:pt x="13" y="290"/>
                </a:lnTo>
                <a:lnTo>
                  <a:pt x="17" y="271"/>
                </a:lnTo>
                <a:lnTo>
                  <a:pt x="24" y="254"/>
                </a:lnTo>
                <a:lnTo>
                  <a:pt x="31" y="236"/>
                </a:lnTo>
                <a:lnTo>
                  <a:pt x="38" y="219"/>
                </a:lnTo>
                <a:lnTo>
                  <a:pt x="47" y="203"/>
                </a:lnTo>
                <a:lnTo>
                  <a:pt x="56" y="187"/>
                </a:lnTo>
                <a:lnTo>
                  <a:pt x="66" y="171"/>
                </a:lnTo>
                <a:lnTo>
                  <a:pt x="77" y="156"/>
                </a:lnTo>
                <a:lnTo>
                  <a:pt x="88" y="141"/>
                </a:lnTo>
                <a:lnTo>
                  <a:pt x="101" y="127"/>
                </a:lnTo>
                <a:lnTo>
                  <a:pt x="113" y="113"/>
                </a:lnTo>
                <a:lnTo>
                  <a:pt x="127" y="101"/>
                </a:lnTo>
                <a:lnTo>
                  <a:pt x="141" y="88"/>
                </a:lnTo>
                <a:lnTo>
                  <a:pt x="156" y="77"/>
                </a:lnTo>
                <a:lnTo>
                  <a:pt x="170" y="66"/>
                </a:lnTo>
                <a:lnTo>
                  <a:pt x="186" y="56"/>
                </a:lnTo>
                <a:lnTo>
                  <a:pt x="203" y="47"/>
                </a:lnTo>
                <a:lnTo>
                  <a:pt x="219" y="39"/>
                </a:lnTo>
                <a:lnTo>
                  <a:pt x="236" y="31"/>
                </a:lnTo>
                <a:lnTo>
                  <a:pt x="253" y="24"/>
                </a:lnTo>
                <a:lnTo>
                  <a:pt x="271" y="18"/>
                </a:lnTo>
                <a:lnTo>
                  <a:pt x="289" y="13"/>
                </a:lnTo>
                <a:lnTo>
                  <a:pt x="308" y="8"/>
                </a:lnTo>
                <a:lnTo>
                  <a:pt x="327" y="5"/>
                </a:lnTo>
                <a:lnTo>
                  <a:pt x="347" y="2"/>
                </a:lnTo>
                <a:lnTo>
                  <a:pt x="366" y="1"/>
                </a:lnTo>
                <a:lnTo>
                  <a:pt x="386" y="0"/>
                </a:lnTo>
                <a:lnTo>
                  <a:pt x="386" y="0"/>
                </a:lnTo>
                <a:lnTo>
                  <a:pt x="406" y="1"/>
                </a:lnTo>
                <a:lnTo>
                  <a:pt x="426" y="2"/>
                </a:lnTo>
                <a:lnTo>
                  <a:pt x="445" y="5"/>
                </a:lnTo>
                <a:lnTo>
                  <a:pt x="463" y="8"/>
                </a:lnTo>
                <a:lnTo>
                  <a:pt x="483" y="13"/>
                </a:lnTo>
                <a:lnTo>
                  <a:pt x="501" y="18"/>
                </a:lnTo>
                <a:lnTo>
                  <a:pt x="518" y="24"/>
                </a:lnTo>
                <a:lnTo>
                  <a:pt x="537" y="31"/>
                </a:lnTo>
                <a:lnTo>
                  <a:pt x="554" y="39"/>
                </a:lnTo>
                <a:lnTo>
                  <a:pt x="570" y="47"/>
                </a:lnTo>
                <a:lnTo>
                  <a:pt x="586" y="56"/>
                </a:lnTo>
                <a:lnTo>
                  <a:pt x="602" y="66"/>
                </a:lnTo>
                <a:lnTo>
                  <a:pt x="617" y="77"/>
                </a:lnTo>
                <a:lnTo>
                  <a:pt x="632" y="88"/>
                </a:lnTo>
                <a:lnTo>
                  <a:pt x="645" y="101"/>
                </a:lnTo>
                <a:lnTo>
                  <a:pt x="659" y="113"/>
                </a:lnTo>
                <a:lnTo>
                  <a:pt x="672" y="127"/>
                </a:lnTo>
                <a:lnTo>
                  <a:pt x="684" y="141"/>
                </a:lnTo>
                <a:lnTo>
                  <a:pt x="696" y="156"/>
                </a:lnTo>
                <a:lnTo>
                  <a:pt x="706" y="171"/>
                </a:lnTo>
                <a:lnTo>
                  <a:pt x="716" y="187"/>
                </a:lnTo>
                <a:lnTo>
                  <a:pt x="725" y="203"/>
                </a:lnTo>
                <a:lnTo>
                  <a:pt x="735" y="219"/>
                </a:lnTo>
                <a:lnTo>
                  <a:pt x="741" y="236"/>
                </a:lnTo>
                <a:lnTo>
                  <a:pt x="748" y="254"/>
                </a:lnTo>
                <a:lnTo>
                  <a:pt x="755" y="271"/>
                </a:lnTo>
                <a:lnTo>
                  <a:pt x="760" y="290"/>
                </a:lnTo>
                <a:lnTo>
                  <a:pt x="764" y="309"/>
                </a:lnTo>
                <a:lnTo>
                  <a:pt x="768" y="327"/>
                </a:lnTo>
                <a:lnTo>
                  <a:pt x="770" y="347"/>
                </a:lnTo>
                <a:lnTo>
                  <a:pt x="771" y="366"/>
                </a:lnTo>
                <a:lnTo>
                  <a:pt x="772" y="387"/>
                </a:lnTo>
                <a:lnTo>
                  <a:pt x="772" y="387"/>
                </a:lnTo>
                <a:close/>
              </a:path>
            </a:pathLst>
          </a:custGeom>
          <a:solidFill>
            <a:srgbClr val="139AFF">
              <a:alpha val="30000"/>
            </a:srgbClr>
          </a:solidFill>
          <a:ln w="114300" cap="flat" cmpd="sng">
            <a:solidFill>
              <a:srgbClr val="139A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34" name="Rectangle 346"/>
          <p:cNvSpPr>
            <a:spLocks noChangeArrowheads="1"/>
          </p:cNvSpPr>
          <p:nvPr/>
        </p:nvSpPr>
        <p:spPr bwMode="auto">
          <a:xfrm>
            <a:off x="5589946" y="1484625"/>
            <a:ext cx="12065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r>
              <a:rPr lang="en-US" altLang="ko-KR" sz="2000" b="1" dirty="0" smtClean="0">
                <a:solidFill>
                  <a:schemeClr val="bg1"/>
                </a:solidFill>
                <a:latin typeface="楷体" panose="02010609060101010101" pitchFamily="49" charset="-122"/>
                <a:ea typeface="楷体" panose="02010609060101010101" pitchFamily="49" charset="-122"/>
              </a:rPr>
              <a:t>HTTP</a:t>
            </a:r>
            <a:endParaRPr lang="en-US" altLang="ko-KR" sz="2000" b="1" dirty="0">
              <a:solidFill>
                <a:schemeClr val="bg1"/>
              </a:solidFill>
              <a:latin typeface="楷体" panose="02010609060101010101" pitchFamily="49" charset="-122"/>
              <a:ea typeface="楷体" panose="02010609060101010101" pitchFamily="49" charset="-122"/>
            </a:endParaRPr>
          </a:p>
        </p:txBody>
      </p:sp>
      <p:sp>
        <p:nvSpPr>
          <p:cNvPr id="12646" name="Text Box 358"/>
          <p:cNvSpPr txBox="1">
            <a:spLocks noChangeArrowheads="1"/>
          </p:cNvSpPr>
          <p:nvPr/>
        </p:nvSpPr>
        <p:spPr bwMode="auto">
          <a:xfrm>
            <a:off x="5242204" y="3040807"/>
            <a:ext cx="141577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dirty="0" smtClean="0">
                <a:solidFill>
                  <a:schemeClr val="bg1"/>
                </a:solidFill>
                <a:latin typeface="楷体" panose="02010609060101010101" pitchFamily="49" charset="-122"/>
                <a:ea typeface="楷体" panose="02010609060101010101" pitchFamily="49" charset="-122"/>
              </a:rPr>
              <a:t>课程概要</a:t>
            </a:r>
            <a:endParaRPr lang="en-US" altLang="ko-KR" sz="2400" dirty="0">
              <a:solidFill>
                <a:schemeClr val="bg1"/>
              </a:solidFill>
              <a:latin typeface="楷体" panose="02010609060101010101" pitchFamily="49" charset="-122"/>
              <a:ea typeface="楷体" panose="02010609060101010101" pitchFamily="49" charset="-122"/>
            </a:endParaRPr>
          </a:p>
        </p:txBody>
      </p:sp>
      <p:sp>
        <p:nvSpPr>
          <p:cNvPr id="35" name="Rectangle 346"/>
          <p:cNvSpPr>
            <a:spLocks noChangeArrowheads="1"/>
          </p:cNvSpPr>
          <p:nvPr/>
        </p:nvSpPr>
        <p:spPr bwMode="auto">
          <a:xfrm>
            <a:off x="3674165" y="3068850"/>
            <a:ext cx="12065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r>
              <a:rPr lang="en-US" altLang="zh-CN" sz="2000" b="1" dirty="0" smtClean="0">
                <a:solidFill>
                  <a:schemeClr val="bg1"/>
                </a:solidFill>
                <a:latin typeface="楷体" panose="02010609060101010101" pitchFamily="49" charset="-122"/>
                <a:ea typeface="楷体" panose="02010609060101010101" pitchFamily="49" charset="-122"/>
              </a:rPr>
              <a:t>Web</a:t>
            </a:r>
            <a:r>
              <a:rPr lang="zh-CN" altLang="en-US" sz="2000" b="1" dirty="0" smtClean="0">
                <a:solidFill>
                  <a:schemeClr val="bg1"/>
                </a:solidFill>
                <a:latin typeface="楷体" panose="02010609060101010101" pitchFamily="49" charset="-122"/>
                <a:ea typeface="楷体" panose="02010609060101010101" pitchFamily="49" charset="-122"/>
              </a:rPr>
              <a:t>功能</a:t>
            </a:r>
            <a:endParaRPr lang="en-US" altLang="ko-KR" sz="2000" b="1" dirty="0">
              <a:solidFill>
                <a:schemeClr val="bg1"/>
              </a:solidFill>
              <a:latin typeface="楷体" panose="02010609060101010101" pitchFamily="49" charset="-122"/>
              <a:ea typeface="楷体" panose="02010609060101010101" pitchFamily="49" charset="-122"/>
            </a:endParaRPr>
          </a:p>
        </p:txBody>
      </p:sp>
      <p:sp>
        <p:nvSpPr>
          <p:cNvPr id="36" name="Rectangle 346"/>
          <p:cNvSpPr>
            <a:spLocks noChangeArrowheads="1"/>
          </p:cNvSpPr>
          <p:nvPr/>
        </p:nvSpPr>
        <p:spPr bwMode="auto">
          <a:xfrm>
            <a:off x="7197246" y="3068850"/>
            <a:ext cx="12065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r>
              <a:rPr lang="zh-CN" altLang="en-US" sz="2000" b="1" dirty="0" smtClean="0">
                <a:solidFill>
                  <a:schemeClr val="bg1"/>
                </a:solidFill>
                <a:latin typeface="楷体" panose="02010609060101010101" pitchFamily="49" charset="-122"/>
                <a:ea typeface="楷体" panose="02010609060101010101" pitchFamily="49" charset="-122"/>
              </a:rPr>
              <a:t>编码方案</a:t>
            </a:r>
            <a:endParaRPr lang="en-US" altLang="ko-KR" sz="2000" b="1" dirty="0">
              <a:solidFill>
                <a:schemeClr val="bg1"/>
              </a:solidFill>
              <a:latin typeface="楷体" panose="02010609060101010101" pitchFamily="49" charset="-122"/>
              <a:ea typeface="楷体" panose="02010609060101010101" pitchFamily="49" charset="-122"/>
            </a:endParaRPr>
          </a:p>
        </p:txBody>
      </p:sp>
      <p:sp>
        <p:nvSpPr>
          <p:cNvPr id="37" name="Rectangle 346"/>
          <p:cNvSpPr>
            <a:spLocks noChangeArrowheads="1"/>
          </p:cNvSpPr>
          <p:nvPr/>
        </p:nvSpPr>
        <p:spPr bwMode="auto">
          <a:xfrm>
            <a:off x="5346840" y="4628101"/>
            <a:ext cx="1206500"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r>
              <a:rPr lang="zh-CN" altLang="en-US" sz="2000" b="1" dirty="0" smtClean="0">
                <a:solidFill>
                  <a:schemeClr val="bg1"/>
                </a:solidFill>
                <a:latin typeface="楷体" panose="02010609060101010101" pitchFamily="49" charset="-122"/>
                <a:ea typeface="楷体" panose="02010609060101010101" pitchFamily="49" charset="-122"/>
              </a:rPr>
              <a:t>  学习路线规划</a:t>
            </a:r>
            <a:endParaRPr lang="en-US" altLang="ko-KR" sz="2000" b="1"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8"/>
          <p:cNvGrpSpPr/>
          <p:nvPr/>
        </p:nvGrpSpPr>
        <p:grpSpPr bwMode="auto">
          <a:xfrm>
            <a:off x="2001838" y="1422400"/>
            <a:ext cx="7695436" cy="4013367"/>
            <a:chOff x="683676" y="557308"/>
            <a:chExt cx="7694056" cy="4014120"/>
          </a:xfrm>
        </p:grpSpPr>
        <p:sp>
          <p:nvSpPr>
            <p:cNvPr id="5" name="文本框 3"/>
            <p:cNvSpPr txBox="1">
              <a:spLocks noChangeArrowheads="1"/>
            </p:cNvSpPr>
            <p:nvPr/>
          </p:nvSpPr>
          <p:spPr bwMode="auto">
            <a:xfrm>
              <a:off x="3737337" y="557308"/>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FFC000"/>
                  </a:solidFill>
                  <a:latin typeface="华文细黑" panose="02010600040101010101" pitchFamily="2" charset="-122"/>
                  <a:ea typeface="华文细黑" panose="02010600040101010101" pitchFamily="2" charset="-122"/>
                </a:rPr>
                <a:t>最后的最后</a:t>
              </a:r>
              <a:endParaRPr lang="zh-CN" altLang="en-US" sz="2400" b="1" dirty="0">
                <a:solidFill>
                  <a:srgbClr val="FFC000"/>
                </a:solidFill>
                <a:latin typeface="华文细黑" panose="02010600040101010101" pitchFamily="2" charset="-122"/>
                <a:ea typeface="华文细黑" panose="02010600040101010101" pitchFamily="2" charset="-122"/>
              </a:endParaRPr>
            </a:p>
          </p:txBody>
        </p:sp>
        <p:sp>
          <p:nvSpPr>
            <p:cNvPr id="6" name="文本框 4"/>
            <p:cNvSpPr txBox="1">
              <a:spLocks noChangeArrowheads="1"/>
            </p:cNvSpPr>
            <p:nvPr/>
          </p:nvSpPr>
          <p:spPr bwMode="auto">
            <a:xfrm>
              <a:off x="703541" y="987618"/>
              <a:ext cx="184698" cy="3170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0000" dirty="0">
                <a:latin typeface="华文细黑" panose="02010600040101010101" pitchFamily="2" charset="-122"/>
                <a:ea typeface="华文细黑" panose="02010600040101010101" pitchFamily="2" charset="-122"/>
              </a:endParaRPr>
            </a:p>
          </p:txBody>
        </p:sp>
        <p:sp>
          <p:nvSpPr>
            <p:cNvPr id="7" name="文本框 5"/>
            <p:cNvSpPr txBox="1">
              <a:spLocks noChangeArrowheads="1"/>
            </p:cNvSpPr>
            <p:nvPr/>
          </p:nvSpPr>
          <p:spPr bwMode="auto">
            <a:xfrm>
              <a:off x="683676" y="987618"/>
              <a:ext cx="4185010" cy="46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rgbClr val="FFC000"/>
                  </a:solidFill>
                  <a:latin typeface="华文细黑" panose="02010600040101010101" pitchFamily="2" charset="-122"/>
                  <a:ea typeface="华文细黑" panose="02010600040101010101" pitchFamily="2" charset="-122"/>
                </a:rPr>
                <a:t>赶紧麻溜去学习吧！！！！！</a:t>
              </a:r>
              <a:endParaRPr lang="zh-CN" altLang="en-US" sz="2400" b="1" dirty="0">
                <a:solidFill>
                  <a:srgbClr val="FFC000"/>
                </a:solidFill>
                <a:latin typeface="华文细黑" panose="02010600040101010101" pitchFamily="2" charset="-122"/>
                <a:ea typeface="华文细黑" panose="02010600040101010101" pitchFamily="2" charset="-122"/>
              </a:endParaRPr>
            </a:p>
          </p:txBody>
        </p:sp>
        <p:sp>
          <p:nvSpPr>
            <p:cNvPr id="8" name="文本框 6"/>
            <p:cNvSpPr txBox="1">
              <a:spLocks noChangeArrowheads="1"/>
            </p:cNvSpPr>
            <p:nvPr/>
          </p:nvSpPr>
          <p:spPr bwMode="auto">
            <a:xfrm>
              <a:off x="903643" y="3678709"/>
              <a:ext cx="4851740" cy="89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200" dirty="0" smtClean="0"/>
                <a:t>就这么结束了呢</a:t>
              </a:r>
              <a:endParaRPr lang="zh-CN" altLang="en-US" sz="5200" dirty="0"/>
            </a:p>
          </p:txBody>
        </p:sp>
        <p:pic>
          <p:nvPicPr>
            <p:cNvPr id="9"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44303" y="1537832"/>
              <a:ext cx="3033429" cy="3033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054076" y="123134"/>
            <a:ext cx="38358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zh-CN" altLang="en-US" sz="2800" b="1" dirty="0" smtClean="0">
                <a:solidFill>
                  <a:srgbClr val="139AFF"/>
                </a:solidFill>
                <a:latin typeface="楷体" panose="02010609060101010101" pitchFamily="49" charset="-122"/>
                <a:ea typeface="楷体" panose="02010609060101010101" pitchFamily="49" charset="-122"/>
              </a:rPr>
              <a:t>为什么要学基础知识</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4" name="文本框 3"/>
          <p:cNvSpPr txBox="1"/>
          <p:nvPr/>
        </p:nvSpPr>
        <p:spPr>
          <a:xfrm>
            <a:off x="623969" y="1080462"/>
            <a:ext cx="10696102" cy="923330"/>
          </a:xfrm>
          <a:prstGeom prst="rect">
            <a:avLst/>
          </a:prstGeom>
          <a:noFill/>
        </p:spPr>
        <p:txBody>
          <a:bodyPr wrap="squar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安全界很多人连计算机网络都不清楚，但是拿站，渗透一搞一个准。有些人整天把基础知识挂在嘴边的人，拿站的时候照样怂。基础知识是常识，是工具，不能说不会基础知识的人就一定不能怎样，所以我只能建议，推荐，支持从基础学起来，这样后面的学习当中就会如鱼得水。</a:t>
            </a:r>
            <a:endParaRPr lang="zh-CN" altLang="en-US" dirty="0"/>
          </a:p>
        </p:txBody>
      </p:sp>
      <p:sp>
        <p:nvSpPr>
          <p:cNvPr id="5" name="文本框 4"/>
          <p:cNvSpPr txBox="1"/>
          <p:nvPr/>
        </p:nvSpPr>
        <p:spPr>
          <a:xfrm>
            <a:off x="529610" y="2610383"/>
            <a:ext cx="4810740" cy="369332"/>
          </a:xfrm>
          <a:prstGeom prst="rect">
            <a:avLst/>
          </a:prstGeom>
          <a:noFill/>
        </p:spPr>
        <p:txBody>
          <a:bodyPr wrap="square" rtlCol="0">
            <a:spAutoFit/>
          </a:bodyPr>
          <a:lstStyle/>
          <a:p>
            <a:pPr algn="ct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 </a:t>
            </a:r>
            <a:endParaRPr lang="en-US" altLang="zh-CN" dirty="0">
              <a:solidFill>
                <a:schemeClr val="bg1"/>
              </a:solidFill>
              <a:latin typeface="楷体" panose="02010609060101010101" pitchFamily="49" charset="-122"/>
              <a:ea typeface="楷体" panose="02010609060101010101" pitchFamily="49" charset="-122"/>
            </a:endParaRPr>
          </a:p>
        </p:txBody>
      </p:sp>
      <p:sp>
        <p:nvSpPr>
          <p:cNvPr id="9" name="文本框 8"/>
          <p:cNvSpPr txBox="1"/>
          <p:nvPr/>
        </p:nvSpPr>
        <p:spPr>
          <a:xfrm>
            <a:off x="529610" y="3456722"/>
            <a:ext cx="11610871" cy="2862322"/>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1.</a:t>
            </a:r>
            <a:r>
              <a:rPr lang="zh-CN" altLang="en-US" dirty="0" smtClean="0">
                <a:solidFill>
                  <a:schemeClr val="bg1"/>
                </a:solidFill>
                <a:latin typeface="楷体" panose="02010609060101010101" pitchFamily="49" charset="-122"/>
                <a:ea typeface="楷体" panose="02010609060101010101" pitchFamily="49" charset="-122"/>
              </a:rPr>
              <a:t>编码基础（不需要多精通，能够熟悉语法，会写</a:t>
            </a:r>
            <a:r>
              <a:rPr lang="en-US" altLang="zh-CN" dirty="0" err="1" smtClean="0">
                <a:solidFill>
                  <a:schemeClr val="bg1"/>
                </a:solidFill>
                <a:latin typeface="楷体" panose="02010609060101010101" pitchFamily="49" charset="-122"/>
                <a:ea typeface="楷体" panose="02010609060101010101" pitchFamily="49" charset="-122"/>
              </a:rPr>
              <a:t>PoC</a:t>
            </a:r>
            <a:r>
              <a:rPr lang="zh-CN" altLang="en-US" dirty="0" smtClean="0">
                <a:solidFill>
                  <a:schemeClr val="bg1"/>
                </a:solidFill>
                <a:latin typeface="楷体" panose="02010609060101010101" pitchFamily="49" charset="-122"/>
                <a:ea typeface="楷体" panose="02010609060101010101" pitchFamily="49" charset="-122"/>
              </a:rPr>
              <a:t>即可，每天花上</a:t>
            </a:r>
            <a:r>
              <a:rPr lang="en-US" altLang="zh-CN" dirty="0" smtClean="0">
                <a:solidFill>
                  <a:schemeClr val="bg1"/>
                </a:solidFill>
                <a:latin typeface="楷体" panose="02010609060101010101" pitchFamily="49" charset="-122"/>
                <a:ea typeface="楷体" panose="02010609060101010101" pitchFamily="49" charset="-122"/>
              </a:rPr>
              <a:t>1-2</a:t>
            </a:r>
            <a:r>
              <a:rPr lang="zh-CN" altLang="en-US" dirty="0" smtClean="0">
                <a:solidFill>
                  <a:schemeClr val="bg1"/>
                </a:solidFill>
                <a:latin typeface="楷体" panose="02010609060101010101" pitchFamily="49" charset="-122"/>
                <a:ea typeface="楷体" panose="02010609060101010101" pitchFamily="49" charset="-122"/>
              </a:rPr>
              <a:t>小时，坚持下来会有收获）</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HTML              </a:t>
            </a:r>
            <a:r>
              <a:rPr lang="zh-CN" altLang="en-US" dirty="0" smtClean="0">
                <a:solidFill>
                  <a:schemeClr val="bg1"/>
                </a:solidFill>
                <a:latin typeface="楷体" panose="02010609060101010101" pitchFamily="49" charset="-122"/>
                <a:ea typeface="楷体" panose="02010609060101010101" pitchFamily="49" charset="-122"/>
              </a:rPr>
              <a:t>网页技术的万物之本</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JavaScript        XSS</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CSRF</a:t>
            </a:r>
            <a:r>
              <a:rPr lang="zh-CN" altLang="en-US" dirty="0" smtClean="0">
                <a:solidFill>
                  <a:schemeClr val="bg1"/>
                </a:solidFill>
                <a:latin typeface="楷体" panose="02010609060101010101" pitchFamily="49" charset="-122"/>
                <a:ea typeface="楷体" panose="02010609060101010101" pitchFamily="49" charset="-122"/>
              </a:rPr>
              <a:t>必备技术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Python            </a:t>
            </a:r>
            <a:r>
              <a:rPr lang="en-US" altLang="zh-CN" dirty="0" err="1" smtClean="0">
                <a:solidFill>
                  <a:schemeClr val="bg1"/>
                </a:solidFill>
                <a:latin typeface="楷体" panose="02010609060101010101" pitchFamily="49" charset="-122"/>
                <a:ea typeface="楷体" panose="02010609060101010101" pitchFamily="49" charset="-122"/>
              </a:rPr>
              <a:t>PoC,exp</a:t>
            </a:r>
            <a:r>
              <a:rPr lang="zh-CN" altLang="en-US" dirty="0" smtClean="0">
                <a:solidFill>
                  <a:schemeClr val="bg1"/>
                </a:solidFill>
                <a:latin typeface="楷体" panose="02010609060101010101" pitchFamily="49" charset="-122"/>
                <a:ea typeface="楷体" panose="02010609060101010101" pitchFamily="49" charset="-122"/>
              </a:rPr>
              <a:t>必备神器，要求会语法和常见库的用法（推荐</a:t>
            </a:r>
            <a:r>
              <a:rPr lang="en-US" altLang="zh-CN" dirty="0" smtClean="0">
                <a:solidFill>
                  <a:schemeClr val="bg1"/>
                </a:solidFill>
                <a:latin typeface="楷体" panose="02010609060101010101" pitchFamily="49" charset="-122"/>
                <a:ea typeface="楷体" panose="02010609060101010101" pitchFamily="49" charset="-122"/>
              </a:rPr>
              <a:t>Python</a:t>
            </a:r>
            <a:r>
              <a:rPr lang="zh-CN" altLang="en-US" dirty="0" smtClean="0">
                <a:solidFill>
                  <a:schemeClr val="bg1"/>
                </a:solidFill>
                <a:latin typeface="楷体" panose="02010609060101010101" pitchFamily="49" charset="-122"/>
                <a:ea typeface="楷体" panose="02010609060101010101" pitchFamily="49" charset="-122"/>
              </a:rPr>
              <a:t>核心编程）</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SQL               </a:t>
            </a:r>
            <a:r>
              <a:rPr lang="zh-CN" altLang="en-US" dirty="0" smtClean="0">
                <a:solidFill>
                  <a:schemeClr val="bg1"/>
                </a:solidFill>
                <a:latin typeface="楷体" panose="02010609060101010101" pitchFamily="49" charset="-122"/>
                <a:ea typeface="楷体" panose="02010609060101010101" pitchFamily="49" charset="-122"/>
              </a:rPr>
              <a:t>先不提</a:t>
            </a:r>
            <a:r>
              <a:rPr lang="en-US" altLang="zh-CN" dirty="0" err="1" smtClean="0">
                <a:solidFill>
                  <a:schemeClr val="bg1"/>
                </a:solidFill>
                <a:latin typeface="楷体" panose="02010609060101010101" pitchFamily="49" charset="-122"/>
                <a:ea typeface="楷体" panose="02010609060101010101" pitchFamily="49" charset="-122"/>
              </a:rPr>
              <a:t>sqli</a:t>
            </a:r>
            <a:r>
              <a:rPr lang="zh-CN" altLang="en-US" dirty="0" smtClean="0">
                <a:solidFill>
                  <a:schemeClr val="bg1"/>
                </a:solidFill>
                <a:latin typeface="楷体" panose="02010609060101010101" pitchFamily="49" charset="-122"/>
                <a:ea typeface="楷体" panose="02010609060101010101" pitchFamily="49" charset="-122"/>
              </a:rPr>
              <a:t>，起码熟悉下主流数据库（</a:t>
            </a:r>
            <a:r>
              <a:rPr lang="en-US" altLang="zh-CN" dirty="0" smtClean="0">
                <a:solidFill>
                  <a:schemeClr val="bg1"/>
                </a:solidFill>
                <a:latin typeface="楷体" panose="02010609060101010101" pitchFamily="49" charset="-122"/>
                <a:ea typeface="楷体" panose="02010609060101010101" pitchFamily="49" charset="-122"/>
              </a:rPr>
              <a:t>access/</a:t>
            </a:r>
            <a:r>
              <a:rPr lang="en-US" altLang="zh-CN" dirty="0" err="1" smtClean="0">
                <a:solidFill>
                  <a:schemeClr val="bg1"/>
                </a:solidFill>
                <a:latin typeface="楷体" panose="02010609060101010101" pitchFamily="49" charset="-122"/>
                <a:ea typeface="楷体" panose="02010609060101010101" pitchFamily="49" charset="-122"/>
              </a:rPr>
              <a:t>mssql</a:t>
            </a:r>
            <a:r>
              <a:rPr lang="en-US" altLang="zh-CN" dirty="0" smtClean="0">
                <a:solidFill>
                  <a:schemeClr val="bg1"/>
                </a:solidFill>
                <a:latin typeface="楷体" panose="02010609060101010101" pitchFamily="49" charset="-122"/>
                <a:ea typeface="楷体" panose="02010609060101010101" pitchFamily="49" charset="-122"/>
              </a:rPr>
              <a:t>/</a:t>
            </a:r>
            <a:r>
              <a:rPr lang="en-US" altLang="zh-CN" dirty="0" err="1" smtClean="0">
                <a:solidFill>
                  <a:schemeClr val="bg1"/>
                </a:solidFill>
                <a:latin typeface="楷体" panose="02010609060101010101" pitchFamily="49" charset="-122"/>
                <a:ea typeface="楷体" panose="02010609060101010101" pitchFamily="49" charset="-122"/>
              </a:rPr>
              <a:t>mysql</a:t>
            </a:r>
            <a:r>
              <a:rPr lang="en-US" altLang="zh-CN" dirty="0" smtClean="0">
                <a:solidFill>
                  <a:schemeClr val="bg1"/>
                </a:solidFill>
                <a:latin typeface="楷体" panose="02010609060101010101" pitchFamily="49" charset="-122"/>
                <a:ea typeface="楷体" panose="02010609060101010101" pitchFamily="49" charset="-122"/>
              </a:rPr>
              <a:t>/oracle/Sybase/</a:t>
            </a:r>
            <a:r>
              <a:rPr lang="en-US" altLang="zh-CN" dirty="0" err="1" smtClean="0">
                <a:solidFill>
                  <a:schemeClr val="bg1"/>
                </a:solidFill>
                <a:latin typeface="楷体" panose="02010609060101010101" pitchFamily="49" charset="-122"/>
                <a:ea typeface="楷体" panose="02010609060101010101" pitchFamily="49" charset="-122"/>
              </a:rPr>
              <a:t>postgresql</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zh-CN" altLang="en-US" dirty="0" smtClean="0">
                <a:solidFill>
                  <a:schemeClr val="bg1"/>
                </a:solidFill>
                <a:latin typeface="楷体" panose="02010609060101010101" pitchFamily="49" charset="-122"/>
                <a:ea typeface="楷体" panose="02010609060101010101" pitchFamily="49" charset="-122"/>
              </a:rPr>
              <a:t>正则表达式        </a:t>
            </a:r>
            <a:r>
              <a:rPr lang="en-US" altLang="zh-CN" dirty="0" smtClean="0">
                <a:solidFill>
                  <a:schemeClr val="bg1"/>
                </a:solidFill>
                <a:latin typeface="楷体" panose="02010609060101010101" pitchFamily="49" charset="-122"/>
                <a:ea typeface="楷体" panose="02010609060101010101" pitchFamily="49" charset="-122"/>
              </a:rPr>
              <a:t>30</a:t>
            </a:r>
            <a:r>
              <a:rPr lang="zh-CN" altLang="en-US" dirty="0" smtClean="0">
                <a:solidFill>
                  <a:schemeClr val="bg1"/>
                </a:solidFill>
                <a:latin typeface="楷体" panose="02010609060101010101" pitchFamily="49" charset="-122"/>
                <a:ea typeface="楷体" panose="02010609060101010101" pitchFamily="49" charset="-122"/>
              </a:rPr>
              <a:t>分钟入门教程 </a:t>
            </a:r>
            <a:r>
              <a:rPr lang="en-US" altLang="zh-CN" dirty="0">
                <a:solidFill>
                  <a:schemeClr val="bg1"/>
                </a:solidFill>
                <a:latin typeface="楷体" panose="02010609060101010101" pitchFamily="49" charset="-122"/>
                <a:ea typeface="楷体" panose="02010609060101010101" pitchFamily="49" charset="-122"/>
              </a:rPr>
              <a:t>http://deerchao.net/tutorials/regex/regex.htm</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2.</a:t>
            </a:r>
            <a:r>
              <a:rPr lang="zh-CN" altLang="en-US" dirty="0" smtClean="0">
                <a:solidFill>
                  <a:schemeClr val="bg1"/>
                </a:solidFill>
                <a:latin typeface="楷体" panose="02010609060101010101" pitchFamily="49" charset="-122"/>
                <a:ea typeface="楷体" panose="02010609060101010101" pitchFamily="49" charset="-122"/>
              </a:rPr>
              <a:t>网络基础（</a:t>
            </a:r>
            <a:r>
              <a:rPr lang="en-US" altLang="zh-CN" dirty="0" smtClean="0">
                <a:solidFill>
                  <a:schemeClr val="bg1"/>
                </a:solidFill>
                <a:latin typeface="楷体" panose="02010609060101010101" pitchFamily="49" charset="-122"/>
                <a:ea typeface="楷体" panose="02010609060101010101" pitchFamily="49" charset="-122"/>
              </a:rPr>
              <a:t>TCP/IP</a:t>
            </a:r>
            <a:r>
              <a:rPr lang="zh-CN" altLang="en-US" dirty="0" smtClean="0">
                <a:solidFill>
                  <a:schemeClr val="bg1"/>
                </a:solidFill>
                <a:latin typeface="楷体" panose="02010609060101010101" pitchFamily="49" charset="-122"/>
                <a:ea typeface="楷体" panose="02010609060101010101" pitchFamily="49" charset="-122"/>
              </a:rPr>
              <a:t>等基础协议该看还是看看吧）</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en-US" altLang="zh-CN" dirty="0" err="1" smtClean="0">
                <a:solidFill>
                  <a:schemeClr val="bg1"/>
                </a:solidFill>
                <a:latin typeface="楷体" panose="02010609060101010101" pitchFamily="49" charset="-122"/>
                <a:ea typeface="楷体" panose="02010609060101010101" pitchFamily="49" charset="-122"/>
              </a:rPr>
              <a:t>tcp</a:t>
            </a:r>
            <a:r>
              <a:rPr lang="en-US" altLang="zh-CN" dirty="0" smtClean="0">
                <a:solidFill>
                  <a:schemeClr val="bg1"/>
                </a:solidFill>
                <a:latin typeface="楷体" panose="02010609060101010101" pitchFamily="49" charset="-122"/>
                <a:ea typeface="楷体" panose="02010609060101010101" pitchFamily="49" charset="-122"/>
              </a:rPr>
              <a:t>/IP</a:t>
            </a:r>
            <a:r>
              <a:rPr lang="zh-CN" altLang="en-US" dirty="0" smtClean="0">
                <a:solidFill>
                  <a:schemeClr val="bg1"/>
                </a:solidFill>
                <a:latin typeface="楷体" panose="02010609060101010101" pitchFamily="49" charset="-122"/>
                <a:ea typeface="楷体" panose="02010609060101010101" pitchFamily="49" charset="-122"/>
              </a:rPr>
              <a:t>协议</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   Http</a:t>
            </a:r>
            <a:r>
              <a:rPr lang="zh-CN" altLang="en-US" dirty="0" smtClean="0">
                <a:solidFill>
                  <a:schemeClr val="bg1"/>
                </a:solidFill>
                <a:latin typeface="楷体" panose="02010609060101010101" pitchFamily="49" charset="-122"/>
                <a:ea typeface="楷体" panose="02010609060101010101" pitchFamily="49" charset="-122"/>
              </a:rPr>
              <a:t>协议       推荐</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之困，本课程也有部分知识借鉴该书</a:t>
            </a:r>
            <a:r>
              <a:rPr lang="en-US" altLang="zh-CN" dirty="0" smtClean="0">
                <a:solidFill>
                  <a:schemeClr val="bg1"/>
                </a:solidFill>
                <a:latin typeface="楷体" panose="02010609060101010101" pitchFamily="49" charset="-122"/>
                <a:ea typeface="楷体" panose="02010609060101010101" pitchFamily="49" charset="-122"/>
              </a:rPr>
              <a:t>     </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7" name="文本框 16"/>
          <p:cNvSpPr txBox="1"/>
          <p:nvPr/>
        </p:nvSpPr>
        <p:spPr>
          <a:xfrm>
            <a:off x="587317" y="2295175"/>
            <a:ext cx="11726287" cy="923330"/>
          </a:xfrm>
          <a:prstGeom prst="rect">
            <a:avLst/>
          </a:prstGeom>
          <a:noFill/>
        </p:spPr>
        <p:txBody>
          <a:bodyPr wrap="none" rtlCol="0">
            <a:spAutoFit/>
          </a:bodyPr>
          <a:lstStyle/>
          <a:p>
            <a:r>
              <a:rPr lang="zh-CN" altLang="en-US" dirty="0" smtClean="0">
                <a:solidFill>
                  <a:schemeClr val="bg1"/>
                </a:solidFill>
                <a:latin typeface="楷体" panose="02010609060101010101" pitchFamily="49" charset="-122"/>
                <a:ea typeface="楷体" panose="02010609060101010101" pitchFamily="49" charset="-122"/>
              </a:rPr>
              <a:t>需要学什么？</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这里我大概说下需要了解哪些，相关的专业知识可以自行百度资料（或者直接看参考资料中</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精通脚本黑客</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很旧也有错误，依然有参考价值，适合</a:t>
            </a:r>
            <a:r>
              <a:rPr lang="en-US" altLang="zh-CN" dirty="0" smtClean="0">
                <a:solidFill>
                  <a:schemeClr val="bg1"/>
                </a:solidFill>
                <a:latin typeface="楷体" panose="02010609060101010101" pitchFamily="49" charset="-122"/>
                <a:ea typeface="楷体" panose="02010609060101010101" pitchFamily="49" charset="-122"/>
              </a:rPr>
              <a:t>0</a:t>
            </a:r>
            <a:r>
              <a:rPr lang="zh-CN" altLang="en-US" dirty="0" smtClean="0">
                <a:solidFill>
                  <a:schemeClr val="bg1"/>
                </a:solidFill>
                <a:latin typeface="楷体" panose="02010609060101010101" pitchFamily="49" charset="-122"/>
                <a:ea typeface="楷体" panose="02010609060101010101" pitchFamily="49" charset="-122"/>
              </a:rPr>
              <a:t>基础入门学习）</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2"/>
          <p:cNvSpPr>
            <a:spLocks noChangeArrowheads="1"/>
          </p:cNvSpPr>
          <p:nvPr/>
        </p:nvSpPr>
        <p:spPr bwMode="auto">
          <a:xfrm>
            <a:off x="741872" y="1864069"/>
            <a:ext cx="16653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ko-KR" sz="1600" dirty="0" smtClean="0">
                <a:solidFill>
                  <a:schemeClr val="bg1"/>
                </a:solidFill>
                <a:latin typeface="Arial Black" panose="020B0A04020102020204" pitchFamily="34" charset="0"/>
              </a:rPr>
              <a:t>HTTP</a:t>
            </a:r>
            <a:r>
              <a:rPr lang="zh-CN" altLang="en-US" sz="1600" dirty="0" smtClean="0">
                <a:solidFill>
                  <a:schemeClr val="bg1"/>
                </a:solidFill>
                <a:latin typeface="Arial Black" panose="020B0A04020102020204" pitchFamily="34" charset="0"/>
              </a:rPr>
              <a:t>请求</a:t>
            </a:r>
            <a:endParaRPr lang="en-US" altLang="zh-CN" sz="1600" dirty="0">
              <a:solidFill>
                <a:schemeClr val="bg1"/>
              </a:solidFill>
              <a:latin typeface="Arial Black" panose="020B0A04020102020204" pitchFamily="34" charset="0"/>
            </a:endParaRPr>
          </a:p>
          <a:p>
            <a:pPr algn="ctr"/>
            <a:endParaRPr lang="en-US" altLang="zh-CN" sz="1600" dirty="0" smtClean="0">
              <a:solidFill>
                <a:schemeClr val="bg1"/>
              </a:solidFill>
              <a:latin typeface="Arial Black" panose="020B0A04020102020204" pitchFamily="34" charset="0"/>
            </a:endParaRPr>
          </a:p>
        </p:txBody>
      </p:sp>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054077" y="123134"/>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48143" name="Rectangle 8"/>
          <p:cNvSpPr>
            <a:spLocks noChangeArrowheads="1"/>
          </p:cNvSpPr>
          <p:nvPr/>
        </p:nvSpPr>
        <p:spPr bwMode="auto">
          <a:xfrm>
            <a:off x="1150031" y="560163"/>
            <a:ext cx="98220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超文本传输协议</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是访问万维网使用的核心通信协议。使用基于消息的模型：客户端发出一    条请求信息，而后由服务器返回一条响应消息。该协议基本上不需要连接，虽然</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使用有状态的</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协议作为它的传输机制，但每次请求与响应交换都自动完成，并且可能使用不同的</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连接。</a:t>
            </a:r>
            <a:r>
              <a:rPr lang="en-US" altLang="zh-CN" b="1" dirty="0" smtClean="0">
                <a:solidFill>
                  <a:schemeClr val="bg1"/>
                </a:solidFill>
                <a:latin typeface="楷体" panose="02010609060101010101" pitchFamily="49" charset="-122"/>
                <a:ea typeface="楷体" panose="02010609060101010101" pitchFamily="49" charset="-122"/>
              </a:rPr>
              <a:t>Web</a:t>
            </a:r>
            <a:r>
              <a:rPr lang="zh-CN" altLang="en-US" b="1" dirty="0" smtClean="0">
                <a:solidFill>
                  <a:schemeClr val="bg1"/>
                </a:solidFill>
                <a:latin typeface="楷体" panose="02010609060101010101" pitchFamily="49" charset="-122"/>
                <a:ea typeface="楷体" panose="02010609060101010101" pitchFamily="49" charset="-122"/>
              </a:rPr>
              <a:t>攻击的本质，就是通过</a:t>
            </a:r>
            <a:r>
              <a:rPr lang="en-US" altLang="zh-CN" b="1" dirty="0" smtClean="0">
                <a:solidFill>
                  <a:schemeClr val="bg1"/>
                </a:solidFill>
                <a:latin typeface="楷体" panose="02010609060101010101" pitchFamily="49" charset="-122"/>
                <a:ea typeface="楷体" panose="02010609060101010101" pitchFamily="49" charset="-122"/>
              </a:rPr>
              <a:t>HTTP</a:t>
            </a:r>
            <a:r>
              <a:rPr lang="zh-CN" altLang="en-US" b="1" dirty="0" smtClean="0">
                <a:solidFill>
                  <a:schemeClr val="bg1"/>
                </a:solidFill>
                <a:latin typeface="楷体" panose="02010609060101010101" pitchFamily="49" charset="-122"/>
                <a:ea typeface="楷体" panose="02010609060101010101" pitchFamily="49" charset="-122"/>
              </a:rPr>
              <a:t>协议篡改应用程序</a:t>
            </a:r>
            <a:endParaRPr lang="en-US" altLang="ko-KR" b="1" dirty="0">
              <a:solidFill>
                <a:schemeClr val="bg1"/>
              </a:solidFill>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a:blip r:embed="rId1"/>
          <a:stretch>
            <a:fillRect/>
          </a:stretch>
        </p:blipFill>
        <p:spPr>
          <a:xfrm>
            <a:off x="6061075" y="2118069"/>
            <a:ext cx="5248275" cy="3333750"/>
          </a:xfrm>
          <a:prstGeom prst="rect">
            <a:avLst/>
          </a:prstGeom>
        </p:spPr>
      </p:pic>
      <p:sp>
        <p:nvSpPr>
          <p:cNvPr id="3" name="文本框 2"/>
          <p:cNvSpPr txBox="1"/>
          <p:nvPr/>
        </p:nvSpPr>
        <p:spPr>
          <a:xfrm>
            <a:off x="529610" y="5224280"/>
            <a:ext cx="5226201" cy="923330"/>
          </a:xfrm>
          <a:prstGeom prst="rect">
            <a:avLst/>
          </a:prstGeom>
          <a:noFill/>
        </p:spPr>
        <p:txBody>
          <a:bodyPr wrap="square" rtlCol="0">
            <a:spAutoFit/>
          </a:bodyPr>
          <a:lstStyle/>
          <a:p>
            <a:pPr algn="ctr"/>
            <a:r>
              <a:rPr lang="en-US" altLang="zh-CN" dirty="0" smtClean="0">
                <a:solidFill>
                  <a:schemeClr val="bg1"/>
                </a:solidFill>
                <a:latin typeface="楷体" panose="02010609060101010101" pitchFamily="49" charset="-122"/>
                <a:ea typeface="楷体" panose="02010609060101010101" pitchFamily="49" charset="-122"/>
              </a:rPr>
              <a:t>7.Cookie</a:t>
            </a:r>
            <a:r>
              <a:rPr lang="zh-CN" altLang="en-US" dirty="0">
                <a:solidFill>
                  <a:schemeClr val="bg1"/>
                </a:solidFill>
                <a:latin typeface="楷体" panose="02010609060101010101" pitchFamily="49" charset="-122"/>
                <a:ea typeface="楷体" panose="02010609060101010101" pitchFamily="49" charset="-122"/>
              </a:rPr>
              <a:t>消息头用于提交服务器向客户发布的</a:t>
            </a:r>
            <a:r>
              <a:rPr lang="zh-CN" altLang="en-US" dirty="0" smtClean="0">
                <a:solidFill>
                  <a:schemeClr val="bg1"/>
                </a:solidFill>
                <a:latin typeface="楷体" panose="02010609060101010101" pitchFamily="49" charset="-122"/>
                <a:ea typeface="楷体" panose="02010609060101010101" pitchFamily="49" charset="-122"/>
              </a:rPr>
              <a:t>其他</a:t>
            </a:r>
            <a:endParaRPr lang="en-US" altLang="zh-CN" dirty="0" smtClean="0">
              <a:solidFill>
                <a:schemeClr val="bg1"/>
              </a:solidFill>
              <a:latin typeface="楷体" panose="02010609060101010101" pitchFamily="49" charset="-122"/>
              <a:ea typeface="楷体" panose="02010609060101010101" pitchFamily="49" charset="-122"/>
            </a:endParaRPr>
          </a:p>
          <a:p>
            <a:pPr algn="ctr"/>
            <a:r>
              <a:rPr lang="zh-CN" altLang="en-US" dirty="0" smtClean="0">
                <a:solidFill>
                  <a:schemeClr val="bg1"/>
                </a:solidFill>
                <a:latin typeface="楷体" panose="02010609060101010101" pitchFamily="49" charset="-122"/>
                <a:ea typeface="楷体" panose="02010609060101010101" pitchFamily="49" charset="-122"/>
              </a:rPr>
              <a:t>参数</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4" name="文本框 3"/>
          <p:cNvSpPr txBox="1"/>
          <p:nvPr/>
        </p:nvSpPr>
        <p:spPr>
          <a:xfrm>
            <a:off x="529610" y="2197162"/>
            <a:ext cx="4921866" cy="646331"/>
          </a:xfrm>
          <a:prstGeom prst="rect">
            <a:avLst/>
          </a:prstGeom>
          <a:noFill/>
        </p:spPr>
        <p:txBody>
          <a:bodyPr wrap="square" rtlCol="0">
            <a:spAutoFit/>
          </a:bodyPr>
          <a:lstStyle/>
          <a:p>
            <a:r>
              <a:rPr lang="en-US" altLang="zh-CN" dirty="0">
                <a:solidFill>
                  <a:schemeClr val="bg1"/>
                </a:solidFill>
                <a:latin typeface="楷体" panose="02010609060101010101" pitchFamily="49" charset="-122"/>
                <a:ea typeface="楷体" panose="02010609060101010101" pitchFamily="49" charset="-122"/>
              </a:rPr>
              <a:t>1. </a:t>
            </a:r>
            <a:r>
              <a:rPr lang="zh-CN" altLang="en-US" dirty="0">
                <a:solidFill>
                  <a:schemeClr val="bg1"/>
                </a:solidFill>
                <a:latin typeface="楷体" panose="02010609060101010101" pitchFamily="49" charset="-122"/>
                <a:ea typeface="楷体" panose="02010609060101010101" pitchFamily="49" charset="-122"/>
              </a:rPr>
              <a:t>被请求的</a:t>
            </a:r>
            <a:r>
              <a:rPr lang="en-US" altLang="zh-CN" dirty="0">
                <a:solidFill>
                  <a:schemeClr val="bg1"/>
                </a:solidFill>
                <a:latin typeface="楷体" panose="02010609060101010101" pitchFamily="49" charset="-122"/>
                <a:ea typeface="楷体" panose="02010609060101010101" pitchFamily="49" charset="-122"/>
              </a:rPr>
              <a:t>URL</a:t>
            </a:r>
            <a:r>
              <a:rPr lang="zh-CN" altLang="en-US" dirty="0">
                <a:solidFill>
                  <a:schemeClr val="bg1"/>
                </a:solidFill>
                <a:latin typeface="楷体" panose="02010609060101010101" pitchFamily="49" charset="-122"/>
                <a:ea typeface="楷体" panose="02010609060101010101" pitchFamily="49" charset="-122"/>
              </a:rPr>
              <a:t>。</a:t>
            </a:r>
            <a:r>
              <a:rPr lang="en-US" altLang="zh-CN" dirty="0">
                <a:solidFill>
                  <a:schemeClr val="bg1"/>
                </a:solidFill>
                <a:latin typeface="楷体" panose="02010609060101010101" pitchFamily="49" charset="-122"/>
                <a:ea typeface="楷体" panose="02010609060101010101" pitchFamily="49" charset="-122"/>
              </a:rPr>
              <a:t>URL</a:t>
            </a:r>
            <a:r>
              <a:rPr lang="zh-CN" altLang="en-US" dirty="0">
                <a:solidFill>
                  <a:schemeClr val="bg1"/>
                </a:solidFill>
                <a:latin typeface="楷体" panose="02010609060101010101" pitchFamily="49" charset="-122"/>
                <a:ea typeface="楷体" panose="02010609060101010101" pitchFamily="49" charset="-122"/>
              </a:rPr>
              <a:t>由被请求的资源名称</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5" name="文本框 4"/>
          <p:cNvSpPr txBox="1"/>
          <p:nvPr/>
        </p:nvSpPr>
        <p:spPr>
          <a:xfrm>
            <a:off x="529610" y="2610383"/>
            <a:ext cx="4810740" cy="369332"/>
          </a:xfrm>
          <a:prstGeom prst="rect">
            <a:avLst/>
          </a:prstGeom>
          <a:noFill/>
        </p:spPr>
        <p:txBody>
          <a:bodyPr wrap="square" rtlCol="0">
            <a:spAutoFit/>
          </a:bodyPr>
          <a:lstStyle/>
          <a:p>
            <a:pPr algn="ct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 </a:t>
            </a:r>
            <a:endParaRPr lang="en-US" altLang="zh-CN" dirty="0">
              <a:solidFill>
                <a:schemeClr val="bg1"/>
              </a:solidFill>
              <a:latin typeface="楷体" panose="02010609060101010101" pitchFamily="49" charset="-122"/>
              <a:ea typeface="楷体" panose="02010609060101010101" pitchFamily="49" charset="-122"/>
            </a:endParaRPr>
          </a:p>
        </p:txBody>
      </p:sp>
      <p:sp>
        <p:nvSpPr>
          <p:cNvPr id="8" name="文本框 7"/>
          <p:cNvSpPr txBox="1"/>
          <p:nvPr/>
        </p:nvSpPr>
        <p:spPr>
          <a:xfrm>
            <a:off x="529610" y="3169960"/>
            <a:ext cx="5147564" cy="646331"/>
          </a:xfrm>
          <a:prstGeom prst="rect">
            <a:avLst/>
          </a:prstGeom>
          <a:noFill/>
        </p:spPr>
        <p:txBody>
          <a:bodyPr wrap="none" rtlCol="0">
            <a:spAutoFit/>
          </a:bodyPr>
          <a:lstStyle/>
          <a:p>
            <a:r>
              <a:rPr lang="en-US" altLang="zh-CN" dirty="0">
                <a:solidFill>
                  <a:schemeClr val="bg1"/>
                </a:solidFill>
                <a:latin typeface="楷体" panose="02010609060101010101" pitchFamily="49" charset="-122"/>
                <a:ea typeface="楷体" panose="02010609060101010101" pitchFamily="49" charset="-122"/>
              </a:rPr>
              <a:t>3.</a:t>
            </a:r>
            <a:r>
              <a:rPr lang="zh-CN" altLang="en-US" dirty="0">
                <a:solidFill>
                  <a:schemeClr val="bg1"/>
                </a:solidFill>
                <a:latin typeface="楷体" panose="02010609060101010101" pitchFamily="49" charset="-122"/>
                <a:ea typeface="楷体" panose="02010609060101010101" pitchFamily="49" charset="-122"/>
              </a:rPr>
              <a:t>使用的</a:t>
            </a:r>
            <a:r>
              <a:rPr lang="en-US" altLang="zh-CN" dirty="0">
                <a:solidFill>
                  <a:schemeClr val="bg1"/>
                </a:solidFill>
                <a:latin typeface="楷体" panose="02010609060101010101" pitchFamily="49" charset="-122"/>
                <a:ea typeface="楷体" panose="02010609060101010101" pitchFamily="49" charset="-122"/>
              </a:rPr>
              <a:t>HTTP</a:t>
            </a:r>
            <a:r>
              <a:rPr lang="zh-CN" altLang="en-US" dirty="0">
                <a:solidFill>
                  <a:schemeClr val="bg1"/>
                </a:solidFill>
                <a:latin typeface="楷体" panose="02010609060101010101" pitchFamily="49" charset="-122"/>
                <a:ea typeface="楷体" panose="02010609060101010101" pitchFamily="49" charset="-122"/>
              </a:rPr>
              <a:t>版本。多数浏览器默认使用</a:t>
            </a:r>
            <a:r>
              <a:rPr lang="en-US" altLang="zh-CN" dirty="0" smtClean="0">
                <a:solidFill>
                  <a:schemeClr val="bg1"/>
                </a:solidFill>
                <a:latin typeface="楷体" panose="02010609060101010101" pitchFamily="49" charset="-122"/>
                <a:ea typeface="楷体" panose="02010609060101010101" pitchFamily="49" charset="-122"/>
              </a:rPr>
              <a:t>1.1</a:t>
            </a:r>
            <a:r>
              <a:rPr lang="zh-CN" altLang="en-US" dirty="0">
                <a:solidFill>
                  <a:schemeClr val="bg1"/>
                </a:solidFill>
                <a:latin typeface="楷体" panose="02010609060101010101" pitchFamily="49" charset="-122"/>
                <a:ea typeface="楷体" panose="02010609060101010101" pitchFamily="49" charset="-122"/>
              </a:rPr>
              <a:t>版本</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9" name="文本框 8"/>
          <p:cNvSpPr txBox="1"/>
          <p:nvPr/>
        </p:nvSpPr>
        <p:spPr>
          <a:xfrm>
            <a:off x="529610" y="3583181"/>
            <a:ext cx="5147563" cy="923330"/>
          </a:xfrm>
          <a:prstGeom prst="rect">
            <a:avLst/>
          </a:prstGeom>
          <a:noFill/>
        </p:spPr>
        <p:txBody>
          <a:bodyPr wrap="none" rtlCol="0">
            <a:spAutoFit/>
          </a:bodyPr>
          <a:lstStyle/>
          <a:p>
            <a:r>
              <a:rPr lang="en-US" altLang="zh-CN" dirty="0">
                <a:solidFill>
                  <a:schemeClr val="bg1"/>
                </a:solidFill>
                <a:latin typeface="楷体" panose="02010609060101010101" pitchFamily="49" charset="-122"/>
                <a:ea typeface="楷体" panose="02010609060101010101" pitchFamily="49" charset="-122"/>
              </a:rPr>
              <a:t>4.Host</a:t>
            </a:r>
            <a:r>
              <a:rPr lang="zh-CN" altLang="en-US" dirty="0">
                <a:solidFill>
                  <a:schemeClr val="bg1"/>
                </a:solidFill>
                <a:latin typeface="楷体" panose="02010609060101010101" pitchFamily="49" charset="-122"/>
                <a:ea typeface="楷体" panose="02010609060101010101" pitchFamily="49" charset="-122"/>
              </a:rPr>
              <a:t>消息头用于指定出现在被访问的完整</a:t>
            </a:r>
            <a:r>
              <a:rPr lang="en-US" altLang="zh-CN" dirty="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中</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的</a:t>
            </a:r>
            <a:r>
              <a:rPr lang="zh-CN" altLang="en-US" dirty="0">
                <a:solidFill>
                  <a:schemeClr val="bg1"/>
                </a:solidFill>
                <a:latin typeface="楷体" panose="02010609060101010101" pitchFamily="49" charset="-122"/>
                <a:ea typeface="楷体" panose="02010609060101010101" pitchFamily="49" charset="-122"/>
              </a:rPr>
              <a:t>主机名称</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0" name="文本框 9"/>
          <p:cNvSpPr txBox="1"/>
          <p:nvPr/>
        </p:nvSpPr>
        <p:spPr>
          <a:xfrm>
            <a:off x="529610" y="4229512"/>
            <a:ext cx="5262979" cy="923330"/>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5.User-Agent</a:t>
            </a:r>
            <a:r>
              <a:rPr lang="zh-CN" altLang="en-US" dirty="0" smtClean="0">
                <a:solidFill>
                  <a:schemeClr val="bg1"/>
                </a:solidFill>
                <a:latin typeface="楷体" panose="02010609060101010101" pitchFamily="49" charset="-122"/>
                <a:ea typeface="楷体" panose="02010609060101010101" pitchFamily="49" charset="-122"/>
              </a:rPr>
              <a:t>消息头提供与浏览器或其他生成请求</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的客户软件有关的信息。</a:t>
            </a:r>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7" name="文本框 16"/>
          <p:cNvSpPr txBox="1"/>
          <p:nvPr/>
        </p:nvSpPr>
        <p:spPr>
          <a:xfrm>
            <a:off x="529610" y="2530255"/>
            <a:ext cx="5262979" cy="646331"/>
          </a:xfrm>
          <a:prstGeom prst="rect">
            <a:avLst/>
          </a:prstGeom>
          <a:noFill/>
        </p:spPr>
        <p:txBody>
          <a:bodyPr wrap="none" rtlCol="0">
            <a:spAutoFit/>
          </a:bodyPr>
          <a:lstStyle/>
          <a:p>
            <a:r>
              <a:rPr lang="en-US" altLang="zh-CN" dirty="0">
                <a:solidFill>
                  <a:schemeClr val="bg1"/>
                </a:solidFill>
                <a:latin typeface="楷体" panose="02010609060101010101" pitchFamily="49" charset="-122"/>
                <a:ea typeface="楷体" panose="02010609060101010101" pitchFamily="49" charset="-122"/>
              </a:rPr>
              <a:t>2. http</a:t>
            </a:r>
            <a:r>
              <a:rPr lang="zh-CN" altLang="en-US" dirty="0">
                <a:solidFill>
                  <a:schemeClr val="bg1"/>
                </a:solidFill>
                <a:latin typeface="楷体" panose="02010609060101010101" pitchFamily="49" charset="-122"/>
                <a:ea typeface="楷体" panose="02010609060101010101" pitchFamily="49" charset="-122"/>
              </a:rPr>
              <a:t>请求最常用的方法是</a:t>
            </a:r>
            <a:r>
              <a:rPr lang="en-US" altLang="zh-CN" dirty="0">
                <a:solidFill>
                  <a:schemeClr val="bg1"/>
                </a:solidFill>
                <a:latin typeface="楷体" panose="02010609060101010101" pitchFamily="49" charset="-122"/>
                <a:ea typeface="楷体" panose="02010609060101010101" pitchFamily="49" charset="-122"/>
              </a:rPr>
              <a:t>GET</a:t>
            </a:r>
            <a:r>
              <a:rPr lang="zh-CN" altLang="en-US" dirty="0">
                <a:solidFill>
                  <a:schemeClr val="bg1"/>
                </a:solidFill>
                <a:latin typeface="楷体" panose="02010609060101010101" pitchFamily="49" charset="-122"/>
                <a:ea typeface="楷体" panose="02010609060101010101" pitchFamily="49" charset="-122"/>
              </a:rPr>
              <a:t>，它的主要作用</a:t>
            </a:r>
            <a:r>
              <a:rPr lang="zh-CN" altLang="en-US" dirty="0" smtClean="0">
                <a:solidFill>
                  <a:schemeClr val="bg1"/>
                </a:solidFill>
                <a:latin typeface="楷体" panose="02010609060101010101" pitchFamily="49" charset="-122"/>
                <a:ea typeface="楷体" panose="02010609060101010101" pitchFamily="49" charset="-122"/>
              </a:rPr>
              <a:t>是</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从</a:t>
            </a:r>
            <a:r>
              <a:rPr lang="en-US" altLang="zh-CN" dirty="0">
                <a:solidFill>
                  <a:schemeClr val="bg1"/>
                </a:solidFill>
                <a:latin typeface="楷体" panose="02010609060101010101" pitchFamily="49" charset="-122"/>
                <a:ea typeface="楷体" panose="02010609060101010101" pitchFamily="49" charset="-122"/>
              </a:rPr>
              <a:t>Web</a:t>
            </a:r>
            <a:r>
              <a:rPr lang="zh-CN" altLang="en-US" dirty="0">
                <a:solidFill>
                  <a:schemeClr val="bg1"/>
                </a:solidFill>
                <a:latin typeface="楷体" panose="02010609060101010101" pitchFamily="49" charset="-122"/>
                <a:ea typeface="楷体" panose="02010609060101010101" pitchFamily="49" charset="-122"/>
              </a:rPr>
              <a:t>服务器获取一个资源</a:t>
            </a:r>
            <a:endParaRPr lang="zh-CN" altLang="en-US" dirty="0"/>
          </a:p>
        </p:txBody>
      </p:sp>
      <p:sp>
        <p:nvSpPr>
          <p:cNvPr id="11" name="文本框 10"/>
          <p:cNvSpPr txBox="1"/>
          <p:nvPr/>
        </p:nvSpPr>
        <p:spPr>
          <a:xfrm>
            <a:off x="529610" y="4831420"/>
            <a:ext cx="4801315" cy="646331"/>
          </a:xfrm>
          <a:prstGeom prst="rect">
            <a:avLst/>
          </a:prstGeom>
          <a:noFill/>
        </p:spPr>
        <p:txBody>
          <a:bodyPr wrap="none" rtlCol="0">
            <a:spAutoFit/>
          </a:bodyPr>
          <a:lstStyle/>
          <a:p>
            <a:r>
              <a:rPr lang="en-US" altLang="zh-CN" dirty="0">
                <a:solidFill>
                  <a:schemeClr val="bg1"/>
                </a:solidFill>
                <a:latin typeface="楷体" panose="02010609060101010101" pitchFamily="49" charset="-122"/>
                <a:ea typeface="楷体" panose="02010609060101010101" pitchFamily="49" charset="-122"/>
              </a:rPr>
              <a:t>6.Referer</a:t>
            </a:r>
            <a:r>
              <a:rPr lang="zh-CN" altLang="en-US" dirty="0">
                <a:solidFill>
                  <a:schemeClr val="bg1"/>
                </a:solidFill>
                <a:latin typeface="楷体" panose="02010609060101010101" pitchFamily="49" charset="-122"/>
                <a:ea typeface="楷体" panose="02010609060101010101" pitchFamily="49" charset="-122"/>
              </a:rPr>
              <a:t>消息头用于表示发出请求的原始</a:t>
            </a:r>
            <a:r>
              <a:rPr lang="en-US" altLang="zh-CN" dirty="0">
                <a:solidFill>
                  <a:schemeClr val="bg1"/>
                </a:solidFill>
                <a:latin typeface="楷体" panose="02010609060101010101" pitchFamily="49" charset="-122"/>
                <a:ea typeface="楷体" panose="02010609060101010101" pitchFamily="49" charset="-122"/>
              </a:rPr>
              <a:t>URL</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2"/>
          <p:cNvSpPr>
            <a:spLocks noChangeArrowheads="1"/>
          </p:cNvSpPr>
          <p:nvPr/>
        </p:nvSpPr>
        <p:spPr bwMode="auto">
          <a:xfrm>
            <a:off x="527486" y="989682"/>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ko-KR" sz="1600" dirty="0" smtClean="0">
                <a:solidFill>
                  <a:schemeClr val="bg1"/>
                </a:solidFill>
                <a:latin typeface="Arial Black" panose="020B0A04020102020204" pitchFamily="34" charset="0"/>
              </a:rPr>
              <a:t>HTTP</a:t>
            </a:r>
            <a:r>
              <a:rPr lang="zh-CN" altLang="en-US" sz="1600" dirty="0" smtClean="0">
                <a:solidFill>
                  <a:schemeClr val="bg1"/>
                </a:solidFill>
                <a:latin typeface="Arial Black" panose="020B0A04020102020204" pitchFamily="34" charset="0"/>
              </a:rPr>
              <a:t>响应</a:t>
            </a:r>
            <a:endParaRPr lang="en-US" altLang="zh-CN" sz="1600" dirty="0" smtClean="0">
              <a:solidFill>
                <a:schemeClr val="bg1"/>
              </a:solidFill>
              <a:latin typeface="Arial Black" panose="020B0A04020102020204" pitchFamily="34" charset="0"/>
            </a:endParaRPr>
          </a:p>
        </p:txBody>
      </p:sp>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4" name="文本框 3"/>
          <p:cNvSpPr txBox="1"/>
          <p:nvPr/>
        </p:nvSpPr>
        <p:spPr>
          <a:xfrm>
            <a:off x="529610" y="1375366"/>
            <a:ext cx="4921866" cy="1200329"/>
          </a:xfrm>
          <a:prstGeom prst="rect">
            <a:avLst/>
          </a:prstGeom>
          <a:noFill/>
        </p:spPr>
        <p:txBody>
          <a:bodyPr wrap="square" rtlCol="0">
            <a:spAutoFit/>
          </a:bodyPr>
          <a:lstStyle/>
          <a:p>
            <a:r>
              <a:rPr lang="en-US" altLang="zh-CN" dirty="0">
                <a:solidFill>
                  <a:schemeClr val="bg1"/>
                </a:solidFill>
                <a:latin typeface="楷体" panose="02010609060101010101" pitchFamily="49" charset="-122"/>
                <a:ea typeface="楷体" panose="02010609060101010101" pitchFamily="49" charset="-122"/>
              </a:rPr>
              <a:t>1. </a:t>
            </a:r>
            <a:r>
              <a:rPr lang="zh-CN" altLang="en-US" dirty="0" smtClean="0">
                <a:solidFill>
                  <a:schemeClr val="bg1"/>
                </a:solidFill>
                <a:latin typeface="楷体" panose="02010609060101010101" pitchFamily="49" charset="-122"/>
                <a:ea typeface="楷体" panose="02010609060101010101" pitchFamily="49" charset="-122"/>
              </a:rPr>
              <a:t>使用的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版本，请求结果的数字状态码。</a:t>
            </a:r>
            <a:r>
              <a:rPr lang="en-US" altLang="zh-CN" dirty="0" smtClean="0">
                <a:solidFill>
                  <a:schemeClr val="bg1"/>
                </a:solidFill>
                <a:latin typeface="楷体" panose="02010609060101010101" pitchFamily="49" charset="-122"/>
                <a:ea typeface="楷体" panose="02010609060101010101" pitchFamily="49" charset="-122"/>
              </a:rPr>
              <a:t>200</a:t>
            </a:r>
            <a:r>
              <a:rPr lang="zh-CN" altLang="en-US" dirty="0" smtClean="0">
                <a:solidFill>
                  <a:schemeClr val="bg1"/>
                </a:solidFill>
                <a:latin typeface="楷体" panose="02010609060101010101" pitchFamily="49" charset="-122"/>
                <a:ea typeface="楷体" panose="02010609060101010101" pitchFamily="49" charset="-122"/>
              </a:rPr>
              <a:t>最常用，表示成功提交请求，正在返回被请求的资源</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8" name="文本框 7"/>
          <p:cNvSpPr txBox="1"/>
          <p:nvPr/>
        </p:nvSpPr>
        <p:spPr>
          <a:xfrm>
            <a:off x="500232" y="2387394"/>
            <a:ext cx="5493812" cy="1200329"/>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2.Server</a:t>
            </a:r>
            <a:r>
              <a:rPr lang="zh-CN" altLang="en-US" dirty="0" smtClean="0">
                <a:solidFill>
                  <a:schemeClr val="bg1"/>
                </a:solidFill>
                <a:latin typeface="楷体" panose="02010609060101010101" pitchFamily="49" charset="-122"/>
                <a:ea typeface="楷体" panose="02010609060101010101" pitchFamily="49" charset="-122"/>
              </a:rPr>
              <a:t>消息头包含一个标题，指明所使用的</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务器软件，有时还包括其他信息，如安装的模块和服</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务器操作系统。但可能并不准确</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0" name="文本框 9"/>
          <p:cNvSpPr txBox="1"/>
          <p:nvPr/>
        </p:nvSpPr>
        <p:spPr>
          <a:xfrm>
            <a:off x="500232" y="3402479"/>
            <a:ext cx="5493812" cy="923330"/>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3.Set-Cookie</a:t>
            </a:r>
            <a:r>
              <a:rPr lang="zh-CN" altLang="en-US" dirty="0" smtClean="0">
                <a:solidFill>
                  <a:schemeClr val="bg1"/>
                </a:solidFill>
                <a:latin typeface="楷体" panose="02010609060101010101" pitchFamily="49" charset="-122"/>
                <a:ea typeface="楷体" panose="02010609060101010101" pitchFamily="49" charset="-122"/>
              </a:rPr>
              <a:t>消息头向浏览器发送另一个</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，它</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将在随后向服务器发送的请求中由</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消息头返回</a:t>
            </a:r>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1" name="文本框 10"/>
          <p:cNvSpPr txBox="1"/>
          <p:nvPr/>
        </p:nvSpPr>
        <p:spPr>
          <a:xfrm>
            <a:off x="527486" y="4232193"/>
            <a:ext cx="5493812" cy="1477328"/>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4.Pragma</a:t>
            </a:r>
            <a:r>
              <a:rPr lang="zh-CN" altLang="en-US" dirty="0" smtClean="0">
                <a:solidFill>
                  <a:schemeClr val="bg1"/>
                </a:solidFill>
                <a:latin typeface="楷体" panose="02010609060101010101" pitchFamily="49" charset="-122"/>
                <a:ea typeface="楷体" panose="02010609060101010101" pitchFamily="49" charset="-122"/>
              </a:rPr>
              <a:t>消息头指示浏览器不要响应保存在缓存中。</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Expires</a:t>
            </a:r>
            <a:r>
              <a:rPr lang="zh-CN" altLang="en-US" dirty="0" smtClean="0">
                <a:solidFill>
                  <a:schemeClr val="bg1"/>
                </a:solidFill>
                <a:latin typeface="楷体" panose="02010609060101010101" pitchFamily="49" charset="-122"/>
                <a:ea typeface="楷体" panose="02010609060101010101" pitchFamily="49" charset="-122"/>
              </a:rPr>
              <a:t>消息头还指出响应内容已经过期，因此不应</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保存在缓存中。</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pic>
        <p:nvPicPr>
          <p:cNvPr id="2" name="图片 1"/>
          <p:cNvPicPr>
            <a:picLocks noChangeAspect="1"/>
          </p:cNvPicPr>
          <p:nvPr/>
        </p:nvPicPr>
        <p:blipFill>
          <a:blip r:embed="rId1"/>
          <a:stretch>
            <a:fillRect/>
          </a:stretch>
        </p:blipFill>
        <p:spPr>
          <a:xfrm>
            <a:off x="6022359" y="1709230"/>
            <a:ext cx="5600700" cy="2958904"/>
          </a:xfrm>
          <a:prstGeom prst="rect">
            <a:avLst/>
          </a:prstGeom>
        </p:spPr>
      </p:pic>
      <p:sp>
        <p:nvSpPr>
          <p:cNvPr id="18" name="文本框 17"/>
          <p:cNvSpPr txBox="1"/>
          <p:nvPr/>
        </p:nvSpPr>
        <p:spPr>
          <a:xfrm>
            <a:off x="527486" y="5220157"/>
            <a:ext cx="5955476" cy="923330"/>
          </a:xfrm>
          <a:prstGeom prst="rect">
            <a:avLst/>
          </a:prstGeom>
          <a:noFill/>
        </p:spPr>
        <p:txBody>
          <a:bodyPr wrap="non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5.</a:t>
            </a:r>
            <a:r>
              <a:rPr lang="zh-CN" altLang="en-US" dirty="0" smtClean="0">
                <a:solidFill>
                  <a:schemeClr val="bg1"/>
                </a:solidFill>
                <a:latin typeface="楷体" panose="02010609060101010101" pitchFamily="49" charset="-122"/>
                <a:ea typeface="楷体" panose="02010609060101010101" pitchFamily="49" charset="-122"/>
              </a:rPr>
              <a:t>几乎所有的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响应在消息头后都包含消息主体，</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Content-Type</a:t>
            </a:r>
            <a:r>
              <a:rPr lang="zh-CN" altLang="en-US" dirty="0" smtClean="0">
                <a:solidFill>
                  <a:schemeClr val="bg1"/>
                </a:solidFill>
                <a:latin typeface="楷体" panose="02010609060101010101" pitchFamily="49" charset="-122"/>
                <a:ea typeface="楷体" panose="02010609060101010101" pitchFamily="49" charset="-122"/>
              </a:rPr>
              <a:t>消息头表示这个消息主题包含一个</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文档</a:t>
            </a:r>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2"/>
          <p:cNvSpPr>
            <a:spLocks noChangeArrowheads="1"/>
          </p:cNvSpPr>
          <p:nvPr/>
        </p:nvSpPr>
        <p:spPr bwMode="auto">
          <a:xfrm>
            <a:off x="527486" y="989682"/>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ko-KR" sz="1600" dirty="0" smtClean="0">
                <a:solidFill>
                  <a:schemeClr val="bg1"/>
                </a:solidFill>
                <a:latin typeface="Arial Black" panose="020B0A04020102020204" pitchFamily="34" charset="0"/>
              </a:rPr>
              <a:t>HTTP</a:t>
            </a:r>
            <a:r>
              <a:rPr lang="zh-CN" altLang="en-US" sz="1600" dirty="0">
                <a:solidFill>
                  <a:schemeClr val="bg1"/>
                </a:solidFill>
                <a:latin typeface="Arial Black" panose="020B0A04020102020204" pitchFamily="34" charset="0"/>
              </a:rPr>
              <a:t>方法</a:t>
            </a:r>
            <a:endParaRPr lang="en-US" altLang="zh-CN" sz="1600" dirty="0" smtClean="0">
              <a:solidFill>
                <a:schemeClr val="bg1"/>
              </a:solidFill>
              <a:latin typeface="Arial Black" panose="020B0A04020102020204" pitchFamily="34" charset="0"/>
            </a:endParaRPr>
          </a:p>
        </p:txBody>
      </p:sp>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4" name="文本框 3"/>
          <p:cNvSpPr txBox="1"/>
          <p:nvPr/>
        </p:nvSpPr>
        <p:spPr>
          <a:xfrm>
            <a:off x="738839" y="1465203"/>
            <a:ext cx="10872316" cy="1200329"/>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GET</a:t>
            </a:r>
            <a:r>
              <a:rPr lang="zh-CN" altLang="en-US" dirty="0" smtClean="0">
                <a:solidFill>
                  <a:schemeClr val="bg1"/>
                </a:solidFill>
                <a:latin typeface="楷体" panose="02010609060101010101" pitchFamily="49" charset="-122"/>
                <a:ea typeface="楷体" panose="02010609060101010101" pitchFamily="49" charset="-122"/>
              </a:rPr>
              <a:t>方法的作用在于获取资源。它可以</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查询字符串的形式向被请求的资源发送请求。这使得用户可将一个包含动态资源的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标注为书签，用户自己或其他用户可重复利用它随后获取等价资源。如果单击外部链接，还可以用</a:t>
            </a:r>
            <a:r>
              <a:rPr lang="en-US" altLang="zh-CN" dirty="0" err="1" smtClean="0">
                <a:solidFill>
                  <a:schemeClr val="bg1"/>
                </a:solidFill>
                <a:latin typeface="楷体" panose="02010609060101010101" pitchFamily="49" charset="-122"/>
                <a:ea typeface="楷体" panose="02010609060101010101" pitchFamily="49" charset="-122"/>
              </a:rPr>
              <a:t>Referer</a:t>
            </a:r>
            <a:r>
              <a:rPr lang="zh-CN" altLang="en-US" dirty="0" smtClean="0">
                <a:solidFill>
                  <a:schemeClr val="bg1"/>
                </a:solidFill>
                <a:latin typeface="楷体" panose="02010609060101010101" pitchFamily="49" charset="-122"/>
                <a:ea typeface="楷体" panose="02010609060101010101" pitchFamily="49" charset="-122"/>
              </a:rPr>
              <a:t>消息头将他们传送到其他站点。因此，请勿使用查询字符串传送任何敏感信息。</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8" name="文本框 7"/>
          <p:cNvSpPr txBox="1"/>
          <p:nvPr/>
        </p:nvSpPr>
        <p:spPr>
          <a:xfrm>
            <a:off x="738839" y="2618341"/>
            <a:ext cx="10872316" cy="646331"/>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POST</a:t>
            </a:r>
            <a:r>
              <a:rPr lang="zh-CN" altLang="en-US" dirty="0" smtClean="0">
                <a:solidFill>
                  <a:schemeClr val="bg1"/>
                </a:solidFill>
                <a:latin typeface="楷体" panose="02010609060101010101" pitchFamily="49" charset="-122"/>
                <a:ea typeface="楷体" panose="02010609060101010101" pitchFamily="49" charset="-122"/>
              </a:rPr>
              <a:t>方法主要作用是执行操作。使用这个方法可以在</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查询字符串与消息主体中发送请求参数。</a:t>
            </a:r>
            <a:r>
              <a:rPr lang="en-US" altLang="zh-CN" dirty="0" err="1"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中不包含消息主题发送的任何参数。许多维护</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日志的位置及</a:t>
            </a:r>
            <a:r>
              <a:rPr lang="en-US" altLang="zh-CN" dirty="0" err="1" smtClean="0">
                <a:solidFill>
                  <a:schemeClr val="bg1"/>
                </a:solidFill>
                <a:latin typeface="楷体" panose="02010609060101010101" pitchFamily="49" charset="-122"/>
                <a:ea typeface="楷体" panose="02010609060101010101" pitchFamily="49" charset="-122"/>
              </a:rPr>
              <a:t>Referer</a:t>
            </a:r>
            <a:r>
              <a:rPr lang="zh-CN" altLang="en-US" dirty="0" smtClean="0">
                <a:solidFill>
                  <a:schemeClr val="bg1"/>
                </a:solidFill>
                <a:latin typeface="楷体" panose="02010609060101010101" pitchFamily="49" charset="-122"/>
                <a:ea typeface="楷体" panose="02010609060101010101" pitchFamily="49" charset="-122"/>
              </a:rPr>
              <a:t>消息头也将这些参数排除在外。</a:t>
            </a:r>
            <a:endParaRPr lang="zh-CN" altLang="en-US" dirty="0"/>
          </a:p>
        </p:txBody>
      </p:sp>
      <p:sp>
        <p:nvSpPr>
          <p:cNvPr id="18" name="文本框 17"/>
          <p:cNvSpPr txBox="1"/>
          <p:nvPr/>
        </p:nvSpPr>
        <p:spPr>
          <a:xfrm>
            <a:off x="738839" y="3495504"/>
            <a:ext cx="10573454" cy="3139321"/>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HEAD</a:t>
            </a:r>
            <a:r>
              <a:rPr lang="zh-CN" altLang="en-US" dirty="0" smtClean="0">
                <a:solidFill>
                  <a:schemeClr val="bg1"/>
                </a:solidFill>
                <a:latin typeface="楷体" panose="02010609060101010101" pitchFamily="49" charset="-122"/>
                <a:ea typeface="楷体" panose="02010609060101010101" pitchFamily="49" charset="-122"/>
              </a:rPr>
              <a:t>。很少用到，与</a:t>
            </a:r>
            <a:r>
              <a:rPr lang="en-US" altLang="zh-CN" dirty="0" smtClean="0">
                <a:solidFill>
                  <a:schemeClr val="bg1"/>
                </a:solidFill>
                <a:latin typeface="楷体" panose="02010609060101010101" pitchFamily="49" charset="-122"/>
                <a:ea typeface="楷体" panose="02010609060101010101" pitchFamily="49" charset="-122"/>
              </a:rPr>
              <a:t>GET</a:t>
            </a:r>
            <a:r>
              <a:rPr lang="zh-CN" altLang="en-US" dirty="0" smtClean="0">
                <a:solidFill>
                  <a:schemeClr val="bg1"/>
                </a:solidFill>
                <a:latin typeface="楷体" panose="02010609060101010101" pitchFamily="49" charset="-122"/>
                <a:ea typeface="楷体" panose="02010609060101010101" pitchFamily="49" charset="-122"/>
              </a:rPr>
              <a:t>方法相似，但只返回响应头域部分，不包含具体的数据（响应部分）。一般无法通过浏览器直接发出</a:t>
            </a:r>
            <a:r>
              <a:rPr lang="en-US" altLang="zh-CN" dirty="0" smtClean="0">
                <a:solidFill>
                  <a:schemeClr val="bg1"/>
                </a:solidFill>
                <a:latin typeface="楷体" panose="02010609060101010101" pitchFamily="49" charset="-122"/>
                <a:ea typeface="楷体" panose="02010609060101010101" pitchFamily="49" charset="-122"/>
              </a:rPr>
              <a:t>HEAD</a:t>
            </a:r>
            <a:r>
              <a:rPr lang="zh-CN" altLang="en-US" dirty="0" smtClean="0">
                <a:solidFill>
                  <a:schemeClr val="bg1"/>
                </a:solidFill>
                <a:latin typeface="楷体" panose="02010609060101010101" pitchFamily="49" charset="-122"/>
                <a:ea typeface="楷体" panose="02010609060101010101" pitchFamily="49" charset="-122"/>
              </a:rPr>
              <a:t>请求，但有时候搜索引擎的爬虫或其他自动化测试工具会用到这个方法。</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TRACE</a:t>
            </a:r>
            <a:r>
              <a:rPr lang="zh-CN" altLang="en-US" dirty="0" smtClean="0">
                <a:solidFill>
                  <a:schemeClr val="bg1"/>
                </a:solidFill>
                <a:latin typeface="楷体" panose="02010609060101010101" pitchFamily="49" charset="-122"/>
                <a:ea typeface="楷体" panose="02010609060101010101" pitchFamily="49" charset="-122"/>
              </a:rPr>
              <a:t>。这种方法主要用于诊断目的。服务器应在响应主题中返回其收到的请求消息的具体内容。这种方法可用于检测客户与服务器之间是否存在任何操纵请求的代理服务器。有时还可用于攻击其他应用程序的用户。</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OPTIONS</a:t>
            </a:r>
            <a:r>
              <a:rPr lang="zh-CN" altLang="en-US" dirty="0" smtClean="0">
                <a:solidFill>
                  <a:schemeClr val="bg1"/>
                </a:solidFill>
                <a:latin typeface="楷体" panose="02010609060101010101" pitchFamily="49" charset="-122"/>
                <a:ea typeface="楷体" panose="02010609060101010101" pitchFamily="49" charset="-122"/>
              </a:rPr>
              <a:t>。这种方法要求服务器报告对某一特殊资源有效的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方法。服务器通常返回一个包含</a:t>
            </a:r>
            <a:r>
              <a:rPr lang="en-US" altLang="zh-CN" dirty="0" smtClean="0">
                <a:solidFill>
                  <a:schemeClr val="bg1"/>
                </a:solidFill>
                <a:latin typeface="楷体" panose="02010609060101010101" pitchFamily="49" charset="-122"/>
                <a:ea typeface="楷体" panose="02010609060101010101" pitchFamily="49" charset="-122"/>
              </a:rPr>
              <a:t>Allow</a:t>
            </a:r>
            <a:r>
              <a:rPr lang="zh-CN" altLang="en-US" dirty="0" smtClean="0">
                <a:solidFill>
                  <a:schemeClr val="bg1"/>
                </a:solidFill>
                <a:latin typeface="楷体" panose="02010609060101010101" pitchFamily="49" charset="-122"/>
                <a:ea typeface="楷体" panose="02010609060101010101" pitchFamily="49" charset="-122"/>
              </a:rPr>
              <a:t>消息头的响应，并在其中列出所有有效的方法。</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PUT</a:t>
            </a:r>
            <a:r>
              <a:rPr lang="zh-CN" altLang="en-US" dirty="0" smtClean="0">
                <a:solidFill>
                  <a:schemeClr val="bg1"/>
                </a:solidFill>
                <a:latin typeface="楷体" panose="02010609060101010101" pitchFamily="49" charset="-122"/>
                <a:ea typeface="楷体" panose="02010609060101010101" pitchFamily="49" charset="-122"/>
              </a:rPr>
              <a:t>。这个方法试图使用包含在请求主体中的内容，向服务器上传指定的资源。如果激活这个方法，渗透人员就可以利用他来攻击应用程序。如，通过上传任意一段脚本并在服务器上执行该脚本来攻击应用程序。</a:t>
            </a:r>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12"/>
          <p:cNvSpPr>
            <a:spLocks noChangeArrowheads="1"/>
          </p:cNvSpPr>
          <p:nvPr/>
        </p:nvSpPr>
        <p:spPr bwMode="auto">
          <a:xfrm>
            <a:off x="527486" y="989682"/>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URL</a:t>
            </a:r>
            <a:endParaRPr lang="en-US" altLang="zh-CN" sz="1600" dirty="0" smtClean="0">
              <a:solidFill>
                <a:schemeClr val="bg1"/>
              </a:solidFill>
              <a:latin typeface="Arial Black" panose="020B0A04020102020204" pitchFamily="34" charset="0"/>
            </a:endParaRPr>
          </a:p>
        </p:txBody>
      </p:sp>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4" name="文本框 3"/>
          <p:cNvSpPr txBox="1"/>
          <p:nvPr/>
        </p:nvSpPr>
        <p:spPr>
          <a:xfrm>
            <a:off x="738839" y="1465203"/>
            <a:ext cx="10872316" cy="1477328"/>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URL(Uniform Resource Locator</a:t>
            </a:r>
            <a:r>
              <a:rPr lang="zh-CN" altLang="en-US" dirty="0" smtClean="0">
                <a:solidFill>
                  <a:schemeClr val="bg1"/>
                </a:solidFill>
                <a:latin typeface="楷体" panose="02010609060101010101" pitchFamily="49" charset="-122"/>
                <a:ea typeface="楷体" panose="02010609060101010101" pitchFamily="49" charset="-122"/>
              </a:rPr>
              <a:t>，统一资源定位符</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是标识</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资源的唯一标识符，通过它即可获取其标识的资源。最常用的</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格式如下：</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protocol</a:t>
            </a:r>
            <a:r>
              <a:rPr lang="zh-CN" altLang="en-US" dirty="0" smtClean="0">
                <a:solidFill>
                  <a:schemeClr val="bg1"/>
                </a:solidFill>
                <a:latin typeface="楷体" panose="02010609060101010101" pitchFamily="49" charset="-122"/>
                <a:ea typeface="楷体" panose="02010609060101010101" pitchFamily="49" charset="-122"/>
              </a:rPr>
              <a:t>：</a:t>
            </a:r>
            <a:r>
              <a:rPr lang="en-US" altLang="zh-CN" dirty="0" smtClean="0">
                <a:solidFill>
                  <a:schemeClr val="bg1"/>
                </a:solidFill>
                <a:latin typeface="楷体" panose="02010609060101010101" pitchFamily="49" charset="-122"/>
                <a:ea typeface="楷体" panose="02010609060101010101" pitchFamily="49" charset="-122"/>
              </a:rPr>
              <a:t>//hostname[:port]/[path/]file[?</a:t>
            </a:r>
            <a:r>
              <a:rPr lang="en-US" altLang="zh-CN" dirty="0" err="1" smtClean="0">
                <a:solidFill>
                  <a:schemeClr val="bg1"/>
                </a:solidFill>
                <a:latin typeface="楷体" panose="02010609060101010101" pitchFamily="49" charset="-122"/>
                <a:ea typeface="楷体" panose="02010609060101010101" pitchFamily="49" charset="-122"/>
              </a:rPr>
              <a:t>param</a:t>
            </a:r>
            <a:r>
              <a:rPr lang="en-US" altLang="zh-CN" dirty="0" smtClean="0">
                <a:solidFill>
                  <a:schemeClr val="bg1"/>
                </a:solidFill>
                <a:latin typeface="楷体" panose="02010609060101010101" pitchFamily="49" charset="-122"/>
                <a:ea typeface="楷体" panose="02010609060101010101" pitchFamily="49" charset="-122"/>
              </a:rPr>
              <a:t>=value]</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a:solidFill>
                  <a:schemeClr val="bg1"/>
                </a:solidFill>
                <a:latin typeface="楷体" panose="02010609060101010101" pitchFamily="49" charset="-122"/>
                <a:ea typeface="楷体" panose="02010609060101010101" pitchFamily="49" charset="-122"/>
              </a:rPr>
              <a:t> </a:t>
            </a:r>
            <a:r>
              <a:rPr lang="en-US" altLang="zh-CN" dirty="0" smtClean="0">
                <a:solidFill>
                  <a:schemeClr val="bg1"/>
                </a:solidFill>
                <a:latin typeface="楷体" panose="02010609060101010101" pitchFamily="49" charset="-122"/>
                <a:ea typeface="楷体" panose="02010609060101010101" pitchFamily="49" charset="-122"/>
              </a:rPr>
              <a:t>   </a:t>
            </a:r>
            <a:r>
              <a:rPr lang="zh-CN" altLang="en-US" dirty="0" smtClean="0">
                <a:solidFill>
                  <a:schemeClr val="bg1"/>
                </a:solidFill>
                <a:latin typeface="楷体" panose="02010609060101010101" pitchFamily="49" charset="-122"/>
                <a:ea typeface="楷体" panose="02010609060101010101" pitchFamily="49" charset="-122"/>
              </a:rPr>
              <a:t>这个结构中有几个部分是可选的。如果端口号与相关协议使用的默认值不同，那么只包含端口号即可。</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8" name="文本框 17"/>
          <p:cNvSpPr txBox="1"/>
          <p:nvPr/>
        </p:nvSpPr>
        <p:spPr>
          <a:xfrm>
            <a:off x="738839" y="3194606"/>
            <a:ext cx="10573454" cy="3416320"/>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支持许多不同的消息头，其中一些专用于特殊用途。一些消息头可用在请求与响应中，而其他一些消息头只能专门用在某个特定的消息中，下面列出渗透测试者在攻击</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应用程序时可能遇到的消息头。</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1.</a:t>
            </a:r>
            <a:r>
              <a:rPr lang="zh-CN" altLang="en-US" dirty="0" smtClean="0">
                <a:solidFill>
                  <a:schemeClr val="bg1"/>
                </a:solidFill>
                <a:latin typeface="楷体" panose="02010609060101010101" pitchFamily="49" charset="-122"/>
                <a:ea typeface="楷体" panose="02010609060101010101" pitchFamily="49" charset="-122"/>
              </a:rPr>
              <a:t>常用消息头</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Connection</a:t>
            </a:r>
            <a:r>
              <a:rPr lang="zh-CN" altLang="en-US" dirty="0" smtClean="0">
                <a:solidFill>
                  <a:schemeClr val="bg1"/>
                </a:solidFill>
                <a:latin typeface="楷体" panose="02010609060101010101" pitchFamily="49" charset="-122"/>
                <a:ea typeface="楷体" panose="02010609060101010101" pitchFamily="49" charset="-122"/>
              </a:rPr>
              <a:t>。这个消息头用于告诉通信的另一端，在完成</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传输后是关闭</a:t>
            </a:r>
            <a:r>
              <a:rPr lang="en-US" altLang="zh-CN" dirty="0" smtClean="0">
                <a:solidFill>
                  <a:schemeClr val="bg1"/>
                </a:solidFill>
                <a:latin typeface="楷体" panose="02010609060101010101" pitchFamily="49" charset="-122"/>
                <a:ea typeface="楷体" panose="02010609060101010101" pitchFamily="49" charset="-122"/>
              </a:rPr>
              <a:t>TCP</a:t>
            </a:r>
            <a:r>
              <a:rPr lang="zh-CN" altLang="en-US" dirty="0" smtClean="0">
                <a:solidFill>
                  <a:schemeClr val="bg1"/>
                </a:solidFill>
                <a:latin typeface="楷体" panose="02010609060101010101" pitchFamily="49" charset="-122"/>
                <a:ea typeface="楷体" panose="02010609060101010101" pitchFamily="49" charset="-122"/>
              </a:rPr>
              <a:t>连接，还是保持连     接开放以接收其他消息。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Content-length</a:t>
            </a:r>
            <a:r>
              <a:rPr lang="zh-CN" altLang="en-US" dirty="0" smtClean="0">
                <a:solidFill>
                  <a:schemeClr val="bg1"/>
                </a:solidFill>
                <a:latin typeface="楷体" panose="02010609060101010101" pitchFamily="49" charset="-122"/>
                <a:ea typeface="楷体" panose="02010609060101010101" pitchFamily="49" charset="-122"/>
              </a:rPr>
              <a:t>。这个消息头用于规定消息主体的字节长度（</a:t>
            </a:r>
            <a:r>
              <a:rPr lang="en-US" altLang="zh-CN" dirty="0" smtClean="0">
                <a:solidFill>
                  <a:schemeClr val="bg1"/>
                </a:solidFill>
                <a:latin typeface="楷体" panose="02010609060101010101" pitchFamily="49" charset="-122"/>
                <a:ea typeface="楷体" panose="02010609060101010101" pitchFamily="49" charset="-122"/>
              </a:rPr>
              <a:t>HEAD</a:t>
            </a:r>
            <a:r>
              <a:rPr lang="zh-CN" altLang="en-US" dirty="0" smtClean="0">
                <a:solidFill>
                  <a:schemeClr val="bg1"/>
                </a:solidFill>
                <a:latin typeface="楷体" panose="02010609060101010101" pitchFamily="49" charset="-122"/>
                <a:ea typeface="楷体" panose="02010609060101010101" pitchFamily="49" charset="-122"/>
              </a:rPr>
              <a:t>语法的响应例外，它在对应的</a:t>
            </a:r>
            <a:r>
              <a:rPr lang="en-US" altLang="zh-CN" dirty="0" smtClean="0">
                <a:solidFill>
                  <a:schemeClr val="bg1"/>
                </a:solidFill>
                <a:latin typeface="楷体" panose="02010609060101010101" pitchFamily="49" charset="-122"/>
                <a:ea typeface="楷体" panose="02010609060101010101" pitchFamily="49" charset="-122"/>
              </a:rPr>
              <a:t>GET</a:t>
            </a:r>
            <a:r>
              <a:rPr lang="zh-CN" altLang="en-US" dirty="0" smtClean="0">
                <a:solidFill>
                  <a:schemeClr val="bg1"/>
                </a:solidFill>
                <a:latin typeface="楷体" panose="02010609060101010101" pitchFamily="49" charset="-122"/>
                <a:ea typeface="楷体" panose="02010609060101010101" pitchFamily="49" charset="-122"/>
              </a:rPr>
              <a:t>请求的响应中指出主体的长度）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Content-Type</a:t>
            </a:r>
            <a:r>
              <a:rPr lang="zh-CN" altLang="en-US" dirty="0" smtClean="0">
                <a:solidFill>
                  <a:schemeClr val="bg1"/>
                </a:solidFill>
                <a:latin typeface="楷体" panose="02010609060101010101" pitchFamily="49" charset="-122"/>
                <a:ea typeface="楷体" panose="02010609060101010101" pitchFamily="49" charset="-122"/>
              </a:rPr>
              <a:t>。这个消息头用于规定消息主题的内容类型。例如，</a:t>
            </a:r>
            <a:r>
              <a:rPr lang="en-US" altLang="zh-CN" dirty="0" smtClean="0">
                <a:solidFill>
                  <a:schemeClr val="bg1"/>
                </a:solidFill>
                <a:latin typeface="楷体" panose="02010609060101010101" pitchFamily="49" charset="-122"/>
                <a:ea typeface="楷体" panose="02010609060101010101" pitchFamily="49" charset="-122"/>
              </a:rPr>
              <a:t>HTML</a:t>
            </a:r>
            <a:r>
              <a:rPr lang="zh-CN" altLang="en-US" dirty="0" smtClean="0">
                <a:solidFill>
                  <a:schemeClr val="bg1"/>
                </a:solidFill>
                <a:latin typeface="楷体" panose="02010609060101010101" pitchFamily="49" charset="-122"/>
                <a:ea typeface="楷体" panose="02010609060101010101" pitchFamily="49" charset="-122"/>
              </a:rPr>
              <a:t>文档的内容类型为</a:t>
            </a:r>
            <a:r>
              <a:rPr lang="en-US" altLang="zh-CN" dirty="0" smtClean="0">
                <a:solidFill>
                  <a:schemeClr val="bg1"/>
                </a:solidFill>
                <a:latin typeface="楷体" panose="02010609060101010101" pitchFamily="49" charset="-122"/>
                <a:ea typeface="楷体" panose="02010609060101010101" pitchFamily="49" charset="-122"/>
              </a:rPr>
              <a:t>text/html</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err="1" smtClean="0">
                <a:solidFill>
                  <a:schemeClr val="bg1"/>
                </a:solidFill>
                <a:latin typeface="楷体" panose="02010609060101010101" pitchFamily="49" charset="-122"/>
                <a:ea typeface="楷体" panose="02010609060101010101" pitchFamily="49" charset="-122"/>
              </a:rPr>
              <a:t>Tranfer</a:t>
            </a:r>
            <a:r>
              <a:rPr lang="en-US" altLang="zh-CN" dirty="0" smtClean="0">
                <a:solidFill>
                  <a:schemeClr val="bg1"/>
                </a:solidFill>
                <a:latin typeface="楷体" panose="02010609060101010101" pitchFamily="49" charset="-122"/>
                <a:ea typeface="楷体" panose="02010609060101010101" pitchFamily="49" charset="-122"/>
              </a:rPr>
              <a:t>-Encoding</a:t>
            </a:r>
            <a:r>
              <a:rPr lang="zh-CN" altLang="en-US" dirty="0" smtClean="0">
                <a:solidFill>
                  <a:schemeClr val="bg1"/>
                </a:solidFill>
                <a:latin typeface="楷体" panose="02010609060101010101" pitchFamily="49" charset="-122"/>
                <a:ea typeface="楷体" panose="02010609060101010101" pitchFamily="49" charset="-122"/>
              </a:rPr>
              <a:t>。这个消息头指定为方便其通过</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传输而对消息主体使用的任何编码。如果使用这个消息头，通常用他指定块编码。</a:t>
            </a:r>
            <a:endParaRPr lang="en-US" altLang="zh-CN" dirty="0" smtClean="0">
              <a:solidFill>
                <a:schemeClr val="bg1"/>
              </a:solidFill>
              <a:latin typeface="楷体" panose="02010609060101010101" pitchFamily="49" charset="-122"/>
              <a:ea typeface="楷体" panose="02010609060101010101" pitchFamily="49" charset="-122"/>
            </a:endParaRPr>
          </a:p>
          <a:p>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
        <p:nvSpPr>
          <p:cNvPr id="10" name="Rectangle 12"/>
          <p:cNvSpPr>
            <a:spLocks noChangeArrowheads="1"/>
          </p:cNvSpPr>
          <p:nvPr/>
        </p:nvSpPr>
        <p:spPr bwMode="auto">
          <a:xfrm>
            <a:off x="907047" y="2856052"/>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smtClean="0">
                <a:solidFill>
                  <a:schemeClr val="bg1"/>
                </a:solidFill>
                <a:latin typeface="Arial Black" panose="020B0A04020102020204" pitchFamily="34" charset="0"/>
              </a:rPr>
              <a:t>HTTP</a:t>
            </a:r>
            <a:r>
              <a:rPr lang="zh-CN" altLang="en-US" sz="1600" dirty="0" smtClean="0">
                <a:solidFill>
                  <a:schemeClr val="bg1"/>
                </a:solidFill>
                <a:latin typeface="Arial Black" panose="020B0A04020102020204" pitchFamily="34" charset="0"/>
              </a:rPr>
              <a:t>消息头</a:t>
            </a:r>
            <a:endParaRPr lang="en-US" altLang="zh-CN" sz="1600" dirty="0" smtClean="0">
              <a:solidFill>
                <a:schemeClr val="bg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74348" y="890787"/>
            <a:ext cx="10573454" cy="5632311"/>
          </a:xfrm>
          <a:prstGeom prst="rect">
            <a:avLst/>
          </a:prstGeom>
          <a:noFill/>
        </p:spPr>
        <p:txBody>
          <a:bodyPr wrap="square" rtlCol="0">
            <a:spAutoFit/>
          </a:bodyPr>
          <a:lstStyle/>
          <a:p>
            <a:r>
              <a:rPr lang="en-US" altLang="zh-CN" dirty="0">
                <a:solidFill>
                  <a:schemeClr val="bg1"/>
                </a:solidFill>
                <a:latin typeface="楷体" panose="02010609060101010101" pitchFamily="49" charset="-122"/>
                <a:ea typeface="楷体" panose="02010609060101010101" pitchFamily="49" charset="-122"/>
              </a:rPr>
              <a:t>2</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a:solidFill>
                  <a:schemeClr val="bg1"/>
                </a:solidFill>
                <a:latin typeface="楷体" panose="02010609060101010101" pitchFamily="49" charset="-122"/>
                <a:ea typeface="楷体" panose="02010609060101010101" pitchFamily="49" charset="-122"/>
              </a:rPr>
              <a:t>请求</a:t>
            </a:r>
            <a:r>
              <a:rPr lang="zh-CN" altLang="en-US" dirty="0" smtClean="0">
                <a:solidFill>
                  <a:schemeClr val="bg1"/>
                </a:solidFill>
                <a:latin typeface="楷体" panose="02010609060101010101" pitchFamily="49" charset="-122"/>
                <a:ea typeface="楷体" panose="02010609060101010101" pitchFamily="49" charset="-122"/>
              </a:rPr>
              <a:t>消息头</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Accept</a:t>
            </a:r>
            <a:r>
              <a:rPr lang="zh-CN" altLang="en-US" dirty="0" smtClean="0">
                <a:solidFill>
                  <a:schemeClr val="bg1"/>
                </a:solidFill>
                <a:latin typeface="楷体" panose="02010609060101010101" pitchFamily="49" charset="-122"/>
                <a:ea typeface="楷体" panose="02010609060101010101" pitchFamily="49" charset="-122"/>
              </a:rPr>
              <a:t>。这个消息头用于告诉服务器客户愿意接受哪些内容，如图像类型、办公文档格式等。</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Accept-Encoding</a:t>
            </a:r>
            <a:r>
              <a:rPr lang="zh-CN" altLang="en-US" dirty="0" smtClean="0">
                <a:solidFill>
                  <a:schemeClr val="bg1"/>
                </a:solidFill>
                <a:latin typeface="楷体" panose="02010609060101010101" pitchFamily="49" charset="-122"/>
                <a:ea typeface="楷体" panose="02010609060101010101" pitchFamily="49" charset="-122"/>
              </a:rPr>
              <a:t>。这个消息头用于告诉服务器，客户愿意接受哪些内容编码。</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Authorization</a:t>
            </a:r>
            <a:r>
              <a:rPr lang="zh-CN" altLang="en-US" dirty="0" smtClean="0">
                <a:solidFill>
                  <a:schemeClr val="bg1"/>
                </a:solidFill>
                <a:latin typeface="楷体" panose="02010609060101010101" pitchFamily="49" charset="-122"/>
                <a:ea typeface="楷体" panose="02010609060101010101" pitchFamily="49" charset="-122"/>
              </a:rPr>
              <a:t>。这个消息头用于为一种内置</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身份验证向服务器提交证书。</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。这个消息头用于向服务器提交它以前发布的</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Host</a:t>
            </a:r>
            <a:r>
              <a:rPr lang="zh-CN" altLang="en-US" dirty="0" smtClean="0">
                <a:solidFill>
                  <a:schemeClr val="bg1"/>
                </a:solidFill>
                <a:latin typeface="楷体" panose="02010609060101010101" pitchFamily="49" charset="-122"/>
                <a:ea typeface="楷体" panose="02010609060101010101" pitchFamily="49" charset="-122"/>
              </a:rPr>
              <a:t>。这个消息头用于指定出现被请求的完整</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中的主机名称。</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If-Modified-Since</a:t>
            </a:r>
            <a:r>
              <a:rPr lang="zh-CN" altLang="en-US" dirty="0" smtClean="0">
                <a:solidFill>
                  <a:schemeClr val="bg1"/>
                </a:solidFill>
                <a:latin typeface="楷体" panose="02010609060101010101" pitchFamily="49" charset="-122"/>
                <a:ea typeface="楷体" panose="02010609060101010101" pitchFamily="49" charset="-122"/>
              </a:rPr>
              <a:t>。这个消息头用于说明浏览器最后一次收到被请求的资源的时间。如果自那以后资源没有发生变化，服务器就会发出一个带状态码</a:t>
            </a:r>
            <a:r>
              <a:rPr lang="en-US" altLang="zh-CN" dirty="0" smtClean="0">
                <a:solidFill>
                  <a:schemeClr val="bg1"/>
                </a:solidFill>
                <a:latin typeface="楷体" panose="02010609060101010101" pitchFamily="49" charset="-122"/>
                <a:ea typeface="楷体" panose="02010609060101010101" pitchFamily="49" charset="-122"/>
              </a:rPr>
              <a:t>304</a:t>
            </a:r>
            <a:r>
              <a:rPr lang="zh-CN" altLang="en-US" dirty="0" smtClean="0">
                <a:solidFill>
                  <a:schemeClr val="bg1"/>
                </a:solidFill>
                <a:latin typeface="楷体" panose="02010609060101010101" pitchFamily="49" charset="-122"/>
                <a:ea typeface="楷体" panose="02010609060101010101" pitchFamily="49" charset="-122"/>
              </a:rPr>
              <a:t>的响应，指示客户使用资源的缓存副本。</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If-None-Match</a:t>
            </a:r>
            <a:r>
              <a:rPr lang="zh-CN" altLang="en-US" dirty="0" smtClean="0">
                <a:solidFill>
                  <a:schemeClr val="bg1"/>
                </a:solidFill>
                <a:latin typeface="楷体" panose="02010609060101010101" pitchFamily="49" charset="-122"/>
                <a:ea typeface="楷体" panose="02010609060101010101" pitchFamily="49" charset="-122"/>
              </a:rPr>
              <a:t>。这个消息头用于指定一个实体标签。实体标签是一个说明消息主体内容的标识符。当最后一次收到被请求的资源时，浏览器提交服务器发布的实体标签。服务器可以使用实体标签确定浏览器是否使用资源的缓存副本。</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err="1" smtClean="0">
                <a:solidFill>
                  <a:schemeClr val="bg1"/>
                </a:solidFill>
                <a:latin typeface="楷体" panose="02010609060101010101" pitchFamily="49" charset="-122"/>
                <a:ea typeface="楷体" panose="02010609060101010101" pitchFamily="49" charset="-122"/>
              </a:rPr>
              <a:t>Referer</a:t>
            </a:r>
            <a:r>
              <a:rPr lang="zh-CN" altLang="en-US" dirty="0" smtClean="0">
                <a:solidFill>
                  <a:schemeClr val="bg1"/>
                </a:solidFill>
                <a:latin typeface="楷体" panose="02010609060101010101" pitchFamily="49" charset="-122"/>
                <a:ea typeface="楷体" panose="02010609060101010101" pitchFamily="49" charset="-122"/>
              </a:rPr>
              <a:t>。这个消息头用于指示提出当前请求的原始</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User-Agent</a:t>
            </a:r>
            <a:r>
              <a:rPr lang="zh-CN" altLang="en-US" dirty="0" smtClean="0">
                <a:solidFill>
                  <a:schemeClr val="bg1"/>
                </a:solidFill>
                <a:latin typeface="楷体" panose="02010609060101010101" pitchFamily="49" charset="-122"/>
                <a:ea typeface="楷体" panose="02010609060101010101" pitchFamily="49" charset="-122"/>
              </a:rPr>
              <a:t>。这个消息头提供与浏览器或生成请求的其他客户端软件有关的信息。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3.</a:t>
            </a:r>
            <a:r>
              <a:rPr lang="zh-CN" altLang="en-US" dirty="0" smtClean="0">
                <a:solidFill>
                  <a:schemeClr val="bg1"/>
                </a:solidFill>
                <a:latin typeface="楷体" panose="02010609060101010101" pitchFamily="49" charset="-122"/>
                <a:ea typeface="楷体" panose="02010609060101010101" pitchFamily="49" charset="-122"/>
              </a:rPr>
              <a:t>响应消息头</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Cache-Control</a:t>
            </a:r>
            <a:r>
              <a:rPr lang="zh-CN" altLang="en-US" dirty="0" smtClean="0">
                <a:solidFill>
                  <a:schemeClr val="bg1"/>
                </a:solidFill>
                <a:latin typeface="楷体" panose="02010609060101010101" pitchFamily="49" charset="-122"/>
                <a:ea typeface="楷体" panose="02010609060101010101" pitchFamily="49" charset="-122"/>
              </a:rPr>
              <a:t>。这个消息头用于向浏览器传送缓存指令（如</a:t>
            </a:r>
            <a:r>
              <a:rPr lang="en-US" altLang="zh-CN" dirty="0" smtClean="0">
                <a:solidFill>
                  <a:schemeClr val="bg1"/>
                </a:solidFill>
                <a:latin typeface="楷体" panose="02010609060101010101" pitchFamily="49" charset="-122"/>
                <a:ea typeface="楷体" panose="02010609060101010101" pitchFamily="49" charset="-122"/>
              </a:rPr>
              <a:t>no-cache</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err="1" smtClean="0">
                <a:solidFill>
                  <a:schemeClr val="bg1"/>
                </a:solidFill>
                <a:latin typeface="楷体" panose="02010609060101010101" pitchFamily="49" charset="-122"/>
                <a:ea typeface="楷体" panose="02010609060101010101" pitchFamily="49" charset="-122"/>
              </a:rPr>
              <a:t>Etag</a:t>
            </a:r>
            <a:r>
              <a:rPr lang="zh-CN" altLang="en-US" dirty="0" smtClean="0">
                <a:solidFill>
                  <a:schemeClr val="bg1"/>
                </a:solidFill>
                <a:latin typeface="楷体" panose="02010609060101010101" pitchFamily="49" charset="-122"/>
                <a:ea typeface="楷体" panose="02010609060101010101" pitchFamily="49" charset="-122"/>
              </a:rPr>
              <a:t>。这个消息头用于指定一个实体标签。客户可在将来的请求中提交这个标识符，获得和</a:t>
            </a:r>
            <a:r>
              <a:rPr lang="en-US" altLang="zh-CN" dirty="0" smtClean="0">
                <a:solidFill>
                  <a:schemeClr val="bg1"/>
                </a:solidFill>
                <a:latin typeface="楷体" panose="02010609060101010101" pitchFamily="49" charset="-122"/>
                <a:ea typeface="楷体" panose="02010609060101010101" pitchFamily="49" charset="-122"/>
              </a:rPr>
              <a:t>If-None-Match</a:t>
            </a:r>
            <a:r>
              <a:rPr lang="zh-CN" altLang="en-US" dirty="0" smtClean="0">
                <a:solidFill>
                  <a:schemeClr val="bg1"/>
                </a:solidFill>
                <a:latin typeface="楷体" panose="02010609060101010101" pitchFamily="49" charset="-122"/>
                <a:ea typeface="楷体" panose="02010609060101010101" pitchFamily="49" charset="-122"/>
              </a:rPr>
              <a:t>消息头中相同的资源，通知服务器浏览器当前缓存中保存的是哪个版本的资源。</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Expires</a:t>
            </a:r>
            <a:r>
              <a:rPr lang="zh-CN" altLang="en-US" dirty="0" smtClean="0">
                <a:solidFill>
                  <a:schemeClr val="bg1"/>
                </a:solidFill>
                <a:latin typeface="楷体" panose="02010609060101010101" pitchFamily="49" charset="-122"/>
                <a:ea typeface="楷体" panose="02010609060101010101" pitchFamily="49" charset="-122"/>
              </a:rPr>
              <a:t>。这个消息头用于向浏览器说明消息主体内容的有效时间。在这个时间之前，浏览器可以使用这个资源的缓存副本。</a:t>
            </a:r>
            <a:endParaRPr lang="en-US" altLang="zh-CN" dirty="0" smtClean="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13"/>
          <p:cNvSpPr>
            <a:spLocks noChangeArrowheads="1"/>
          </p:cNvSpPr>
          <p:nvPr/>
        </p:nvSpPr>
        <p:spPr bwMode="auto">
          <a:xfrm>
            <a:off x="-397997" y="2295175"/>
            <a:ext cx="631028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r>
              <a:rPr lang="zh-CN" altLang="en-US" sz="1400" dirty="0" smtClean="0">
                <a:solidFill>
                  <a:schemeClr val="bg1"/>
                </a:solidFill>
                <a:latin typeface="楷体" panose="02010609060101010101" pitchFamily="49" charset="-122"/>
                <a:ea typeface="楷体" panose="02010609060101010101" pitchFamily="49" charset="-122"/>
              </a:rPr>
              <a:t>                </a:t>
            </a: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zh-CN" sz="1400" dirty="0" smtClean="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a:p>
            <a:pPr algn="ctr"/>
            <a:endParaRPr lang="en-US" altLang="ko-KR" sz="1400" dirty="0">
              <a:solidFill>
                <a:schemeClr val="bg1"/>
              </a:solidFill>
              <a:latin typeface="楷体" panose="02010609060101010101" pitchFamily="49" charset="-122"/>
              <a:ea typeface="楷体" panose="02010609060101010101" pitchFamily="49" charset="-122"/>
            </a:endParaRPr>
          </a:p>
        </p:txBody>
      </p:sp>
      <p:sp>
        <p:nvSpPr>
          <p:cNvPr id="48138" name="WordArt 3"/>
          <p:cNvSpPr>
            <a:spLocks noChangeArrowheads="1" noChangeShapeType="1" noTextEdit="1"/>
          </p:cNvSpPr>
          <p:nvPr/>
        </p:nvSpPr>
        <p:spPr bwMode="auto">
          <a:xfrm>
            <a:off x="5340350" y="6354763"/>
            <a:ext cx="1441450" cy="2159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kern="10" dirty="0" smtClean="0">
                <a:solidFill>
                  <a:schemeClr val="bg1"/>
                </a:solidFill>
                <a:latin typeface="Impact" panose="020B0806030902050204" pitchFamily="34" charset="0"/>
              </a:rPr>
              <a:t>‘ Evil</a:t>
            </a:r>
            <a:r>
              <a:rPr lang="zh-CN" altLang="en-US" kern="10" dirty="0" smtClean="0">
                <a:solidFill>
                  <a:schemeClr val="bg1"/>
                </a:solidFill>
                <a:latin typeface="Impact" panose="020B0806030902050204" pitchFamily="34" charset="0"/>
              </a:rPr>
              <a:t>安全说</a:t>
            </a:r>
            <a:r>
              <a:rPr lang="en-US" altLang="zh-CN" kern="10" dirty="0" smtClean="0">
                <a:solidFill>
                  <a:schemeClr val="bg1"/>
                </a:solidFill>
                <a:latin typeface="Impact" panose="020B0806030902050204" pitchFamily="34" charset="0"/>
              </a:rPr>
              <a:t> </a:t>
            </a:r>
            <a:r>
              <a:rPr lang="en-US" altLang="zh-CN" kern="10" dirty="0">
                <a:solidFill>
                  <a:schemeClr val="bg1"/>
                </a:solidFill>
                <a:latin typeface="Impact" panose="020B0806030902050204" pitchFamily="34" charset="0"/>
              </a:rPr>
              <a:t>'</a:t>
            </a:r>
            <a:endParaRPr lang="zh-CN" altLang="en-US" kern="10" dirty="0">
              <a:solidFill>
                <a:schemeClr val="bg1"/>
              </a:solidFill>
              <a:latin typeface="Impact" panose="020B0806030902050204" pitchFamily="34" charset="0"/>
            </a:endParaRPr>
          </a:p>
        </p:txBody>
      </p:sp>
      <p:sp>
        <p:nvSpPr>
          <p:cNvPr id="48139" name="WordArt 4"/>
          <p:cNvSpPr>
            <a:spLocks noChangeArrowheads="1" noChangeShapeType="1" noTextEdit="1"/>
          </p:cNvSpPr>
          <p:nvPr/>
        </p:nvSpPr>
        <p:spPr bwMode="auto">
          <a:xfrm>
            <a:off x="5451476" y="6642101"/>
            <a:ext cx="1222375" cy="730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800" b="1" kern="10" dirty="0" smtClean="0">
                <a:solidFill>
                  <a:srgbClr val="969696"/>
                </a:solidFill>
                <a:latin typeface="Arial" panose="020B0604020202020204" pitchFamily="34" charset="0"/>
                <a:cs typeface="Arial" panose="020B0604020202020204" pitchFamily="34" charset="0"/>
              </a:rPr>
              <a:t>大话</a:t>
            </a:r>
            <a:r>
              <a:rPr lang="en-US" altLang="zh-CN" sz="800" b="1" kern="10" dirty="0" smtClean="0">
                <a:solidFill>
                  <a:srgbClr val="969696"/>
                </a:solidFill>
                <a:latin typeface="Arial" panose="020B0604020202020204" pitchFamily="34" charset="0"/>
                <a:cs typeface="Arial" panose="020B0604020202020204" pitchFamily="34" charset="0"/>
              </a:rPr>
              <a:t>web</a:t>
            </a:r>
            <a:r>
              <a:rPr lang="zh-CN" altLang="en-US" sz="800" b="1" kern="10" dirty="0" smtClean="0">
                <a:solidFill>
                  <a:srgbClr val="969696"/>
                </a:solidFill>
                <a:latin typeface="Arial" panose="020B0604020202020204" pitchFamily="34" charset="0"/>
                <a:cs typeface="Arial" panose="020B0604020202020204" pitchFamily="34" charset="0"/>
              </a:rPr>
              <a:t>安全</a:t>
            </a:r>
            <a:endParaRPr lang="zh-CN" altLang="en-US" sz="800" b="1" kern="10" dirty="0">
              <a:solidFill>
                <a:srgbClr val="969696"/>
              </a:solidFill>
              <a:latin typeface="Arial" panose="020B0604020202020204" pitchFamily="34" charset="0"/>
              <a:cs typeface="Arial" panose="020B0604020202020204" pitchFamily="34" charset="0"/>
            </a:endParaRPr>
          </a:p>
        </p:txBody>
      </p:sp>
      <p:sp>
        <p:nvSpPr>
          <p:cNvPr id="48142" name="Rectangle 7"/>
          <p:cNvSpPr>
            <a:spLocks noChangeArrowheads="1"/>
          </p:cNvSpPr>
          <p:nvPr/>
        </p:nvSpPr>
        <p:spPr bwMode="auto">
          <a:xfrm>
            <a:off x="4303714" y="274643"/>
            <a:ext cx="2989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2800" b="1" dirty="0" smtClean="0">
                <a:solidFill>
                  <a:srgbClr val="139AFF"/>
                </a:solidFill>
                <a:latin typeface="楷体" panose="02010609060101010101" pitchFamily="49" charset="-122"/>
                <a:ea typeface="楷体" panose="02010609060101010101" pitchFamily="49" charset="-122"/>
              </a:rPr>
              <a:t>HTTP</a:t>
            </a:r>
            <a:endParaRPr lang="en-US" altLang="ko-KR" sz="2800" b="1" dirty="0">
              <a:solidFill>
                <a:srgbClr val="139AFF"/>
              </a:solidFill>
              <a:latin typeface="楷体" panose="02010609060101010101" pitchFamily="49" charset="-122"/>
              <a:ea typeface="楷体" panose="02010609060101010101" pitchFamily="49" charset="-122"/>
            </a:endParaRPr>
          </a:p>
        </p:txBody>
      </p:sp>
      <p:sp>
        <p:nvSpPr>
          <p:cNvPr id="18" name="文本框 17"/>
          <p:cNvSpPr txBox="1"/>
          <p:nvPr/>
        </p:nvSpPr>
        <p:spPr>
          <a:xfrm>
            <a:off x="774348" y="890787"/>
            <a:ext cx="10573454" cy="1754326"/>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Location</a:t>
            </a:r>
            <a:r>
              <a:rPr lang="zh-CN" altLang="en-US" dirty="0" smtClean="0">
                <a:solidFill>
                  <a:schemeClr val="bg1"/>
                </a:solidFill>
                <a:latin typeface="楷体" panose="02010609060101010101" pitchFamily="49" charset="-122"/>
                <a:ea typeface="楷体" panose="02010609060101010101" pitchFamily="49" charset="-122"/>
              </a:rPr>
              <a:t>。这个消息头用于重定向响应（包含以</a:t>
            </a:r>
            <a:r>
              <a:rPr lang="en-US" altLang="zh-CN" dirty="0" smtClean="0">
                <a:solidFill>
                  <a:schemeClr val="bg1"/>
                </a:solidFill>
                <a:latin typeface="楷体" panose="02010609060101010101" pitchFamily="49" charset="-122"/>
                <a:ea typeface="楷体" panose="02010609060101010101" pitchFamily="49" charset="-122"/>
              </a:rPr>
              <a:t>3</a:t>
            </a:r>
            <a:r>
              <a:rPr lang="zh-CN" altLang="en-US" dirty="0" smtClean="0">
                <a:solidFill>
                  <a:schemeClr val="bg1"/>
                </a:solidFill>
                <a:latin typeface="楷体" panose="02010609060101010101" pitchFamily="49" charset="-122"/>
                <a:ea typeface="楷体" panose="02010609060101010101" pitchFamily="49" charset="-122"/>
              </a:rPr>
              <a:t>开头的状态码响应）中说明重定向的目标。</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Pragma</a:t>
            </a:r>
            <a:r>
              <a:rPr lang="zh-CN" altLang="en-US" dirty="0" smtClean="0">
                <a:solidFill>
                  <a:schemeClr val="bg1"/>
                </a:solidFill>
                <a:latin typeface="楷体" panose="02010609060101010101" pitchFamily="49" charset="-122"/>
                <a:ea typeface="楷体" panose="02010609060101010101" pitchFamily="49" charset="-122"/>
              </a:rPr>
              <a:t>。这个消息头用于向浏览器传送缓存指令（如</a:t>
            </a:r>
            <a:r>
              <a:rPr lang="en-US" altLang="zh-CN" dirty="0" smtClean="0">
                <a:solidFill>
                  <a:schemeClr val="bg1"/>
                </a:solidFill>
                <a:latin typeface="楷体" panose="02010609060101010101" pitchFamily="49" charset="-122"/>
                <a:ea typeface="楷体" panose="02010609060101010101" pitchFamily="49" charset="-122"/>
              </a:rPr>
              <a:t>no-cache</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Server</a:t>
            </a:r>
            <a:r>
              <a:rPr lang="zh-CN" altLang="en-US" dirty="0" smtClean="0">
                <a:solidFill>
                  <a:schemeClr val="bg1"/>
                </a:solidFill>
                <a:latin typeface="楷体" panose="02010609060101010101" pitchFamily="49" charset="-122"/>
                <a:ea typeface="楷体" panose="02010609060101010101" pitchFamily="49" charset="-122"/>
              </a:rPr>
              <a:t>。这个消息头提供所使用的</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服务器软件的相关信息。</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Set-Cookie</a:t>
            </a:r>
            <a:r>
              <a:rPr lang="zh-CN" altLang="en-US" dirty="0" smtClean="0">
                <a:solidFill>
                  <a:schemeClr val="bg1"/>
                </a:solidFill>
                <a:latin typeface="楷体" panose="02010609060101010101" pitchFamily="49" charset="-122"/>
                <a:ea typeface="楷体" panose="02010609060101010101" pitchFamily="49" charset="-122"/>
              </a:rPr>
              <a:t>。这个消息头用于向浏览器发布</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，浏览器又在随后的请求中将其返回服务器。</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WWW-Authenticate</a:t>
            </a:r>
            <a:r>
              <a:rPr lang="zh-CN" altLang="en-US" dirty="0" smtClean="0">
                <a:solidFill>
                  <a:schemeClr val="bg1"/>
                </a:solidFill>
                <a:latin typeface="楷体" panose="02010609060101010101" pitchFamily="49" charset="-122"/>
                <a:ea typeface="楷体" panose="02010609060101010101" pitchFamily="49" charset="-122"/>
              </a:rPr>
              <a:t>。这个消息头用在带</a:t>
            </a:r>
            <a:r>
              <a:rPr lang="en-US" altLang="zh-CN" dirty="0" smtClean="0">
                <a:solidFill>
                  <a:schemeClr val="bg1"/>
                </a:solidFill>
                <a:latin typeface="楷体" panose="02010609060101010101" pitchFamily="49" charset="-122"/>
                <a:ea typeface="楷体" panose="02010609060101010101" pitchFamily="49" charset="-122"/>
              </a:rPr>
              <a:t>401</a:t>
            </a:r>
            <a:r>
              <a:rPr lang="zh-CN" altLang="en-US" dirty="0" smtClean="0">
                <a:solidFill>
                  <a:schemeClr val="bg1"/>
                </a:solidFill>
                <a:latin typeface="楷体" panose="02010609060101010101" pitchFamily="49" charset="-122"/>
                <a:ea typeface="楷体" panose="02010609060101010101" pitchFamily="49" charset="-122"/>
              </a:rPr>
              <a:t>状态码的响应中，提供与服务器所支持的身份验证类型有关的信息</a:t>
            </a:r>
            <a:endParaRPr lang="zh-CN" altLang="en-US" dirty="0"/>
          </a:p>
        </p:txBody>
      </p:sp>
      <p:sp>
        <p:nvSpPr>
          <p:cNvPr id="7" name="Rectangle 12"/>
          <p:cNvSpPr>
            <a:spLocks noChangeArrowheads="1"/>
          </p:cNvSpPr>
          <p:nvPr/>
        </p:nvSpPr>
        <p:spPr bwMode="auto">
          <a:xfrm>
            <a:off x="320452" y="2738037"/>
            <a:ext cx="1665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Malgun Gothic" panose="020B0503020000020004" pitchFamily="34" charset="-127"/>
                <a:ea typeface="Malgun Gothic" panose="020B0503020000020004" pitchFamily="34" charset="-127"/>
              </a:defRPr>
            </a:lvl1pPr>
            <a:lvl2pPr marL="742950" indent="-285750">
              <a:defRPr>
                <a:solidFill>
                  <a:schemeClr val="tx1"/>
                </a:solidFill>
                <a:latin typeface="Malgun Gothic" panose="020B0503020000020004" pitchFamily="34" charset="-127"/>
                <a:ea typeface="Malgun Gothic" panose="020B0503020000020004" pitchFamily="34" charset="-127"/>
              </a:defRPr>
            </a:lvl2pPr>
            <a:lvl3pPr marL="1143000" indent="-228600">
              <a:defRPr>
                <a:solidFill>
                  <a:schemeClr val="tx1"/>
                </a:solidFill>
                <a:latin typeface="Malgun Gothic" panose="020B0503020000020004" pitchFamily="34" charset="-127"/>
                <a:ea typeface="Malgun Gothic" panose="020B0503020000020004" pitchFamily="34" charset="-127"/>
              </a:defRPr>
            </a:lvl3pPr>
            <a:lvl4pPr marL="1600200" indent="-228600">
              <a:defRPr>
                <a:solidFill>
                  <a:schemeClr val="tx1"/>
                </a:solidFill>
                <a:latin typeface="Malgun Gothic" panose="020B0503020000020004" pitchFamily="34" charset="-127"/>
                <a:ea typeface="Malgun Gothic" panose="020B0503020000020004" pitchFamily="34" charset="-127"/>
              </a:defRPr>
            </a:lvl4pPr>
            <a:lvl5pPr marL="2057400" indent="-228600">
              <a:defRPr>
                <a:solidFill>
                  <a:schemeClr val="tx1"/>
                </a:solidFill>
                <a:latin typeface="Malgun Gothic" panose="020B0503020000020004" pitchFamily="34" charset="-127"/>
                <a:ea typeface="Malgun Gothic" panose="020B0503020000020004" pitchFamily="34" charset="-127"/>
              </a:defRPr>
            </a:lvl5pPr>
            <a:lvl6pPr marL="25146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6pPr>
            <a:lvl7pPr marL="29718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7pPr>
            <a:lvl8pPr marL="34290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8pPr>
            <a:lvl9pPr marL="3886200" indent="-228600" fontAlgn="base" latinLnBrk="1">
              <a:spcBef>
                <a:spcPct val="0"/>
              </a:spcBef>
              <a:spcAft>
                <a:spcPct val="0"/>
              </a:spcAft>
              <a:defRPr>
                <a:solidFill>
                  <a:schemeClr val="tx1"/>
                </a:solidFill>
                <a:latin typeface="Malgun Gothic" panose="020B0503020000020004" pitchFamily="34" charset="-127"/>
                <a:ea typeface="Malgun Gothic" panose="020B0503020000020004" pitchFamily="34" charset="-127"/>
              </a:defRPr>
            </a:lvl9pPr>
          </a:lstStyle>
          <a:p>
            <a:pPr algn="ctr"/>
            <a:r>
              <a:rPr lang="en-US" altLang="zh-CN" sz="1600" dirty="0">
                <a:solidFill>
                  <a:schemeClr val="bg1"/>
                </a:solidFill>
                <a:latin typeface="Arial Black" panose="020B0A04020102020204" pitchFamily="34" charset="0"/>
              </a:rPr>
              <a:t>cookie</a:t>
            </a:r>
            <a:endParaRPr lang="en-US" altLang="zh-CN" sz="1600" dirty="0" smtClean="0">
              <a:solidFill>
                <a:schemeClr val="bg1"/>
              </a:solidFill>
              <a:latin typeface="Arial Black" panose="020B0A04020102020204" pitchFamily="34" charset="0"/>
            </a:endParaRPr>
          </a:p>
        </p:txBody>
      </p:sp>
      <p:sp>
        <p:nvSpPr>
          <p:cNvPr id="8" name="文本框 7"/>
          <p:cNvSpPr txBox="1"/>
          <p:nvPr/>
        </p:nvSpPr>
        <p:spPr>
          <a:xfrm>
            <a:off x="774348" y="3087975"/>
            <a:ext cx="10872316" cy="3139321"/>
          </a:xfrm>
          <a:prstGeom prst="rect">
            <a:avLst/>
          </a:prstGeom>
          <a:noFill/>
        </p:spPr>
        <p:txBody>
          <a:bodyPr wrap="square" rtlCol="0">
            <a:spAutoFit/>
          </a:bodyPr>
          <a:lstStyle/>
          <a:p>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是大多数</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应用程序所依赖的</a:t>
            </a:r>
            <a:r>
              <a:rPr lang="en-US" altLang="zh-CN" dirty="0" smtClean="0">
                <a:solidFill>
                  <a:schemeClr val="bg1"/>
                </a:solidFill>
                <a:latin typeface="楷体" panose="02010609060101010101" pitchFamily="49" charset="-122"/>
                <a:ea typeface="楷体" panose="02010609060101010101" pitchFamily="49" charset="-122"/>
              </a:rPr>
              <a:t>HTTP</a:t>
            </a:r>
            <a:r>
              <a:rPr lang="zh-CN" altLang="en-US" dirty="0" smtClean="0">
                <a:solidFill>
                  <a:schemeClr val="bg1"/>
                </a:solidFill>
                <a:latin typeface="楷体" panose="02010609060101010101" pitchFamily="49" charset="-122"/>
                <a:ea typeface="楷体" panose="02010609060101010101" pitchFamily="49" charset="-122"/>
              </a:rPr>
              <a:t>协议的一个关键组成部分，攻击者常常通过它利用</a:t>
            </a:r>
            <a:r>
              <a:rPr lang="en-US" altLang="zh-CN" dirty="0" smtClean="0">
                <a:solidFill>
                  <a:schemeClr val="bg1"/>
                </a:solidFill>
                <a:latin typeface="楷体" panose="02010609060101010101" pitchFamily="49" charset="-122"/>
                <a:ea typeface="楷体" panose="02010609060101010101" pitchFamily="49" charset="-122"/>
              </a:rPr>
              <a:t>Web</a:t>
            </a:r>
            <a:r>
              <a:rPr lang="zh-CN" altLang="en-US" dirty="0" smtClean="0">
                <a:solidFill>
                  <a:schemeClr val="bg1"/>
                </a:solidFill>
                <a:latin typeface="楷体" panose="02010609060101010101" pitchFamily="49" charset="-122"/>
                <a:ea typeface="楷体" panose="02010609060101010101" pitchFamily="49" charset="-122"/>
              </a:rPr>
              <a:t>应用程序中的漏洞。服务器使用</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机制向客户发送数据，客户保存</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并将其返回服务器。与其他类型的请求参数（存在与</a:t>
            </a:r>
            <a:r>
              <a:rPr lang="en-US" altLang="zh-CN" dirty="0" smtClean="0">
                <a:solidFill>
                  <a:schemeClr val="bg1"/>
                </a:solidFill>
                <a:latin typeface="楷体" panose="02010609060101010101" pitchFamily="49" charset="-122"/>
                <a:ea typeface="楷体" panose="02010609060101010101" pitchFamily="49" charset="-122"/>
              </a:rPr>
              <a:t>URL</a:t>
            </a:r>
            <a:r>
              <a:rPr lang="zh-CN" altLang="en-US" dirty="0" smtClean="0">
                <a:solidFill>
                  <a:schemeClr val="bg1"/>
                </a:solidFill>
                <a:latin typeface="楷体" panose="02010609060101010101" pitchFamily="49" charset="-122"/>
                <a:ea typeface="楷体" panose="02010609060101010101" pitchFamily="49" charset="-122"/>
              </a:rPr>
              <a:t>查询字符串或消息主体中）不同，无需应用程序或用户采取任何特殊措施，随后的每一个请求都会继续重新向服务器提交</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a:t>
            </a:r>
            <a:endParaRPr lang="en-US" altLang="zh-CN" dirty="0" smtClean="0">
              <a:solidFill>
                <a:schemeClr val="bg1"/>
              </a:solidFill>
              <a:latin typeface="楷体" panose="02010609060101010101" pitchFamily="49" charset="-122"/>
              <a:ea typeface="楷体" panose="02010609060101010101" pitchFamily="49" charset="-122"/>
            </a:endParaRPr>
          </a:p>
          <a:p>
            <a:r>
              <a:rPr lang="en-US" altLang="zh-CN" dirty="0" smtClean="0">
                <a:solidFill>
                  <a:schemeClr val="bg1"/>
                </a:solidFill>
                <a:latin typeface="楷体" panose="02010609060101010101" pitchFamily="49" charset="-122"/>
                <a:ea typeface="楷体" panose="02010609060101010101" pitchFamily="49" charset="-122"/>
              </a:rPr>
              <a:t>Cookie="PHPSESSID=3umnikjodilfkof7ktqjr59er7“</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如上所示，</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一般由一个名称</a:t>
            </a:r>
            <a:r>
              <a:rPr lang="en-US" altLang="zh-CN" dirty="0" smtClean="0">
                <a:solidFill>
                  <a:schemeClr val="bg1"/>
                </a:solidFill>
                <a:latin typeface="楷体" panose="02010609060101010101" pitchFamily="49" charset="-122"/>
                <a:ea typeface="楷体" panose="02010609060101010101" pitchFamily="49" charset="-122"/>
              </a:rPr>
              <a:t>/</a:t>
            </a:r>
            <a:r>
              <a:rPr lang="zh-CN" altLang="en-US" dirty="0" smtClean="0">
                <a:solidFill>
                  <a:schemeClr val="bg1"/>
                </a:solidFill>
                <a:latin typeface="楷体" panose="02010609060101010101" pitchFamily="49" charset="-122"/>
                <a:ea typeface="楷体" panose="02010609060101010101" pitchFamily="49" charset="-122"/>
              </a:rPr>
              <a:t>值对构成，但也可包含任何不含空格的字符串，可以在服务器响应中使用几个</a:t>
            </a:r>
            <a:r>
              <a:rPr lang="en-US" altLang="zh-CN" dirty="0" smtClean="0">
                <a:solidFill>
                  <a:schemeClr val="bg1"/>
                </a:solidFill>
                <a:latin typeface="楷体" panose="02010609060101010101" pitchFamily="49" charset="-122"/>
                <a:ea typeface="楷体" panose="02010609060101010101" pitchFamily="49" charset="-122"/>
              </a:rPr>
              <a:t>Set-Cookie</a:t>
            </a:r>
            <a:r>
              <a:rPr lang="zh-CN" altLang="en-US" dirty="0" smtClean="0">
                <a:solidFill>
                  <a:schemeClr val="bg1"/>
                </a:solidFill>
                <a:latin typeface="楷体" panose="02010609060101010101" pitchFamily="49" charset="-122"/>
                <a:ea typeface="楷体" panose="02010609060101010101" pitchFamily="49" charset="-122"/>
              </a:rPr>
              <a:t>消息头发布多个</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，并可在同一个</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消息头中用分号分割不同的</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，将它们全部返回给服务器。</a:t>
            </a:r>
            <a:endParaRPr lang="en-US" altLang="zh-CN" dirty="0" smtClean="0">
              <a:solidFill>
                <a:schemeClr val="bg1"/>
              </a:solidFill>
              <a:latin typeface="楷体" panose="02010609060101010101" pitchFamily="49" charset="-122"/>
              <a:ea typeface="楷体" panose="02010609060101010101" pitchFamily="49" charset="-122"/>
            </a:endParaRPr>
          </a:p>
          <a:p>
            <a:r>
              <a:rPr lang="zh-CN" altLang="en-US" dirty="0" smtClean="0">
                <a:solidFill>
                  <a:schemeClr val="bg1"/>
                </a:solidFill>
                <a:latin typeface="楷体" panose="02010609060101010101" pitchFamily="49" charset="-122"/>
                <a:ea typeface="楷体" panose="02010609060101010101" pitchFamily="49" charset="-122"/>
              </a:rPr>
              <a:t>除</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的实际值外，</a:t>
            </a:r>
            <a:r>
              <a:rPr lang="en-US" altLang="zh-CN" dirty="0" smtClean="0">
                <a:solidFill>
                  <a:schemeClr val="bg1"/>
                </a:solidFill>
                <a:latin typeface="楷体" panose="02010609060101010101" pitchFamily="49" charset="-122"/>
                <a:ea typeface="楷体" panose="02010609060101010101" pitchFamily="49" charset="-122"/>
              </a:rPr>
              <a:t>Set-Cookie</a:t>
            </a:r>
            <a:r>
              <a:rPr lang="zh-CN" altLang="en-US" dirty="0" smtClean="0">
                <a:solidFill>
                  <a:schemeClr val="bg1"/>
                </a:solidFill>
                <a:latin typeface="楷体" panose="02010609060101010101" pitchFamily="49" charset="-122"/>
                <a:ea typeface="楷体" panose="02010609060101010101" pitchFamily="49" charset="-122"/>
              </a:rPr>
              <a:t>消息头还可包含以下任何可选属性，用它们控制浏览器处理</a:t>
            </a:r>
            <a:r>
              <a:rPr lang="en-US" altLang="zh-CN" dirty="0" smtClean="0">
                <a:solidFill>
                  <a:schemeClr val="bg1"/>
                </a:solidFill>
                <a:latin typeface="楷体" panose="02010609060101010101" pitchFamily="49" charset="-122"/>
                <a:ea typeface="楷体" panose="02010609060101010101" pitchFamily="49" charset="-122"/>
              </a:rPr>
              <a:t>cookie</a:t>
            </a:r>
            <a:r>
              <a:rPr lang="zh-CN" altLang="en-US" dirty="0" smtClean="0">
                <a:solidFill>
                  <a:schemeClr val="bg1"/>
                </a:solidFill>
                <a:latin typeface="楷体" panose="02010609060101010101" pitchFamily="49" charset="-122"/>
                <a:ea typeface="楷体" panose="02010609060101010101" pitchFamily="49" charset="-122"/>
              </a:rPr>
              <a:t>的方式。</a:t>
            </a:r>
            <a:endParaRPr lang="en-US" altLang="zh-CN" dirty="0">
              <a:solidFill>
                <a:schemeClr val="bg1"/>
              </a:solidFill>
              <a:latin typeface="楷体" panose="02010609060101010101" pitchFamily="49" charset="-122"/>
              <a:ea typeface="楷体" panose="02010609060101010101" pitchFamily="49" charset="-122"/>
            </a:endParaRP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A000120150128A09KPBG</Template>
  <TotalTime>0</TotalTime>
  <Words>9641</Words>
  <Application>WPS 演示</Application>
  <PresentationFormat>宽屏</PresentationFormat>
  <Paragraphs>471</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Malgun Gothic</vt:lpstr>
      <vt:lpstr>Arial Black</vt:lpstr>
      <vt:lpstr>华文细黑</vt:lpstr>
      <vt:lpstr>Times New Roman</vt:lpstr>
      <vt:lpstr>Impact</vt:lpstr>
      <vt:lpstr>楷体</vt:lpstr>
      <vt:lpstr>Calibri</vt:lpstr>
      <vt:lpstr>微软雅黑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唐君</dc:creator>
  <cp:lastModifiedBy>Administrator</cp:lastModifiedBy>
  <cp:revision>94</cp:revision>
  <dcterms:created xsi:type="dcterms:W3CDTF">2015-01-05T07:32:00Z</dcterms:created>
  <dcterms:modified xsi:type="dcterms:W3CDTF">2018-02-06T09:27:34Z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