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6" r:id="rId5"/>
    <p:sldId id="268" r:id="rId6"/>
    <p:sldId id="258" r:id="rId7"/>
    <p:sldId id="259" r:id="rId8"/>
    <p:sldId id="262" r:id="rId9"/>
    <p:sldId id="260" r:id="rId10"/>
    <p:sldId id="261" r:id="rId11"/>
    <p:sldId id="263" r:id="rId12"/>
    <p:sldId id="267" r:id="rId13"/>
    <p:sldId id="265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3202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58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5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27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864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32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5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32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37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83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05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40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期末報告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P76081027 </a:t>
            </a:r>
            <a:r>
              <a:rPr lang="zh-TW" altLang="en-US" dirty="0" smtClean="0"/>
              <a:t>薛閔豪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684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開發</a:t>
            </a:r>
            <a:endParaRPr lang="en-US" altLang="zh-TW" dirty="0" smtClean="0"/>
          </a:p>
          <a:p>
            <a:r>
              <a:rPr lang="zh-TW" altLang="en-US" dirty="0" smtClean="0"/>
              <a:t>當有新的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被新增至</a:t>
            </a:r>
            <a:r>
              <a:rPr lang="en-US" altLang="zh-TW" dirty="0" smtClean="0"/>
              <a:t>GSCL</a:t>
            </a:r>
            <a:r>
              <a:rPr lang="zh-TW" altLang="en-US" dirty="0" smtClean="0"/>
              <a:t>時，</a:t>
            </a:r>
            <a:r>
              <a:rPr lang="en-US" altLang="zh-TW" dirty="0" smtClean="0"/>
              <a:t>NA</a:t>
            </a:r>
            <a:r>
              <a:rPr lang="zh-TW" altLang="en-US" dirty="0" smtClean="0"/>
              <a:t>會收到通知，並將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以</a:t>
            </a:r>
            <a:r>
              <a:rPr lang="en-US" altLang="zh-TW" dirty="0" smtClean="0"/>
              <a:t>XML</a:t>
            </a:r>
            <a:r>
              <a:rPr lang="zh-TW" altLang="en-US" dirty="0" smtClean="0"/>
              <a:t>儲存至本地端進一步處理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87" y="3475830"/>
            <a:ext cx="100679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8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zh-TW" altLang="en-US" dirty="0"/>
              <a:t>結果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92" y="3975673"/>
            <a:ext cx="3847628" cy="2565085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93" y="1615188"/>
            <a:ext cx="3847628" cy="256508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59" y="4027009"/>
            <a:ext cx="3693622" cy="246241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59" y="1691322"/>
            <a:ext cx="3693622" cy="23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0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實驗結果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若需更改測資可修改</a:t>
            </a:r>
            <a:r>
              <a:rPr lang="en-US" altLang="zh-TW" dirty="0" err="1" smtClean="0"/>
              <a:t>ground_truth</a:t>
            </a:r>
            <a:r>
              <a:rPr lang="zh-TW" altLang="en-US" dirty="0" smtClean="0"/>
              <a:t>變數及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中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迴圈的循環次數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3574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HMM</a:t>
            </a:r>
            <a:r>
              <a:rPr lang="zh-TW" altLang="en-US" dirty="0" smtClean="0"/>
              <a:t>參數訓練實作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HMM_Train.ipynb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訓練資料由</a:t>
            </a:r>
            <a:r>
              <a:rPr lang="en-US" altLang="zh-TW" dirty="0" smtClean="0"/>
              <a:t>input_gen.py</a:t>
            </a:r>
            <a:r>
              <a:rPr lang="zh-TW" altLang="en-US" dirty="0" smtClean="0"/>
              <a:t>產生，產生的方法為依據人日常生活習慣來決定機器是否開啟</a:t>
            </a:r>
            <a:r>
              <a:rPr lang="en-US" altLang="zh-TW" dirty="0" smtClean="0"/>
              <a:t>/</a:t>
            </a:r>
            <a:r>
              <a:rPr lang="zh-TW" altLang="en-US" dirty="0" smtClean="0"/>
              <a:t>關閉</a:t>
            </a:r>
            <a:r>
              <a:rPr lang="en-US" altLang="zh-TW" dirty="0" smtClean="0"/>
              <a:t>(Ex: </a:t>
            </a:r>
            <a:r>
              <a:rPr lang="en-US" altLang="zh-TW" dirty="0" err="1" smtClean="0"/>
              <a:t>sunny,no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rainy,yes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Hidden_variable</a:t>
            </a:r>
            <a:r>
              <a:rPr lang="en-US" altLang="zh-TW" dirty="0" smtClean="0"/>
              <a:t> = {“</a:t>
            </a:r>
            <a:r>
              <a:rPr lang="en-US" altLang="zh-TW" dirty="0" err="1" smtClean="0"/>
              <a:t>Sunny”,”Foggy”,”Rainy</a:t>
            </a:r>
            <a:r>
              <a:rPr lang="en-US" altLang="zh-TW" dirty="0" smtClean="0"/>
              <a:t>”}</a:t>
            </a:r>
            <a:r>
              <a:rPr lang="zh-TW" altLang="en-US" dirty="0" smtClean="0"/>
              <a:t>分別對應</a:t>
            </a:r>
            <a:r>
              <a:rPr lang="en-US" altLang="zh-TW" dirty="0" smtClean="0"/>
              <a:t>index:0,1,2</a:t>
            </a:r>
          </a:p>
          <a:p>
            <a:r>
              <a:rPr lang="en-US" altLang="zh-TW" dirty="0" err="1" smtClean="0"/>
              <a:t>Oberservation_variable</a:t>
            </a:r>
            <a:r>
              <a:rPr lang="en-US" altLang="zh-TW" dirty="0" smtClean="0"/>
              <a:t>={“</a:t>
            </a:r>
            <a:r>
              <a:rPr lang="en-US" altLang="zh-TW" dirty="0" err="1" smtClean="0"/>
              <a:t>no”,”yes</a:t>
            </a:r>
            <a:r>
              <a:rPr lang="en-US" altLang="zh-TW" dirty="0" smtClean="0"/>
              <a:t>”}</a:t>
            </a:r>
            <a:r>
              <a:rPr lang="zh-TW" altLang="en-US" dirty="0" smtClean="0"/>
              <a:t>分別對應</a:t>
            </a:r>
            <a:r>
              <a:rPr lang="en-US" altLang="zh-TW" dirty="0" smtClean="0"/>
              <a:t>index:0,1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890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訓練的目標是找到「</a:t>
            </a:r>
            <a:r>
              <a:rPr lang="zh-TW" altLang="en-US" b="1" dirty="0"/>
              <a:t>狀態轉移矩陣 </a:t>
            </a:r>
            <a:r>
              <a:rPr lang="en-US" altLang="zh-TW" b="1" i="1" dirty="0"/>
              <a:t>A</a:t>
            </a:r>
            <a:r>
              <a:rPr lang="zh-TW" altLang="en-US" dirty="0"/>
              <a:t>」、「</a:t>
            </a:r>
            <a:r>
              <a:rPr lang="zh-TW" altLang="en-US" b="1" dirty="0"/>
              <a:t>觀察轉移矩陣 </a:t>
            </a:r>
            <a:r>
              <a:rPr lang="en-US" altLang="zh-TW" b="1" i="1" dirty="0"/>
              <a:t>B</a:t>
            </a:r>
            <a:r>
              <a:rPr lang="zh-TW" altLang="en-US" dirty="0"/>
              <a:t>」、「</a:t>
            </a:r>
            <a:r>
              <a:rPr lang="zh-TW" altLang="en-US" b="1" dirty="0"/>
              <a:t>起始值轉移矩陣 </a:t>
            </a:r>
            <a:r>
              <a:rPr lang="en-US" altLang="zh-TW" b="1" i="1" dirty="0"/>
              <a:t>π</a:t>
            </a:r>
            <a:r>
              <a:rPr lang="zh-TW" altLang="en-US" dirty="0" smtClean="0"/>
              <a:t>」，並由這三個矩陣來預測結果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7387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先產生</a:t>
            </a:r>
            <a:r>
              <a:rPr lang="en-US" altLang="zh-TW" dirty="0" smtClean="0"/>
              <a:t>300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，讀進來後我將每六天作為一筆訓練資料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如圖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欲預測之序列假設為</a:t>
            </a:r>
            <a:r>
              <a:rPr lang="en-US" altLang="zh-TW" dirty="0" smtClean="0"/>
              <a:t>w = [1,0,1,0,0,0]</a:t>
            </a:r>
          </a:p>
          <a:p>
            <a:r>
              <a:rPr lang="zh-TW" altLang="en-US" dirty="0" smtClean="0"/>
              <a:t>每次訓練當準確度不到</a:t>
            </a:r>
            <a:r>
              <a:rPr lang="en-US" altLang="zh-TW" dirty="0" smtClean="0"/>
              <a:t>80%</a:t>
            </a:r>
            <a:r>
              <a:rPr lang="zh-TW" altLang="en-US" dirty="0" smtClean="0"/>
              <a:t>，就會再繼續訓練直到達到</a:t>
            </a:r>
            <a:r>
              <a:rPr lang="en-US" altLang="zh-TW" dirty="0" smtClean="0"/>
              <a:t>80%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34" y="1828800"/>
            <a:ext cx="1238250" cy="23241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96" y="3285952"/>
            <a:ext cx="2876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8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經過幾次的訓練後很快可以得到一個預測達到</a:t>
            </a:r>
            <a:r>
              <a:rPr lang="en-US" altLang="zh-TW" dirty="0" smtClean="0"/>
              <a:t>80%</a:t>
            </a:r>
            <a:r>
              <a:rPr lang="zh-TW" altLang="en-US" dirty="0" smtClean="0"/>
              <a:t>的</a:t>
            </a:r>
            <a:r>
              <a:rPr lang="zh-TW" altLang="en-US" dirty="0" smtClean="0"/>
              <a:t>模型，並將此模型儲存為</a:t>
            </a:r>
            <a:r>
              <a:rPr lang="en-US" altLang="zh-TW" dirty="0" err="1" smtClean="0"/>
              <a:t>model.pkl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36" y="2800003"/>
            <a:ext cx="2435696" cy="7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0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情境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HMM/CHMM</a:t>
            </a:r>
            <a:r>
              <a:rPr lang="zh-TW" altLang="en-US" dirty="0" smtClean="0"/>
              <a:t>預測除濕機及空氣清淨機的使用狀態來預測天氣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762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圓柱 3"/>
          <p:cNvSpPr/>
          <p:nvPr/>
        </p:nvSpPr>
        <p:spPr>
          <a:xfrm>
            <a:off x="3060854" y="2133526"/>
            <a:ext cx="2011362" cy="143510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Sensors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(Simulating Data)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30643" y="4843576"/>
            <a:ext cx="2039937" cy="1089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GSCL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76163" y="4861990"/>
            <a:ext cx="2039937" cy="1089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NSCL</a:t>
            </a:r>
            <a:endParaRPr lang="zh-TW" altLang="en-US" dirty="0"/>
          </a:p>
        </p:txBody>
      </p:sp>
      <p:sp>
        <p:nvSpPr>
          <p:cNvPr id="7" name="圓柱 6"/>
          <p:cNvSpPr/>
          <p:nvPr/>
        </p:nvSpPr>
        <p:spPr>
          <a:xfrm>
            <a:off x="6632729" y="2133526"/>
            <a:ext cx="2011362" cy="152769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/>
              <a:t>NA</a:t>
            </a:r>
            <a:endParaRPr lang="zh-TW" altLang="en-US" dirty="0"/>
          </a:p>
        </p:txBody>
      </p:sp>
      <p:sp>
        <p:nvSpPr>
          <p:cNvPr id="8" name="上-下雙向箭號 7"/>
          <p:cNvSpPr/>
          <p:nvPr/>
        </p:nvSpPr>
        <p:spPr>
          <a:xfrm>
            <a:off x="3810947" y="3661223"/>
            <a:ext cx="539750" cy="107315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9" name="上-下雙向箭號 8"/>
          <p:cNvSpPr/>
          <p:nvPr/>
        </p:nvSpPr>
        <p:spPr>
          <a:xfrm>
            <a:off x="7368535" y="3734877"/>
            <a:ext cx="539750" cy="1049337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0" name="左-右雙向箭號 9"/>
          <p:cNvSpPr/>
          <p:nvPr/>
        </p:nvSpPr>
        <p:spPr>
          <a:xfrm>
            <a:off x="5100791" y="5353273"/>
            <a:ext cx="1531938" cy="50323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68287" y="2527910"/>
            <a:ext cx="2101544" cy="646331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除濕機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清淨機開關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/>
          <p:cNvCxnSpPr>
            <a:stCxn id="11" idx="3"/>
            <a:endCxn id="4" idx="2"/>
          </p:cNvCxnSpPr>
          <p:nvPr/>
        </p:nvCxnSpPr>
        <p:spPr>
          <a:xfrm>
            <a:off x="2669831" y="2851076"/>
            <a:ext cx="391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向右箭號 12"/>
          <p:cNvSpPr/>
          <p:nvPr/>
        </p:nvSpPr>
        <p:spPr>
          <a:xfrm>
            <a:off x="8716100" y="2578974"/>
            <a:ext cx="721550" cy="733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結束點 13"/>
          <p:cNvSpPr/>
          <p:nvPr/>
        </p:nvSpPr>
        <p:spPr>
          <a:xfrm>
            <a:off x="9503278" y="2434505"/>
            <a:ext cx="1795749" cy="102270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HMM/CHMM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282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NSCL</a:t>
            </a:r>
            <a:r>
              <a:rPr lang="zh-TW" altLang="en-US" dirty="0" smtClean="0"/>
              <a:t>及</a:t>
            </a:r>
            <a:r>
              <a:rPr lang="en-US" altLang="zh-TW" dirty="0" smtClean="0"/>
              <a:t>GSCL</a:t>
            </a:r>
          </a:p>
          <a:p>
            <a:r>
              <a:rPr lang="zh-TW" altLang="en-US" dirty="0" smtClean="0"/>
              <a:t>執行</a:t>
            </a:r>
            <a:r>
              <a:rPr lang="en-US" altLang="zh-TW" dirty="0" smtClean="0"/>
              <a:t>Node-Red(</a:t>
            </a:r>
            <a:r>
              <a:rPr lang="zh-TW" altLang="en-US" dirty="0" smtClean="0"/>
              <a:t>將</a:t>
            </a:r>
            <a:r>
              <a:rPr lang="en-US" altLang="zh-TW" dirty="0" err="1" smtClean="0"/>
              <a:t>GSCL.json</a:t>
            </a:r>
            <a:r>
              <a:rPr lang="zh-TW" altLang="en-US" dirty="0" smtClean="0"/>
              <a:t>輸入到</a:t>
            </a:r>
            <a:r>
              <a:rPr lang="en-US" altLang="zh-TW" dirty="0" smtClean="0"/>
              <a:t>node-red</a:t>
            </a:r>
            <a:r>
              <a:rPr lang="zh-TW" altLang="en-US" dirty="0" smtClean="0"/>
              <a:t>上並執行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開啟</a:t>
            </a:r>
            <a:r>
              <a:rPr lang="en-US" altLang="zh-TW" dirty="0" err="1" smtClean="0"/>
              <a:t>Server.ipynb</a:t>
            </a:r>
            <a:r>
              <a:rPr lang="zh-TW" altLang="en-US" dirty="0" smtClean="0"/>
              <a:t>並執行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6424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 10</a:t>
            </a:r>
            <a:r>
              <a:rPr lang="zh-TW" altLang="en-US" dirty="0" smtClean="0"/>
              <a:t>作業系統</a:t>
            </a:r>
            <a:endParaRPr lang="en-US" altLang="zh-TW" dirty="0" smtClean="0"/>
          </a:p>
          <a:p>
            <a:r>
              <a:rPr lang="en-US" altLang="zh-TW" dirty="0" smtClean="0"/>
              <a:t>Python(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Notebook){with </a:t>
            </a:r>
            <a:r>
              <a:rPr lang="en-US" altLang="zh-TW" dirty="0" err="1" smtClean="0"/>
              <a:t>hmmlearn</a:t>
            </a:r>
            <a:r>
              <a:rPr lang="en-US" altLang="zh-TW" dirty="0" smtClean="0"/>
              <a:t>==2.3.0}</a:t>
            </a:r>
          </a:p>
          <a:p>
            <a:r>
              <a:rPr lang="en-US" altLang="zh-TW" dirty="0" smtClean="0"/>
              <a:t>Node-red</a:t>
            </a:r>
            <a:endParaRPr lang="en-US" altLang="zh-TW" dirty="0"/>
          </a:p>
          <a:p>
            <a:r>
              <a:rPr lang="en-US" altLang="zh-TW" dirty="0" smtClean="0"/>
              <a:t>OM2M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838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CHMM</a:t>
            </a:r>
            <a:r>
              <a:rPr lang="zh-TW" altLang="en-US" dirty="0" smtClean="0"/>
              <a:t>參數設定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兩個隱藏狀態 </a:t>
            </a:r>
            <a:r>
              <a:rPr lang="en-US" altLang="zh-TW" dirty="0" smtClean="0"/>
              <a:t>S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  <a:r>
              <a:rPr lang="zh-TW" altLang="en-US" dirty="0" smtClean="0"/>
              <a:t>晴天、雨天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zh-TW" altLang="en-US" dirty="0" smtClean="0"/>
              <a:t>觀測狀態 </a:t>
            </a:r>
            <a:r>
              <a:rPr lang="en-US" altLang="zh-TW" dirty="0" smtClean="0"/>
              <a:t>B</a:t>
            </a:r>
            <a:r>
              <a:rPr lang="zh-TW" altLang="en-US" dirty="0" smtClean="0"/>
              <a:t> </a:t>
            </a:r>
            <a:r>
              <a:rPr lang="en-US" altLang="zh-TW" dirty="0" smtClean="0"/>
              <a:t>= {</a:t>
            </a:r>
            <a:r>
              <a:rPr lang="zh-TW" altLang="en-US" dirty="0" smtClean="0"/>
              <a:t>開</a:t>
            </a:r>
            <a:r>
              <a:rPr lang="zh-TW" altLang="en-US" dirty="0"/>
              <a:t>啟</a:t>
            </a:r>
            <a:r>
              <a:rPr lang="zh-TW" altLang="en-US" dirty="0" smtClean="0"/>
              <a:t>、關閉</a:t>
            </a:r>
            <a:r>
              <a:rPr lang="en-US" altLang="zh-TW" dirty="0" smtClean="0"/>
              <a:t>}</a:t>
            </a:r>
          </a:p>
          <a:p>
            <a:r>
              <a:rPr lang="zh-TW" altLang="en-US" dirty="0" smtClean="0"/>
              <a:t>狀態轉移矩陣 </a:t>
            </a:r>
            <a:r>
              <a:rPr lang="en-US" altLang="zh-TW" dirty="0" smtClean="0"/>
              <a:t>A</a:t>
            </a:r>
          </a:p>
          <a:p>
            <a:r>
              <a:rPr lang="zh-TW" altLang="en-US" dirty="0"/>
              <a:t>初</a:t>
            </a:r>
            <a:r>
              <a:rPr lang="zh-TW" altLang="en-US" dirty="0" smtClean="0"/>
              <a:t>始概率 </a:t>
            </a:r>
            <a:r>
              <a:rPr lang="el-GR" altLang="zh-TW" dirty="0" smtClean="0"/>
              <a:t>π</a:t>
            </a:r>
            <a:endParaRPr lang="en-US" altLang="zh-TW" dirty="0" smtClean="0"/>
          </a:p>
          <a:p>
            <a:r>
              <a:rPr lang="zh-TW" altLang="en-US" dirty="0" smtClean="0"/>
              <a:t>輸出矩陣 </a:t>
            </a:r>
            <a:r>
              <a:rPr lang="en-US" altLang="zh-TW" dirty="0" smtClean="0"/>
              <a:t>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667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示意圖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007363" y="29343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除濕機</a:t>
            </a:r>
            <a:endParaRPr lang="zh-TW" altLang="en-US" sz="1200" dirty="0"/>
          </a:p>
        </p:txBody>
      </p:sp>
      <p:sp>
        <p:nvSpPr>
          <p:cNvPr id="5" name="橢圓 4"/>
          <p:cNvSpPr/>
          <p:nvPr/>
        </p:nvSpPr>
        <p:spPr>
          <a:xfrm>
            <a:off x="3007363" y="46800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清淨機</a:t>
            </a:r>
            <a:endParaRPr lang="zh-TW" altLang="en-US" sz="12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921763" y="3391592"/>
            <a:ext cx="939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921763" y="5137265"/>
            <a:ext cx="939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4861101" y="295422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除濕機</a:t>
            </a:r>
            <a:endParaRPr lang="zh-TW" altLang="en-US" sz="1200" dirty="0"/>
          </a:p>
        </p:txBody>
      </p:sp>
      <p:sp>
        <p:nvSpPr>
          <p:cNvPr id="11" name="橢圓 10"/>
          <p:cNvSpPr/>
          <p:nvPr/>
        </p:nvSpPr>
        <p:spPr>
          <a:xfrm>
            <a:off x="4879112" y="46800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清淨機</a:t>
            </a:r>
            <a:endParaRPr lang="zh-TW" altLang="en-US" sz="1200" dirty="0"/>
          </a:p>
        </p:txBody>
      </p:sp>
      <p:cxnSp>
        <p:nvCxnSpPr>
          <p:cNvPr id="13" name="直線單箭頭接點 12"/>
          <p:cNvCxnSpPr>
            <a:endCxn id="10" idx="2"/>
          </p:cNvCxnSpPr>
          <p:nvPr/>
        </p:nvCxnSpPr>
        <p:spPr>
          <a:xfrm flipV="1">
            <a:off x="3921763" y="3411422"/>
            <a:ext cx="939338" cy="172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6"/>
            <a:endCxn id="11" idx="2"/>
          </p:cNvCxnSpPr>
          <p:nvPr/>
        </p:nvCxnSpPr>
        <p:spPr>
          <a:xfrm>
            <a:off x="3921763" y="3391592"/>
            <a:ext cx="957349" cy="174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5793512" y="3411422"/>
            <a:ext cx="430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813601" y="5126615"/>
            <a:ext cx="430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5813601" y="3411422"/>
            <a:ext cx="430877" cy="171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0" idx="6"/>
          </p:cNvCxnSpPr>
          <p:nvPr/>
        </p:nvCxnSpPr>
        <p:spPr>
          <a:xfrm>
            <a:off x="5775501" y="3411422"/>
            <a:ext cx="466899" cy="171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531089" y="386862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…</a:t>
            </a:r>
            <a:endParaRPr lang="zh-TW" altLang="en-US" sz="2800" b="1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7021716" y="3391592"/>
            <a:ext cx="430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7041805" y="5106785"/>
            <a:ext cx="430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7041805" y="3391592"/>
            <a:ext cx="430877" cy="171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003705" y="3391592"/>
            <a:ext cx="466899" cy="171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7504715" y="296253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除濕機</a:t>
            </a:r>
            <a:endParaRPr lang="zh-TW" altLang="en-US" sz="1200" dirty="0"/>
          </a:p>
        </p:txBody>
      </p:sp>
      <p:sp>
        <p:nvSpPr>
          <p:cNvPr id="39" name="橢圓 38"/>
          <p:cNvSpPr/>
          <p:nvPr/>
        </p:nvSpPr>
        <p:spPr>
          <a:xfrm>
            <a:off x="7556667" y="464958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清淨機</a:t>
            </a:r>
            <a:endParaRPr lang="zh-TW" altLang="en-US" sz="1200" dirty="0"/>
          </a:p>
        </p:txBody>
      </p:sp>
      <p:cxnSp>
        <p:nvCxnSpPr>
          <p:cNvPr id="41" name="直線單箭頭接點 40"/>
          <p:cNvCxnSpPr>
            <a:stCxn id="4" idx="0"/>
          </p:cNvCxnSpPr>
          <p:nvPr/>
        </p:nvCxnSpPr>
        <p:spPr>
          <a:xfrm flipV="1">
            <a:off x="3464563" y="2610198"/>
            <a:ext cx="0" cy="32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082178" y="2122949"/>
            <a:ext cx="739832" cy="48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</a:t>
            </a:r>
            <a:r>
              <a:rPr lang="en-US" altLang="zh-TW" baseline="-25000" dirty="0" smtClean="0"/>
              <a:t>1</a:t>
            </a:r>
            <a:r>
              <a:rPr lang="en-US" altLang="zh-TW" baseline="30000" dirty="0" smtClean="0"/>
              <a:t>a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48385" y="2145204"/>
            <a:ext cx="739832" cy="48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</a:t>
            </a:r>
            <a:r>
              <a:rPr lang="en-US" altLang="zh-TW" baseline="-25000" dirty="0"/>
              <a:t>2</a:t>
            </a:r>
            <a:r>
              <a:rPr lang="en-US" altLang="zh-TW" baseline="30000" dirty="0" smtClean="0"/>
              <a:t>a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591999" y="2117840"/>
            <a:ext cx="739832" cy="48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</a:t>
            </a:r>
            <a:r>
              <a:rPr lang="en-US" altLang="zh-TW" baseline="-25000" dirty="0"/>
              <a:t>t</a:t>
            </a:r>
            <a:r>
              <a:rPr lang="en-US" altLang="zh-TW" baseline="30000" dirty="0" smtClean="0"/>
              <a:t>a</a:t>
            </a:r>
            <a:endParaRPr lang="zh-TW" altLang="en-US" dirty="0"/>
          </a:p>
        </p:txBody>
      </p:sp>
      <p:cxnSp>
        <p:nvCxnSpPr>
          <p:cNvPr id="45" name="直線單箭頭接點 44"/>
          <p:cNvCxnSpPr>
            <a:stCxn id="10" idx="0"/>
            <a:endCxn id="43" idx="2"/>
          </p:cNvCxnSpPr>
          <p:nvPr/>
        </p:nvCxnSpPr>
        <p:spPr>
          <a:xfrm flipV="1">
            <a:off x="5318301" y="2632451"/>
            <a:ext cx="0" cy="3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8" idx="0"/>
            <a:endCxn id="44" idx="2"/>
          </p:cNvCxnSpPr>
          <p:nvPr/>
        </p:nvCxnSpPr>
        <p:spPr>
          <a:xfrm flipV="1">
            <a:off x="7961915" y="2605087"/>
            <a:ext cx="0" cy="35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094648" y="5935937"/>
            <a:ext cx="739832" cy="48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</a:t>
            </a:r>
            <a:r>
              <a:rPr lang="en-US" altLang="zh-TW" baseline="-25000" dirty="0"/>
              <a:t>1</a:t>
            </a:r>
            <a:r>
              <a:rPr lang="en-US" altLang="zh-TW" baseline="30000" dirty="0" smtClean="0"/>
              <a:t>b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948385" y="5935937"/>
            <a:ext cx="739832" cy="48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</a:t>
            </a:r>
            <a:r>
              <a:rPr lang="en-US" altLang="zh-TW" baseline="-25000" dirty="0" smtClean="0"/>
              <a:t>2</a:t>
            </a:r>
            <a:r>
              <a:rPr lang="en-US" altLang="zh-TW" baseline="30000" dirty="0"/>
              <a:t>b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643951" y="5921432"/>
            <a:ext cx="739832" cy="48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O</a:t>
            </a:r>
            <a:r>
              <a:rPr lang="en-US" altLang="zh-TW" baseline="-25000" dirty="0" err="1"/>
              <a:t>t</a:t>
            </a:r>
            <a:r>
              <a:rPr lang="en-US" altLang="zh-TW" baseline="30000" dirty="0" err="1" smtClean="0"/>
              <a:t>b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5" idx="4"/>
            <a:endCxn id="47" idx="0"/>
          </p:cNvCxnSpPr>
          <p:nvPr/>
        </p:nvCxnSpPr>
        <p:spPr>
          <a:xfrm>
            <a:off x="3464563" y="5594465"/>
            <a:ext cx="1" cy="34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5318301" y="5579960"/>
            <a:ext cx="1" cy="34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8013866" y="5563985"/>
            <a:ext cx="1" cy="34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6467186" y="214520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…</a:t>
            </a:r>
            <a:endParaRPr lang="zh-TW" altLang="en-US" sz="2800" b="1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6596455" y="5765201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…</a:t>
            </a:r>
            <a:endParaRPr lang="zh-TW" altLang="en-US" sz="2800" b="1" dirty="0"/>
          </a:p>
        </p:txBody>
      </p:sp>
      <p:sp>
        <p:nvSpPr>
          <p:cNvPr id="65" name="圓角矩形 64"/>
          <p:cNvSpPr/>
          <p:nvPr/>
        </p:nvSpPr>
        <p:spPr>
          <a:xfrm>
            <a:off x="1261872" y="2173410"/>
            <a:ext cx="1709817" cy="3069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{</a:t>
            </a:r>
            <a:r>
              <a:rPr lang="zh-TW" altLang="en-US" dirty="0" smtClean="0"/>
              <a:t>開啟、關閉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66" name="圓角矩形 65"/>
          <p:cNvSpPr/>
          <p:nvPr/>
        </p:nvSpPr>
        <p:spPr>
          <a:xfrm>
            <a:off x="1261873" y="6028718"/>
            <a:ext cx="1709817" cy="3069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{</a:t>
            </a:r>
            <a:r>
              <a:rPr lang="zh-TW" altLang="en-US" dirty="0" smtClean="0"/>
              <a:t>開</a:t>
            </a:r>
            <a:r>
              <a:rPr lang="zh-TW" altLang="en-US" dirty="0"/>
              <a:t>啟</a:t>
            </a:r>
            <a:r>
              <a:rPr lang="zh-TW" altLang="en-US" dirty="0" smtClean="0"/>
              <a:t>、關閉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872298" y="3196673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 smtClean="0">
                <a:solidFill>
                  <a:srgbClr val="FF0000"/>
                </a:solidFill>
              </a:rPr>
              <a:t>π</a:t>
            </a:r>
            <a:r>
              <a:rPr lang="en-US" altLang="zh-TW" baseline="-25000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9" name="直線單箭頭接點 68"/>
          <p:cNvCxnSpPr>
            <a:stCxn id="67" idx="3"/>
            <a:endCxn id="4" idx="2"/>
          </p:cNvCxnSpPr>
          <p:nvPr/>
        </p:nvCxnSpPr>
        <p:spPr>
          <a:xfrm>
            <a:off x="2263752" y="3381339"/>
            <a:ext cx="743611" cy="1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76" idx="3"/>
            <a:endCxn id="5" idx="2"/>
          </p:cNvCxnSpPr>
          <p:nvPr/>
        </p:nvCxnSpPr>
        <p:spPr>
          <a:xfrm>
            <a:off x="2254338" y="5137265"/>
            <a:ext cx="75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3948438" y="39568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A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9316723" y="3228177"/>
            <a:ext cx="1363287" cy="4113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Output</a:t>
            </a:r>
          </a:p>
        </p:txBody>
      </p:sp>
      <p:sp>
        <p:nvSpPr>
          <p:cNvPr id="76" name="矩形 75"/>
          <p:cNvSpPr/>
          <p:nvPr/>
        </p:nvSpPr>
        <p:spPr>
          <a:xfrm>
            <a:off x="1862884" y="4952599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 smtClean="0">
                <a:solidFill>
                  <a:srgbClr val="FF0000"/>
                </a:solidFill>
              </a:rPr>
              <a:t>π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9298253" y="4901113"/>
            <a:ext cx="1363287" cy="4113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3002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狀</a:t>
            </a:r>
            <a:r>
              <a:rPr lang="zh-TW" altLang="en-US" dirty="0"/>
              <a:t>態</a:t>
            </a:r>
            <a:r>
              <a:rPr lang="zh-TW" altLang="en-US" dirty="0" smtClean="0"/>
              <a:t>圖</a:t>
            </a:r>
            <a:r>
              <a:rPr lang="en-US" altLang="zh-TW" dirty="0" smtClean="0"/>
              <a:t>(Each agent)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170516" y="2113033"/>
            <a:ext cx="1208117" cy="717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Start</a:t>
            </a:r>
            <a:endParaRPr lang="zh-TW" altLang="en-US" sz="1400" dirty="0"/>
          </a:p>
        </p:txBody>
      </p:sp>
      <p:sp>
        <p:nvSpPr>
          <p:cNvPr id="7" name="橢圓 6"/>
          <p:cNvSpPr/>
          <p:nvPr/>
        </p:nvSpPr>
        <p:spPr>
          <a:xfrm>
            <a:off x="4048298" y="363266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Rainy</a:t>
            </a:r>
            <a:endParaRPr lang="zh-TW" altLang="en-US" sz="1200" dirty="0"/>
          </a:p>
        </p:txBody>
      </p:sp>
      <p:sp>
        <p:nvSpPr>
          <p:cNvPr id="8" name="橢圓 7"/>
          <p:cNvSpPr/>
          <p:nvPr/>
        </p:nvSpPr>
        <p:spPr>
          <a:xfrm>
            <a:off x="6578138" y="363266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Sunny</a:t>
            </a:r>
            <a:endParaRPr lang="zh-TW" altLang="en-US" sz="1200" dirty="0"/>
          </a:p>
        </p:txBody>
      </p:sp>
      <p:cxnSp>
        <p:nvCxnSpPr>
          <p:cNvPr id="11" name="直線單箭頭接點 10"/>
          <p:cNvCxnSpPr>
            <a:stCxn id="6" idx="4"/>
            <a:endCxn id="7" idx="7"/>
          </p:cNvCxnSpPr>
          <p:nvPr/>
        </p:nvCxnSpPr>
        <p:spPr>
          <a:xfrm flipH="1">
            <a:off x="4828787" y="2830165"/>
            <a:ext cx="945788" cy="93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4"/>
            <a:endCxn id="8" idx="1"/>
          </p:cNvCxnSpPr>
          <p:nvPr/>
        </p:nvCxnSpPr>
        <p:spPr>
          <a:xfrm>
            <a:off x="5774575" y="2830165"/>
            <a:ext cx="937474" cy="93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88199" y="51982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OPEN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6578138" y="51982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CLOSE</a:t>
            </a:r>
            <a:endParaRPr lang="zh-TW" altLang="en-US" sz="1000" dirty="0"/>
          </a:p>
        </p:txBody>
      </p:sp>
      <p:cxnSp>
        <p:nvCxnSpPr>
          <p:cNvPr id="19" name="弧形接點 18"/>
          <p:cNvCxnSpPr>
            <a:stCxn id="7" idx="1"/>
            <a:endCxn id="7" idx="7"/>
          </p:cNvCxnSpPr>
          <p:nvPr/>
        </p:nvCxnSpPr>
        <p:spPr>
          <a:xfrm rot="5400000" flipH="1" flipV="1">
            <a:off x="4505498" y="3443283"/>
            <a:ext cx="12700" cy="646578"/>
          </a:xfrm>
          <a:prstGeom prst="curvedConnector3">
            <a:avLst>
              <a:gd name="adj1" fmla="val 2854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弧形接點 20"/>
          <p:cNvCxnSpPr>
            <a:stCxn id="8" idx="7"/>
            <a:endCxn id="8" idx="1"/>
          </p:cNvCxnSpPr>
          <p:nvPr/>
        </p:nvCxnSpPr>
        <p:spPr>
          <a:xfrm rot="16200000" flipV="1">
            <a:off x="7035338" y="3443283"/>
            <a:ext cx="12700" cy="646578"/>
          </a:xfrm>
          <a:prstGeom prst="curvedConnector3">
            <a:avLst>
              <a:gd name="adj1" fmla="val 2854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6"/>
            <a:endCxn id="8" idx="2"/>
          </p:cNvCxnSpPr>
          <p:nvPr/>
        </p:nvCxnSpPr>
        <p:spPr>
          <a:xfrm>
            <a:off x="4962698" y="4089861"/>
            <a:ext cx="1615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4962698" y="4239490"/>
            <a:ext cx="161544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7" idx="4"/>
            <a:endCxn id="14" idx="0"/>
          </p:cNvCxnSpPr>
          <p:nvPr/>
        </p:nvCxnSpPr>
        <p:spPr>
          <a:xfrm>
            <a:off x="4505498" y="4547061"/>
            <a:ext cx="39901" cy="65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7" idx="5"/>
            <a:endCxn id="15" idx="1"/>
          </p:cNvCxnSpPr>
          <p:nvPr/>
        </p:nvCxnSpPr>
        <p:spPr>
          <a:xfrm>
            <a:off x="4828787" y="4413150"/>
            <a:ext cx="1883262" cy="918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8" idx="3"/>
            <a:endCxn id="14" idx="7"/>
          </p:cNvCxnSpPr>
          <p:nvPr/>
        </p:nvCxnSpPr>
        <p:spPr>
          <a:xfrm flipH="1">
            <a:off x="4868688" y="4413150"/>
            <a:ext cx="1843361" cy="918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8" idx="4"/>
            <a:endCxn id="15" idx="0"/>
          </p:cNvCxnSpPr>
          <p:nvPr/>
        </p:nvCxnSpPr>
        <p:spPr>
          <a:xfrm>
            <a:off x="7035338" y="4547061"/>
            <a:ext cx="0" cy="651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7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Node-Red</a:t>
            </a:r>
            <a:r>
              <a:rPr lang="zh-TW" altLang="en-US" dirty="0" smtClean="0"/>
              <a:t>開發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en-US" altLang="zh-TW" dirty="0" smtClean="0"/>
              <a:t>5</a:t>
            </a:r>
            <a:r>
              <a:rPr lang="zh-TW" altLang="en-US" dirty="0" smtClean="0"/>
              <a:t>秒隨機生成一筆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送到</a:t>
            </a:r>
            <a:r>
              <a:rPr lang="en-US" altLang="zh-TW" dirty="0" smtClean="0"/>
              <a:t>GSCL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99261"/>
            <a:ext cx="82010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046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7083</TotalTime>
  <Words>373</Words>
  <Application>Microsoft Office PowerPoint</Application>
  <PresentationFormat>寬螢幕</PresentationFormat>
  <Paragraphs>77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新細明體</vt:lpstr>
      <vt:lpstr>Arial</vt:lpstr>
      <vt:lpstr>Century Schoolbook</vt:lpstr>
      <vt:lpstr>Wingdings 2</vt:lpstr>
      <vt:lpstr>View</vt:lpstr>
      <vt:lpstr>期末報告</vt:lpstr>
      <vt:lpstr>情境</vt:lpstr>
      <vt:lpstr>系統架構</vt:lpstr>
      <vt:lpstr>操作流程</vt:lpstr>
      <vt:lpstr>環境需求</vt:lpstr>
      <vt:lpstr>CHMM參數設定</vt:lpstr>
      <vt:lpstr>示意圖</vt:lpstr>
      <vt:lpstr>狀態圖(Each agent)</vt:lpstr>
      <vt:lpstr>DA</vt:lpstr>
      <vt:lpstr>NA</vt:lpstr>
      <vt:lpstr>實驗結果</vt:lpstr>
      <vt:lpstr>實驗結果(Cont.)</vt:lpstr>
      <vt:lpstr>HMM參數訓練實作(HMM_Train.ipynb)</vt:lpstr>
      <vt:lpstr>訓練目標</vt:lpstr>
      <vt:lpstr>訓練實作</vt:lpstr>
      <vt:lpstr>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期末專題進度</dc:title>
  <dc:creator>hao</dc:creator>
  <cp:lastModifiedBy>hao</cp:lastModifiedBy>
  <cp:revision>24</cp:revision>
  <dcterms:created xsi:type="dcterms:W3CDTF">2019-12-18T07:24:16Z</dcterms:created>
  <dcterms:modified xsi:type="dcterms:W3CDTF">2020-01-08T03:14:03Z</dcterms:modified>
</cp:coreProperties>
</file>