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8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7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2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00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4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23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1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8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9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6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8596CA-A49D-4232-902A-8A1A1545CD3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6600" u="sng" dirty="0" smtClean="0"/>
              <a:t>DATA STRUCTURE</a:t>
            </a:r>
            <a:endParaRPr lang="en-IN" sz="6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90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2729"/>
          </a:xfrm>
        </p:spPr>
        <p:txBody>
          <a:bodyPr/>
          <a:lstStyle/>
          <a:p>
            <a:r>
              <a:rPr lang="en-GB" dirty="0" smtClean="0"/>
              <a:t>Basic Operation with Its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4"/>
            <a:ext cx="10515600" cy="4639109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endParaRPr lang="en-GB" dirty="0" smtClean="0"/>
          </a:p>
          <a:p>
            <a:pPr marL="514350" indent="-514350" algn="ctr">
              <a:buFont typeface="+mj-lt"/>
              <a:buAutoNum type="alphaUcPeriod"/>
            </a:pPr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</a:t>
            </a:r>
            <a:endParaRPr lang="en-GB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 </a:t>
            </a: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beginning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Start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Create a new node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Set the new node’s data to given value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Set new node’s next to pointer to the current head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Update the head to print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Stop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48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127"/>
            <a:ext cx="10515600" cy="5331836"/>
          </a:xfrm>
        </p:spPr>
        <p:txBody>
          <a:bodyPr/>
          <a:lstStyle/>
          <a:p>
            <a:pPr marL="571500" indent="-571500">
              <a:buAutoNum type="romanUcPeriod" startAt="2"/>
            </a:pP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At The End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Start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Create a new node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Set the new node’s data to the given value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Set the new node’s next to Null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If the list is empty, set the head to point to the new node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Else, traverse to the last node and set the last node’s next to the new node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Stop </a:t>
            </a:r>
          </a:p>
          <a:p>
            <a:pPr marL="514350" indent="-514350">
              <a:buFont typeface="+mj-lt"/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79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B. </a:t>
            </a:r>
            <a:r>
              <a:rPr lang="en-GB" b="1" i="1" u="sng" dirty="0" smtClean="0">
                <a:solidFill>
                  <a:srgbClr val="FF0000"/>
                </a:solidFill>
              </a:rPr>
              <a:t>Deletion </a:t>
            </a:r>
            <a:endParaRPr lang="en-IN" b="1" i="1" u="sng" dirty="0" smtClean="0">
              <a:solidFill>
                <a:srgbClr val="FF0000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Deletion</a:t>
            </a:r>
            <a:r>
              <a:rPr lang="en-GB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beginning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Start 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If head= Null</a:t>
            </a:r>
          </a:p>
          <a:p>
            <a:pPr marL="0" indent="0">
              <a:buNone/>
            </a:pPr>
            <a:r>
              <a:rPr lang="en-GB" dirty="0" smtClean="0"/>
              <a:t>                    write over flow {go to step f 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[ end of if statement]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Set </a:t>
            </a:r>
            <a:r>
              <a:rPr lang="en-GB" dirty="0" err="1" smtClean="0"/>
              <a:t>prt</a:t>
            </a:r>
            <a:r>
              <a:rPr lang="en-GB" dirty="0" smtClean="0"/>
              <a:t>= head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Set head= head_&gt; next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Free </a:t>
            </a:r>
            <a:r>
              <a:rPr lang="en-GB" dirty="0" err="1" smtClean="0"/>
              <a:t>prt</a:t>
            </a:r>
            <a:endParaRPr lang="en-GB" dirty="0" smtClean="0"/>
          </a:p>
          <a:p>
            <a:pPr marL="514350" indent="-514350">
              <a:buAutoNum type="alphaLcPeriod" startAt="3"/>
            </a:pPr>
            <a:r>
              <a:rPr lang="en-GB" dirty="0" smtClean="0"/>
              <a:t>Exist </a:t>
            </a:r>
          </a:p>
        </p:txBody>
      </p:sp>
    </p:spTree>
    <p:extLst>
      <p:ext uri="{BB962C8B-B14F-4D97-AF65-F5344CB8AC3E}">
        <p14:creationId xmlns:p14="http://schemas.microsoft.com/office/powerpoint/2010/main" val="202430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999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Deletion at the End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Start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If head= Null</a:t>
            </a:r>
            <a:endParaRPr lang="en-IN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write overflow { go to step }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[end of the if statement]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Set </a:t>
            </a:r>
            <a:r>
              <a:rPr lang="en-GB" dirty="0" err="1" smtClean="0"/>
              <a:t>prt</a:t>
            </a:r>
            <a:r>
              <a:rPr lang="en-GB" dirty="0" smtClean="0"/>
              <a:t>=head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Repeat step d and e; </a:t>
            </a:r>
          </a:p>
          <a:p>
            <a:pPr marL="0" indent="0">
              <a:buNone/>
            </a:pPr>
            <a:r>
              <a:rPr lang="en-GB" dirty="0" smtClean="0"/>
              <a:t>                      while </a:t>
            </a:r>
            <a:r>
              <a:rPr lang="en-GB" dirty="0" err="1" smtClean="0"/>
              <a:t>ptr</a:t>
            </a:r>
            <a:r>
              <a:rPr lang="en-GB" dirty="0" smtClean="0"/>
              <a:t>_&gt;next!=Null </a:t>
            </a:r>
          </a:p>
          <a:p>
            <a:pPr marL="0" indent="0">
              <a:buNone/>
            </a:pPr>
            <a:r>
              <a:rPr lang="en-GB" dirty="0" smtClean="0"/>
              <a:t>e. Set pre </a:t>
            </a:r>
            <a:r>
              <a:rPr lang="en-GB" dirty="0" err="1" smtClean="0"/>
              <a:t>ptr</a:t>
            </a:r>
            <a:r>
              <a:rPr lang="en-GB" dirty="0" smtClean="0"/>
              <a:t>=</a:t>
            </a:r>
            <a:r>
              <a:rPr lang="en-GB" dirty="0" err="1" smtClean="0"/>
              <a:t>ptr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f. Set </a:t>
            </a:r>
            <a:r>
              <a:rPr lang="en-GB" dirty="0" err="1" smtClean="0"/>
              <a:t>ptr</a:t>
            </a:r>
            <a:r>
              <a:rPr lang="en-GB" dirty="0" smtClean="0"/>
              <a:t>= </a:t>
            </a:r>
            <a:r>
              <a:rPr lang="en-GB" dirty="0" err="1" smtClean="0"/>
              <a:t>ptr</a:t>
            </a:r>
            <a:r>
              <a:rPr lang="en-GB" dirty="0" smtClean="0"/>
              <a:t>_&gt;next</a:t>
            </a:r>
            <a:r>
              <a:rPr lang="en-GB" dirty="0"/>
              <a:t> </a:t>
            </a:r>
            <a:r>
              <a:rPr lang="en-GB" dirty="0" smtClean="0"/>
              <a:t>{end of loop}</a:t>
            </a:r>
          </a:p>
          <a:p>
            <a:pPr marL="0" indent="0">
              <a:buNone/>
            </a:pPr>
            <a:r>
              <a:rPr lang="en-GB" dirty="0" smtClean="0"/>
              <a:t>g. Set pre </a:t>
            </a:r>
            <a:r>
              <a:rPr lang="en-GB" dirty="0" err="1" smtClean="0"/>
              <a:t>ptr</a:t>
            </a:r>
            <a:r>
              <a:rPr lang="en-GB" dirty="0" smtClean="0"/>
              <a:t>_&gt;next= Null</a:t>
            </a:r>
          </a:p>
          <a:p>
            <a:pPr marL="0" indent="0">
              <a:buNone/>
            </a:pPr>
            <a:r>
              <a:rPr lang="en-GB" dirty="0" smtClean="0"/>
              <a:t>h. Free </a:t>
            </a:r>
            <a:r>
              <a:rPr lang="en-GB" dirty="0" err="1" smtClean="0"/>
              <a:t>ptr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</a:t>
            </a:r>
            <a:r>
              <a:rPr lang="en-GB" dirty="0" smtClean="0"/>
              <a:t>. Exist</a:t>
            </a:r>
          </a:p>
        </p:txBody>
      </p:sp>
    </p:spTree>
    <p:extLst>
      <p:ext uri="{BB962C8B-B14F-4D97-AF65-F5344CB8AC3E}">
        <p14:creationId xmlns:p14="http://schemas.microsoft.com/office/powerpoint/2010/main" val="386640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1" dirty="0" smtClean="0">
                <a:solidFill>
                  <a:srgbClr val="FF0000"/>
                </a:solidFill>
              </a:rPr>
              <a:t>C. Search Operation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The search operation is used to search a particular node in a given list.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We match each element of the list with the given element. If the element is found in any of the location/ address of the element is returned otherwise Null is returned.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1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 </a:t>
            </a:r>
            <a:endParaRPr lang="en-I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It’s a linear data structure where elements are stored in nodes and each node points to the next node in the sequence is known as </a:t>
            </a:r>
            <a:r>
              <a:rPr lang="en-GB" sz="3200" b="1" i="1" dirty="0" smtClean="0"/>
              <a:t>Linked list.</a:t>
            </a:r>
          </a:p>
          <a:p>
            <a:r>
              <a:rPr lang="en-GB" sz="3200" dirty="0" smtClean="0"/>
              <a:t>It doesn’t store elements in contiguous memory location.</a:t>
            </a:r>
          </a:p>
          <a:p>
            <a:r>
              <a:rPr lang="en-GB" sz="3200" dirty="0" smtClean="0"/>
              <a:t>It allows dynamic memory allocation.</a:t>
            </a:r>
          </a:p>
          <a:p>
            <a:r>
              <a:rPr lang="en-GB" sz="3200" dirty="0" smtClean="0"/>
              <a:t>It makes insertion and deletion operations more efficient compare to array.</a:t>
            </a:r>
          </a:p>
        </p:txBody>
      </p:sp>
    </p:spTree>
    <p:extLst>
      <p:ext uri="{BB962C8B-B14F-4D97-AF65-F5344CB8AC3E}">
        <p14:creationId xmlns:p14="http://schemas.microsoft.com/office/powerpoint/2010/main" val="330651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8743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200" dirty="0"/>
              <a:t> </a:t>
            </a:r>
            <a:r>
              <a:rPr lang="en-GB" sz="3200" dirty="0" smtClean="0"/>
              <a:t>Which consist of two parts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   </a:t>
            </a:r>
            <a:r>
              <a:rPr lang="en-GB" sz="3000" dirty="0" smtClean="0"/>
              <a:t>Data: That holds the value.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3000" dirty="0"/>
              <a:t> </a:t>
            </a:r>
            <a:r>
              <a:rPr lang="en-GB" sz="3000" dirty="0" smtClean="0"/>
              <a:t>   Pointer: That points to the next node in the list.      </a:t>
            </a:r>
          </a:p>
          <a:p>
            <a:pPr marL="0" indent="0">
              <a:buNone/>
            </a:pPr>
            <a:r>
              <a:rPr lang="en-GB" sz="4300" dirty="0" smtClean="0"/>
              <a:t>   </a:t>
            </a:r>
            <a:r>
              <a:rPr lang="en-GB" sz="4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 err="1" smtClean="0"/>
              <a:t>Struct</a:t>
            </a:r>
            <a:r>
              <a:rPr lang="en-GB" sz="3600" b="1" dirty="0" smtClean="0"/>
              <a:t> node</a:t>
            </a:r>
          </a:p>
          <a:p>
            <a:pPr marL="0" indent="0">
              <a:buNone/>
            </a:pPr>
            <a:r>
              <a:rPr lang="en-GB" sz="3600" b="1" dirty="0"/>
              <a:t> </a:t>
            </a:r>
            <a:r>
              <a:rPr lang="en-GB" sz="3600" b="1" dirty="0" smtClean="0"/>
              <a:t>                {</a:t>
            </a:r>
          </a:p>
          <a:p>
            <a:pPr marL="0" indent="0">
              <a:buNone/>
            </a:pPr>
            <a:r>
              <a:rPr lang="en-GB" sz="3600" b="1" dirty="0"/>
              <a:t> </a:t>
            </a:r>
            <a:r>
              <a:rPr lang="en-GB" sz="3600" b="1" dirty="0" smtClean="0"/>
              <a:t>                   </a:t>
            </a:r>
            <a:r>
              <a:rPr lang="en-GB" sz="3600" b="1" dirty="0" err="1" smtClean="0"/>
              <a:t>int</a:t>
            </a:r>
            <a:r>
              <a:rPr lang="en-GB" sz="3600" b="1" dirty="0" smtClean="0"/>
              <a:t> data;</a:t>
            </a:r>
          </a:p>
          <a:p>
            <a:pPr marL="0" indent="0">
              <a:buNone/>
            </a:pPr>
            <a:r>
              <a:rPr lang="en-GB" sz="3600" b="1" dirty="0"/>
              <a:t> </a:t>
            </a:r>
            <a:r>
              <a:rPr lang="en-GB" sz="3600" b="1" dirty="0" smtClean="0"/>
              <a:t>                   </a:t>
            </a:r>
            <a:r>
              <a:rPr lang="en-GB" sz="3600" b="1" dirty="0" err="1" smtClean="0"/>
              <a:t>struct</a:t>
            </a:r>
            <a:r>
              <a:rPr lang="en-GB" sz="3600" b="1" dirty="0" smtClean="0"/>
              <a:t> node* next;</a:t>
            </a:r>
          </a:p>
          <a:p>
            <a:pPr marL="0" indent="0">
              <a:buNone/>
            </a:pPr>
            <a:r>
              <a:rPr lang="en-GB" sz="3600" b="1" dirty="0"/>
              <a:t> </a:t>
            </a:r>
            <a:r>
              <a:rPr lang="en-GB" sz="3600" b="1" dirty="0" smtClean="0"/>
              <a:t>               }</a:t>
            </a:r>
          </a:p>
          <a:p>
            <a:pPr marL="0" indent="0">
              <a:buNone/>
            </a:pPr>
            <a:r>
              <a:rPr lang="en-GB" sz="3600" dirty="0"/>
              <a:t> </a:t>
            </a:r>
            <a:r>
              <a:rPr lang="en-GB" sz="3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3000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54181"/>
            <a:ext cx="10515600" cy="9559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510145"/>
            <a:ext cx="5157787" cy="46795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Dynamic Memory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allocate memory dynamically. It is allocated only when needed.</a:t>
            </a: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dirty="0" smtClean="0">
                <a:solidFill>
                  <a:srgbClr val="0070C0"/>
                </a:solidFill>
              </a:rPr>
              <a:t>Efficient Insertion and Deletion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operations are efficient.</a:t>
            </a:r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GB" dirty="0" smtClean="0">
                <a:solidFill>
                  <a:srgbClr val="0070C0"/>
                </a:solidFill>
              </a:rPr>
              <a:t>No predefine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is not constrained by fixed size.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10145"/>
            <a:ext cx="5183188" cy="467951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dirty="0" smtClean="0">
                <a:solidFill>
                  <a:srgbClr val="0070C0"/>
                </a:solidFill>
              </a:rPr>
              <a:t>Efficient Memory 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amount of memory required for the element is allocated, which is particularly beneficial when dealing with large data sets.</a:t>
            </a:r>
          </a:p>
          <a:p>
            <a:pPr marL="0" indent="0">
              <a:buNone/>
            </a:pPr>
            <a:r>
              <a:rPr lang="en-GB" dirty="0" smtClean="0"/>
              <a:t>5. </a:t>
            </a:r>
            <a:r>
              <a:rPr lang="en-GB" dirty="0" smtClean="0">
                <a:solidFill>
                  <a:srgbClr val="0070C0"/>
                </a:solidFill>
              </a:rPr>
              <a:t>Flexibility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provides more flexibility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36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pPr algn="ctr"/>
            <a:r>
              <a:rPr lang="en-GB" b="1" dirty="0" smtClean="0"/>
              <a:t>Disadvantages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3164"/>
            <a:ext cx="5181600" cy="50846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Memory Overhead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Each node requires extra memory to store the pointer to the next node.</a:t>
            </a:r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dirty="0" smtClean="0">
                <a:solidFill>
                  <a:srgbClr val="FF0000"/>
                </a:solidFill>
              </a:rPr>
              <a:t>Slower Access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It do not provide constant-time access to element.</a:t>
            </a:r>
          </a:p>
          <a:p>
            <a:pPr marL="0" indent="0">
              <a:buNone/>
            </a:pPr>
            <a:r>
              <a:rPr lang="en-GB" dirty="0" smtClean="0"/>
              <a:t>3.</a:t>
            </a:r>
            <a:r>
              <a:rPr lang="en-GB" dirty="0" smtClean="0">
                <a:solidFill>
                  <a:srgbClr val="FF0000"/>
                </a:solidFill>
              </a:rPr>
              <a:t> Pointer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Errors like dangling pointers or memory leaks can occur if not handled properly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 smtClean="0"/>
          </a:p>
          <a:p>
            <a:pPr>
              <a:buFont typeface="Wingdings" panose="05000000000000000000" pitchFamily="2" charset="2"/>
              <a:buChar char="ü"/>
            </a:pP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3165"/>
            <a:ext cx="5181600" cy="508461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dirty="0" smtClean="0">
                <a:solidFill>
                  <a:srgbClr val="FF0000"/>
                </a:solidFill>
              </a:rPr>
              <a:t>Cache Locality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Linked list element are scattered in memory, they don’t take advantage of caching as effectively as arrays, where elements are stored contiguously. </a:t>
            </a:r>
          </a:p>
          <a:p>
            <a:pPr marL="0" indent="0">
              <a:buNone/>
            </a:pPr>
            <a:r>
              <a:rPr lang="en-GB" dirty="0" smtClean="0"/>
              <a:t>5. </a:t>
            </a:r>
            <a:r>
              <a:rPr lang="en-GB" dirty="0" smtClean="0">
                <a:solidFill>
                  <a:srgbClr val="FF0000"/>
                </a:solidFill>
              </a:rPr>
              <a:t>Complex Implementation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Compared to arrays, implementing linked lists can be more complex.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4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816"/>
            <a:ext cx="105156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Types of Linked List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854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sz="2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Linked 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Which consist of data part and address part. The address part is the node known as a pointer.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Each node points to the next node and the next node point to NULL.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NULL means its address part doesn’t point to any node.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The pointer that holds the address of the initial node known as a head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err="1" smtClean="0"/>
              <a:t>Struct</a:t>
            </a:r>
            <a:r>
              <a:rPr lang="en-GB" b="1" dirty="0" smtClean="0"/>
              <a:t> node</a:t>
            </a:r>
          </a:p>
          <a:p>
            <a:pPr marL="0" indent="0">
              <a:buNone/>
            </a:pPr>
            <a:r>
              <a:rPr lang="en-GB" b="1" dirty="0" smtClean="0"/>
              <a:t>                 {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data;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struct</a:t>
            </a:r>
            <a:r>
              <a:rPr lang="en-GB" b="1" dirty="0" smtClean="0"/>
              <a:t> node* next;</a:t>
            </a:r>
          </a:p>
          <a:p>
            <a:pPr marL="0" indent="0">
              <a:buNone/>
            </a:pPr>
            <a:r>
              <a:rPr lang="en-GB" b="1" dirty="0" smtClean="0"/>
              <a:t>         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8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1952"/>
            <a:ext cx="10515600" cy="499081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2</a:t>
            </a:r>
            <a:r>
              <a:rPr lang="en-GB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Double Linked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Each node has pointer to both the next and the previous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Allow bidirectional traversal.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err="1" smtClean="0"/>
              <a:t>Struct</a:t>
            </a:r>
            <a:r>
              <a:rPr lang="en-GB" b="1" dirty="0" smtClean="0"/>
              <a:t> node</a:t>
            </a:r>
          </a:p>
          <a:p>
            <a:pPr marL="0" indent="0">
              <a:buNone/>
            </a:pPr>
            <a:r>
              <a:rPr lang="en-GB" b="1" dirty="0" smtClean="0"/>
              <a:t>                 {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data;</a:t>
            </a:r>
          </a:p>
          <a:p>
            <a:pPr marL="0" indent="0">
              <a:buNone/>
            </a:pPr>
            <a:r>
              <a:rPr lang="en-GB" b="1" dirty="0" smtClean="0"/>
              <a:t>                    node* next;</a:t>
            </a:r>
          </a:p>
          <a:p>
            <a:pPr marL="0" indent="0">
              <a:buNone/>
            </a:pPr>
            <a:r>
              <a:rPr lang="en-GB" b="1" dirty="0" smtClean="0"/>
              <a:t>                    node* </a:t>
            </a:r>
            <a:r>
              <a:rPr lang="en-GB" b="1" dirty="0" err="1" smtClean="0"/>
              <a:t>prev</a:t>
            </a:r>
            <a:r>
              <a:rPr lang="en-GB" b="1" dirty="0" smtClean="0"/>
              <a:t>;</a:t>
            </a:r>
          </a:p>
          <a:p>
            <a:pPr marL="0" indent="0">
              <a:buNone/>
            </a:pPr>
            <a:r>
              <a:rPr lang="en-GB" b="1" dirty="0" smtClean="0"/>
              <a:t>         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6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3" y="689551"/>
            <a:ext cx="10515600" cy="542030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3. 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dirty="0" smtClean="0"/>
              <a:t>The last node points back to the first node.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Useful for applications like round-robin scheduling.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err="1" smtClean="0"/>
              <a:t>Struct</a:t>
            </a:r>
            <a:r>
              <a:rPr lang="en-GB" b="1" dirty="0" smtClean="0"/>
              <a:t> node</a:t>
            </a:r>
          </a:p>
          <a:p>
            <a:pPr marL="0" indent="0">
              <a:buNone/>
            </a:pPr>
            <a:r>
              <a:rPr lang="en-GB" b="1" dirty="0" smtClean="0"/>
              <a:t>                 {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data;</a:t>
            </a:r>
          </a:p>
          <a:p>
            <a:pPr marL="0" indent="0">
              <a:buNone/>
            </a:pPr>
            <a:r>
              <a:rPr lang="en-GB" b="1" dirty="0" smtClean="0"/>
              <a:t>                    node* next;</a:t>
            </a:r>
          </a:p>
          <a:p>
            <a:pPr marL="0" indent="0">
              <a:buNone/>
            </a:pPr>
            <a:r>
              <a:rPr lang="en-GB" b="1" dirty="0" smtClean="0"/>
              <a:t>                }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45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6" y="775854"/>
            <a:ext cx="10647218" cy="5484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Doubly Circular Linked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Combines features of both circular and doubly linked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Each node had pointer to both the next and the previous nodes, and the last node points back to the first node.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err="1" smtClean="0"/>
              <a:t>Struct</a:t>
            </a:r>
            <a:r>
              <a:rPr lang="en-GB" b="1" dirty="0" smtClean="0"/>
              <a:t> node</a:t>
            </a:r>
          </a:p>
          <a:p>
            <a:pPr marL="0" indent="0">
              <a:buNone/>
            </a:pPr>
            <a:r>
              <a:rPr lang="en-GB" b="1" dirty="0" smtClean="0"/>
              <a:t>                 {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data;</a:t>
            </a:r>
          </a:p>
          <a:p>
            <a:pPr marL="0" indent="0">
              <a:buNone/>
            </a:pPr>
            <a:r>
              <a:rPr lang="en-GB" b="1" dirty="0" smtClean="0"/>
              <a:t>                    node* next;</a:t>
            </a:r>
          </a:p>
          <a:p>
            <a:pPr marL="0" indent="0">
              <a:buNone/>
            </a:pPr>
            <a:r>
              <a:rPr lang="en-GB" b="1" dirty="0" smtClean="0"/>
              <a:t>                    node* </a:t>
            </a:r>
            <a:r>
              <a:rPr lang="en-GB" b="1" dirty="0" err="1" smtClean="0"/>
              <a:t>prev</a:t>
            </a:r>
            <a:r>
              <a:rPr lang="en-GB" b="1" dirty="0" smtClean="0"/>
              <a:t>;</a:t>
            </a:r>
          </a:p>
          <a:p>
            <a:pPr marL="0" indent="0">
              <a:buNone/>
            </a:pPr>
            <a:r>
              <a:rPr lang="en-GB" b="1" dirty="0" smtClean="0"/>
              <a:t>                }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61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668</TotalTime>
  <Words>771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Organic</vt:lpstr>
      <vt:lpstr>DATA STRUCTURE</vt:lpstr>
      <vt:lpstr>Linked List </vt:lpstr>
      <vt:lpstr>PowerPoint Presentation</vt:lpstr>
      <vt:lpstr>PowerPoint Presentation</vt:lpstr>
      <vt:lpstr>Disadvantages </vt:lpstr>
      <vt:lpstr>Types of Linked List</vt:lpstr>
      <vt:lpstr>PowerPoint Presentation</vt:lpstr>
      <vt:lpstr>PowerPoint Presentation</vt:lpstr>
      <vt:lpstr>PowerPoint Presentation</vt:lpstr>
      <vt:lpstr>Basic Operation with Its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2024-10-24T17:14:34Z</dcterms:created>
  <dcterms:modified xsi:type="dcterms:W3CDTF">2024-10-25T04:22:58Z</dcterms:modified>
</cp:coreProperties>
</file>