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Libre Franklin"/>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ibreFranklin-italic.fntdata"/><Relationship Id="rId6" Type="http://schemas.openxmlformats.org/officeDocument/2006/relationships/slide" Target="slides/slide2.xml"/><Relationship Id="rId18" Type="http://schemas.openxmlformats.org/officeDocument/2006/relationships/font" Target="fonts/LibreFranklin-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當我們閱讀一篇文章或聽一段對話時，我們的大腦並不是均等地處理每個單詞。相反地，我們會自然地集中注意力在某些關鍵字詞，讓我們更有效地理解文章或對話的內容。注意力機制就是受此啟發，試圖模仿這種選擇性的焦點集中方法，使機器學習模型能夠選擇性地關注輸入數據的某些部分。</a:t>
            </a:r>
            <a:endParaRPr/>
          </a:p>
        </p:txBody>
      </p:sp>
      <p:sp>
        <p:nvSpPr>
          <p:cNvPr id="240" name="Google Shape;240;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當我們閱讀一篇文章或聽一段對話時，我們的大腦並不是均等地處理每個單詞。相反地，我們會自然地集中注意力在某些關鍵字詞，讓我們更有效地理解文章或對話的內容。注意力機制就是受此啟發，試圖模仿這種選擇性的焦點集中方法，使機器學習模型能夠選擇性地關注輸入數據的某些部分。</a:t>
            </a:r>
            <a:endParaRPr/>
          </a:p>
        </p:txBody>
      </p:sp>
      <p:sp>
        <p:nvSpPr>
          <p:cNvPr id="230" name="Google Shape;23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showMasterSp="0" type="title">
  <p:cSld name="TITLE">
    <p:bg>
      <p:bgPr>
        <a:solidFill>
          <a:schemeClr val="lt2"/>
        </a:solidFill>
      </p:bgPr>
    </p:bg>
    <p:spTree>
      <p:nvGrpSpPr>
        <p:cNvPr id="16" name="Shape 16"/>
        <p:cNvGrpSpPr/>
        <p:nvPr/>
      </p:nvGrpSpPr>
      <p:grpSpPr>
        <a:xfrm>
          <a:off x="0" y="0"/>
          <a:ext cx="0" cy="0"/>
          <a:chOff x="0" y="0"/>
          <a:chExt cx="0" cy="0"/>
        </a:xfrm>
      </p:grpSpPr>
      <p:sp>
        <p:nvSpPr>
          <p:cNvPr id="17" name="Google Shape;17;p2"/>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9" name="Google Shape;19;p2"/>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grpSp>
        <p:nvGrpSpPr>
          <p:cNvPr id="22" name="Google Shape;22;p2"/>
          <p:cNvGrpSpPr/>
          <p:nvPr/>
        </p:nvGrpSpPr>
        <p:grpSpPr>
          <a:xfrm>
            <a:off x="752858" y="744469"/>
            <a:ext cx="10674117" cy="5349671"/>
            <a:chOff x="752858" y="744469"/>
            <a:chExt cx="10674117" cy="5349671"/>
          </a:xfrm>
        </p:grpSpPr>
        <p:sp>
          <p:nvSpPr>
            <p:cNvPr id="23" name="Google Shape;23;p2"/>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4" name="Google Shape;24;p2"/>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直排文字" type="vertTx">
  <p:cSld name="VERTICAL_TEXT">
    <p:spTree>
      <p:nvGrpSpPr>
        <p:cNvPr id="81" name="Shape 81"/>
        <p:cNvGrpSpPr/>
        <p:nvPr/>
      </p:nvGrpSpPr>
      <p:grpSpPr>
        <a:xfrm>
          <a:off x="0" y="0"/>
          <a:ext cx="0" cy="0"/>
          <a:chOff x="0" y="0"/>
          <a:chExt cx="0" cy="0"/>
        </a:xfrm>
      </p:grpSpPr>
      <p:sp>
        <p:nvSpPr>
          <p:cNvPr id="82" name="Google Shape;82;p1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1"/>
          <p:cNvSpPr txBox="1"/>
          <p:nvPr>
            <p:ph idx="1" type="body"/>
          </p:nvPr>
        </p:nvSpPr>
        <p:spPr>
          <a:xfrm rot="5400000">
            <a:off x="4386263" y="-719137"/>
            <a:ext cx="3571875"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4" name="Google Shape;84;p1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直排標題及文字" type="vertTitleAndTx">
  <p:cSld name="VERTICAL_TITLE_AND_VERTICAL_TEXT">
    <p:spTree>
      <p:nvGrpSpPr>
        <p:cNvPr id="87" name="Shape 87"/>
        <p:cNvGrpSpPr/>
        <p:nvPr/>
      </p:nvGrpSpPr>
      <p:grpSpPr>
        <a:xfrm>
          <a:off x="0" y="0"/>
          <a:ext cx="0" cy="0"/>
          <a:chOff x="0" y="0"/>
          <a:chExt cx="0" cy="0"/>
        </a:xfrm>
      </p:grpSpPr>
      <p:sp>
        <p:nvSpPr>
          <p:cNvPr id="88" name="Google Shape;88;p12"/>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2"/>
          <p:cNvSpPr txBox="1"/>
          <p:nvPr>
            <p:ph idx="1" type="body"/>
          </p:nvPr>
        </p:nvSpPr>
        <p:spPr>
          <a:xfrm rot="5400000">
            <a:off x="2839799" y="-844042"/>
            <a:ext cx="5243244" cy="8179641"/>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90" name="Google Shape;90;p12"/>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物件"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28" name="Google Shape;28;p3"/>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showMasterSp="0" type="secHead">
  <p:cSld name="SECTION_HEADER">
    <p:bg>
      <p:bgPr>
        <a:solidFill>
          <a:schemeClr val="dk2"/>
        </a:solidFill>
      </p:bgPr>
    </p:bg>
    <p:spTree>
      <p:nvGrpSpPr>
        <p:cNvPr id="31" name="Shape 31"/>
        <p:cNvGrpSpPr/>
        <p:nvPr/>
      </p:nvGrpSpPr>
      <p:grpSpPr>
        <a:xfrm>
          <a:off x="0" y="0"/>
          <a:ext cx="0" cy="0"/>
          <a:chOff x="0" y="0"/>
          <a:chExt cx="0" cy="0"/>
        </a:xfrm>
      </p:grpSpPr>
      <p:sp>
        <p:nvSpPr>
          <p:cNvPr id="32" name="Google Shape;32;p4"/>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34" name="Google Shape;34;p4"/>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2"/>
                </a:solidFill>
                <a:latin typeface="Libre Franklin"/>
                <a:ea typeface="Libre Franklin"/>
                <a:cs typeface="Libre Franklin"/>
                <a:sym typeface="Libre Franklin"/>
              </a:defRPr>
            </a:lvl1pPr>
            <a:lvl2pPr indent="0" lvl="1" marL="0" algn="r">
              <a:spcBef>
                <a:spcPts val="0"/>
              </a:spcBef>
              <a:buNone/>
              <a:defRPr sz="1200">
                <a:solidFill>
                  <a:schemeClr val="lt2"/>
                </a:solidFill>
                <a:latin typeface="Libre Franklin"/>
                <a:ea typeface="Libre Franklin"/>
                <a:cs typeface="Libre Franklin"/>
                <a:sym typeface="Libre Franklin"/>
              </a:defRPr>
            </a:lvl2pPr>
            <a:lvl3pPr indent="0" lvl="2" marL="0" algn="r">
              <a:spcBef>
                <a:spcPts val="0"/>
              </a:spcBef>
              <a:buNone/>
              <a:defRPr sz="1200">
                <a:solidFill>
                  <a:schemeClr val="lt2"/>
                </a:solidFill>
                <a:latin typeface="Libre Franklin"/>
                <a:ea typeface="Libre Franklin"/>
                <a:cs typeface="Libre Franklin"/>
                <a:sym typeface="Libre Franklin"/>
              </a:defRPr>
            </a:lvl3pPr>
            <a:lvl4pPr indent="0" lvl="3" marL="0" algn="r">
              <a:spcBef>
                <a:spcPts val="0"/>
              </a:spcBef>
              <a:buNone/>
              <a:defRPr sz="1200">
                <a:solidFill>
                  <a:schemeClr val="lt2"/>
                </a:solidFill>
                <a:latin typeface="Libre Franklin"/>
                <a:ea typeface="Libre Franklin"/>
                <a:cs typeface="Libre Franklin"/>
                <a:sym typeface="Libre Franklin"/>
              </a:defRPr>
            </a:lvl4pPr>
            <a:lvl5pPr indent="0" lvl="4" marL="0" algn="r">
              <a:spcBef>
                <a:spcPts val="0"/>
              </a:spcBef>
              <a:buNone/>
              <a:defRPr sz="1200">
                <a:solidFill>
                  <a:schemeClr val="lt2"/>
                </a:solidFill>
                <a:latin typeface="Libre Franklin"/>
                <a:ea typeface="Libre Franklin"/>
                <a:cs typeface="Libre Franklin"/>
                <a:sym typeface="Libre Franklin"/>
              </a:defRPr>
            </a:lvl5pPr>
            <a:lvl6pPr indent="0" lvl="5" marL="0" algn="r">
              <a:spcBef>
                <a:spcPts val="0"/>
              </a:spcBef>
              <a:buNone/>
              <a:defRPr sz="1200">
                <a:solidFill>
                  <a:schemeClr val="lt2"/>
                </a:solidFill>
                <a:latin typeface="Libre Franklin"/>
                <a:ea typeface="Libre Franklin"/>
                <a:cs typeface="Libre Franklin"/>
                <a:sym typeface="Libre Franklin"/>
              </a:defRPr>
            </a:lvl6pPr>
            <a:lvl7pPr indent="0" lvl="6" marL="0" algn="r">
              <a:spcBef>
                <a:spcPts val="0"/>
              </a:spcBef>
              <a:buNone/>
              <a:defRPr sz="1200">
                <a:solidFill>
                  <a:schemeClr val="lt2"/>
                </a:solidFill>
                <a:latin typeface="Libre Franklin"/>
                <a:ea typeface="Libre Franklin"/>
                <a:cs typeface="Libre Franklin"/>
                <a:sym typeface="Libre Franklin"/>
              </a:defRPr>
            </a:lvl7pPr>
            <a:lvl8pPr indent="0" lvl="7" marL="0" algn="r">
              <a:spcBef>
                <a:spcPts val="0"/>
              </a:spcBef>
              <a:buNone/>
              <a:defRPr sz="1200">
                <a:solidFill>
                  <a:schemeClr val="lt2"/>
                </a:solidFill>
                <a:latin typeface="Libre Franklin"/>
                <a:ea typeface="Libre Franklin"/>
                <a:cs typeface="Libre Franklin"/>
                <a:sym typeface="Libre Franklin"/>
              </a:defRPr>
            </a:lvl8pPr>
            <a:lvl9pPr indent="0" lvl="8" marL="0" algn="r">
              <a:spcBef>
                <a:spcPts val="0"/>
              </a:spcBef>
              <a:buNone/>
              <a:defRPr sz="1200">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4"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項物件" type="twoObj">
  <p:cSld name="TWO_OBJECTS">
    <p:spTree>
      <p:nvGrpSpPr>
        <p:cNvPr id="38" name="Shape 38"/>
        <p:cNvGrpSpPr/>
        <p:nvPr/>
      </p:nvGrpSpPr>
      <p:grpSpPr>
        <a:xfrm>
          <a:off x="0" y="0"/>
          <a:ext cx="0" cy="0"/>
          <a:chOff x="0" y="0"/>
          <a:chExt cx="0" cy="0"/>
        </a:xfrm>
      </p:grpSpPr>
      <p:sp>
        <p:nvSpPr>
          <p:cNvPr id="39" name="Google Shape;39;p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1" name="Google Shape;41;p5"/>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2" name="Google Shape;42;p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對" type="twoTxTwoObj">
  <p:cSld name="TWO_OBJECTS_WITH_TEXT">
    <p:spTree>
      <p:nvGrpSpPr>
        <p:cNvPr id="45" name="Shape 45"/>
        <p:cNvGrpSpPr/>
        <p:nvPr/>
      </p:nvGrpSpPr>
      <p:grpSpPr>
        <a:xfrm>
          <a:off x="0" y="0"/>
          <a:ext cx="0" cy="0"/>
          <a:chOff x="0" y="0"/>
          <a:chExt cx="0" cy="0"/>
        </a:xfrm>
      </p:grpSpPr>
      <p:sp>
        <p:nvSpPr>
          <p:cNvPr id="46" name="Google Shape;46;p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8" name="Google Shape;48;p6"/>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9" name="Google Shape;49;p6"/>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50" name="Google Shape;50;p6"/>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1" name="Google Shape;51;p6"/>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type="titleOnly">
  <p:cSld name="TITLE_ONLY">
    <p:spTree>
      <p:nvGrpSpPr>
        <p:cNvPr id="54" name="Shape 54"/>
        <p:cNvGrpSpPr/>
        <p:nvPr/>
      </p:nvGrpSpPr>
      <p:grpSpPr>
        <a:xfrm>
          <a:off x="0" y="0"/>
          <a:ext cx="0" cy="0"/>
          <a:chOff x="0" y="0"/>
          <a:chExt cx="0" cy="0"/>
        </a:xfrm>
      </p:grpSpPr>
      <p:sp>
        <p:nvSpPr>
          <p:cNvPr id="55" name="Google Shape;55;p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9" name="Shape 59"/>
        <p:cNvGrpSpPr/>
        <p:nvPr/>
      </p:nvGrpSpPr>
      <p:grpSpPr>
        <a:xfrm>
          <a:off x="0" y="0"/>
          <a:ext cx="0" cy="0"/>
          <a:chOff x="0" y="0"/>
          <a:chExt cx="0" cy="0"/>
        </a:xfrm>
      </p:grpSpPr>
      <p:sp>
        <p:nvSpPr>
          <p:cNvPr id="60" name="Google Shape;60;p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內容" showMasterSp="0" type="objTx">
  <p:cSld name="OBJECT_WITH_CAPTION_TEXT">
    <p:spTree>
      <p:nvGrpSpPr>
        <p:cNvPr id="63" name="Shape 63"/>
        <p:cNvGrpSpPr/>
        <p:nvPr/>
      </p:nvGrpSpPr>
      <p:grpSpPr>
        <a:xfrm>
          <a:off x="0" y="0"/>
          <a:ext cx="0" cy="0"/>
          <a:chOff x="0" y="0"/>
          <a:chExt cx="0" cy="0"/>
        </a:xfrm>
      </p:grpSpPr>
      <p:sp>
        <p:nvSpPr>
          <p:cNvPr id="64" name="Google Shape;64;p9"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9"/>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67" name="Google Shape;67;p9"/>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68" name="Google Shape;68;p9"/>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Libre Franklin"/>
                <a:ea typeface="Libre Franklin"/>
                <a:cs typeface="Libre Franklin"/>
                <a:sym typeface="Libre Franklin"/>
              </a:defRPr>
            </a:lvl1pPr>
            <a:lvl2pPr indent="0" lvl="1" marL="0" algn="r">
              <a:spcBef>
                <a:spcPts val="0"/>
              </a:spcBef>
              <a:buNone/>
              <a:defRPr sz="1200">
                <a:solidFill>
                  <a:schemeClr val="dk2"/>
                </a:solidFill>
                <a:latin typeface="Libre Franklin"/>
                <a:ea typeface="Libre Franklin"/>
                <a:cs typeface="Libre Franklin"/>
                <a:sym typeface="Libre Franklin"/>
              </a:defRPr>
            </a:lvl2pPr>
            <a:lvl3pPr indent="0" lvl="2" marL="0" algn="r">
              <a:spcBef>
                <a:spcPts val="0"/>
              </a:spcBef>
              <a:buNone/>
              <a:defRPr sz="1200">
                <a:solidFill>
                  <a:schemeClr val="dk2"/>
                </a:solidFill>
                <a:latin typeface="Libre Franklin"/>
                <a:ea typeface="Libre Franklin"/>
                <a:cs typeface="Libre Franklin"/>
                <a:sym typeface="Libre Franklin"/>
              </a:defRPr>
            </a:lvl3pPr>
            <a:lvl4pPr indent="0" lvl="3" marL="0" algn="r">
              <a:spcBef>
                <a:spcPts val="0"/>
              </a:spcBef>
              <a:buNone/>
              <a:defRPr sz="1200">
                <a:solidFill>
                  <a:schemeClr val="dk2"/>
                </a:solidFill>
                <a:latin typeface="Libre Franklin"/>
                <a:ea typeface="Libre Franklin"/>
                <a:cs typeface="Libre Franklin"/>
                <a:sym typeface="Libre Franklin"/>
              </a:defRPr>
            </a:lvl4pPr>
            <a:lvl5pPr indent="0" lvl="4" marL="0" algn="r">
              <a:spcBef>
                <a:spcPts val="0"/>
              </a:spcBef>
              <a:buNone/>
              <a:defRPr sz="1200">
                <a:solidFill>
                  <a:schemeClr val="dk2"/>
                </a:solidFill>
                <a:latin typeface="Libre Franklin"/>
                <a:ea typeface="Libre Franklin"/>
                <a:cs typeface="Libre Franklin"/>
                <a:sym typeface="Libre Franklin"/>
              </a:defRPr>
            </a:lvl5pPr>
            <a:lvl6pPr indent="0" lvl="5" marL="0" algn="r">
              <a:spcBef>
                <a:spcPts val="0"/>
              </a:spcBef>
              <a:buNone/>
              <a:defRPr sz="1200">
                <a:solidFill>
                  <a:schemeClr val="dk2"/>
                </a:solidFill>
                <a:latin typeface="Libre Franklin"/>
                <a:ea typeface="Libre Franklin"/>
                <a:cs typeface="Libre Franklin"/>
                <a:sym typeface="Libre Franklin"/>
              </a:defRPr>
            </a:lvl6pPr>
            <a:lvl7pPr indent="0" lvl="6" marL="0" algn="r">
              <a:spcBef>
                <a:spcPts val="0"/>
              </a:spcBef>
              <a:buNone/>
              <a:defRPr sz="1200">
                <a:solidFill>
                  <a:schemeClr val="dk2"/>
                </a:solidFill>
                <a:latin typeface="Libre Franklin"/>
                <a:ea typeface="Libre Franklin"/>
                <a:cs typeface="Libre Franklin"/>
                <a:sym typeface="Libre Franklin"/>
              </a:defRPr>
            </a:lvl7pPr>
            <a:lvl8pPr indent="0" lvl="7" marL="0" algn="r">
              <a:spcBef>
                <a:spcPts val="0"/>
              </a:spcBef>
              <a:buNone/>
              <a:defRPr sz="1200">
                <a:solidFill>
                  <a:schemeClr val="dk2"/>
                </a:solidFill>
                <a:latin typeface="Libre Franklin"/>
                <a:ea typeface="Libre Franklin"/>
                <a:cs typeface="Libre Franklin"/>
                <a:sym typeface="Libre Franklin"/>
              </a:defRPr>
            </a:lvl8pPr>
            <a:lvl9pPr indent="0" lvl="8" marL="0" algn="r">
              <a:spcBef>
                <a:spcPts val="0"/>
              </a:spcBef>
              <a:buNone/>
              <a:defRPr sz="1200">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9"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圖片" showMasterSp="0" type="picTx">
  <p:cSld name="PICTURE_WITH_CAPTION_TEXT">
    <p:spTree>
      <p:nvGrpSpPr>
        <p:cNvPr id="72" name="Shape 72"/>
        <p:cNvGrpSpPr/>
        <p:nvPr/>
      </p:nvGrpSpPr>
      <p:grpSpPr>
        <a:xfrm>
          <a:off x="0" y="0"/>
          <a:ext cx="0" cy="0"/>
          <a:chOff x="0" y="0"/>
          <a:chExt cx="0" cy="0"/>
        </a:xfrm>
      </p:grpSpPr>
      <p:sp>
        <p:nvSpPr>
          <p:cNvPr id="73" name="Google Shape;73;p10"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Libre Franklin"/>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0"/>
          <p:cNvSpPr/>
          <p:nvPr>
            <p:ph idx="2" type="pic"/>
          </p:nvPr>
        </p:nvSpPr>
        <p:spPr>
          <a:xfrm>
            <a:off x="5532120" y="0"/>
            <a:ext cx="6659880" cy="6857999"/>
          </a:xfrm>
          <a:prstGeom prst="rect">
            <a:avLst/>
          </a:prstGeom>
          <a:noFill/>
          <a:ln>
            <a:noFill/>
          </a:ln>
        </p:spPr>
      </p:sp>
      <p:sp>
        <p:nvSpPr>
          <p:cNvPr id="76" name="Google Shape;76;p10"/>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7" name="Google Shape;77;p10"/>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Libre Franklin"/>
                <a:ea typeface="Libre Franklin"/>
                <a:cs typeface="Libre Franklin"/>
                <a:sym typeface="Libre Franklin"/>
              </a:defRPr>
            </a:lvl1pPr>
            <a:lvl2pPr indent="0" lvl="1" marL="0" algn="r">
              <a:spcBef>
                <a:spcPts val="0"/>
              </a:spcBef>
              <a:buNone/>
              <a:defRPr sz="1200">
                <a:solidFill>
                  <a:schemeClr val="dk2"/>
                </a:solidFill>
                <a:latin typeface="Libre Franklin"/>
                <a:ea typeface="Libre Franklin"/>
                <a:cs typeface="Libre Franklin"/>
                <a:sym typeface="Libre Franklin"/>
              </a:defRPr>
            </a:lvl2pPr>
            <a:lvl3pPr indent="0" lvl="2" marL="0" algn="r">
              <a:spcBef>
                <a:spcPts val="0"/>
              </a:spcBef>
              <a:buNone/>
              <a:defRPr sz="1200">
                <a:solidFill>
                  <a:schemeClr val="dk2"/>
                </a:solidFill>
                <a:latin typeface="Libre Franklin"/>
                <a:ea typeface="Libre Franklin"/>
                <a:cs typeface="Libre Franklin"/>
                <a:sym typeface="Libre Franklin"/>
              </a:defRPr>
            </a:lvl3pPr>
            <a:lvl4pPr indent="0" lvl="3" marL="0" algn="r">
              <a:spcBef>
                <a:spcPts val="0"/>
              </a:spcBef>
              <a:buNone/>
              <a:defRPr sz="1200">
                <a:solidFill>
                  <a:schemeClr val="dk2"/>
                </a:solidFill>
                <a:latin typeface="Libre Franklin"/>
                <a:ea typeface="Libre Franklin"/>
                <a:cs typeface="Libre Franklin"/>
                <a:sym typeface="Libre Franklin"/>
              </a:defRPr>
            </a:lvl4pPr>
            <a:lvl5pPr indent="0" lvl="4" marL="0" algn="r">
              <a:spcBef>
                <a:spcPts val="0"/>
              </a:spcBef>
              <a:buNone/>
              <a:defRPr sz="1200">
                <a:solidFill>
                  <a:schemeClr val="dk2"/>
                </a:solidFill>
                <a:latin typeface="Libre Franklin"/>
                <a:ea typeface="Libre Franklin"/>
                <a:cs typeface="Libre Franklin"/>
                <a:sym typeface="Libre Franklin"/>
              </a:defRPr>
            </a:lvl5pPr>
            <a:lvl6pPr indent="0" lvl="5" marL="0" algn="r">
              <a:spcBef>
                <a:spcPts val="0"/>
              </a:spcBef>
              <a:buNone/>
              <a:defRPr sz="1200">
                <a:solidFill>
                  <a:schemeClr val="dk2"/>
                </a:solidFill>
                <a:latin typeface="Libre Franklin"/>
                <a:ea typeface="Libre Franklin"/>
                <a:cs typeface="Libre Franklin"/>
                <a:sym typeface="Libre Franklin"/>
              </a:defRPr>
            </a:lvl6pPr>
            <a:lvl7pPr indent="0" lvl="6" marL="0" algn="r">
              <a:spcBef>
                <a:spcPts val="0"/>
              </a:spcBef>
              <a:buNone/>
              <a:defRPr sz="1200">
                <a:solidFill>
                  <a:schemeClr val="dk2"/>
                </a:solidFill>
                <a:latin typeface="Libre Franklin"/>
                <a:ea typeface="Libre Franklin"/>
                <a:cs typeface="Libre Franklin"/>
                <a:sym typeface="Libre Franklin"/>
              </a:defRPr>
            </a:lvl7pPr>
            <a:lvl8pPr indent="0" lvl="7" marL="0" algn="r">
              <a:spcBef>
                <a:spcPts val="0"/>
              </a:spcBef>
              <a:buNone/>
              <a:defRPr sz="1200">
                <a:solidFill>
                  <a:schemeClr val="dk2"/>
                </a:solidFill>
                <a:latin typeface="Libre Franklin"/>
                <a:ea typeface="Libre Franklin"/>
                <a:cs typeface="Libre Franklin"/>
                <a:sym typeface="Libre Franklin"/>
              </a:defRPr>
            </a:lvl8pPr>
            <a:lvl9pPr indent="0" lvl="8" marL="0" algn="r">
              <a:spcBef>
                <a:spcPts val="0"/>
              </a:spcBef>
              <a:buNone/>
              <a:defRPr sz="1200">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10"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4" name="Google Shape;14;p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marR="0" rt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marR="0" rt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marR="0" rt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marR="0" rt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marR="0" rt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marR="0" rt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marR="0" rt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marR="0" rt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jpg"/><Relationship Id="rId5" Type="http://schemas.openxmlformats.org/officeDocument/2006/relationships/image" Target="../media/image10.jpg"/><Relationship Id="rId6" Type="http://schemas.openxmlformats.org/officeDocument/2006/relationships/image" Target="../media/image5.png"/><Relationship Id="rId7"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6.png"/><Relationship Id="rId6" Type="http://schemas.openxmlformats.org/officeDocument/2006/relationships/image" Target="../media/image17.jpg"/><Relationship Id="rId7" Type="http://schemas.openxmlformats.org/officeDocument/2006/relationships/image" Target="../media/image11.png"/><Relationship Id="rId8"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3"/>
          <p:cNvSpPr txBox="1"/>
          <p:nvPr>
            <p:ph type="ctrTitle"/>
          </p:nvPr>
        </p:nvSpPr>
        <p:spPr>
          <a:xfrm>
            <a:off x="1915127" y="2402378"/>
            <a:ext cx="8361229" cy="636404"/>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Clr>
                <a:schemeClr val="dk2"/>
              </a:buClr>
              <a:buSzPts val="4000"/>
              <a:buFont typeface="Libre Franklin"/>
              <a:buNone/>
            </a:pPr>
            <a:r>
              <a:rPr lang="en-US" sz="4000" u="sng"/>
              <a:t>基於自注意力機制產生多文本摘要</a:t>
            </a:r>
            <a:endParaRPr sz="4000" u="sng"/>
          </a:p>
        </p:txBody>
      </p:sp>
      <p:sp>
        <p:nvSpPr>
          <p:cNvPr id="98" name="Google Shape;98;p13"/>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fontScale="92500" lnSpcReduction="10000"/>
          </a:bodyPr>
          <a:lstStyle/>
          <a:p>
            <a:pPr indent="0" lvl="0" marL="0" rtl="0" algn="ctr">
              <a:lnSpc>
                <a:spcPct val="112000"/>
              </a:lnSpc>
              <a:spcBef>
                <a:spcPts val="0"/>
              </a:spcBef>
              <a:spcAft>
                <a:spcPts val="0"/>
              </a:spcAft>
              <a:buClr>
                <a:schemeClr val="dk2"/>
              </a:buClr>
              <a:buSzPct val="100000"/>
              <a:buNone/>
            </a:pPr>
            <a:r>
              <a:rPr lang="en-US"/>
              <a:t>研究生：葉柏漢</a:t>
            </a:r>
            <a:endParaRPr/>
          </a:p>
          <a:p>
            <a:pPr indent="0" lvl="0" marL="0" rtl="0" algn="ctr">
              <a:lnSpc>
                <a:spcPct val="112000"/>
              </a:lnSpc>
              <a:spcBef>
                <a:spcPts val="0"/>
              </a:spcBef>
              <a:spcAft>
                <a:spcPts val="0"/>
              </a:spcAft>
              <a:buClr>
                <a:schemeClr val="dk2"/>
              </a:buClr>
              <a:buSzPct val="100000"/>
              <a:buNone/>
            </a:pPr>
            <a:r>
              <a:t/>
            </a:r>
            <a:endParaRPr/>
          </a:p>
          <a:p>
            <a:pPr indent="0" lvl="0" marL="0" rtl="0" algn="ctr">
              <a:lnSpc>
                <a:spcPct val="112000"/>
              </a:lnSpc>
              <a:spcBef>
                <a:spcPts val="0"/>
              </a:spcBef>
              <a:spcAft>
                <a:spcPts val="0"/>
              </a:spcAft>
              <a:buClr>
                <a:schemeClr val="dk2"/>
              </a:buClr>
              <a:buSzPct val="100000"/>
              <a:buNone/>
            </a:pPr>
            <a:r>
              <a:rPr lang="en-US"/>
              <a:t>指導教授：吳東穎</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評估結果：ROUGE</a:t>
            </a:r>
            <a:endParaRPr/>
          </a:p>
        </p:txBody>
      </p:sp>
      <p:sp>
        <p:nvSpPr>
          <p:cNvPr id="243" name="Google Shape;243;p22"/>
          <p:cNvSpPr txBox="1"/>
          <p:nvPr/>
        </p:nvSpPr>
        <p:spPr>
          <a:xfrm>
            <a:off x="1371600" y="1737360"/>
            <a:ext cx="10016836"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Libre Franklin"/>
                <a:ea typeface="Libre Franklin"/>
                <a:cs typeface="Libre Franklin"/>
                <a:sym typeface="Libre Franklin"/>
              </a:rPr>
              <a:t>ROUGE為評估自動摘要以及機器翻譯的一種指標，通過自動生成的摘要與一組參考摘要(人工生成)進行比較計算，得出分數後以衡量自動生成摘要與參考組的「相似度」</a:t>
            </a:r>
            <a:endParaRPr sz="2000">
              <a:solidFill>
                <a:schemeClr val="dk1"/>
              </a:solidFill>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文獻回顧</a:t>
            </a:r>
            <a:endParaRPr/>
          </a:p>
        </p:txBody>
      </p:sp>
      <p:sp>
        <p:nvSpPr>
          <p:cNvPr id="249" name="Google Shape;249;p23"/>
          <p:cNvSpPr txBox="1"/>
          <p:nvPr>
            <p:ph idx="1" type="body"/>
          </p:nvPr>
        </p:nvSpPr>
        <p:spPr>
          <a:xfrm>
            <a:off x="1371600" y="1428750"/>
            <a:ext cx="9601200" cy="3150524"/>
          </a:xfrm>
          <a:prstGeom prst="rect">
            <a:avLst/>
          </a:prstGeom>
          <a:noFill/>
          <a:ln>
            <a:noFill/>
          </a:ln>
        </p:spPr>
        <p:txBody>
          <a:bodyPr anchorCtr="0" anchor="t" bIns="45700" lIns="91425" spcFirstLastPara="1" rIns="91425" wrap="square" tIns="45700">
            <a:noAutofit/>
          </a:bodyPr>
          <a:lstStyle/>
          <a:p>
            <a:pPr indent="-384048" lvl="0" marL="384048" rtl="0" algn="l">
              <a:lnSpc>
                <a:spcPct val="94000"/>
              </a:lnSpc>
              <a:spcBef>
                <a:spcPts val="0"/>
              </a:spcBef>
              <a:spcAft>
                <a:spcPts val="0"/>
              </a:spcAft>
              <a:buClr>
                <a:schemeClr val="dk2"/>
              </a:buClr>
              <a:buSzPts val="1400"/>
              <a:buChar char="■"/>
            </a:pPr>
            <a:r>
              <a:rPr lang="en-US" sz="1400"/>
              <a:t>[1] Rada Mihalcea and Paul Tarau. 2004. TextRank: Bringing Order into Text. In Proceedings of the 2004 Conference on Empirical Methods in Natural Language Processing, pages 404–411, Barcelona, Spain. Association for Computational Linguistics.(textrank)</a:t>
            </a:r>
            <a:endParaRPr/>
          </a:p>
          <a:p>
            <a:pPr indent="-384048" lvl="0" marL="384048" rtl="0" algn="l">
              <a:lnSpc>
                <a:spcPct val="94000"/>
              </a:lnSpc>
              <a:spcBef>
                <a:spcPts val="1200"/>
              </a:spcBef>
              <a:spcAft>
                <a:spcPts val="0"/>
              </a:spcAft>
              <a:buClr>
                <a:schemeClr val="dk2"/>
              </a:buClr>
              <a:buSzPts val="1400"/>
              <a:buChar char="■"/>
            </a:pPr>
            <a:r>
              <a:rPr lang="en-US" sz="1400"/>
              <a:t>[2] G. Salton, C. Buckley, “Term-weighting approaches in automatic text retrieval,” Information Processing &amp; Management, Vol. 24, No. 5, 1988.(文字加權)</a:t>
            </a:r>
            <a:endParaRPr/>
          </a:p>
          <a:p>
            <a:pPr indent="-384048" lvl="0" marL="384048" rtl="0" algn="l">
              <a:lnSpc>
                <a:spcPct val="94000"/>
              </a:lnSpc>
              <a:spcBef>
                <a:spcPts val="1200"/>
              </a:spcBef>
              <a:spcAft>
                <a:spcPts val="0"/>
              </a:spcAft>
              <a:buClr>
                <a:schemeClr val="dk2"/>
              </a:buClr>
              <a:buSzPts val="1400"/>
              <a:buChar char="■"/>
            </a:pPr>
            <a:r>
              <a:rPr lang="en-US" sz="1400"/>
              <a:t>[3] A. Vaswani, N. Shazeer, N. Parmar, J. Uszkoreit, L. Jones, A. N. Gomez, Ł. Kaiser, and I. Polosukhin, “Attention is all you need,” In Advances in Neural Information Processing Systems, pages 6000–6010.(注意力機制)</a:t>
            </a:r>
            <a:endParaRPr/>
          </a:p>
          <a:p>
            <a:pPr indent="-384048" lvl="0" marL="384048" rtl="0" algn="l">
              <a:lnSpc>
                <a:spcPct val="94000"/>
              </a:lnSpc>
              <a:spcBef>
                <a:spcPts val="1200"/>
              </a:spcBef>
              <a:spcAft>
                <a:spcPts val="0"/>
              </a:spcAft>
              <a:buClr>
                <a:schemeClr val="dk2"/>
              </a:buClr>
              <a:buSzPts val="1400"/>
              <a:buChar char="■"/>
            </a:pPr>
            <a:r>
              <a:rPr lang="en-US" sz="1400"/>
              <a:t>[4] Radford, A., &amp; Narasimhan, K. (2018). Improving Language Understanding by Generative Pre-Training.(GPT1)</a:t>
            </a:r>
            <a:endParaRPr/>
          </a:p>
          <a:p>
            <a:pPr indent="-384048" lvl="0" marL="384048" rtl="0" algn="l">
              <a:lnSpc>
                <a:spcPct val="94000"/>
              </a:lnSpc>
              <a:spcBef>
                <a:spcPts val="1200"/>
              </a:spcBef>
              <a:spcAft>
                <a:spcPts val="0"/>
              </a:spcAft>
              <a:buClr>
                <a:schemeClr val="dk2"/>
              </a:buClr>
              <a:buSzPts val="1400"/>
              <a:buChar char="■"/>
            </a:pPr>
            <a:r>
              <a:rPr lang="en-US" sz="1400"/>
              <a:t>[5] Radford, A., Wu, J., Child, R., Luan, D., Amodei, D., &amp; Sutskever, I. (2019). Language Models are Unsupervised Multitask Learners.(GPT2)</a:t>
            </a:r>
            <a:endParaRPr/>
          </a:p>
          <a:p>
            <a:pPr indent="-384048" lvl="0" marL="384048" rtl="0" algn="l">
              <a:lnSpc>
                <a:spcPct val="94000"/>
              </a:lnSpc>
              <a:spcBef>
                <a:spcPts val="1200"/>
              </a:spcBef>
              <a:spcAft>
                <a:spcPts val="0"/>
              </a:spcAft>
              <a:buClr>
                <a:schemeClr val="dk2"/>
              </a:buClr>
              <a:buSzPts val="1400"/>
              <a:buChar char="■"/>
            </a:pPr>
            <a:r>
              <a:rPr lang="en-US" sz="1400"/>
              <a:t>[6] Huang, SL., Chen, KJ., Ma, WY. et al. Semantic relation identification for consecutive predicative constituents in Chinese. lingua. sin. 3, 9 (2017).(中文斷詞)</a:t>
            </a:r>
            <a:endParaRPr/>
          </a:p>
          <a:p>
            <a:pPr indent="-384048" lvl="0" marL="384048" rtl="0" algn="l">
              <a:lnSpc>
                <a:spcPct val="94000"/>
              </a:lnSpc>
              <a:spcBef>
                <a:spcPts val="1200"/>
              </a:spcBef>
              <a:spcAft>
                <a:spcPts val="0"/>
              </a:spcAft>
              <a:buClr>
                <a:schemeClr val="dk2"/>
              </a:buClr>
              <a:buSzPts val="1400"/>
              <a:buChar char="■"/>
            </a:pPr>
            <a:r>
              <a:rPr lang="en-US" sz="1400"/>
              <a:t>[7] Spetka, Scott. The TkWWW Robot: Beyond Browsing. NCSA. [21 November 2010].(網路爬蟲)</a:t>
            </a:r>
            <a:endParaRPr/>
          </a:p>
          <a:p>
            <a:pPr indent="-384048" lvl="0" marL="384048" rtl="0" algn="l">
              <a:lnSpc>
                <a:spcPct val="94000"/>
              </a:lnSpc>
              <a:spcBef>
                <a:spcPts val="1200"/>
              </a:spcBef>
              <a:spcAft>
                <a:spcPts val="0"/>
              </a:spcAft>
              <a:buClr>
                <a:schemeClr val="dk2"/>
              </a:buClr>
              <a:buSzPts val="1400"/>
              <a:buChar char="■"/>
            </a:pPr>
            <a:r>
              <a:rPr lang="en-US" sz="1400"/>
              <a:t>[8] Mikolov, T., Chen, K., Corrado, G.S., &amp; Dean, J. (2013). Efficient Estimation of Word Representations in Vector Space. International Conference on Learning Representations.(詞向量轉換)</a:t>
            </a:r>
            <a:endParaRPr/>
          </a:p>
          <a:p>
            <a:pPr indent="-384048" lvl="0" marL="384048" rtl="0" algn="l">
              <a:lnSpc>
                <a:spcPct val="94000"/>
              </a:lnSpc>
              <a:spcBef>
                <a:spcPts val="1200"/>
              </a:spcBef>
              <a:spcAft>
                <a:spcPts val="0"/>
              </a:spcAft>
              <a:buClr>
                <a:schemeClr val="dk2"/>
              </a:buClr>
              <a:buSzPts val="1400"/>
              <a:buChar char="■"/>
            </a:pPr>
            <a:r>
              <a:rPr lang="en-US" sz="1400"/>
              <a:t>[9] Y. Zhang, M. Chen and L. Liu, "A review on text mining," 2015 6th IEEE International Conference on Software Engineering and Service Science (ICSESS), Beijing, China, 2015, pp. 681-685, doi: 10.1109/ICSESS.2015.7339149.(文字探勘介紹)</a:t>
            </a:r>
            <a:endParaRPr/>
          </a:p>
          <a:p>
            <a:pPr indent="-384048" lvl="0" marL="384048" rtl="0" algn="l">
              <a:lnSpc>
                <a:spcPct val="94000"/>
              </a:lnSpc>
              <a:spcBef>
                <a:spcPts val="1200"/>
              </a:spcBef>
              <a:spcAft>
                <a:spcPts val="0"/>
              </a:spcAft>
              <a:buClr>
                <a:schemeClr val="dk2"/>
              </a:buClr>
              <a:buSzPts val="1400"/>
              <a:buChar char="■"/>
            </a:pPr>
            <a:r>
              <a:rPr lang="en-US" sz="1400"/>
              <a:t>[10] Koopman, Philip. “How to Write an Abstract.” (2009).(摘要種類)</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文獻回顧</a:t>
            </a:r>
            <a:endParaRPr/>
          </a:p>
        </p:txBody>
      </p:sp>
      <p:sp>
        <p:nvSpPr>
          <p:cNvPr id="255" name="Google Shape;255;p24"/>
          <p:cNvSpPr txBox="1"/>
          <p:nvPr>
            <p:ph idx="1" type="body"/>
          </p:nvPr>
        </p:nvSpPr>
        <p:spPr>
          <a:xfrm>
            <a:off x="1371600" y="1428750"/>
            <a:ext cx="9601200" cy="3150524"/>
          </a:xfrm>
          <a:prstGeom prst="rect">
            <a:avLst/>
          </a:prstGeom>
          <a:noFill/>
          <a:ln>
            <a:noFill/>
          </a:ln>
        </p:spPr>
        <p:txBody>
          <a:bodyPr anchorCtr="0" anchor="t" bIns="45700" lIns="91425" spcFirstLastPara="1" rIns="91425" wrap="square" tIns="45700">
            <a:noAutofit/>
          </a:bodyPr>
          <a:lstStyle/>
          <a:p>
            <a:pPr indent="-384048" lvl="0" marL="384048" rtl="0" algn="l">
              <a:lnSpc>
                <a:spcPct val="94000"/>
              </a:lnSpc>
              <a:spcBef>
                <a:spcPts val="0"/>
              </a:spcBef>
              <a:spcAft>
                <a:spcPts val="0"/>
              </a:spcAft>
              <a:buClr>
                <a:schemeClr val="dk2"/>
              </a:buClr>
              <a:buSzPts val="1400"/>
              <a:buChar char="■"/>
            </a:pPr>
            <a:r>
              <a:rPr lang="en-US" sz="1400"/>
              <a:t>[11]H. M. Mahedi Hasan, F. Sanyal, D. Chaki and M. H. Ali, "An empirical study of important keyword extraction techniques from documents," 2017 1st International Conference on Intelligent Systems and Information Management (ICISIM), Aurangabad, India, 2017, pp. 91-94, doi: 10.1109/ICISIM.2017.8122154.(關鍵詞提取)</a:t>
            </a:r>
            <a:endParaRPr/>
          </a:p>
          <a:p>
            <a:pPr indent="-384048" lvl="0" marL="384048" rtl="0" algn="l">
              <a:lnSpc>
                <a:spcPct val="94000"/>
              </a:lnSpc>
              <a:spcBef>
                <a:spcPts val="1200"/>
              </a:spcBef>
              <a:spcAft>
                <a:spcPts val="0"/>
              </a:spcAft>
              <a:buClr>
                <a:schemeClr val="dk2"/>
              </a:buClr>
              <a:buSzPts val="1400"/>
              <a:buChar char="■"/>
            </a:pPr>
            <a:r>
              <a:rPr lang="en-US" sz="1400"/>
              <a:t>[12]Design of CKIP Chinese Word Segmentation System Wei-Yun Ma, Keh-Jiann Chen IJALP, Vol. 14, No. 3, pp. 235–249, May 2004(CKIP)</a:t>
            </a:r>
            <a:endParaRPr/>
          </a:p>
          <a:p>
            <a:pPr indent="-384048" lvl="0" marL="384048" rtl="0" algn="l">
              <a:lnSpc>
                <a:spcPct val="94000"/>
              </a:lnSpc>
              <a:spcBef>
                <a:spcPts val="1200"/>
              </a:spcBef>
              <a:spcAft>
                <a:spcPts val="0"/>
              </a:spcAft>
              <a:buClr>
                <a:schemeClr val="dk2"/>
              </a:buClr>
              <a:buSzPts val="1400"/>
              <a:buChar char="■"/>
            </a:pPr>
            <a:r>
              <a:rPr lang="en-US" sz="1400"/>
              <a:t>[13]Proceedings of the 34th International Conference on Neural Information Processing SystemsDecember 2020Article No.: 159Pages 1877–1901(GPT3)</a:t>
            </a:r>
            <a:endParaRPr/>
          </a:p>
          <a:p>
            <a:pPr indent="-384048" lvl="0" marL="384048" rtl="0" algn="l">
              <a:lnSpc>
                <a:spcPct val="94000"/>
              </a:lnSpc>
              <a:spcBef>
                <a:spcPts val="1200"/>
              </a:spcBef>
              <a:spcAft>
                <a:spcPts val="0"/>
              </a:spcAft>
              <a:buClr>
                <a:schemeClr val="dk2"/>
              </a:buClr>
              <a:buSzPts val="1400"/>
              <a:buChar char="■"/>
            </a:pPr>
            <a:r>
              <a:rPr lang="en-US" sz="1400"/>
              <a:t>[14]Tom B. Brown, Benjamin Mann, Nick Ryder, Melanie Subbiah, Jared Kaplan, Prafulla Dhariwal, Arvind Neelakantan, Pranav Shyam, Girish Sastry, Amanda Askell, Sandhini Agarwal, Ariel Herbert-Voss, Gretchen Krueger, Tom Henighan, Rewon Child, Aditya Ramesh, Daniel M. Ziegler, Jeffrey Wu, Clemens Winter, Christopher Hesse, Mark Chen, Eric Sigler, Mateusz Litwin, Scott Gray, Benjamin Chess, Jack Clark, Christopher Berner, Sam McCandlish, Alec Radford, Ilya Sutskever, and Dario Amodei. 2020. Language models are few-shot learners. In Proceedings of the 34th International Conference on Neural Information Processing Systems (NIPS'20). Curran Associates Inc., Red Hook, NY, USA, Article 159, 1877–1901.(LLM)</a:t>
            </a:r>
            <a:endParaRPr/>
          </a:p>
          <a:p>
            <a:pPr indent="-384048" lvl="0" marL="384048" rtl="0" algn="l">
              <a:lnSpc>
                <a:spcPct val="94000"/>
              </a:lnSpc>
              <a:spcBef>
                <a:spcPts val="1200"/>
              </a:spcBef>
              <a:spcAft>
                <a:spcPts val="0"/>
              </a:spcAft>
              <a:buClr>
                <a:schemeClr val="dk2"/>
              </a:buClr>
              <a:buSzPts val="1400"/>
              <a:buChar char="■"/>
            </a:pPr>
            <a:r>
              <a:rPr lang="en-US" sz="1400"/>
              <a:t>[15] Hongyu Li, Xiyuan Zhang, Yibing Liu, Yiming Zhang, Quan Wang, Xiangyang Zhou, Jing Liu, Hua Wu, and Haifeng Wang. 2019. D-NET: A Pre-Training and Fine-Tuning Framework for Improving the Generalization of Machine Reading Comprehension. In Proceedings of the 2nd Workshop on Machine Reading for Question Answering, pages 212–219, Hong Kong, China. Association for Computational Linguistics.</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目錄</a:t>
            </a:r>
            <a:endParaRPr/>
          </a:p>
        </p:txBody>
      </p:sp>
      <p:sp>
        <p:nvSpPr>
          <p:cNvPr id="104" name="Google Shape;104;p14"/>
          <p:cNvSpPr txBox="1"/>
          <p:nvPr>
            <p:ph idx="1" type="body"/>
          </p:nvPr>
        </p:nvSpPr>
        <p:spPr>
          <a:xfrm>
            <a:off x="1371600" y="2286000"/>
            <a:ext cx="9601200" cy="2768138"/>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000"/>
              <a:buChar char="■"/>
            </a:pPr>
            <a:r>
              <a:rPr lang="en-US"/>
              <a:t>研究動機</a:t>
            </a:r>
            <a:endParaRPr/>
          </a:p>
          <a:p>
            <a:pPr indent="-384048" lvl="0" marL="384048" rtl="0" algn="l">
              <a:lnSpc>
                <a:spcPct val="94000"/>
              </a:lnSpc>
              <a:spcBef>
                <a:spcPts val="1200"/>
              </a:spcBef>
              <a:spcAft>
                <a:spcPts val="0"/>
              </a:spcAft>
              <a:buClr>
                <a:schemeClr val="dk2"/>
              </a:buClr>
              <a:buSzPts val="2000"/>
              <a:buChar char="■"/>
            </a:pPr>
            <a:r>
              <a:rPr lang="en-US"/>
              <a:t>文獻回顧</a:t>
            </a:r>
            <a:endParaRPr/>
          </a:p>
          <a:p>
            <a:pPr indent="-384048" lvl="0" marL="384048" rtl="0" algn="l">
              <a:lnSpc>
                <a:spcPct val="94000"/>
              </a:lnSpc>
              <a:spcBef>
                <a:spcPts val="1200"/>
              </a:spcBef>
              <a:spcAft>
                <a:spcPts val="0"/>
              </a:spcAft>
              <a:buClr>
                <a:schemeClr val="dk2"/>
              </a:buClr>
              <a:buSzPts val="2000"/>
              <a:buChar char="■"/>
            </a:pPr>
            <a:r>
              <a:rPr lang="en-US"/>
              <a:t>系統架構</a:t>
            </a:r>
            <a:endParaRPr/>
          </a:p>
          <a:p>
            <a:pPr indent="-384048" lvl="0" marL="384048" rtl="0" algn="l">
              <a:lnSpc>
                <a:spcPct val="94000"/>
              </a:lnSpc>
              <a:spcBef>
                <a:spcPts val="1200"/>
              </a:spcBef>
              <a:spcAft>
                <a:spcPts val="0"/>
              </a:spcAft>
              <a:buClr>
                <a:schemeClr val="dk2"/>
              </a:buClr>
              <a:buSzPts val="2000"/>
              <a:buChar char="■"/>
            </a:pPr>
            <a:r>
              <a:rPr lang="en-US"/>
              <a:t>研究方法(網路爬蟲、中文斷詞、TFIDF、Attention、GPT)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研究動機</a:t>
            </a:r>
            <a:endParaRPr/>
          </a:p>
        </p:txBody>
      </p:sp>
      <p:pic>
        <p:nvPicPr>
          <p:cNvPr descr="image" id="110" name="Google Shape;110;p15"/>
          <p:cNvPicPr preferRelativeResize="0"/>
          <p:nvPr/>
        </p:nvPicPr>
        <p:blipFill rotWithShape="1">
          <a:blip r:embed="rId3">
            <a:alphaModFix/>
          </a:blip>
          <a:srcRect b="0" l="0" r="0" t="0"/>
          <a:stretch/>
        </p:blipFill>
        <p:spPr>
          <a:xfrm>
            <a:off x="8152419" y="4031384"/>
            <a:ext cx="3111328" cy="2365906"/>
          </a:xfrm>
          <a:prstGeom prst="rect">
            <a:avLst/>
          </a:prstGeom>
          <a:noFill/>
          <a:ln>
            <a:noFill/>
          </a:ln>
        </p:spPr>
      </p:pic>
      <p:pic>
        <p:nvPicPr>
          <p:cNvPr descr="image" id="111" name="Google Shape;111;p15"/>
          <p:cNvPicPr preferRelativeResize="0"/>
          <p:nvPr/>
        </p:nvPicPr>
        <p:blipFill rotWithShape="1">
          <a:blip r:embed="rId4">
            <a:alphaModFix/>
          </a:blip>
          <a:srcRect b="0" l="0" r="0" t="0"/>
          <a:stretch/>
        </p:blipFill>
        <p:spPr>
          <a:xfrm>
            <a:off x="1751618" y="4121046"/>
            <a:ext cx="2496186" cy="2186582"/>
          </a:xfrm>
          <a:prstGeom prst="rect">
            <a:avLst/>
          </a:prstGeom>
          <a:noFill/>
          <a:ln>
            <a:noFill/>
          </a:ln>
        </p:spPr>
      </p:pic>
      <p:sp>
        <p:nvSpPr>
          <p:cNvPr id="112" name="Google Shape;112;p15"/>
          <p:cNvSpPr txBox="1"/>
          <p:nvPr/>
        </p:nvSpPr>
        <p:spPr>
          <a:xfrm>
            <a:off x="1162600" y="6384175"/>
            <a:ext cx="4319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Libre Franklin"/>
                <a:ea typeface="Libre Franklin"/>
                <a:cs typeface="Libre Franklin"/>
                <a:sym typeface="Libre Franklin"/>
              </a:rPr>
              <a:t>美國1940年-2022年的報紙發行量</a:t>
            </a:r>
            <a:endParaRPr/>
          </a:p>
        </p:txBody>
      </p:sp>
      <p:sp>
        <p:nvSpPr>
          <p:cNvPr id="113" name="Google Shape;113;p15"/>
          <p:cNvSpPr txBox="1"/>
          <p:nvPr/>
        </p:nvSpPr>
        <p:spPr>
          <a:xfrm>
            <a:off x="7562851" y="6384175"/>
            <a:ext cx="4528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Libre Franklin"/>
                <a:ea typeface="Libre Franklin"/>
                <a:cs typeface="Libre Franklin"/>
                <a:sym typeface="Libre Franklin"/>
              </a:rPr>
              <a:t>2015-2021年全球的社群媒體使用人數</a:t>
            </a:r>
            <a:endParaRPr/>
          </a:p>
        </p:txBody>
      </p:sp>
      <p:sp>
        <p:nvSpPr>
          <p:cNvPr id="114" name="Google Shape;114;p15"/>
          <p:cNvSpPr/>
          <p:nvPr/>
        </p:nvSpPr>
        <p:spPr>
          <a:xfrm>
            <a:off x="4795260" y="5112327"/>
            <a:ext cx="2809702" cy="457200"/>
          </a:xfrm>
          <a:prstGeom prst="rightArrow">
            <a:avLst>
              <a:gd fmla="val 50000" name="adj1"/>
              <a:gd fmla="val 50000" name="adj2"/>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15" name="Google Shape;115;p15"/>
          <p:cNvSpPr txBox="1"/>
          <p:nvPr/>
        </p:nvSpPr>
        <p:spPr>
          <a:xfrm>
            <a:off x="1751618" y="1787236"/>
            <a:ext cx="9512129"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Libre Franklin"/>
                <a:ea typeface="Libre Franklin"/>
                <a:cs typeface="Libre Franklin"/>
                <a:sym typeface="Libre Franklin"/>
              </a:rPr>
              <a:t>自從出現WWW(World Wide Web)之後，網際網路飛快的發展，各式各樣的資訊隨手一查便唾手可得，進入了資訊爆炸(information explosion)的時代。隨著網際網路的發展，網路上的資訊跟著越多越雜亂導致資訊超載，讓使用者在蒐集資料時困難重重，也必須花費更多時間審視資料的優劣。</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研究動機</a:t>
            </a:r>
            <a:endParaRPr/>
          </a:p>
        </p:txBody>
      </p:sp>
      <p:sp>
        <p:nvSpPr>
          <p:cNvPr id="121" name="Google Shape;121;p16"/>
          <p:cNvSpPr txBox="1"/>
          <p:nvPr/>
        </p:nvSpPr>
        <p:spPr>
          <a:xfrm>
            <a:off x="1751618" y="1472670"/>
            <a:ext cx="9512129"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Libre Franklin"/>
                <a:ea typeface="Libre Franklin"/>
                <a:cs typeface="Libre Franklin"/>
                <a:sym typeface="Libre Franklin"/>
              </a:rPr>
              <a:t>基於以上理由，我們希望透過有個自動摘要系統將文章裡的關鍵詞提取出並組合成一篇人們方便閱讀的摘要。舉例近期最紅的ETF 00940，在00940前後相繼推出00939、00944，透過自動摘要可以簡潔扼要的知道他們的資訊，如發行日、成分股、發行價等..</a:t>
            </a:r>
            <a:endParaRPr sz="2400">
              <a:solidFill>
                <a:schemeClr val="dk1"/>
              </a:solidFill>
              <a:latin typeface="Libre Franklin"/>
              <a:ea typeface="Libre Franklin"/>
              <a:cs typeface="Libre Franklin"/>
              <a:sym typeface="Libre Franklin"/>
            </a:endParaRPr>
          </a:p>
        </p:txBody>
      </p:sp>
      <p:sp>
        <p:nvSpPr>
          <p:cNvPr descr="掛牌首日瀕臨破發！「00939成分股」完整名單一次看" id="122" name="Google Shape;122;p1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pic>
        <p:nvPicPr>
          <p:cNvPr id="123" name="Google Shape;123;p16"/>
          <p:cNvPicPr preferRelativeResize="0"/>
          <p:nvPr/>
        </p:nvPicPr>
        <p:blipFill rotWithShape="1">
          <a:blip r:embed="rId3">
            <a:alphaModFix/>
          </a:blip>
          <a:srcRect b="0" l="0" r="0" t="0"/>
          <a:stretch/>
        </p:blipFill>
        <p:spPr>
          <a:xfrm>
            <a:off x="4051098" y="9383404"/>
            <a:ext cx="859311" cy="689604"/>
          </a:xfrm>
          <a:prstGeom prst="rect">
            <a:avLst/>
          </a:prstGeom>
          <a:noFill/>
          <a:ln>
            <a:noFill/>
          </a:ln>
        </p:spPr>
      </p:pic>
      <p:pic>
        <p:nvPicPr>
          <p:cNvPr descr="他「豪丟1千萬」申購00940！問「多久能賺1億？」神人算出1數字- 民視新聞網" id="124" name="Google Shape;124;p16"/>
          <p:cNvPicPr preferRelativeResize="0"/>
          <p:nvPr/>
        </p:nvPicPr>
        <p:blipFill rotWithShape="1">
          <a:blip r:embed="rId4">
            <a:alphaModFix/>
          </a:blip>
          <a:srcRect b="0" l="0" r="0" t="0"/>
          <a:stretch/>
        </p:blipFill>
        <p:spPr>
          <a:xfrm>
            <a:off x="1751618" y="3912961"/>
            <a:ext cx="3674225" cy="2066752"/>
          </a:xfrm>
          <a:prstGeom prst="rect">
            <a:avLst/>
          </a:prstGeom>
          <a:noFill/>
          <a:ln>
            <a:noFill/>
          </a:ln>
        </p:spPr>
      </p:pic>
      <p:pic>
        <p:nvPicPr>
          <p:cNvPr descr="00944 野村臺灣趨勢動能高股息ETF的詳細介紹，含成分股、配息、優缺點" id="125" name="Google Shape;125;p16"/>
          <p:cNvPicPr preferRelativeResize="0"/>
          <p:nvPr/>
        </p:nvPicPr>
        <p:blipFill rotWithShape="1">
          <a:blip r:embed="rId5">
            <a:alphaModFix/>
          </a:blip>
          <a:srcRect b="0" l="0" r="0" t="0"/>
          <a:stretch/>
        </p:blipFill>
        <p:spPr>
          <a:xfrm>
            <a:off x="1751618" y="4959461"/>
            <a:ext cx="4233545" cy="1825788"/>
          </a:xfrm>
          <a:prstGeom prst="rect">
            <a:avLst/>
          </a:prstGeom>
          <a:noFill/>
          <a:ln>
            <a:noFill/>
          </a:ln>
        </p:spPr>
      </p:pic>
      <p:pic>
        <p:nvPicPr>
          <p:cNvPr id="126" name="Google Shape;126;p16"/>
          <p:cNvPicPr preferRelativeResize="0"/>
          <p:nvPr/>
        </p:nvPicPr>
        <p:blipFill rotWithShape="1">
          <a:blip r:embed="rId6">
            <a:alphaModFix/>
          </a:blip>
          <a:srcRect b="0" l="0" r="0" t="0"/>
          <a:stretch/>
        </p:blipFill>
        <p:spPr>
          <a:xfrm>
            <a:off x="3401788" y="4467956"/>
            <a:ext cx="2390775" cy="1914525"/>
          </a:xfrm>
          <a:prstGeom prst="rect">
            <a:avLst/>
          </a:prstGeom>
          <a:noFill/>
          <a:ln>
            <a:noFill/>
          </a:ln>
        </p:spPr>
      </p:pic>
      <p:sp>
        <p:nvSpPr>
          <p:cNvPr id="127" name="Google Shape;127;p16"/>
          <p:cNvSpPr/>
          <p:nvPr/>
        </p:nvSpPr>
        <p:spPr>
          <a:xfrm>
            <a:off x="6259484" y="5095702"/>
            <a:ext cx="748145" cy="640080"/>
          </a:xfrm>
          <a:prstGeom prst="rightArrow">
            <a:avLst>
              <a:gd fmla="val 50000" name="adj1"/>
              <a:gd fmla="val 50000" name="adj2"/>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pic>
        <p:nvPicPr>
          <p:cNvPr id="128" name="Google Shape;128;p16"/>
          <p:cNvPicPr preferRelativeResize="0"/>
          <p:nvPr/>
        </p:nvPicPr>
        <p:blipFill rotWithShape="1">
          <a:blip r:embed="rId7">
            <a:alphaModFix/>
          </a:blip>
          <a:srcRect b="0" l="0" r="0" t="0"/>
          <a:stretch/>
        </p:blipFill>
        <p:spPr>
          <a:xfrm>
            <a:off x="7635333" y="4022145"/>
            <a:ext cx="3337467" cy="249987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資料集</a:t>
            </a:r>
            <a:endParaRPr/>
          </a:p>
        </p:txBody>
      </p:sp>
      <p:sp>
        <p:nvSpPr>
          <p:cNvPr id="134" name="Google Shape;134;p17"/>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Clr>
                <a:schemeClr val="dk2"/>
              </a:buClr>
              <a:buSzPts val="2000"/>
              <a:buNone/>
            </a:pPr>
            <a:r>
              <a:rPr lang="en-US"/>
              <a:t>本研究透過網路爬蟲抓取網路上的新聞文章，以財經文章為主要研究對象。選擇udn、yahoo、天下雜誌三大新聞平台的文章作為研究目標，主要考量是這三大平台均有豐富的財經新聞資源，且是廣大網友熟悉且常使用的新聞閱讀平台。因此，選擇這三個平台作為爬取目標，有助於取得多元、廣泛的財經新聞資訊，提升研究的可信度與資料豐富度。</a:t>
            </a:r>
            <a:endParaRPr/>
          </a:p>
        </p:txBody>
      </p:sp>
      <p:pic>
        <p:nvPicPr>
          <p:cNvPr id="135" name="Google Shape;135;p17"/>
          <p:cNvPicPr preferRelativeResize="0"/>
          <p:nvPr/>
        </p:nvPicPr>
        <p:blipFill rotWithShape="1">
          <a:blip r:embed="rId3">
            <a:alphaModFix/>
          </a:blip>
          <a:srcRect b="0" l="0" r="0" t="0"/>
          <a:stretch/>
        </p:blipFill>
        <p:spPr>
          <a:xfrm>
            <a:off x="1285356" y="4529137"/>
            <a:ext cx="2705100" cy="1695450"/>
          </a:xfrm>
          <a:prstGeom prst="rect">
            <a:avLst/>
          </a:prstGeom>
          <a:noFill/>
          <a:ln>
            <a:noFill/>
          </a:ln>
        </p:spPr>
      </p:pic>
      <p:pic>
        <p:nvPicPr>
          <p:cNvPr id="136" name="Google Shape;136;p17"/>
          <p:cNvPicPr preferRelativeResize="0"/>
          <p:nvPr/>
        </p:nvPicPr>
        <p:blipFill rotWithShape="1">
          <a:blip r:embed="rId4">
            <a:alphaModFix/>
          </a:blip>
          <a:srcRect b="0" l="0" r="0" t="0"/>
          <a:stretch/>
        </p:blipFill>
        <p:spPr>
          <a:xfrm>
            <a:off x="4076700" y="4886324"/>
            <a:ext cx="4648200" cy="981075"/>
          </a:xfrm>
          <a:prstGeom prst="rect">
            <a:avLst/>
          </a:prstGeom>
          <a:noFill/>
          <a:ln>
            <a:noFill/>
          </a:ln>
        </p:spPr>
      </p:pic>
      <p:pic>
        <p:nvPicPr>
          <p:cNvPr id="137" name="Google Shape;137;p17"/>
          <p:cNvPicPr preferRelativeResize="0"/>
          <p:nvPr/>
        </p:nvPicPr>
        <p:blipFill rotWithShape="1">
          <a:blip r:embed="rId5">
            <a:alphaModFix/>
          </a:blip>
          <a:srcRect b="0" l="0" r="0" t="0"/>
          <a:stretch/>
        </p:blipFill>
        <p:spPr>
          <a:xfrm>
            <a:off x="9366365" y="4319587"/>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系統架構</a:t>
            </a:r>
            <a:br>
              <a:rPr lang="en-US"/>
            </a:br>
            <a:endParaRPr/>
          </a:p>
        </p:txBody>
      </p:sp>
      <p:pic>
        <p:nvPicPr>
          <p:cNvPr id="143" name="Google Shape;143;p18"/>
          <p:cNvPicPr preferRelativeResize="0"/>
          <p:nvPr/>
        </p:nvPicPr>
        <p:blipFill rotWithShape="1">
          <a:blip r:embed="rId3">
            <a:alphaModFix/>
          </a:blip>
          <a:srcRect b="0" l="0" r="0" t="0"/>
          <a:stretch/>
        </p:blipFill>
        <p:spPr>
          <a:xfrm>
            <a:off x="2225265" y="1619180"/>
            <a:ext cx="1500835" cy="1500835"/>
          </a:xfrm>
          <a:prstGeom prst="rect">
            <a:avLst/>
          </a:prstGeom>
          <a:noFill/>
          <a:ln>
            <a:noFill/>
          </a:ln>
        </p:spPr>
      </p:pic>
      <p:sp>
        <p:nvSpPr>
          <p:cNvPr id="144" name="Google Shape;144;p18"/>
          <p:cNvSpPr txBox="1"/>
          <p:nvPr/>
        </p:nvSpPr>
        <p:spPr>
          <a:xfrm>
            <a:off x="2338148" y="3208713"/>
            <a:ext cx="9809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文章*N</a:t>
            </a:r>
            <a:endParaRPr/>
          </a:p>
        </p:txBody>
      </p:sp>
      <p:pic>
        <p:nvPicPr>
          <p:cNvPr id="145" name="Google Shape;145;p18"/>
          <p:cNvPicPr preferRelativeResize="0"/>
          <p:nvPr/>
        </p:nvPicPr>
        <p:blipFill rotWithShape="1">
          <a:blip r:embed="rId4">
            <a:alphaModFix/>
          </a:blip>
          <a:srcRect b="0" l="0" r="0" t="0"/>
          <a:stretch/>
        </p:blipFill>
        <p:spPr>
          <a:xfrm>
            <a:off x="6067186" y="1729741"/>
            <a:ext cx="1208722" cy="1208722"/>
          </a:xfrm>
          <a:prstGeom prst="rect">
            <a:avLst/>
          </a:prstGeom>
          <a:noFill/>
          <a:ln>
            <a:noFill/>
          </a:ln>
        </p:spPr>
      </p:pic>
      <p:sp>
        <p:nvSpPr>
          <p:cNvPr id="146" name="Google Shape;146;p18"/>
          <p:cNvSpPr txBox="1"/>
          <p:nvPr/>
        </p:nvSpPr>
        <p:spPr>
          <a:xfrm>
            <a:off x="6078490" y="3215641"/>
            <a:ext cx="11710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CKIP斷詞</a:t>
            </a:r>
            <a:endParaRPr sz="1800">
              <a:solidFill>
                <a:schemeClr val="dk1"/>
              </a:solidFill>
              <a:latin typeface="Libre Franklin"/>
              <a:ea typeface="Libre Franklin"/>
              <a:cs typeface="Libre Franklin"/>
              <a:sym typeface="Libre Franklin"/>
            </a:endParaRPr>
          </a:p>
        </p:txBody>
      </p:sp>
      <p:sp>
        <p:nvSpPr>
          <p:cNvPr id="147" name="Google Shape;147;p18"/>
          <p:cNvSpPr/>
          <p:nvPr/>
        </p:nvSpPr>
        <p:spPr>
          <a:xfrm>
            <a:off x="4655574" y="2181300"/>
            <a:ext cx="482138" cy="457200"/>
          </a:xfrm>
          <a:prstGeom prst="rightArrow">
            <a:avLst>
              <a:gd fmla="val 50000" name="adj1"/>
              <a:gd fmla="val 50000" name="adj2"/>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pic>
        <p:nvPicPr>
          <p:cNvPr descr="TF-IDF Defined - KDnuggets" id="148" name="Google Shape;148;p18"/>
          <p:cNvPicPr preferRelativeResize="0"/>
          <p:nvPr/>
        </p:nvPicPr>
        <p:blipFill rotWithShape="1">
          <a:blip r:embed="rId5">
            <a:alphaModFix/>
          </a:blip>
          <a:srcRect b="0" l="0" r="0" t="0"/>
          <a:stretch/>
        </p:blipFill>
        <p:spPr>
          <a:xfrm>
            <a:off x="8821882" y="1725391"/>
            <a:ext cx="2857500" cy="1600200"/>
          </a:xfrm>
          <a:prstGeom prst="rect">
            <a:avLst/>
          </a:prstGeom>
          <a:noFill/>
          <a:ln>
            <a:noFill/>
          </a:ln>
        </p:spPr>
      </p:pic>
      <p:sp>
        <p:nvSpPr>
          <p:cNvPr id="149" name="Google Shape;149;p18"/>
          <p:cNvSpPr/>
          <p:nvPr/>
        </p:nvSpPr>
        <p:spPr>
          <a:xfrm>
            <a:off x="8069782" y="2350519"/>
            <a:ext cx="482138" cy="457200"/>
          </a:xfrm>
          <a:prstGeom prst="rightArrow">
            <a:avLst>
              <a:gd fmla="val 50000" name="adj1"/>
              <a:gd fmla="val 50000" name="adj2"/>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50" name="Google Shape;150;p18"/>
          <p:cNvSpPr txBox="1"/>
          <p:nvPr/>
        </p:nvSpPr>
        <p:spPr>
          <a:xfrm>
            <a:off x="9334253" y="3393379"/>
            <a:ext cx="19106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TFIDF關鍵詞提取</a:t>
            </a:r>
            <a:endParaRPr sz="1800">
              <a:solidFill>
                <a:schemeClr val="dk1"/>
              </a:solidFill>
              <a:latin typeface="Libre Franklin"/>
              <a:ea typeface="Libre Franklin"/>
              <a:cs typeface="Libre Franklin"/>
              <a:sym typeface="Libre Franklin"/>
            </a:endParaRPr>
          </a:p>
        </p:txBody>
      </p:sp>
      <p:pic>
        <p:nvPicPr>
          <p:cNvPr descr="词向量Word Embedding原理及生成方法" id="151" name="Google Shape;151;p18"/>
          <p:cNvPicPr preferRelativeResize="0"/>
          <p:nvPr/>
        </p:nvPicPr>
        <p:blipFill rotWithShape="1">
          <a:blip r:embed="rId6">
            <a:alphaModFix/>
          </a:blip>
          <a:srcRect b="0" l="0" r="0" t="0"/>
          <a:stretch/>
        </p:blipFill>
        <p:spPr>
          <a:xfrm>
            <a:off x="8948755" y="4479483"/>
            <a:ext cx="2681633" cy="1138136"/>
          </a:xfrm>
          <a:prstGeom prst="rect">
            <a:avLst/>
          </a:prstGeom>
          <a:noFill/>
          <a:ln>
            <a:noFill/>
          </a:ln>
        </p:spPr>
      </p:pic>
      <p:sp>
        <p:nvSpPr>
          <p:cNvPr id="152" name="Google Shape;152;p18"/>
          <p:cNvSpPr/>
          <p:nvPr/>
        </p:nvSpPr>
        <p:spPr>
          <a:xfrm rot="5400000">
            <a:off x="10048501" y="3869535"/>
            <a:ext cx="482138" cy="457200"/>
          </a:xfrm>
          <a:prstGeom prst="rightArrow">
            <a:avLst>
              <a:gd fmla="val 50000" name="adj1"/>
              <a:gd fmla="val 50000" name="adj2"/>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53" name="Google Shape;153;p18"/>
          <p:cNvSpPr/>
          <p:nvPr/>
        </p:nvSpPr>
        <p:spPr>
          <a:xfrm rot="10800000">
            <a:off x="7993437" y="5160419"/>
            <a:ext cx="482138" cy="457200"/>
          </a:xfrm>
          <a:prstGeom prst="rightArrow">
            <a:avLst>
              <a:gd fmla="val 50000" name="adj1"/>
              <a:gd fmla="val 50000" name="adj2"/>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54" name="Google Shape;154;p18"/>
          <p:cNvSpPr txBox="1"/>
          <p:nvPr/>
        </p:nvSpPr>
        <p:spPr>
          <a:xfrm>
            <a:off x="9609974" y="5898177"/>
            <a:ext cx="13591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詞向量轉換</a:t>
            </a:r>
            <a:endParaRPr sz="1800">
              <a:solidFill>
                <a:schemeClr val="dk1"/>
              </a:solidFill>
              <a:latin typeface="Libre Franklin"/>
              <a:ea typeface="Libre Franklin"/>
              <a:cs typeface="Libre Franklin"/>
              <a:sym typeface="Libre Franklin"/>
            </a:endParaRPr>
          </a:p>
        </p:txBody>
      </p:sp>
      <p:pic>
        <p:nvPicPr>
          <p:cNvPr descr="Attention is all you need. An explanation about transformer | by Pierrick  RUGERY | Becoming Human: Artificial Intelligence Magazine" id="155" name="Google Shape;155;p18"/>
          <p:cNvPicPr preferRelativeResize="0"/>
          <p:nvPr/>
        </p:nvPicPr>
        <p:blipFill rotWithShape="1">
          <a:blip r:embed="rId7">
            <a:alphaModFix/>
          </a:blip>
          <a:srcRect b="0" l="0" r="0" t="0"/>
          <a:stretch/>
        </p:blipFill>
        <p:spPr>
          <a:xfrm>
            <a:off x="5481079" y="4577357"/>
            <a:ext cx="2167217" cy="1623322"/>
          </a:xfrm>
          <a:prstGeom prst="rect">
            <a:avLst/>
          </a:prstGeom>
          <a:noFill/>
          <a:ln>
            <a:noFill/>
          </a:ln>
        </p:spPr>
      </p:pic>
      <p:sp>
        <p:nvSpPr>
          <p:cNvPr id="156" name="Google Shape;156;p18"/>
          <p:cNvSpPr txBox="1"/>
          <p:nvPr/>
        </p:nvSpPr>
        <p:spPr>
          <a:xfrm>
            <a:off x="5860473" y="6304002"/>
            <a:ext cx="13591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注意力機制</a:t>
            </a:r>
            <a:endParaRPr sz="1800">
              <a:solidFill>
                <a:schemeClr val="dk1"/>
              </a:solidFill>
              <a:latin typeface="Libre Franklin"/>
              <a:ea typeface="Libre Franklin"/>
              <a:cs typeface="Libre Franklin"/>
              <a:sym typeface="Libre Franklin"/>
            </a:endParaRPr>
          </a:p>
        </p:txBody>
      </p:sp>
      <p:sp>
        <p:nvSpPr>
          <p:cNvPr id="157" name="Google Shape;157;p18"/>
          <p:cNvSpPr/>
          <p:nvPr/>
        </p:nvSpPr>
        <p:spPr>
          <a:xfrm rot="10800000">
            <a:off x="4651526" y="5160418"/>
            <a:ext cx="482138" cy="457200"/>
          </a:xfrm>
          <a:prstGeom prst="rightArrow">
            <a:avLst>
              <a:gd fmla="val 50000" name="adj1"/>
              <a:gd fmla="val 50000" name="adj2"/>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pic>
        <p:nvPicPr>
          <p:cNvPr id="158" name="Google Shape;158;p18"/>
          <p:cNvPicPr preferRelativeResize="0"/>
          <p:nvPr/>
        </p:nvPicPr>
        <p:blipFill rotWithShape="1">
          <a:blip r:embed="rId8">
            <a:alphaModFix/>
          </a:blip>
          <a:srcRect b="0" l="0" r="0" t="0"/>
          <a:stretch/>
        </p:blipFill>
        <p:spPr>
          <a:xfrm>
            <a:off x="1919380" y="4435890"/>
            <a:ext cx="2384731" cy="1449055"/>
          </a:xfrm>
          <a:prstGeom prst="rect">
            <a:avLst/>
          </a:prstGeom>
          <a:noFill/>
          <a:ln>
            <a:noFill/>
          </a:ln>
        </p:spPr>
      </p:pic>
      <p:sp>
        <p:nvSpPr>
          <p:cNvPr id="159" name="Google Shape;159;p18"/>
          <p:cNvSpPr txBox="1"/>
          <p:nvPr/>
        </p:nvSpPr>
        <p:spPr>
          <a:xfrm>
            <a:off x="2543424" y="6082843"/>
            <a:ext cx="10355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ChatGPT</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p:nvPr/>
        </p:nvSpPr>
        <p:spPr>
          <a:xfrm>
            <a:off x="1080651" y="1735277"/>
            <a:ext cx="1654233" cy="656707"/>
          </a:xfrm>
          <a:prstGeom prst="flowChartInputOutput">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Franklin"/>
                <a:ea typeface="Libre Franklin"/>
                <a:cs typeface="Libre Franklin"/>
                <a:sym typeface="Libre Franklin"/>
              </a:rPr>
              <a:t>文章*N</a:t>
            </a:r>
            <a:endParaRPr sz="1800">
              <a:solidFill>
                <a:schemeClr val="lt1"/>
              </a:solidFill>
              <a:latin typeface="Libre Franklin"/>
              <a:ea typeface="Libre Franklin"/>
              <a:cs typeface="Libre Franklin"/>
              <a:sym typeface="Libre Franklin"/>
            </a:endParaRPr>
          </a:p>
        </p:txBody>
      </p:sp>
      <p:sp>
        <p:nvSpPr>
          <p:cNvPr id="165" name="Google Shape;165;p19"/>
          <p:cNvSpPr/>
          <p:nvPr/>
        </p:nvSpPr>
        <p:spPr>
          <a:xfrm>
            <a:off x="1080651" y="2657300"/>
            <a:ext cx="1654233" cy="615141"/>
          </a:xfrm>
          <a:prstGeom prst="rect">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Franklin"/>
                <a:ea typeface="Libre Franklin"/>
                <a:cs typeface="Libre Franklin"/>
                <a:sym typeface="Libre Franklin"/>
              </a:rPr>
              <a:t>斷詞</a:t>
            </a:r>
            <a:endParaRPr sz="1800">
              <a:solidFill>
                <a:schemeClr val="lt1"/>
              </a:solidFill>
              <a:latin typeface="Libre Franklin"/>
              <a:ea typeface="Libre Franklin"/>
              <a:cs typeface="Libre Franklin"/>
              <a:sym typeface="Libre Franklin"/>
            </a:endParaRPr>
          </a:p>
        </p:txBody>
      </p:sp>
      <p:sp>
        <p:nvSpPr>
          <p:cNvPr id="166" name="Google Shape;166;p19"/>
          <p:cNvSpPr/>
          <p:nvPr/>
        </p:nvSpPr>
        <p:spPr>
          <a:xfrm>
            <a:off x="1080651" y="3580012"/>
            <a:ext cx="1654233" cy="615141"/>
          </a:xfrm>
          <a:prstGeom prst="rect">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Franklin"/>
                <a:ea typeface="Libre Franklin"/>
                <a:cs typeface="Libre Franklin"/>
                <a:sym typeface="Libre Franklin"/>
              </a:rPr>
              <a:t>篩選關鍵詞</a:t>
            </a:r>
            <a:endParaRPr sz="1800">
              <a:solidFill>
                <a:schemeClr val="lt1"/>
              </a:solidFill>
              <a:latin typeface="Libre Franklin"/>
              <a:ea typeface="Libre Franklin"/>
              <a:cs typeface="Libre Franklin"/>
              <a:sym typeface="Libre Franklin"/>
            </a:endParaRPr>
          </a:p>
        </p:txBody>
      </p:sp>
      <p:sp>
        <p:nvSpPr>
          <p:cNvPr id="167" name="Google Shape;167;p19"/>
          <p:cNvSpPr/>
          <p:nvPr/>
        </p:nvSpPr>
        <p:spPr>
          <a:xfrm>
            <a:off x="1080652" y="4544290"/>
            <a:ext cx="1654233" cy="615141"/>
          </a:xfrm>
          <a:prstGeom prst="rect">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Franklin"/>
                <a:ea typeface="Libre Franklin"/>
                <a:cs typeface="Libre Franklin"/>
                <a:sym typeface="Libre Franklin"/>
              </a:rPr>
              <a:t>注意力機制</a:t>
            </a:r>
            <a:endParaRPr sz="1800">
              <a:solidFill>
                <a:schemeClr val="lt1"/>
              </a:solidFill>
              <a:latin typeface="Libre Franklin"/>
              <a:ea typeface="Libre Franklin"/>
              <a:cs typeface="Libre Franklin"/>
              <a:sym typeface="Libre Franklin"/>
            </a:endParaRPr>
          </a:p>
        </p:txBody>
      </p:sp>
      <p:sp>
        <p:nvSpPr>
          <p:cNvPr id="168" name="Google Shape;168;p19"/>
          <p:cNvSpPr/>
          <p:nvPr/>
        </p:nvSpPr>
        <p:spPr>
          <a:xfrm>
            <a:off x="1080652" y="5404656"/>
            <a:ext cx="1654233" cy="615141"/>
          </a:xfrm>
          <a:prstGeom prst="rect">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Franklin"/>
                <a:ea typeface="Libre Franklin"/>
                <a:cs typeface="Libre Franklin"/>
                <a:sym typeface="Libre Franklin"/>
              </a:rPr>
              <a:t>生成摘要</a:t>
            </a:r>
            <a:endParaRPr sz="1800">
              <a:solidFill>
                <a:schemeClr val="lt1"/>
              </a:solidFill>
              <a:latin typeface="Libre Franklin"/>
              <a:ea typeface="Libre Franklin"/>
              <a:cs typeface="Libre Franklin"/>
              <a:sym typeface="Libre Franklin"/>
            </a:endParaRPr>
          </a:p>
        </p:txBody>
      </p:sp>
      <p:cxnSp>
        <p:nvCxnSpPr>
          <p:cNvPr id="169" name="Google Shape;169;p19"/>
          <p:cNvCxnSpPr>
            <a:stCxn id="164" idx="4"/>
            <a:endCxn id="165" idx="0"/>
          </p:cNvCxnSpPr>
          <p:nvPr/>
        </p:nvCxnSpPr>
        <p:spPr>
          <a:xfrm>
            <a:off x="1907768" y="2391984"/>
            <a:ext cx="0" cy="265200"/>
          </a:xfrm>
          <a:prstGeom prst="straightConnector1">
            <a:avLst/>
          </a:prstGeom>
          <a:noFill/>
          <a:ln cap="flat" cmpd="sng" w="9525">
            <a:solidFill>
              <a:schemeClr val="accent1"/>
            </a:solidFill>
            <a:prstDash val="solid"/>
            <a:round/>
            <a:headEnd len="sm" w="sm" type="none"/>
            <a:tailEnd len="med" w="med" type="triangle"/>
          </a:ln>
        </p:spPr>
      </p:cxnSp>
      <p:cxnSp>
        <p:nvCxnSpPr>
          <p:cNvPr id="170" name="Google Shape;170;p19"/>
          <p:cNvCxnSpPr>
            <a:stCxn id="165" idx="2"/>
            <a:endCxn id="166" idx="0"/>
          </p:cNvCxnSpPr>
          <p:nvPr/>
        </p:nvCxnSpPr>
        <p:spPr>
          <a:xfrm>
            <a:off x="1907768" y="3272441"/>
            <a:ext cx="0" cy="307500"/>
          </a:xfrm>
          <a:prstGeom prst="straightConnector1">
            <a:avLst/>
          </a:prstGeom>
          <a:noFill/>
          <a:ln cap="flat" cmpd="sng" w="9525">
            <a:solidFill>
              <a:schemeClr val="accent1"/>
            </a:solidFill>
            <a:prstDash val="solid"/>
            <a:round/>
            <a:headEnd len="sm" w="sm" type="none"/>
            <a:tailEnd len="med" w="med" type="triangle"/>
          </a:ln>
        </p:spPr>
      </p:cxnSp>
      <p:cxnSp>
        <p:nvCxnSpPr>
          <p:cNvPr id="171" name="Google Shape;171;p19"/>
          <p:cNvCxnSpPr>
            <a:stCxn id="166" idx="2"/>
            <a:endCxn id="167" idx="0"/>
          </p:cNvCxnSpPr>
          <p:nvPr/>
        </p:nvCxnSpPr>
        <p:spPr>
          <a:xfrm>
            <a:off x="1907768" y="4195153"/>
            <a:ext cx="0" cy="349200"/>
          </a:xfrm>
          <a:prstGeom prst="straightConnector1">
            <a:avLst/>
          </a:prstGeom>
          <a:noFill/>
          <a:ln cap="flat" cmpd="sng" w="9525">
            <a:solidFill>
              <a:schemeClr val="accent1"/>
            </a:solidFill>
            <a:prstDash val="solid"/>
            <a:round/>
            <a:headEnd len="sm" w="sm" type="none"/>
            <a:tailEnd len="med" w="med" type="triangle"/>
          </a:ln>
        </p:spPr>
      </p:cxnSp>
      <p:cxnSp>
        <p:nvCxnSpPr>
          <p:cNvPr id="172" name="Google Shape;172;p19"/>
          <p:cNvCxnSpPr>
            <a:stCxn id="167" idx="2"/>
            <a:endCxn id="168" idx="0"/>
          </p:cNvCxnSpPr>
          <p:nvPr/>
        </p:nvCxnSpPr>
        <p:spPr>
          <a:xfrm>
            <a:off x="1907769" y="5159431"/>
            <a:ext cx="0" cy="245100"/>
          </a:xfrm>
          <a:prstGeom prst="straightConnector1">
            <a:avLst/>
          </a:prstGeom>
          <a:noFill/>
          <a:ln cap="flat" cmpd="sng" w="9525">
            <a:solidFill>
              <a:schemeClr val="accent1"/>
            </a:solidFill>
            <a:prstDash val="solid"/>
            <a:round/>
            <a:headEnd len="sm" w="sm" type="none"/>
            <a:tailEnd len="med" w="med" type="triangle"/>
          </a:ln>
        </p:spPr>
      </p:cxnSp>
      <p:sp>
        <p:nvSpPr>
          <p:cNvPr id="173" name="Google Shape;173;p19"/>
          <p:cNvSpPr/>
          <p:nvPr/>
        </p:nvSpPr>
        <p:spPr>
          <a:xfrm>
            <a:off x="2987039" y="2180707"/>
            <a:ext cx="1654233" cy="615141"/>
          </a:xfrm>
          <a:prstGeom prst="rect">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Franklin"/>
                <a:ea typeface="Libre Franklin"/>
                <a:cs typeface="Libre Franklin"/>
                <a:sym typeface="Libre Franklin"/>
              </a:rPr>
              <a:t>CKIP斷詞</a:t>
            </a:r>
            <a:endParaRPr sz="1800">
              <a:solidFill>
                <a:schemeClr val="lt1"/>
              </a:solidFill>
              <a:latin typeface="Libre Franklin"/>
              <a:ea typeface="Libre Franklin"/>
              <a:cs typeface="Libre Franklin"/>
              <a:sym typeface="Libre Franklin"/>
            </a:endParaRPr>
          </a:p>
        </p:txBody>
      </p:sp>
      <p:sp>
        <p:nvSpPr>
          <p:cNvPr id="174" name="Google Shape;174;p19"/>
          <p:cNvSpPr/>
          <p:nvPr/>
        </p:nvSpPr>
        <p:spPr>
          <a:xfrm>
            <a:off x="2987038" y="3230881"/>
            <a:ext cx="1654233" cy="615141"/>
          </a:xfrm>
          <a:prstGeom prst="rect">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Franklin"/>
                <a:ea typeface="Libre Franklin"/>
                <a:cs typeface="Libre Franklin"/>
                <a:sym typeface="Libre Franklin"/>
              </a:rPr>
              <a:t> 過濾停用詞</a:t>
            </a:r>
            <a:endParaRPr sz="1800">
              <a:solidFill>
                <a:schemeClr val="lt1"/>
              </a:solidFill>
              <a:latin typeface="Libre Franklin"/>
              <a:ea typeface="Libre Franklin"/>
              <a:cs typeface="Libre Franklin"/>
              <a:sym typeface="Libre Franklin"/>
            </a:endParaRPr>
          </a:p>
        </p:txBody>
      </p:sp>
      <p:sp>
        <p:nvSpPr>
          <p:cNvPr id="175" name="Google Shape;175;p19"/>
          <p:cNvSpPr/>
          <p:nvPr/>
        </p:nvSpPr>
        <p:spPr>
          <a:xfrm>
            <a:off x="2987037" y="1127059"/>
            <a:ext cx="1654233" cy="656707"/>
          </a:xfrm>
          <a:prstGeom prst="flowChartInputOutput">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Franklin"/>
                <a:ea typeface="Libre Franklin"/>
                <a:cs typeface="Libre Franklin"/>
                <a:sym typeface="Libre Franklin"/>
              </a:rPr>
              <a:t>文章*N</a:t>
            </a:r>
            <a:endParaRPr sz="1800">
              <a:solidFill>
                <a:schemeClr val="lt1"/>
              </a:solidFill>
              <a:latin typeface="Libre Franklin"/>
              <a:ea typeface="Libre Franklin"/>
              <a:cs typeface="Libre Franklin"/>
              <a:sym typeface="Libre Franklin"/>
            </a:endParaRPr>
          </a:p>
        </p:txBody>
      </p:sp>
      <p:sp>
        <p:nvSpPr>
          <p:cNvPr id="176" name="Google Shape;176;p19"/>
          <p:cNvSpPr/>
          <p:nvPr/>
        </p:nvSpPr>
        <p:spPr>
          <a:xfrm>
            <a:off x="1080652" y="167634"/>
            <a:ext cx="1654233" cy="501536"/>
          </a:xfrm>
          <a:prstGeom prst="flowChartTerminator">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Franklin"/>
                <a:ea typeface="Libre Franklin"/>
                <a:cs typeface="Libre Franklin"/>
                <a:sym typeface="Libre Franklin"/>
              </a:rPr>
              <a:t>BEGIN</a:t>
            </a:r>
            <a:endParaRPr sz="1800">
              <a:solidFill>
                <a:schemeClr val="lt1"/>
              </a:solidFill>
              <a:latin typeface="Libre Franklin"/>
              <a:ea typeface="Libre Franklin"/>
              <a:cs typeface="Libre Franklin"/>
              <a:sym typeface="Libre Franklin"/>
            </a:endParaRPr>
          </a:p>
        </p:txBody>
      </p:sp>
      <p:cxnSp>
        <p:nvCxnSpPr>
          <p:cNvPr id="177" name="Google Shape;177;p19"/>
          <p:cNvCxnSpPr>
            <a:stCxn id="176" idx="2"/>
            <a:endCxn id="178" idx="0"/>
          </p:cNvCxnSpPr>
          <p:nvPr/>
        </p:nvCxnSpPr>
        <p:spPr>
          <a:xfrm>
            <a:off x="1907769" y="669170"/>
            <a:ext cx="0" cy="257100"/>
          </a:xfrm>
          <a:prstGeom prst="straightConnector1">
            <a:avLst/>
          </a:prstGeom>
          <a:noFill/>
          <a:ln cap="flat" cmpd="sng" w="9525">
            <a:solidFill>
              <a:schemeClr val="accent1"/>
            </a:solidFill>
            <a:prstDash val="solid"/>
            <a:round/>
            <a:headEnd len="sm" w="sm" type="none"/>
            <a:tailEnd len="med" w="med" type="triangle"/>
          </a:ln>
        </p:spPr>
      </p:cxnSp>
      <p:sp>
        <p:nvSpPr>
          <p:cNvPr id="179" name="Google Shape;179;p19"/>
          <p:cNvSpPr/>
          <p:nvPr/>
        </p:nvSpPr>
        <p:spPr>
          <a:xfrm>
            <a:off x="1080652" y="6245628"/>
            <a:ext cx="1654233" cy="501536"/>
          </a:xfrm>
          <a:prstGeom prst="flowChartTerminator">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Franklin"/>
                <a:ea typeface="Libre Franklin"/>
                <a:cs typeface="Libre Franklin"/>
                <a:sym typeface="Libre Franklin"/>
              </a:rPr>
              <a:t>END</a:t>
            </a:r>
            <a:endParaRPr sz="1800">
              <a:solidFill>
                <a:schemeClr val="lt1"/>
              </a:solidFill>
              <a:latin typeface="Libre Franklin"/>
              <a:ea typeface="Libre Franklin"/>
              <a:cs typeface="Libre Franklin"/>
              <a:sym typeface="Libre Franklin"/>
            </a:endParaRPr>
          </a:p>
        </p:txBody>
      </p:sp>
      <p:cxnSp>
        <p:nvCxnSpPr>
          <p:cNvPr id="180" name="Google Shape;180;p19"/>
          <p:cNvCxnSpPr>
            <a:stCxn id="168" idx="2"/>
            <a:endCxn id="179" idx="0"/>
          </p:cNvCxnSpPr>
          <p:nvPr/>
        </p:nvCxnSpPr>
        <p:spPr>
          <a:xfrm>
            <a:off x="1907769" y="6019797"/>
            <a:ext cx="0" cy="225900"/>
          </a:xfrm>
          <a:prstGeom prst="straightConnector1">
            <a:avLst/>
          </a:prstGeom>
          <a:noFill/>
          <a:ln cap="flat" cmpd="sng" w="9525">
            <a:solidFill>
              <a:schemeClr val="accent1"/>
            </a:solidFill>
            <a:prstDash val="solid"/>
            <a:round/>
            <a:headEnd len="sm" w="sm" type="none"/>
            <a:tailEnd len="med" w="med" type="triangle"/>
          </a:ln>
        </p:spPr>
      </p:cxnSp>
      <p:sp>
        <p:nvSpPr>
          <p:cNvPr id="181" name="Google Shape;181;p19"/>
          <p:cNvSpPr/>
          <p:nvPr/>
        </p:nvSpPr>
        <p:spPr>
          <a:xfrm>
            <a:off x="2987037" y="167634"/>
            <a:ext cx="1654233" cy="501536"/>
          </a:xfrm>
          <a:prstGeom prst="flowChartTerminator">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Franklin"/>
                <a:ea typeface="Libre Franklin"/>
                <a:cs typeface="Libre Franklin"/>
                <a:sym typeface="Libre Franklin"/>
              </a:rPr>
              <a:t>斷詞BEGIN</a:t>
            </a:r>
            <a:endParaRPr sz="1800">
              <a:solidFill>
                <a:schemeClr val="lt1"/>
              </a:solidFill>
              <a:latin typeface="Libre Franklin"/>
              <a:ea typeface="Libre Franklin"/>
              <a:cs typeface="Libre Franklin"/>
              <a:sym typeface="Libre Franklin"/>
            </a:endParaRPr>
          </a:p>
        </p:txBody>
      </p:sp>
      <p:sp>
        <p:nvSpPr>
          <p:cNvPr id="178" name="Google Shape;178;p19"/>
          <p:cNvSpPr/>
          <p:nvPr/>
        </p:nvSpPr>
        <p:spPr>
          <a:xfrm>
            <a:off x="1080651" y="926170"/>
            <a:ext cx="1654233" cy="615141"/>
          </a:xfrm>
          <a:prstGeom prst="rect">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Franklin"/>
                <a:ea typeface="Libre Franklin"/>
                <a:cs typeface="Libre Franklin"/>
                <a:sym typeface="Libre Franklin"/>
              </a:rPr>
              <a:t>爬蟲取得文章</a:t>
            </a:r>
            <a:endParaRPr sz="1800">
              <a:solidFill>
                <a:schemeClr val="lt1"/>
              </a:solidFill>
              <a:latin typeface="Libre Franklin"/>
              <a:ea typeface="Libre Franklin"/>
              <a:cs typeface="Libre Franklin"/>
              <a:sym typeface="Libre Franklin"/>
            </a:endParaRPr>
          </a:p>
        </p:txBody>
      </p:sp>
      <p:cxnSp>
        <p:nvCxnSpPr>
          <p:cNvPr id="182" name="Google Shape;182;p19"/>
          <p:cNvCxnSpPr>
            <a:stCxn id="178" idx="2"/>
            <a:endCxn id="164" idx="1"/>
          </p:cNvCxnSpPr>
          <p:nvPr/>
        </p:nvCxnSpPr>
        <p:spPr>
          <a:xfrm>
            <a:off x="1907768" y="1541311"/>
            <a:ext cx="0" cy="194100"/>
          </a:xfrm>
          <a:prstGeom prst="straightConnector1">
            <a:avLst/>
          </a:prstGeom>
          <a:noFill/>
          <a:ln cap="flat" cmpd="sng" w="9525">
            <a:solidFill>
              <a:schemeClr val="accent1"/>
            </a:solidFill>
            <a:prstDash val="solid"/>
            <a:round/>
            <a:headEnd len="sm" w="sm" type="none"/>
            <a:tailEnd len="med" w="med" type="triangle"/>
          </a:ln>
        </p:spPr>
      </p:cxnSp>
      <p:sp>
        <p:nvSpPr>
          <p:cNvPr id="183" name="Google Shape;183;p19"/>
          <p:cNvSpPr/>
          <p:nvPr/>
        </p:nvSpPr>
        <p:spPr>
          <a:xfrm>
            <a:off x="2987037" y="4358638"/>
            <a:ext cx="1654233" cy="501536"/>
          </a:xfrm>
          <a:prstGeom prst="flowChartTerminator">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Franklin"/>
                <a:ea typeface="Libre Franklin"/>
                <a:cs typeface="Libre Franklin"/>
                <a:sym typeface="Libre Franklin"/>
              </a:rPr>
              <a:t>END</a:t>
            </a:r>
            <a:endParaRPr sz="1800">
              <a:solidFill>
                <a:schemeClr val="lt1"/>
              </a:solidFill>
              <a:latin typeface="Libre Franklin"/>
              <a:ea typeface="Libre Franklin"/>
              <a:cs typeface="Libre Franklin"/>
              <a:sym typeface="Libre Franklin"/>
            </a:endParaRPr>
          </a:p>
        </p:txBody>
      </p:sp>
      <p:cxnSp>
        <p:nvCxnSpPr>
          <p:cNvPr id="184" name="Google Shape;184;p19"/>
          <p:cNvCxnSpPr>
            <a:stCxn id="181" idx="2"/>
            <a:endCxn id="175" idx="1"/>
          </p:cNvCxnSpPr>
          <p:nvPr/>
        </p:nvCxnSpPr>
        <p:spPr>
          <a:xfrm>
            <a:off x="3814154" y="669170"/>
            <a:ext cx="0" cy="457800"/>
          </a:xfrm>
          <a:prstGeom prst="straightConnector1">
            <a:avLst/>
          </a:prstGeom>
          <a:noFill/>
          <a:ln cap="flat" cmpd="sng" w="9525">
            <a:solidFill>
              <a:schemeClr val="accent1"/>
            </a:solidFill>
            <a:prstDash val="solid"/>
            <a:round/>
            <a:headEnd len="sm" w="sm" type="none"/>
            <a:tailEnd len="med" w="med" type="triangle"/>
          </a:ln>
        </p:spPr>
      </p:cxnSp>
      <p:cxnSp>
        <p:nvCxnSpPr>
          <p:cNvPr id="185" name="Google Shape;185;p19"/>
          <p:cNvCxnSpPr>
            <a:stCxn id="175" idx="4"/>
            <a:endCxn id="173" idx="0"/>
          </p:cNvCxnSpPr>
          <p:nvPr/>
        </p:nvCxnSpPr>
        <p:spPr>
          <a:xfrm>
            <a:off x="3814154" y="1783766"/>
            <a:ext cx="0" cy="396900"/>
          </a:xfrm>
          <a:prstGeom prst="straightConnector1">
            <a:avLst/>
          </a:prstGeom>
          <a:noFill/>
          <a:ln cap="flat" cmpd="sng" w="9525">
            <a:solidFill>
              <a:schemeClr val="accent1"/>
            </a:solidFill>
            <a:prstDash val="solid"/>
            <a:round/>
            <a:headEnd len="sm" w="sm" type="none"/>
            <a:tailEnd len="med" w="med" type="triangle"/>
          </a:ln>
        </p:spPr>
      </p:cxnSp>
      <p:cxnSp>
        <p:nvCxnSpPr>
          <p:cNvPr id="186" name="Google Shape;186;p19"/>
          <p:cNvCxnSpPr>
            <a:stCxn id="173" idx="2"/>
            <a:endCxn id="174" idx="0"/>
          </p:cNvCxnSpPr>
          <p:nvPr/>
        </p:nvCxnSpPr>
        <p:spPr>
          <a:xfrm>
            <a:off x="3814156" y="2795848"/>
            <a:ext cx="0" cy="435000"/>
          </a:xfrm>
          <a:prstGeom prst="straightConnector1">
            <a:avLst/>
          </a:prstGeom>
          <a:noFill/>
          <a:ln cap="flat" cmpd="sng" w="9525">
            <a:solidFill>
              <a:schemeClr val="accent1"/>
            </a:solidFill>
            <a:prstDash val="solid"/>
            <a:round/>
            <a:headEnd len="sm" w="sm" type="none"/>
            <a:tailEnd len="med" w="med" type="triangle"/>
          </a:ln>
        </p:spPr>
      </p:cxnSp>
      <p:cxnSp>
        <p:nvCxnSpPr>
          <p:cNvPr id="187" name="Google Shape;187;p19"/>
          <p:cNvCxnSpPr>
            <a:stCxn id="174" idx="2"/>
            <a:endCxn id="183" idx="0"/>
          </p:cNvCxnSpPr>
          <p:nvPr/>
        </p:nvCxnSpPr>
        <p:spPr>
          <a:xfrm>
            <a:off x="3814155" y="3846022"/>
            <a:ext cx="0" cy="512700"/>
          </a:xfrm>
          <a:prstGeom prst="straightConnector1">
            <a:avLst/>
          </a:prstGeom>
          <a:noFill/>
          <a:ln cap="flat" cmpd="sng" w="9525">
            <a:solidFill>
              <a:schemeClr val="accent1"/>
            </a:solidFill>
            <a:prstDash val="solid"/>
            <a:round/>
            <a:headEnd len="sm" w="sm" type="none"/>
            <a:tailEnd len="med" w="med" type="triangle"/>
          </a:ln>
        </p:spPr>
      </p:cxnSp>
      <p:sp>
        <p:nvSpPr>
          <p:cNvPr id="188" name="Google Shape;188;p19"/>
          <p:cNvSpPr/>
          <p:nvPr/>
        </p:nvSpPr>
        <p:spPr>
          <a:xfrm>
            <a:off x="5167744" y="2157155"/>
            <a:ext cx="1654233" cy="615141"/>
          </a:xfrm>
          <a:prstGeom prst="rect">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Franklin"/>
                <a:ea typeface="Libre Franklin"/>
                <a:cs typeface="Libre Franklin"/>
                <a:sym typeface="Libre Franklin"/>
              </a:rPr>
              <a:t>TDIDF</a:t>
            </a:r>
            <a:endParaRPr sz="1800">
              <a:solidFill>
                <a:schemeClr val="lt1"/>
              </a:solidFill>
              <a:latin typeface="Libre Franklin"/>
              <a:ea typeface="Libre Franklin"/>
              <a:cs typeface="Libre Franklin"/>
              <a:sym typeface="Libre Franklin"/>
            </a:endParaRPr>
          </a:p>
        </p:txBody>
      </p:sp>
      <p:sp>
        <p:nvSpPr>
          <p:cNvPr id="189" name="Google Shape;189;p19"/>
          <p:cNvSpPr/>
          <p:nvPr/>
        </p:nvSpPr>
        <p:spPr>
          <a:xfrm>
            <a:off x="5167743" y="3207329"/>
            <a:ext cx="1654233" cy="615141"/>
          </a:xfrm>
          <a:prstGeom prst="rect">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Franklin"/>
                <a:ea typeface="Libre Franklin"/>
                <a:cs typeface="Libre Franklin"/>
                <a:sym typeface="Libre Franklin"/>
              </a:rPr>
              <a:t>依照分數排序出前20名</a:t>
            </a:r>
            <a:endParaRPr sz="1800">
              <a:solidFill>
                <a:schemeClr val="lt1"/>
              </a:solidFill>
              <a:latin typeface="Libre Franklin"/>
              <a:ea typeface="Libre Franklin"/>
              <a:cs typeface="Libre Franklin"/>
              <a:sym typeface="Libre Franklin"/>
            </a:endParaRPr>
          </a:p>
        </p:txBody>
      </p:sp>
      <p:sp>
        <p:nvSpPr>
          <p:cNvPr id="190" name="Google Shape;190;p19"/>
          <p:cNvSpPr/>
          <p:nvPr/>
        </p:nvSpPr>
        <p:spPr>
          <a:xfrm>
            <a:off x="5167742" y="1103507"/>
            <a:ext cx="1654233" cy="656707"/>
          </a:xfrm>
          <a:prstGeom prst="flowChartInputOutput">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Franklin"/>
                <a:ea typeface="Libre Franklin"/>
                <a:cs typeface="Libre Franklin"/>
                <a:sym typeface="Libre Franklin"/>
              </a:rPr>
              <a:t>單詞*N</a:t>
            </a:r>
            <a:endParaRPr sz="1800">
              <a:solidFill>
                <a:schemeClr val="lt1"/>
              </a:solidFill>
              <a:latin typeface="Libre Franklin"/>
              <a:ea typeface="Libre Franklin"/>
              <a:cs typeface="Libre Franklin"/>
              <a:sym typeface="Libre Franklin"/>
            </a:endParaRPr>
          </a:p>
        </p:txBody>
      </p:sp>
      <p:sp>
        <p:nvSpPr>
          <p:cNvPr id="191" name="Google Shape;191;p19"/>
          <p:cNvSpPr/>
          <p:nvPr/>
        </p:nvSpPr>
        <p:spPr>
          <a:xfrm>
            <a:off x="5167742" y="144082"/>
            <a:ext cx="1654233" cy="501536"/>
          </a:xfrm>
          <a:prstGeom prst="flowChartTerminator">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Franklin"/>
                <a:ea typeface="Libre Franklin"/>
                <a:cs typeface="Libre Franklin"/>
                <a:sym typeface="Libre Franklin"/>
              </a:rPr>
              <a:t>篩選關鍵詞BEGIN</a:t>
            </a:r>
            <a:endParaRPr sz="1800">
              <a:solidFill>
                <a:schemeClr val="lt1"/>
              </a:solidFill>
              <a:latin typeface="Libre Franklin"/>
              <a:ea typeface="Libre Franklin"/>
              <a:cs typeface="Libre Franklin"/>
              <a:sym typeface="Libre Franklin"/>
            </a:endParaRPr>
          </a:p>
        </p:txBody>
      </p:sp>
      <p:sp>
        <p:nvSpPr>
          <p:cNvPr id="192" name="Google Shape;192;p19"/>
          <p:cNvSpPr/>
          <p:nvPr/>
        </p:nvSpPr>
        <p:spPr>
          <a:xfrm>
            <a:off x="5167742" y="4335086"/>
            <a:ext cx="1654233" cy="501536"/>
          </a:xfrm>
          <a:prstGeom prst="flowChartTerminator">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Franklin"/>
                <a:ea typeface="Libre Franklin"/>
                <a:cs typeface="Libre Franklin"/>
                <a:sym typeface="Libre Franklin"/>
              </a:rPr>
              <a:t>END</a:t>
            </a:r>
            <a:endParaRPr sz="1800">
              <a:solidFill>
                <a:schemeClr val="lt1"/>
              </a:solidFill>
              <a:latin typeface="Libre Franklin"/>
              <a:ea typeface="Libre Franklin"/>
              <a:cs typeface="Libre Franklin"/>
              <a:sym typeface="Libre Franklin"/>
            </a:endParaRPr>
          </a:p>
        </p:txBody>
      </p:sp>
      <p:cxnSp>
        <p:nvCxnSpPr>
          <p:cNvPr id="193" name="Google Shape;193;p19"/>
          <p:cNvCxnSpPr>
            <a:stCxn id="191" idx="2"/>
            <a:endCxn id="190" idx="1"/>
          </p:cNvCxnSpPr>
          <p:nvPr/>
        </p:nvCxnSpPr>
        <p:spPr>
          <a:xfrm>
            <a:off x="5994859" y="645618"/>
            <a:ext cx="0" cy="457800"/>
          </a:xfrm>
          <a:prstGeom prst="straightConnector1">
            <a:avLst/>
          </a:prstGeom>
          <a:noFill/>
          <a:ln cap="flat" cmpd="sng" w="9525">
            <a:solidFill>
              <a:schemeClr val="accent1"/>
            </a:solidFill>
            <a:prstDash val="solid"/>
            <a:round/>
            <a:headEnd len="sm" w="sm" type="none"/>
            <a:tailEnd len="med" w="med" type="triangle"/>
          </a:ln>
        </p:spPr>
      </p:cxnSp>
      <p:cxnSp>
        <p:nvCxnSpPr>
          <p:cNvPr id="194" name="Google Shape;194;p19"/>
          <p:cNvCxnSpPr>
            <a:stCxn id="190" idx="4"/>
            <a:endCxn id="188" idx="0"/>
          </p:cNvCxnSpPr>
          <p:nvPr/>
        </p:nvCxnSpPr>
        <p:spPr>
          <a:xfrm>
            <a:off x="5994859" y="1760214"/>
            <a:ext cx="0" cy="396900"/>
          </a:xfrm>
          <a:prstGeom prst="straightConnector1">
            <a:avLst/>
          </a:prstGeom>
          <a:noFill/>
          <a:ln cap="flat" cmpd="sng" w="9525">
            <a:solidFill>
              <a:schemeClr val="accent1"/>
            </a:solidFill>
            <a:prstDash val="solid"/>
            <a:round/>
            <a:headEnd len="sm" w="sm" type="none"/>
            <a:tailEnd len="med" w="med" type="triangle"/>
          </a:ln>
        </p:spPr>
      </p:cxnSp>
      <p:cxnSp>
        <p:nvCxnSpPr>
          <p:cNvPr id="195" name="Google Shape;195;p19"/>
          <p:cNvCxnSpPr>
            <a:stCxn id="188" idx="2"/>
            <a:endCxn id="189" idx="0"/>
          </p:cNvCxnSpPr>
          <p:nvPr/>
        </p:nvCxnSpPr>
        <p:spPr>
          <a:xfrm>
            <a:off x="5994861" y="2772296"/>
            <a:ext cx="0" cy="435000"/>
          </a:xfrm>
          <a:prstGeom prst="straightConnector1">
            <a:avLst/>
          </a:prstGeom>
          <a:noFill/>
          <a:ln cap="flat" cmpd="sng" w="9525">
            <a:solidFill>
              <a:schemeClr val="accent1"/>
            </a:solidFill>
            <a:prstDash val="solid"/>
            <a:round/>
            <a:headEnd len="sm" w="sm" type="none"/>
            <a:tailEnd len="med" w="med" type="triangle"/>
          </a:ln>
        </p:spPr>
      </p:cxnSp>
      <p:cxnSp>
        <p:nvCxnSpPr>
          <p:cNvPr id="196" name="Google Shape;196;p19"/>
          <p:cNvCxnSpPr>
            <a:stCxn id="189" idx="2"/>
            <a:endCxn id="192" idx="0"/>
          </p:cNvCxnSpPr>
          <p:nvPr/>
        </p:nvCxnSpPr>
        <p:spPr>
          <a:xfrm>
            <a:off x="5994860" y="3822470"/>
            <a:ext cx="0" cy="512700"/>
          </a:xfrm>
          <a:prstGeom prst="straightConnector1">
            <a:avLst/>
          </a:prstGeom>
          <a:noFill/>
          <a:ln cap="flat" cmpd="sng" w="9525">
            <a:solidFill>
              <a:schemeClr val="accent1"/>
            </a:solidFill>
            <a:prstDash val="solid"/>
            <a:round/>
            <a:headEnd len="sm" w="sm" type="none"/>
            <a:tailEnd len="med" w="med" type="triangle"/>
          </a:ln>
        </p:spPr>
      </p:cxnSp>
      <p:sp>
        <p:nvSpPr>
          <p:cNvPr id="197" name="Google Shape;197;p19"/>
          <p:cNvSpPr/>
          <p:nvPr/>
        </p:nvSpPr>
        <p:spPr>
          <a:xfrm>
            <a:off x="7198820" y="2157155"/>
            <a:ext cx="1654233" cy="615141"/>
          </a:xfrm>
          <a:prstGeom prst="rect">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Franklin"/>
                <a:ea typeface="Libre Franklin"/>
                <a:cs typeface="Libre Franklin"/>
                <a:sym typeface="Libre Franklin"/>
              </a:rPr>
              <a:t>詞向量轉換</a:t>
            </a:r>
            <a:endParaRPr sz="1800">
              <a:solidFill>
                <a:schemeClr val="lt1"/>
              </a:solidFill>
              <a:latin typeface="Libre Franklin"/>
              <a:ea typeface="Libre Franklin"/>
              <a:cs typeface="Libre Franklin"/>
              <a:sym typeface="Libre Franklin"/>
            </a:endParaRPr>
          </a:p>
        </p:txBody>
      </p:sp>
      <p:sp>
        <p:nvSpPr>
          <p:cNvPr id="198" name="Google Shape;198;p19"/>
          <p:cNvSpPr/>
          <p:nvPr/>
        </p:nvSpPr>
        <p:spPr>
          <a:xfrm>
            <a:off x="7198819" y="3207329"/>
            <a:ext cx="1654233" cy="615141"/>
          </a:xfrm>
          <a:prstGeom prst="rect">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Franklin"/>
                <a:ea typeface="Libre Franklin"/>
                <a:cs typeface="Libre Franklin"/>
                <a:sym typeface="Libre Franklin"/>
              </a:rPr>
              <a:t>隨機給出Q、K值的權重</a:t>
            </a:r>
            <a:endParaRPr sz="1800">
              <a:solidFill>
                <a:schemeClr val="lt1"/>
              </a:solidFill>
              <a:latin typeface="Libre Franklin"/>
              <a:ea typeface="Libre Franklin"/>
              <a:cs typeface="Libre Franklin"/>
              <a:sym typeface="Libre Franklin"/>
            </a:endParaRPr>
          </a:p>
        </p:txBody>
      </p:sp>
      <p:sp>
        <p:nvSpPr>
          <p:cNvPr id="199" name="Google Shape;199;p19"/>
          <p:cNvSpPr/>
          <p:nvPr/>
        </p:nvSpPr>
        <p:spPr>
          <a:xfrm>
            <a:off x="7151012" y="1096919"/>
            <a:ext cx="1749836" cy="656707"/>
          </a:xfrm>
          <a:prstGeom prst="flowChartInputOutput">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Franklin"/>
                <a:ea typeface="Libre Franklin"/>
                <a:cs typeface="Libre Franklin"/>
                <a:sym typeface="Libre Franklin"/>
              </a:rPr>
              <a:t>單詞*20</a:t>
            </a:r>
            <a:endParaRPr sz="1800">
              <a:solidFill>
                <a:schemeClr val="lt1"/>
              </a:solidFill>
              <a:latin typeface="Libre Franklin"/>
              <a:ea typeface="Libre Franklin"/>
              <a:cs typeface="Libre Franklin"/>
              <a:sym typeface="Libre Franklin"/>
            </a:endParaRPr>
          </a:p>
        </p:txBody>
      </p:sp>
      <p:sp>
        <p:nvSpPr>
          <p:cNvPr id="200" name="Google Shape;200;p19"/>
          <p:cNvSpPr/>
          <p:nvPr/>
        </p:nvSpPr>
        <p:spPr>
          <a:xfrm>
            <a:off x="7198818" y="144082"/>
            <a:ext cx="1654233" cy="501536"/>
          </a:xfrm>
          <a:prstGeom prst="flowChartTerminator">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Franklin"/>
                <a:ea typeface="Libre Franklin"/>
                <a:cs typeface="Libre Franklin"/>
                <a:sym typeface="Libre Franklin"/>
              </a:rPr>
              <a:t>注意力機制BEGIN</a:t>
            </a:r>
            <a:endParaRPr sz="1800">
              <a:solidFill>
                <a:schemeClr val="lt1"/>
              </a:solidFill>
              <a:latin typeface="Libre Franklin"/>
              <a:ea typeface="Libre Franklin"/>
              <a:cs typeface="Libre Franklin"/>
              <a:sym typeface="Libre Franklin"/>
            </a:endParaRPr>
          </a:p>
        </p:txBody>
      </p:sp>
      <p:sp>
        <p:nvSpPr>
          <p:cNvPr id="201" name="Google Shape;201;p19"/>
          <p:cNvSpPr/>
          <p:nvPr/>
        </p:nvSpPr>
        <p:spPr>
          <a:xfrm>
            <a:off x="9518065" y="6245628"/>
            <a:ext cx="1654233" cy="501536"/>
          </a:xfrm>
          <a:prstGeom prst="flowChartTerminator">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Franklin"/>
                <a:ea typeface="Libre Franklin"/>
                <a:cs typeface="Libre Franklin"/>
                <a:sym typeface="Libre Franklin"/>
              </a:rPr>
              <a:t>END</a:t>
            </a:r>
            <a:endParaRPr sz="1800">
              <a:solidFill>
                <a:schemeClr val="lt1"/>
              </a:solidFill>
              <a:latin typeface="Libre Franklin"/>
              <a:ea typeface="Libre Franklin"/>
              <a:cs typeface="Libre Franklin"/>
              <a:sym typeface="Libre Franklin"/>
            </a:endParaRPr>
          </a:p>
        </p:txBody>
      </p:sp>
      <p:cxnSp>
        <p:nvCxnSpPr>
          <p:cNvPr id="202" name="Google Shape;202;p19"/>
          <p:cNvCxnSpPr>
            <a:stCxn id="200" idx="2"/>
            <a:endCxn id="199" idx="1"/>
          </p:cNvCxnSpPr>
          <p:nvPr/>
        </p:nvCxnSpPr>
        <p:spPr>
          <a:xfrm>
            <a:off x="8025935" y="645618"/>
            <a:ext cx="0" cy="451200"/>
          </a:xfrm>
          <a:prstGeom prst="straightConnector1">
            <a:avLst/>
          </a:prstGeom>
          <a:noFill/>
          <a:ln cap="flat" cmpd="sng" w="9525">
            <a:solidFill>
              <a:schemeClr val="accent1"/>
            </a:solidFill>
            <a:prstDash val="solid"/>
            <a:round/>
            <a:headEnd len="sm" w="sm" type="none"/>
            <a:tailEnd len="med" w="med" type="triangle"/>
          </a:ln>
        </p:spPr>
      </p:cxnSp>
      <p:cxnSp>
        <p:nvCxnSpPr>
          <p:cNvPr id="203" name="Google Shape;203;p19"/>
          <p:cNvCxnSpPr>
            <a:stCxn id="199" idx="4"/>
            <a:endCxn id="197" idx="0"/>
          </p:cNvCxnSpPr>
          <p:nvPr/>
        </p:nvCxnSpPr>
        <p:spPr>
          <a:xfrm>
            <a:off x="8025930" y="1753626"/>
            <a:ext cx="0" cy="403500"/>
          </a:xfrm>
          <a:prstGeom prst="straightConnector1">
            <a:avLst/>
          </a:prstGeom>
          <a:noFill/>
          <a:ln cap="flat" cmpd="sng" w="9525">
            <a:solidFill>
              <a:schemeClr val="accent1"/>
            </a:solidFill>
            <a:prstDash val="solid"/>
            <a:round/>
            <a:headEnd len="sm" w="sm" type="none"/>
            <a:tailEnd len="med" w="med" type="triangle"/>
          </a:ln>
        </p:spPr>
      </p:cxnSp>
      <p:cxnSp>
        <p:nvCxnSpPr>
          <p:cNvPr id="204" name="Google Shape;204;p19"/>
          <p:cNvCxnSpPr>
            <a:stCxn id="197" idx="2"/>
            <a:endCxn id="198" idx="0"/>
          </p:cNvCxnSpPr>
          <p:nvPr/>
        </p:nvCxnSpPr>
        <p:spPr>
          <a:xfrm>
            <a:off x="8025937" y="2772296"/>
            <a:ext cx="0" cy="435000"/>
          </a:xfrm>
          <a:prstGeom prst="straightConnector1">
            <a:avLst/>
          </a:prstGeom>
          <a:noFill/>
          <a:ln cap="flat" cmpd="sng" w="9525">
            <a:solidFill>
              <a:schemeClr val="accent1"/>
            </a:solidFill>
            <a:prstDash val="solid"/>
            <a:round/>
            <a:headEnd len="sm" w="sm" type="none"/>
            <a:tailEnd len="med" w="med" type="triangle"/>
          </a:ln>
        </p:spPr>
      </p:cxnSp>
      <p:cxnSp>
        <p:nvCxnSpPr>
          <p:cNvPr id="205" name="Google Shape;205;p19"/>
          <p:cNvCxnSpPr>
            <a:stCxn id="198" idx="2"/>
            <a:endCxn id="206" idx="0"/>
          </p:cNvCxnSpPr>
          <p:nvPr/>
        </p:nvCxnSpPr>
        <p:spPr>
          <a:xfrm>
            <a:off x="8025936" y="3822470"/>
            <a:ext cx="0" cy="455700"/>
          </a:xfrm>
          <a:prstGeom prst="straightConnector1">
            <a:avLst/>
          </a:prstGeom>
          <a:noFill/>
          <a:ln cap="flat" cmpd="sng" w="9525">
            <a:solidFill>
              <a:schemeClr val="accent1"/>
            </a:solidFill>
            <a:prstDash val="solid"/>
            <a:round/>
            <a:headEnd len="sm" w="sm" type="none"/>
            <a:tailEnd len="med" w="med" type="triangle"/>
          </a:ln>
        </p:spPr>
      </p:cxnSp>
      <p:sp>
        <p:nvSpPr>
          <p:cNvPr id="206" name="Google Shape;206;p19"/>
          <p:cNvSpPr/>
          <p:nvPr/>
        </p:nvSpPr>
        <p:spPr>
          <a:xfrm>
            <a:off x="7198816" y="4278283"/>
            <a:ext cx="1654233" cy="615141"/>
          </a:xfrm>
          <a:prstGeom prst="rect">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Franklin"/>
                <a:ea typeface="Libre Franklin"/>
                <a:cs typeface="Libre Franklin"/>
                <a:sym typeface="Libre Franklin"/>
              </a:rPr>
              <a:t>算出Q、K值</a:t>
            </a:r>
            <a:endParaRPr sz="1800">
              <a:solidFill>
                <a:schemeClr val="lt1"/>
              </a:solidFill>
              <a:latin typeface="Libre Franklin"/>
              <a:ea typeface="Libre Franklin"/>
              <a:cs typeface="Libre Franklin"/>
              <a:sym typeface="Libre Franklin"/>
            </a:endParaRPr>
          </a:p>
        </p:txBody>
      </p:sp>
      <p:cxnSp>
        <p:nvCxnSpPr>
          <p:cNvPr id="207" name="Google Shape;207;p19"/>
          <p:cNvCxnSpPr>
            <a:stCxn id="206" idx="2"/>
            <a:endCxn id="208" idx="0"/>
          </p:cNvCxnSpPr>
          <p:nvPr/>
        </p:nvCxnSpPr>
        <p:spPr>
          <a:xfrm>
            <a:off x="8025933" y="4893424"/>
            <a:ext cx="0" cy="424500"/>
          </a:xfrm>
          <a:prstGeom prst="straightConnector1">
            <a:avLst/>
          </a:prstGeom>
          <a:noFill/>
          <a:ln cap="flat" cmpd="sng" w="9525">
            <a:solidFill>
              <a:schemeClr val="accent1"/>
            </a:solidFill>
            <a:prstDash val="solid"/>
            <a:round/>
            <a:headEnd len="sm" w="sm" type="none"/>
            <a:tailEnd len="med" w="med" type="triangle"/>
          </a:ln>
        </p:spPr>
      </p:cxnSp>
      <p:sp>
        <p:nvSpPr>
          <p:cNvPr id="208" name="Google Shape;208;p19"/>
          <p:cNvSpPr/>
          <p:nvPr/>
        </p:nvSpPr>
        <p:spPr>
          <a:xfrm>
            <a:off x="7198814" y="5318063"/>
            <a:ext cx="1654233" cy="615141"/>
          </a:xfrm>
          <a:prstGeom prst="rect">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Franklin"/>
                <a:ea typeface="Libre Franklin"/>
                <a:cs typeface="Libre Franklin"/>
                <a:sym typeface="Libre Franklin"/>
              </a:rPr>
              <a:t>Q內積K得出阿法</a:t>
            </a:r>
            <a:endParaRPr sz="1800">
              <a:solidFill>
                <a:schemeClr val="lt1"/>
              </a:solidFill>
              <a:latin typeface="Libre Franklin"/>
              <a:ea typeface="Libre Franklin"/>
              <a:cs typeface="Libre Franklin"/>
              <a:sym typeface="Libre Franklin"/>
            </a:endParaRPr>
          </a:p>
        </p:txBody>
      </p:sp>
      <p:sp>
        <p:nvSpPr>
          <p:cNvPr id="209" name="Google Shape;209;p19"/>
          <p:cNvSpPr/>
          <p:nvPr/>
        </p:nvSpPr>
        <p:spPr>
          <a:xfrm>
            <a:off x="9518065" y="5318063"/>
            <a:ext cx="1654233" cy="615141"/>
          </a:xfrm>
          <a:prstGeom prst="rect">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Franklin"/>
                <a:ea typeface="Libre Franklin"/>
                <a:cs typeface="Libre Franklin"/>
                <a:sym typeface="Libre Franklin"/>
              </a:rPr>
              <a:t>阿法排序後選出前10個詞</a:t>
            </a:r>
            <a:endParaRPr sz="1800">
              <a:solidFill>
                <a:schemeClr val="lt1"/>
              </a:solidFill>
              <a:latin typeface="Libre Franklin"/>
              <a:ea typeface="Libre Franklin"/>
              <a:cs typeface="Libre Franklin"/>
              <a:sym typeface="Libre Franklin"/>
            </a:endParaRPr>
          </a:p>
        </p:txBody>
      </p:sp>
      <p:cxnSp>
        <p:nvCxnSpPr>
          <p:cNvPr id="210" name="Google Shape;210;p19"/>
          <p:cNvCxnSpPr>
            <a:stCxn id="208" idx="3"/>
            <a:endCxn id="209" idx="1"/>
          </p:cNvCxnSpPr>
          <p:nvPr/>
        </p:nvCxnSpPr>
        <p:spPr>
          <a:xfrm>
            <a:off x="8853047" y="5625634"/>
            <a:ext cx="665100" cy="0"/>
          </a:xfrm>
          <a:prstGeom prst="straightConnector1">
            <a:avLst/>
          </a:prstGeom>
          <a:noFill/>
          <a:ln cap="flat" cmpd="sng" w="9525">
            <a:solidFill>
              <a:schemeClr val="accent1"/>
            </a:solidFill>
            <a:prstDash val="solid"/>
            <a:round/>
            <a:headEnd len="sm" w="sm" type="none"/>
            <a:tailEnd len="med" w="med" type="triangle"/>
          </a:ln>
        </p:spPr>
      </p:cxnSp>
      <p:cxnSp>
        <p:nvCxnSpPr>
          <p:cNvPr id="211" name="Google Shape;211;p19"/>
          <p:cNvCxnSpPr>
            <a:stCxn id="209" idx="2"/>
            <a:endCxn id="201" idx="0"/>
          </p:cNvCxnSpPr>
          <p:nvPr/>
        </p:nvCxnSpPr>
        <p:spPr>
          <a:xfrm>
            <a:off x="10345182" y="5933204"/>
            <a:ext cx="0" cy="312300"/>
          </a:xfrm>
          <a:prstGeom prst="straightConnector1">
            <a:avLst/>
          </a:prstGeom>
          <a:noFill/>
          <a:ln cap="flat" cmpd="sng" w="9525">
            <a:solidFill>
              <a:schemeClr val="accent1"/>
            </a:solidFill>
            <a:prstDash val="solid"/>
            <a:round/>
            <a:headEnd len="sm" w="sm" type="none"/>
            <a:tailEnd len="med" w="med" type="triangle"/>
          </a:ln>
        </p:spPr>
      </p:cxnSp>
      <p:sp>
        <p:nvSpPr>
          <p:cNvPr id="212" name="Google Shape;212;p19"/>
          <p:cNvSpPr/>
          <p:nvPr/>
        </p:nvSpPr>
        <p:spPr>
          <a:xfrm>
            <a:off x="9670465" y="144082"/>
            <a:ext cx="1654233" cy="501536"/>
          </a:xfrm>
          <a:prstGeom prst="flowChartTerminator">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Franklin"/>
                <a:ea typeface="Libre Franklin"/>
                <a:cs typeface="Libre Franklin"/>
                <a:sym typeface="Libre Franklin"/>
              </a:rPr>
              <a:t>摘要生成BEGIN</a:t>
            </a:r>
            <a:endParaRPr sz="1800">
              <a:solidFill>
                <a:schemeClr val="lt1"/>
              </a:solidFill>
              <a:latin typeface="Libre Franklin"/>
              <a:ea typeface="Libre Franklin"/>
              <a:cs typeface="Libre Franklin"/>
              <a:sym typeface="Libre Franklin"/>
            </a:endParaRPr>
          </a:p>
        </p:txBody>
      </p:sp>
      <p:sp>
        <p:nvSpPr>
          <p:cNvPr id="213" name="Google Shape;213;p19"/>
          <p:cNvSpPr/>
          <p:nvPr/>
        </p:nvSpPr>
        <p:spPr>
          <a:xfrm>
            <a:off x="9633055" y="1106969"/>
            <a:ext cx="1729051" cy="656707"/>
          </a:xfrm>
          <a:prstGeom prst="flowChartInputOutput">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Franklin"/>
                <a:ea typeface="Libre Franklin"/>
                <a:cs typeface="Libre Franklin"/>
                <a:sym typeface="Libre Franklin"/>
              </a:rPr>
              <a:t>單詞*10</a:t>
            </a:r>
            <a:endParaRPr sz="1800">
              <a:solidFill>
                <a:schemeClr val="lt1"/>
              </a:solidFill>
              <a:latin typeface="Libre Franklin"/>
              <a:ea typeface="Libre Franklin"/>
              <a:cs typeface="Libre Franklin"/>
              <a:sym typeface="Libre Franklin"/>
            </a:endParaRPr>
          </a:p>
        </p:txBody>
      </p:sp>
      <p:cxnSp>
        <p:nvCxnSpPr>
          <p:cNvPr id="214" name="Google Shape;214;p19"/>
          <p:cNvCxnSpPr>
            <a:stCxn id="212" idx="2"/>
            <a:endCxn id="213" idx="1"/>
          </p:cNvCxnSpPr>
          <p:nvPr/>
        </p:nvCxnSpPr>
        <p:spPr>
          <a:xfrm>
            <a:off x="10497582" y="645618"/>
            <a:ext cx="0" cy="461400"/>
          </a:xfrm>
          <a:prstGeom prst="straightConnector1">
            <a:avLst/>
          </a:prstGeom>
          <a:noFill/>
          <a:ln cap="flat" cmpd="sng" w="9525">
            <a:solidFill>
              <a:schemeClr val="accent1"/>
            </a:solidFill>
            <a:prstDash val="solid"/>
            <a:round/>
            <a:headEnd len="sm" w="sm" type="none"/>
            <a:tailEnd len="med" w="med" type="triangle"/>
          </a:ln>
        </p:spPr>
      </p:cxnSp>
      <p:sp>
        <p:nvSpPr>
          <p:cNvPr id="215" name="Google Shape;215;p19"/>
          <p:cNvSpPr/>
          <p:nvPr/>
        </p:nvSpPr>
        <p:spPr>
          <a:xfrm>
            <a:off x="9670463" y="2217071"/>
            <a:ext cx="1654233" cy="615141"/>
          </a:xfrm>
          <a:prstGeom prst="rect">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Franklin"/>
                <a:ea typeface="Libre Franklin"/>
                <a:cs typeface="Libre Franklin"/>
                <a:sym typeface="Libre Franklin"/>
              </a:rPr>
              <a:t>ChatGPT</a:t>
            </a:r>
            <a:endParaRPr sz="1800">
              <a:solidFill>
                <a:schemeClr val="lt1"/>
              </a:solidFill>
              <a:latin typeface="Libre Franklin"/>
              <a:ea typeface="Libre Franklin"/>
              <a:cs typeface="Libre Franklin"/>
              <a:sym typeface="Libre Franklin"/>
            </a:endParaRPr>
          </a:p>
        </p:txBody>
      </p:sp>
      <p:cxnSp>
        <p:nvCxnSpPr>
          <p:cNvPr id="216" name="Google Shape;216;p19"/>
          <p:cNvCxnSpPr>
            <a:stCxn id="213" idx="4"/>
            <a:endCxn id="215" idx="0"/>
          </p:cNvCxnSpPr>
          <p:nvPr/>
        </p:nvCxnSpPr>
        <p:spPr>
          <a:xfrm>
            <a:off x="10497581" y="1763676"/>
            <a:ext cx="0" cy="453300"/>
          </a:xfrm>
          <a:prstGeom prst="straightConnector1">
            <a:avLst/>
          </a:prstGeom>
          <a:noFill/>
          <a:ln cap="flat" cmpd="sng" w="9525">
            <a:solidFill>
              <a:schemeClr val="accent1"/>
            </a:solidFill>
            <a:prstDash val="solid"/>
            <a:round/>
            <a:headEnd len="sm" w="sm" type="none"/>
            <a:tailEnd len="med" w="med" type="triangle"/>
          </a:ln>
        </p:spPr>
      </p:cxnSp>
      <p:cxnSp>
        <p:nvCxnSpPr>
          <p:cNvPr id="217" name="Google Shape;217;p19"/>
          <p:cNvCxnSpPr>
            <a:stCxn id="215" idx="2"/>
            <a:endCxn id="218" idx="0"/>
          </p:cNvCxnSpPr>
          <p:nvPr/>
        </p:nvCxnSpPr>
        <p:spPr>
          <a:xfrm>
            <a:off x="10497580" y="2832212"/>
            <a:ext cx="0" cy="455400"/>
          </a:xfrm>
          <a:prstGeom prst="straightConnector1">
            <a:avLst/>
          </a:prstGeom>
          <a:noFill/>
          <a:ln cap="flat" cmpd="sng" w="9525">
            <a:solidFill>
              <a:schemeClr val="accent1"/>
            </a:solidFill>
            <a:prstDash val="solid"/>
            <a:round/>
            <a:headEnd len="sm" w="sm" type="none"/>
            <a:tailEnd len="med" w="med" type="triangle"/>
          </a:ln>
        </p:spPr>
      </p:cxnSp>
      <p:sp>
        <p:nvSpPr>
          <p:cNvPr id="218" name="Google Shape;218;p19"/>
          <p:cNvSpPr/>
          <p:nvPr/>
        </p:nvSpPr>
        <p:spPr>
          <a:xfrm>
            <a:off x="9670462" y="3287683"/>
            <a:ext cx="1654233" cy="501536"/>
          </a:xfrm>
          <a:prstGeom prst="flowChartTerminator">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Franklin"/>
                <a:ea typeface="Libre Franklin"/>
                <a:cs typeface="Libre Franklin"/>
                <a:sym typeface="Libre Franklin"/>
              </a:rPr>
              <a:t>END</a:t>
            </a: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研究方法:TDIDF</a:t>
            </a:r>
            <a:endParaRPr/>
          </a:p>
        </p:txBody>
      </p:sp>
      <p:pic>
        <p:nvPicPr>
          <p:cNvPr id="224" name="Google Shape;224;p20"/>
          <p:cNvPicPr preferRelativeResize="0"/>
          <p:nvPr/>
        </p:nvPicPr>
        <p:blipFill rotWithShape="1">
          <a:blip r:embed="rId3">
            <a:alphaModFix/>
          </a:blip>
          <a:srcRect b="0" l="0" r="0" t="0"/>
          <a:stretch/>
        </p:blipFill>
        <p:spPr>
          <a:xfrm>
            <a:off x="1806241" y="4537277"/>
            <a:ext cx="3156257" cy="1188720"/>
          </a:xfrm>
          <a:prstGeom prst="rect">
            <a:avLst/>
          </a:prstGeom>
          <a:noFill/>
          <a:ln>
            <a:noFill/>
          </a:ln>
        </p:spPr>
      </p:pic>
      <p:pic>
        <p:nvPicPr>
          <p:cNvPr id="225" name="Google Shape;225;p20"/>
          <p:cNvPicPr preferRelativeResize="0"/>
          <p:nvPr/>
        </p:nvPicPr>
        <p:blipFill rotWithShape="1">
          <a:blip r:embed="rId4">
            <a:alphaModFix/>
          </a:blip>
          <a:srcRect b="0" l="0" r="0" t="0"/>
          <a:stretch/>
        </p:blipFill>
        <p:spPr>
          <a:xfrm>
            <a:off x="6458989" y="4537277"/>
            <a:ext cx="5299723" cy="1190192"/>
          </a:xfrm>
          <a:prstGeom prst="rect">
            <a:avLst/>
          </a:prstGeom>
          <a:noFill/>
          <a:ln>
            <a:noFill/>
          </a:ln>
        </p:spPr>
      </p:pic>
      <p:sp>
        <p:nvSpPr>
          <p:cNvPr id="226" name="Google Shape;226;p20"/>
          <p:cNvSpPr txBox="1"/>
          <p:nvPr/>
        </p:nvSpPr>
        <p:spPr>
          <a:xfrm>
            <a:off x="1371600" y="1679171"/>
            <a:ext cx="10174778"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Libre Franklin"/>
                <a:ea typeface="Libre Franklin"/>
                <a:cs typeface="Libre Franklin"/>
                <a:sym typeface="Libre Franklin"/>
              </a:rPr>
              <a:t>TF-IDF是一種挑選關鍵詞的方法，屬於詞權重算法。詞頻（TF）衡量詞在文檔中的出現頻率，而逆文檔頻率（IDF）評估詞在整個文檔集合中的重要性。許多詞彙在文章中容易出現重複，重複出現的意義代表兩個；一是詞為文章的核心(相當重要)、二是詞為連接詞(不重要)，TFIDF透過以下算式過濾出重要的詞：</a:t>
            </a:r>
            <a:endParaRPr sz="20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t/>
            </a:r>
            <a:endParaRPr sz="20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研究方法:注意力機制 Attention</a:t>
            </a:r>
            <a:endParaRPr/>
          </a:p>
        </p:txBody>
      </p:sp>
      <p:sp>
        <p:nvSpPr>
          <p:cNvPr id="233" name="Google Shape;233;p21"/>
          <p:cNvSpPr txBox="1"/>
          <p:nvPr>
            <p:ph idx="1" type="body"/>
          </p:nvPr>
        </p:nvSpPr>
        <p:spPr>
          <a:xfrm>
            <a:off x="1371600" y="149629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000"/>
              <a:buChar char="■"/>
            </a:pPr>
            <a:r>
              <a:rPr lang="en-US"/>
              <a:t>Q(Query) =&gt; 視為問題，會去詢問K矩陣相關問題(影響到是否關連與後續權重)</a:t>
            </a:r>
            <a:endParaRPr/>
          </a:p>
          <a:p>
            <a:pPr indent="-384048" lvl="0" marL="384048" rtl="0" algn="l">
              <a:lnSpc>
                <a:spcPct val="94000"/>
              </a:lnSpc>
              <a:spcBef>
                <a:spcPts val="1200"/>
              </a:spcBef>
              <a:spcAft>
                <a:spcPts val="0"/>
              </a:spcAft>
              <a:buClr>
                <a:schemeClr val="dk2"/>
              </a:buClr>
              <a:buSzPts val="2000"/>
              <a:buChar char="■"/>
            </a:pPr>
            <a:r>
              <a:rPr lang="en-US"/>
              <a:t>K(Key) =&gt; 視為知識庫，Q會來詢問問題，K有如知識庫來回答得到是否有關連</a:t>
            </a:r>
            <a:endParaRPr/>
          </a:p>
          <a:p>
            <a:pPr indent="-384048" lvl="0" marL="384048" rtl="0" algn="l">
              <a:lnSpc>
                <a:spcPct val="94000"/>
              </a:lnSpc>
              <a:spcBef>
                <a:spcPts val="1200"/>
              </a:spcBef>
              <a:spcAft>
                <a:spcPts val="0"/>
              </a:spcAft>
              <a:buClr>
                <a:schemeClr val="dk2"/>
              </a:buClr>
              <a:buSzPts val="2000"/>
              <a:buChar char="■"/>
            </a:pPr>
            <a:r>
              <a:rPr lang="en-US"/>
              <a:t>V(Value) =&gt; 視為值，Q跟K內積之後，跟V做加權運算，得到特徵</a:t>
            </a:r>
            <a:endParaRPr/>
          </a:p>
          <a:p>
            <a:pPr indent="-257048" lvl="0" marL="384048" rtl="0" algn="l">
              <a:lnSpc>
                <a:spcPct val="94000"/>
              </a:lnSpc>
              <a:spcBef>
                <a:spcPts val="1200"/>
              </a:spcBef>
              <a:spcAft>
                <a:spcPts val="0"/>
              </a:spcAft>
              <a:buClr>
                <a:schemeClr val="dk2"/>
              </a:buClr>
              <a:buSzPts val="2000"/>
              <a:buNone/>
            </a:pPr>
            <a:r>
              <a:t/>
            </a:r>
            <a:endParaRPr/>
          </a:p>
        </p:txBody>
      </p:sp>
      <p:sp>
        <p:nvSpPr>
          <p:cNvPr id="234" name="Google Shape;234;p21"/>
          <p:cNvSpPr txBox="1"/>
          <p:nvPr/>
        </p:nvSpPr>
        <p:spPr>
          <a:xfrm>
            <a:off x="1371600" y="3235443"/>
            <a:ext cx="5345084" cy="329320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Libre Franklin"/>
                <a:ea typeface="Libre Franklin"/>
                <a:cs typeface="Libre Franklin"/>
                <a:sym typeface="Libre Franklin"/>
              </a:rPr>
              <a:t>輸入(一串vector) =&gt; 使用word embedding</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Libre Franklin"/>
              <a:ea typeface="Libre Franklin"/>
              <a:cs typeface="Libre Franklin"/>
              <a:sym typeface="Libre Franklin"/>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Libre Franklin"/>
                <a:ea typeface="Libre Franklin"/>
                <a:cs typeface="Libre Franklin"/>
                <a:sym typeface="Libre Franklin"/>
              </a:rPr>
              <a:t>初始化權重(拿來內積Q跟K用的)</a:t>
            </a:r>
            <a:endParaRPr/>
          </a:p>
          <a:p>
            <a:pPr indent="0" lvl="0" marL="0" marR="0" rtl="0" algn="l">
              <a:spcBef>
                <a:spcPts val="0"/>
              </a:spcBef>
              <a:spcAft>
                <a:spcPts val="0"/>
              </a:spcAft>
              <a:buNone/>
            </a:pPr>
            <a:r>
              <a:t/>
            </a:r>
            <a:endParaRPr sz="1600">
              <a:solidFill>
                <a:schemeClr val="dk1"/>
              </a:solidFill>
              <a:latin typeface="Libre Franklin"/>
              <a:ea typeface="Libre Franklin"/>
              <a:cs typeface="Libre Franklin"/>
              <a:sym typeface="Libre Franklin"/>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Libre Franklin"/>
                <a:ea typeface="Libre Franklin"/>
                <a:cs typeface="Libre Franklin"/>
                <a:sym typeface="Libre Franklin"/>
              </a:rPr>
              <a:t>向量跟a1的關聯性(阿法) =&gt; 將輸入向量乘上Q矩陣&amp;K矩陣得到Q&amp;K向量並且內積</a:t>
            </a:r>
            <a:endParaRPr sz="1600">
              <a:solidFill>
                <a:schemeClr val="dk1"/>
              </a:solidFill>
              <a:latin typeface="Libre Franklin"/>
              <a:ea typeface="Libre Franklin"/>
              <a:cs typeface="Libre Franklin"/>
              <a:sym typeface="Libre Franklin"/>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Libre Franklin"/>
              <a:ea typeface="Libre Franklin"/>
              <a:cs typeface="Libre Franklin"/>
              <a:sym typeface="Libre Franklin"/>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Libre Franklin"/>
                <a:ea typeface="Libre Franklin"/>
                <a:cs typeface="Libre Franklin"/>
                <a:sym typeface="Libre Franklin"/>
              </a:rPr>
              <a:t>把a1~an去乘阿法得到關聯性</a:t>
            </a:r>
            <a:endParaRPr sz="1600">
              <a:solidFill>
                <a:schemeClr val="dk1"/>
              </a:solidFill>
              <a:latin typeface="Libre Franklin"/>
              <a:ea typeface="Libre Franklin"/>
              <a:cs typeface="Libre Franklin"/>
              <a:sym typeface="Libre Franklin"/>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Libre Franklin"/>
              <a:ea typeface="Libre Franklin"/>
              <a:cs typeface="Libre Franklin"/>
              <a:sym typeface="Libre Franklin"/>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Libre Franklin"/>
                <a:ea typeface="Libre Franklin"/>
                <a:cs typeface="Libre Franklin"/>
                <a:sym typeface="Libre Franklin"/>
              </a:rPr>
              <a:t>經過激活函式softmax得到阿法’</a:t>
            </a:r>
            <a:endParaRPr sz="1600">
              <a:solidFill>
                <a:schemeClr val="dk1"/>
              </a:solidFill>
              <a:latin typeface="Libre Franklin"/>
              <a:ea typeface="Libre Franklin"/>
              <a:cs typeface="Libre Franklin"/>
              <a:sym typeface="Libre Franklin"/>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Libre Franklin"/>
              <a:ea typeface="Libre Franklin"/>
              <a:cs typeface="Libre Franklin"/>
              <a:sym typeface="Libre Franklin"/>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Libre Franklin"/>
                <a:ea typeface="Libre Franklin"/>
                <a:cs typeface="Libre Franklin"/>
                <a:sym typeface="Libre Franklin"/>
              </a:rPr>
              <a:t>a1~an乘上v矩陣得到v向量 v1~vn乘上阿法’並全部相加得到b1。(b2…以此類推)</a:t>
            </a:r>
            <a:endParaRPr sz="1600">
              <a:solidFill>
                <a:schemeClr val="dk1"/>
              </a:solidFill>
              <a:latin typeface="Libre Franklin"/>
              <a:ea typeface="Libre Franklin"/>
              <a:cs typeface="Libre Franklin"/>
              <a:sym typeface="Libre Franklin"/>
            </a:endParaRPr>
          </a:p>
        </p:txBody>
      </p:sp>
      <p:pic>
        <p:nvPicPr>
          <p:cNvPr id="235" name="Google Shape;235;p21"/>
          <p:cNvPicPr preferRelativeResize="0"/>
          <p:nvPr/>
        </p:nvPicPr>
        <p:blipFill rotWithShape="1">
          <a:blip r:embed="rId3">
            <a:alphaModFix/>
          </a:blip>
          <a:srcRect b="0" l="0" r="0" t="0"/>
          <a:stretch/>
        </p:blipFill>
        <p:spPr>
          <a:xfrm>
            <a:off x="7191548" y="3063034"/>
            <a:ext cx="4230139" cy="734843"/>
          </a:xfrm>
          <a:prstGeom prst="rect">
            <a:avLst/>
          </a:prstGeom>
          <a:noFill/>
          <a:ln>
            <a:noFill/>
          </a:ln>
        </p:spPr>
      </p:pic>
      <p:pic>
        <p:nvPicPr>
          <p:cNvPr id="236" name="Google Shape;236;p21"/>
          <p:cNvPicPr preferRelativeResize="0"/>
          <p:nvPr/>
        </p:nvPicPr>
        <p:blipFill rotWithShape="1">
          <a:blip r:embed="rId4">
            <a:alphaModFix/>
          </a:blip>
          <a:srcRect b="0" l="0" r="0" t="0"/>
          <a:stretch/>
        </p:blipFill>
        <p:spPr>
          <a:xfrm>
            <a:off x="7093532" y="4040745"/>
            <a:ext cx="4751137" cy="273104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