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264" r:id="rId6"/>
    <p:sldId id="275" r:id="rId7"/>
    <p:sldId id="257" r:id="rId8"/>
    <p:sldId id="260" r:id="rId9"/>
    <p:sldId id="259" r:id="rId10"/>
    <p:sldId id="258" r:id="rId11"/>
    <p:sldId id="261" r:id="rId12"/>
    <p:sldId id="262" r:id="rId13"/>
    <p:sldId id="278" r:id="rId14"/>
    <p:sldId id="274" r:id="rId15"/>
    <p:sldId id="266" r:id="rId16"/>
    <p:sldId id="267" r:id="rId17"/>
    <p:sldId id="268" r:id="rId18"/>
    <p:sldId id="269" r:id="rId19"/>
    <p:sldId id="279" r:id="rId20"/>
    <p:sldId id="276" r:id="rId21"/>
    <p:sldId id="270" r:id="rId22"/>
    <p:sldId id="273" r:id="rId23"/>
    <p:sldId id="271" r:id="rId24"/>
    <p:sldId id="277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88AA-4B58-41F5-8828-5416AD088F5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38835-225C-4FE8-A0B2-A64BB4AF4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96352-C795-4153-B1EE-76A35C8EA81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2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7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5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8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6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7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22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5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2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2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3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8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20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7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99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76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9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33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8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02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03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9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31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3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17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66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1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757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992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95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52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2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862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98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56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95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358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816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29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15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54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5159"/>
            <a:ext cx="7772400" cy="1470025"/>
          </a:xfrm>
        </p:spPr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887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Datanose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Châtel</a:t>
            </a:r>
            <a:endParaRPr lang="nl-N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Huisman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Bram Sloots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8454"/>
            <a:ext cx="4824536" cy="32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746" y="1131094"/>
            <a:ext cx="4054985" cy="994172"/>
          </a:xfrm>
        </p:spPr>
        <p:txBody>
          <a:bodyPr/>
          <a:lstStyle/>
          <a:p>
            <a:r>
              <a:rPr lang="nl-NL" dirty="0" smtClean="0"/>
              <a:t>Methoden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0613" y="2544934"/>
            <a:ext cx="2610134" cy="3263504"/>
          </a:xfrm>
        </p:spPr>
        <p:txBody>
          <a:bodyPr/>
          <a:lstStyle/>
          <a:p>
            <a:r>
              <a:rPr lang="nl-NL" dirty="0" smtClean="0"/>
              <a:t>Random</a:t>
            </a:r>
          </a:p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31" y="980172"/>
            <a:ext cx="4773123" cy="4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‘Random’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Onthoud beste 26 roosters</a:t>
            </a:r>
          </a:p>
          <a:p>
            <a:r>
              <a:rPr lang="nl-NL" dirty="0" smtClean="0"/>
              <a:t>5000 keer proberen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Hillclimber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Ontwikkeld 26 roosters</a:t>
            </a:r>
          </a:p>
          <a:p>
            <a:r>
              <a:rPr lang="nl-NL" dirty="0" smtClean="0"/>
              <a:t>1 </a:t>
            </a:r>
            <a:r>
              <a:rPr lang="nl-NL" dirty="0"/>
              <a:t>mutatie per </a:t>
            </a:r>
            <a:r>
              <a:rPr lang="nl-NL" dirty="0" smtClean="0"/>
              <a:t>keer</a:t>
            </a:r>
            <a:endParaRPr lang="nl-NL" dirty="0" smtClean="0"/>
          </a:p>
          <a:p>
            <a:r>
              <a:rPr lang="nl-NL" dirty="0" smtClean="0"/>
              <a:t>5000 mutaties proberen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Zelfde als </a:t>
                </a:r>
                <a:r>
                  <a:rPr lang="nl-NL" dirty="0" err="1" smtClean="0"/>
                  <a:t>Hillclimber</a:t>
                </a:r>
                <a:endParaRPr lang="nl-NL" i="1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𝑇</m:t>
                    </m:r>
                    <m:r>
                      <a:rPr lang="nl-NL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 smtClean="0"/>
                  <a:t>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  <m:r>
                              <a:rPr lang="nl-NL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nl-NL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=1.0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temperature </a:t>
                </a:r>
                <a:r>
                  <a:rPr lang="en-US" dirty="0"/>
                  <a:t>= float(temperature) * pow(float(alpha), float(</a:t>
                </a:r>
                <a:r>
                  <a:rPr lang="en-US" dirty="0" err="1"/>
                  <a:t>i</a:t>
                </a:r>
                <a:r>
                  <a:rPr lang="en-US" dirty="0" smtClean="0"/>
                  <a:t>))</a:t>
                </a:r>
              </a:p>
              <a:p>
                <a:r>
                  <a:rPr lang="en-US" dirty="0"/>
                  <a:t>alpha = float(1) - (float(1) / float(</a:t>
                </a:r>
                <a:r>
                  <a:rPr lang="en-US" dirty="0" err="1"/>
                  <a:t>n_mutations_simann</a:t>
                </a:r>
                <a:r>
                  <a:rPr lang="en-US" dirty="0" smtClean="0"/>
                  <a:t>))</a:t>
                </a:r>
              </a:p>
              <a:p>
                <a:r>
                  <a:rPr lang="nl-NL" dirty="0" smtClean="0"/>
                  <a:t>Temperatuur tussen 0 en 1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2167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z="2800" dirty="0" smtClean="0"/>
                  <a:t>2500 generaties</a:t>
                </a:r>
              </a:p>
              <a:p>
                <a:r>
                  <a:rPr lang="nl-NL" sz="2800" dirty="0" smtClean="0"/>
                  <a:t>Selectie volgens kans:</a:t>
                </a:r>
              </a:p>
              <a:p>
                <a:pPr marL="0" indent="0">
                  <a:buNone/>
                </a:pPr>
                <a:r>
                  <a:rPr lang="nl-NL" sz="2800" dirty="0" smtClean="0"/>
                  <a:t>T </a:t>
                </a:r>
                <a:r>
                  <a:rPr lang="nl-NL" sz="2800" dirty="0"/>
                  <a:t>= </a:t>
                </a:r>
                <a14:m>
                  <m:oMath xmlns:m="http://schemas.openxmlformats.org/officeDocument/2006/math">
                    <m:r>
                      <a:rPr lang="nl-NL" sz="2800" b="0" i="1" smtClean="0">
                        <a:latin typeface="Cambria Math"/>
                      </a:rPr>
                      <m:t>0.6</m:t>
                    </m:r>
                  </m:oMath>
                </a14:m>
                <a:r>
                  <a:rPr lang="nl-NL" sz="2800" dirty="0" smtClean="0"/>
                  <a:t>+</a:t>
                </a:r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/>
                          </a:rPr>
                          <m:t>0.6</m:t>
                        </m:r>
                      </m:num>
                      <m:den>
                        <m:r>
                          <a:rPr lang="nl-NL" sz="2800" b="0" i="1" smtClean="0">
                            <a:latin typeface="Cambria Math"/>
                          </a:rPr>
                          <m:t>𝑖</m:t>
                        </m:r>
                        <m:r>
                          <a:rPr lang="nl-NL" sz="28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800" dirty="0" smtClean="0"/>
                  <a:t>)     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=</a:t>
                </a:r>
                <a:r>
                  <a:rPr lang="en-US" sz="2400" dirty="0" err="1" smtClean="0"/>
                  <a:t>positie</a:t>
                </a:r>
                <a:r>
                  <a:rPr lang="en-US" sz="2400" dirty="0" smtClean="0"/>
                  <a:t> in ranking</a:t>
                </a:r>
                <a:endParaRPr lang="nl-NL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6659" y="1455167"/>
            <a:ext cx="27289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/>
              <a:t>Ouderpopulatie (26)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67178" y="3462099"/>
            <a:ext cx="29594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/>
              <a:t>Nieuwe generatie (52)</a:t>
            </a:r>
          </a:p>
          <a:p>
            <a:pPr algn="ctr"/>
            <a:r>
              <a:rPr lang="nl-NL" sz="2400" dirty="0" smtClean="0"/>
              <a:t>+ Ouderpopulatie (26)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82711" y="5919663"/>
            <a:ext cx="3753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Nieuwe Ouderpopulatie (26)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6804248" y="1987534"/>
            <a:ext cx="504056" cy="13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804248" y="4388615"/>
            <a:ext cx="504056" cy="141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4506" y="4767535"/>
            <a:ext cx="11608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Selectie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6870" y="2319263"/>
            <a:ext cx="31695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Recombinatie + mutatie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3816424" cy="26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2167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3789040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Visualisatie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r="50664"/>
          <a:stretch/>
        </p:blipFill>
        <p:spPr>
          <a:xfrm>
            <a:off x="628650" y="2649853"/>
            <a:ext cx="3053437" cy="274937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50593" r="71"/>
          <a:stretch/>
        </p:blipFill>
        <p:spPr>
          <a:xfrm>
            <a:off x="5610033" y="2639617"/>
            <a:ext cx="3053437" cy="2749377"/>
          </a:xfrm>
          <a:prstGeom prst="rect">
            <a:avLst/>
          </a:prstGeom>
        </p:spPr>
      </p:pic>
      <p:sp>
        <p:nvSpPr>
          <p:cNvPr id="7" name="PIJL-RECHTS 6"/>
          <p:cNvSpPr/>
          <p:nvPr/>
        </p:nvSpPr>
        <p:spPr>
          <a:xfrm>
            <a:off x="4212923" y="3490314"/>
            <a:ext cx="866274" cy="10479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verloop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eindresultaat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Formule SA onderzoeken</a:t>
            </a:r>
          </a:p>
          <a:p>
            <a:r>
              <a:rPr lang="nl-NL" dirty="0" smtClean="0"/>
              <a:t>Evaluatie score als maat voor tijd?</a:t>
            </a:r>
          </a:p>
          <a:p>
            <a:r>
              <a:rPr lang="nl-NL" dirty="0" smtClean="0"/>
              <a:t>Ook overcapaciteit beoordelen</a:t>
            </a:r>
          </a:p>
          <a:p>
            <a:r>
              <a:rPr lang="nl-NL" dirty="0" smtClean="0"/>
              <a:t>Vaste werkgroepindeling loslaten</a:t>
            </a:r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138684"/>
            <a:ext cx="3703212" cy="994172"/>
          </a:xfrm>
        </p:spPr>
        <p:txBody>
          <a:bodyPr>
            <a:noAutofit/>
          </a:bodyPr>
          <a:lstStyle/>
          <a:p>
            <a:r>
              <a:rPr lang="nl-NL" sz="4400" b="1" dirty="0" smtClean="0"/>
              <a:t>Team </a:t>
            </a:r>
            <a:r>
              <a:rPr lang="nl-NL" sz="4400" b="1" dirty="0" err="1" smtClean="0"/>
              <a:t>Datanose</a:t>
            </a:r>
            <a:endParaRPr lang="nl-NL" sz="44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602745" y="4739138"/>
            <a:ext cx="2541256" cy="7828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Bram Sloots</a:t>
            </a:r>
          </a:p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Natuur-  en Sterrenkunde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42924" t="11306" r="24503" b="58097"/>
          <a:stretch/>
        </p:blipFill>
        <p:spPr>
          <a:xfrm>
            <a:off x="338636" y="2729171"/>
            <a:ext cx="1559789" cy="179638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4"/>
          <a:srcRect l="-477" r="5929"/>
          <a:stretch/>
        </p:blipFill>
        <p:spPr>
          <a:xfrm>
            <a:off x="6684845" y="2729171"/>
            <a:ext cx="1548595" cy="179638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5"/>
          <a:srcRect l="56435" t="19048" r="25622" b="49385"/>
          <a:stretch/>
        </p:blipFill>
        <p:spPr>
          <a:xfrm>
            <a:off x="3671674" y="2726930"/>
            <a:ext cx="1535374" cy="1800871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338636" y="4739138"/>
            <a:ext cx="2145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50" dirty="0">
                <a:solidFill>
                  <a:prstClr val="black"/>
                </a:solidFill>
              </a:rPr>
              <a:t>Bas </a:t>
            </a:r>
            <a:r>
              <a:rPr lang="nl-NL" sz="1650" dirty="0" err="1">
                <a:solidFill>
                  <a:prstClr val="black"/>
                </a:solidFill>
              </a:rPr>
              <a:t>Châtel</a:t>
            </a:r>
            <a:endParaRPr lang="nl-NL" sz="1650" dirty="0">
              <a:solidFill>
                <a:prstClr val="black"/>
              </a:solidFill>
            </a:endParaRPr>
          </a:p>
          <a:p>
            <a:r>
              <a:rPr lang="nl-NL" sz="1650" dirty="0">
                <a:solidFill>
                  <a:prstClr val="black"/>
                </a:solidFill>
              </a:rPr>
              <a:t>Neurowetenschappen</a:t>
            </a:r>
            <a:r>
              <a:rPr lang="en-GB" sz="165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0195" y="4715657"/>
            <a:ext cx="2263517" cy="8063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Job Huisman</a:t>
            </a:r>
          </a:p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Neurowetenschappen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476672"/>
            <a:ext cx="1496346" cy="1496346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79" y="476672"/>
            <a:ext cx="1496346" cy="14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Vragen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14348" y="1628180"/>
            <a:ext cx="4878223" cy="3951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09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81944"/>
              </p:ext>
            </p:extLst>
          </p:nvPr>
        </p:nvGraphicFramePr>
        <p:xfrm>
          <a:off x="755576" y="1934840"/>
          <a:ext cx="7344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1368152"/>
                <a:gridCol w="1224136"/>
                <a:gridCol w="136815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Hoorcollege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Hoorcollege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Werkcollege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Roosters maken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81079"/>
              </p:ext>
            </p:extLst>
          </p:nvPr>
        </p:nvGraphicFramePr>
        <p:xfrm>
          <a:off x="1223320" y="3573016"/>
          <a:ext cx="6768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206834"/>
                <a:gridCol w="131344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300000">
            <a:off x="411757" y="1488911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610 Leerlingen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3358925" y="2243532"/>
            <a:ext cx="148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29 Vakken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rot="300000">
            <a:off x="3627351" y="4394880"/>
            <a:ext cx="23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 smtClean="0"/>
              <a:t>X 7 Lokalen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5839246"/>
            <a:ext cx="4516365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2800" b="1" dirty="0" smtClean="0"/>
              <a:t>Geldig rooster + 1000 punten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0971" y="1844824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Hoorcolleges,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89366" y="2163215"/>
            <a:ext cx="166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Werkcolleges,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49332" y="2478518"/>
            <a:ext cx="103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err="1" smtClean="0"/>
              <a:t>Praktica</a:t>
            </a:r>
            <a:endParaRPr lang="en-US" sz="2000" b="1" dirty="0"/>
          </a:p>
        </p:txBody>
      </p:sp>
      <p:sp>
        <p:nvSpPr>
          <p:cNvPr id="15" name="Curved Up Arrow 14"/>
          <p:cNvSpPr/>
          <p:nvPr/>
        </p:nvSpPr>
        <p:spPr>
          <a:xfrm rot="1260000">
            <a:off x="1306366" y="2428043"/>
            <a:ext cx="2340887" cy="52981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-720000">
            <a:off x="4283968" y="1454051"/>
            <a:ext cx="2160240" cy="51886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6060000">
            <a:off x="7263687" y="3355402"/>
            <a:ext cx="2160240" cy="66287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nl-NL" dirty="0" smtClean="0"/>
              <a:t>Twee keer op één dag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55696"/>
              </p:ext>
            </p:extLst>
          </p:nvPr>
        </p:nvGraphicFramePr>
        <p:xfrm>
          <a:off x="755576" y="2492896"/>
          <a:ext cx="6912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368152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Hoorcollege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Werkcollege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300000">
            <a:off x="6393264" y="3608199"/>
            <a:ext cx="2323072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- 10 per keer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4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Capaciteit van Lokalen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8905"/>
              </p:ext>
            </p:extLst>
          </p:nvPr>
        </p:nvGraphicFramePr>
        <p:xfrm>
          <a:off x="395536" y="2294880"/>
          <a:ext cx="828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167558"/>
                <a:gridCol w="1136698"/>
                <a:gridCol w="1008112"/>
                <a:gridCol w="1224136"/>
                <a:gridCol w="158417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Practicum (22)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-240000">
            <a:off x="3430334" y="3823764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Dubbele roostering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90021"/>
              </p:ext>
            </p:extLst>
          </p:nvPr>
        </p:nvGraphicFramePr>
        <p:xfrm>
          <a:off x="539552" y="2132856"/>
          <a:ext cx="78488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23542"/>
                <a:gridCol w="1136698"/>
                <a:gridCol w="1008112"/>
                <a:gridCol w="1224136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Vak 1</a:t>
                      </a:r>
                    </a:p>
                    <a:p>
                      <a:r>
                        <a:rPr lang="nl-NL" dirty="0" smtClean="0"/>
                        <a:t>Vak 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240000">
            <a:off x="6181918" y="3050856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2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Verdeling over de week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34048"/>
              </p:ext>
            </p:extLst>
          </p:nvPr>
        </p:nvGraphicFramePr>
        <p:xfrm>
          <a:off x="755576" y="2564904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  <a:gridCol w="1008112"/>
                <a:gridCol w="1368152"/>
                <a:gridCol w="1296144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Werkcollege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-240000">
            <a:off x="6029258" y="4098788"/>
            <a:ext cx="2707601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+ 20 per Groep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3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Heuristiek en </a:t>
            </a:r>
            <a:r>
              <a:rPr lang="nl-NL" dirty="0" err="1" smtClean="0"/>
              <a:t>Statespace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 smtClean="0"/>
                  <a:t>Vaste werkgroepen</a:t>
                </a:r>
              </a:p>
              <a:p>
                <a:r>
                  <a:rPr lang="nl-NL" dirty="0" smtClean="0"/>
                  <a:t>Altijd geldig</a:t>
                </a:r>
              </a:p>
              <a:p>
                <a:endParaRPr lang="nl-NL" dirty="0"/>
              </a:p>
              <a:p>
                <a:r>
                  <a:rPr lang="nl-NL" dirty="0" smtClean="0"/>
                  <a:t>124 unieke vakken, 45 werkgroepen</a:t>
                </a:r>
              </a:p>
              <a:p>
                <a:r>
                  <a:rPr lang="nl-NL" dirty="0" err="1" smtClean="0"/>
                  <a:t>Statespace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</a:rPr>
                              <m:t>140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</a:rPr>
                              <m:t>124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140!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124! · 16!</m:t>
                        </m:r>
                      </m:den>
                    </m:f>
                  </m:oMath>
                </a14:m>
                <a:r>
                  <a:rPr lang="en-US" dirty="0" smtClean="0"/>
                  <a:t> = 4.27·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  <m:r>
                          <a:rPr lang="nl-NL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nl-NL" dirty="0"/>
              </a:p>
              <a:p>
                <a:r>
                  <a:rPr lang="nl-NL" dirty="0" smtClean="0"/>
                  <a:t>Theoretisch maximum = 1900 punten</a:t>
                </a:r>
              </a:p>
              <a:p>
                <a:r>
                  <a:rPr lang="nl-NL" dirty="0" smtClean="0"/>
                  <a:t>Score evaluatie is maat voor tijd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9" r="25771" b="3205"/>
          <a:stretch/>
        </p:blipFill>
        <p:spPr>
          <a:xfrm>
            <a:off x="7217604" y="2852936"/>
            <a:ext cx="1646825" cy="34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 b="15751"/>
          <a:stretch/>
        </p:blipFill>
        <p:spPr>
          <a:xfrm>
            <a:off x="1772145" y="5157192"/>
            <a:ext cx="2160240" cy="1497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nl-NL" dirty="0" smtClean="0"/>
              <a:t>Algoritmen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Random</a:t>
            </a:r>
          </a:p>
          <a:p>
            <a:r>
              <a:rPr lang="nl-NL" dirty="0" err="1" smtClean="0"/>
              <a:t>Hillclimber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26 roosters per </a:t>
            </a:r>
            <a:r>
              <a:rPr lang="nl-NL" dirty="0" smtClean="0"/>
              <a:t>algoritme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r="14908"/>
          <a:stretch/>
        </p:blipFill>
        <p:spPr>
          <a:xfrm>
            <a:off x="6300192" y="637803"/>
            <a:ext cx="2360069" cy="307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11" y="4278213"/>
            <a:ext cx="3268627" cy="2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397</Words>
  <Application>Microsoft Office PowerPoint</Application>
  <PresentationFormat>On-screen Show (4:3)</PresentationFormat>
  <Paragraphs>171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Office Theme</vt:lpstr>
      <vt:lpstr>1_Office Theme</vt:lpstr>
      <vt:lpstr>2_Office Theme</vt:lpstr>
      <vt:lpstr>3_Office Theme</vt:lpstr>
      <vt:lpstr>4_Office Theme</vt:lpstr>
      <vt:lpstr>Lectures &amp; Lesroosters</vt:lpstr>
      <vt:lpstr>Team Datanose</vt:lpstr>
      <vt:lpstr>Roosters maken</vt:lpstr>
      <vt:lpstr>Twee keer op één dag</vt:lpstr>
      <vt:lpstr>Capaciteit van Lokalen</vt:lpstr>
      <vt:lpstr>Dubbele roostering</vt:lpstr>
      <vt:lpstr>Verdeling over de week</vt:lpstr>
      <vt:lpstr>Heuristiek en Statespace</vt:lpstr>
      <vt:lpstr>Algoritmen</vt:lpstr>
      <vt:lpstr>Methoden</vt:lpstr>
      <vt:lpstr>‘Random’</vt:lpstr>
      <vt:lpstr>‘Hillclimber’</vt:lpstr>
      <vt:lpstr>‘Simulated Annealing’</vt:lpstr>
      <vt:lpstr>‘Genetic Algorithm’</vt:lpstr>
      <vt:lpstr>‘Genetic Algorithm’</vt:lpstr>
      <vt:lpstr>Visualisatie</vt:lpstr>
      <vt:lpstr>Vergelijken verloop</vt:lpstr>
      <vt:lpstr>Vergelijken eindresultaat</vt:lpstr>
      <vt:lpstr>Discussie</vt:lpstr>
      <vt:lpstr>Vragen</vt:lpstr>
      <vt:lpstr>PowerPoint Presentation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UvA</dc:creator>
  <cp:lastModifiedBy>UvA</cp:lastModifiedBy>
  <cp:revision>4</cp:revision>
  <dcterms:created xsi:type="dcterms:W3CDTF">2016-05-24T08:09:42Z</dcterms:created>
  <dcterms:modified xsi:type="dcterms:W3CDTF">2016-05-24T12:20:37Z</dcterms:modified>
</cp:coreProperties>
</file>