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57" r:id="rId3"/>
    <p:sldId id="260" r:id="rId4"/>
    <p:sldId id="259" r:id="rId5"/>
    <p:sldId id="258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88AA-4B58-41F5-8828-5416AD088F5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38835-225C-4FE8-A0B2-A64BB4AF4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7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9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6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2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5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615159"/>
            <a:ext cx="7772400" cy="1470025"/>
          </a:xfrm>
        </p:spPr>
        <p:txBody>
          <a:bodyPr/>
          <a:lstStyle/>
          <a:p>
            <a:r>
              <a:rPr lang="nl-NL" dirty="0" err="1"/>
              <a:t>Lectures</a:t>
            </a:r>
            <a:r>
              <a:rPr lang="nl-NL" dirty="0"/>
              <a:t> &amp; Lesroosters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98876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</a:t>
            </a:r>
            <a:r>
              <a:rPr lang="nl-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Datanose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 </a:t>
            </a:r>
            <a:r>
              <a:rPr lang="nl-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Châtel</a:t>
            </a:r>
            <a:endParaRPr lang="nl-NL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Huisman</a:t>
            </a:r>
          </a:p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Bram Sloots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98454"/>
            <a:ext cx="4824536" cy="321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‘</a:t>
            </a:r>
            <a:r>
              <a:rPr lang="nl-NL" dirty="0" err="1" smtClean="0"/>
              <a:t>Hillclimber</a:t>
            </a:r>
            <a:r>
              <a:rPr lang="nl-NL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1 vak per keer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‘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r>
              <a:rPr lang="nl-NL" dirty="0" smtClean="0"/>
              <a:t>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= float(temperature) * pow(float(alpha), float(</a:t>
            </a:r>
            <a:r>
              <a:rPr lang="en-US" dirty="0" err="1"/>
              <a:t>i</a:t>
            </a:r>
            <a:r>
              <a:rPr lang="en-US" dirty="0" smtClean="0"/>
              <a:t>))</a:t>
            </a:r>
          </a:p>
          <a:p>
            <a:r>
              <a:rPr lang="en-US" dirty="0"/>
              <a:t>alpha = float(1) - (float(1) / float(</a:t>
            </a:r>
            <a:r>
              <a:rPr lang="en-US" dirty="0" err="1"/>
              <a:t>n_mutations_simann</a:t>
            </a:r>
            <a:r>
              <a:rPr lang="en-US" dirty="0" smtClean="0"/>
              <a:t>))</a:t>
            </a:r>
          </a:p>
          <a:p>
            <a:r>
              <a:rPr lang="nl-NL" dirty="0" smtClean="0"/>
              <a:t>Temperatuur tussen 0 en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‘</a:t>
            </a: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r>
              <a:rPr lang="nl-NL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Controleren op geldigheid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Vergelijken verloop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Vergelijken eindresultaat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Formule SA onderzoeken</a:t>
            </a:r>
          </a:p>
          <a:p>
            <a:r>
              <a:rPr lang="nl-NL" dirty="0" smtClean="0"/>
              <a:t>Evaluatie score als maat voor tijd?</a:t>
            </a:r>
          </a:p>
          <a:p>
            <a:r>
              <a:rPr lang="nl-NL" dirty="0" smtClean="0"/>
              <a:t>Ook overcapaciteit beoordelen</a:t>
            </a:r>
          </a:p>
          <a:p>
            <a:r>
              <a:rPr lang="nl-NL" dirty="0" smtClean="0"/>
              <a:t>Vaste werkgroepindeling loslaten</a:t>
            </a:r>
          </a:p>
          <a:p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925960"/>
            <a:ext cx="8229600" cy="1143000"/>
          </a:xfrm>
        </p:spPr>
        <p:txBody>
          <a:bodyPr/>
          <a:lstStyle/>
          <a:p>
            <a:r>
              <a:rPr lang="nl-NL" dirty="0" smtClean="0"/>
              <a:t>Vragen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81944"/>
              </p:ext>
            </p:extLst>
          </p:nvPr>
        </p:nvGraphicFramePr>
        <p:xfrm>
          <a:off x="755576" y="1934840"/>
          <a:ext cx="73448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24136"/>
                <a:gridCol w="1368152"/>
                <a:gridCol w="1224136"/>
                <a:gridCol w="1368152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Hoorcollege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Hoorcollege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Werkcollege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Roosters maken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81079"/>
              </p:ext>
            </p:extLst>
          </p:nvPr>
        </p:nvGraphicFramePr>
        <p:xfrm>
          <a:off x="1223320" y="3573016"/>
          <a:ext cx="67687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080120"/>
                <a:gridCol w="1008112"/>
                <a:gridCol w="1206834"/>
                <a:gridCol w="131344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300000">
            <a:off x="411757" y="1488911"/>
            <a:ext cx="2048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610 </a:t>
            </a:r>
            <a:r>
              <a:rPr lang="nl-NL" sz="2400" b="1" dirty="0" smtClean="0"/>
              <a:t>Leerlingen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 rot="-180000">
            <a:off x="3472598" y="2258339"/>
            <a:ext cx="148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29 Vakken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 rot="120000">
            <a:off x="3787470" y="4393489"/>
            <a:ext cx="163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X 7 Lokalen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5839246"/>
            <a:ext cx="4516365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nl-NL" sz="2800" b="1" dirty="0" smtClean="0"/>
              <a:t>Geldig </a:t>
            </a:r>
            <a:r>
              <a:rPr lang="nl-NL" sz="2800" b="1" dirty="0" smtClean="0"/>
              <a:t>rooster </a:t>
            </a:r>
            <a:r>
              <a:rPr lang="nl-NL" sz="2800" b="1" dirty="0" smtClean="0"/>
              <a:t>+ </a:t>
            </a:r>
            <a:r>
              <a:rPr lang="nl-NL" sz="2800" b="1" dirty="0" smtClean="0"/>
              <a:t>1000 punten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80971" y="1844824"/>
            <a:ext cx="162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 smtClean="0"/>
              <a:t>Hoorcolleges,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89366" y="2163215"/>
            <a:ext cx="1663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 smtClean="0"/>
              <a:t>Werkcolleges,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49332" y="2492896"/>
            <a:ext cx="1038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 err="1" smtClean="0"/>
              <a:t>Praktica</a:t>
            </a:r>
            <a:endParaRPr lang="en-US" sz="2000" b="1" dirty="0"/>
          </a:p>
        </p:txBody>
      </p:sp>
      <p:sp>
        <p:nvSpPr>
          <p:cNvPr id="15" name="Curved Up Arrow 14"/>
          <p:cNvSpPr/>
          <p:nvPr/>
        </p:nvSpPr>
        <p:spPr>
          <a:xfrm rot="1260000">
            <a:off x="1306366" y="2428043"/>
            <a:ext cx="2340887" cy="529816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rot="-720000">
            <a:off x="4283968" y="1454051"/>
            <a:ext cx="2160240" cy="518863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6060000">
            <a:off x="7263687" y="3355402"/>
            <a:ext cx="2160240" cy="662879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nl-NL" dirty="0" smtClean="0"/>
              <a:t>Twee keer op één dag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44891"/>
              </p:ext>
            </p:extLst>
          </p:nvPr>
        </p:nvGraphicFramePr>
        <p:xfrm>
          <a:off x="755576" y="1916832"/>
          <a:ext cx="6912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080120"/>
                <a:gridCol w="1008112"/>
                <a:gridCol w="1368152"/>
                <a:gridCol w="1296144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Hoorcollege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Werkcollege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300000">
            <a:off x="6393264" y="2627407"/>
            <a:ext cx="2323072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- 10 per keer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44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Capaciteit van Lokalen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58905"/>
              </p:ext>
            </p:extLst>
          </p:nvPr>
        </p:nvGraphicFramePr>
        <p:xfrm>
          <a:off x="395536" y="2294880"/>
          <a:ext cx="82809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167558"/>
                <a:gridCol w="1136698"/>
                <a:gridCol w="1008112"/>
                <a:gridCol w="1224136"/>
                <a:gridCol w="158417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Lokaal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B1.01</a:t>
                      </a:r>
                      <a:r>
                        <a:rPr lang="nl-NL" baseline="0" dirty="0" smtClean="0"/>
                        <a:t> 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B1.01</a:t>
                      </a:r>
                      <a:r>
                        <a:rPr lang="nl-NL" baseline="0" dirty="0" smtClean="0"/>
                        <a:t> 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Practicum (22)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B1.01</a:t>
                      </a:r>
                      <a:r>
                        <a:rPr lang="nl-NL" baseline="0" dirty="0" smtClean="0"/>
                        <a:t> 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B1.01</a:t>
                      </a:r>
                      <a:r>
                        <a:rPr lang="nl-NL" baseline="0" dirty="0" smtClean="0"/>
                        <a:t> 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-240000">
            <a:off x="3430334" y="3823764"/>
            <a:ext cx="2717411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- 1 per Leerling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86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Dubbele roostering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90021"/>
              </p:ext>
            </p:extLst>
          </p:nvPr>
        </p:nvGraphicFramePr>
        <p:xfrm>
          <a:off x="539552" y="2132856"/>
          <a:ext cx="784887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023542"/>
                <a:gridCol w="1136698"/>
                <a:gridCol w="1008112"/>
                <a:gridCol w="1224136"/>
                <a:gridCol w="1296144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Lokaal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B1.02</a:t>
                      </a:r>
                    </a:p>
                    <a:p>
                      <a:r>
                        <a:rPr lang="nl-NL" dirty="0" smtClean="0"/>
                        <a:t>C1.01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B1.02</a:t>
                      </a:r>
                    </a:p>
                    <a:p>
                      <a:r>
                        <a:rPr lang="nl-NL" dirty="0" smtClean="0"/>
                        <a:t>C1.01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Vak 1</a:t>
                      </a:r>
                    </a:p>
                    <a:p>
                      <a:r>
                        <a:rPr lang="nl-NL" dirty="0" smtClean="0"/>
                        <a:t>Vak 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B1.02</a:t>
                      </a:r>
                    </a:p>
                    <a:p>
                      <a:r>
                        <a:rPr lang="nl-NL" dirty="0" smtClean="0"/>
                        <a:t>C1.01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B1.02</a:t>
                      </a:r>
                    </a:p>
                    <a:p>
                      <a:r>
                        <a:rPr lang="nl-NL" dirty="0" smtClean="0"/>
                        <a:t>C1.01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240000">
            <a:off x="6181918" y="3050856"/>
            <a:ext cx="2717411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- 1 per Leerling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02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Verdeling over de week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35839"/>
              </p:ext>
            </p:extLst>
          </p:nvPr>
        </p:nvGraphicFramePr>
        <p:xfrm>
          <a:off x="755576" y="3068960"/>
          <a:ext cx="770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368152"/>
                <a:gridCol w="1008112"/>
                <a:gridCol w="1368152"/>
                <a:gridCol w="1296144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Werkcollege</a:t>
                      </a:r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/>
                        <a:t>Hoorcollege</a:t>
                      </a:r>
                      <a:endParaRPr lang="en-US" sz="18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/>
                        <a:t>Hoorcollege</a:t>
                      </a:r>
                      <a:endParaRPr lang="en-US" sz="18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-240000">
            <a:off x="988698" y="4746860"/>
            <a:ext cx="2707601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+ 20 per Groep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937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Heuristiek en </a:t>
            </a:r>
            <a:r>
              <a:rPr lang="nl-NL" dirty="0" err="1" smtClean="0"/>
              <a:t>Statespace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l-NL" dirty="0" smtClean="0"/>
                  <a:t>Vaste </a:t>
                </a:r>
                <a:r>
                  <a:rPr lang="nl-NL" dirty="0" smtClean="0"/>
                  <a:t>werkgroepen</a:t>
                </a:r>
              </a:p>
              <a:p>
                <a:r>
                  <a:rPr lang="nl-NL" dirty="0" smtClean="0"/>
                  <a:t>Altijd geldig</a:t>
                </a:r>
                <a:endParaRPr lang="nl-NL" dirty="0" smtClean="0"/>
              </a:p>
              <a:p>
                <a:endParaRPr lang="nl-NL" dirty="0"/>
              </a:p>
              <a:p>
                <a:r>
                  <a:rPr lang="nl-NL" dirty="0" smtClean="0"/>
                  <a:t>124 unieke vakken, 45 werkgroepen</a:t>
                </a:r>
              </a:p>
              <a:p>
                <a:r>
                  <a:rPr lang="nl-NL" dirty="0" err="1" smtClean="0"/>
                  <a:t>Statespace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/>
                              </a:rPr>
                              <m:t>140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/>
                              </a:rPr>
                              <m:t>124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140!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124! · 16!</m:t>
                        </m:r>
                      </m:den>
                    </m:f>
                  </m:oMath>
                </a14:m>
                <a:r>
                  <a:rPr lang="en-US" dirty="0" smtClean="0"/>
                  <a:t> = 4.27·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  <m:r>
                          <a:rPr lang="nl-NL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nl-NL" dirty="0"/>
              </a:p>
              <a:p>
                <a:r>
                  <a:rPr lang="nl-NL" dirty="0" smtClean="0"/>
                  <a:t>Theoretisch maximum = 1900 </a:t>
                </a:r>
                <a:r>
                  <a:rPr lang="nl-NL" dirty="0" smtClean="0"/>
                  <a:t>punten</a:t>
                </a:r>
                <a:endParaRPr lang="nl-NL" dirty="0" smtClean="0"/>
              </a:p>
              <a:p>
                <a:r>
                  <a:rPr lang="nl-NL" dirty="0" smtClean="0"/>
                  <a:t>Score evaluatie is maat voor tijd</a:t>
                </a:r>
                <a:endParaRPr lang="en-US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8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Random</a:t>
            </a:r>
          </a:p>
          <a:p>
            <a:r>
              <a:rPr lang="nl-NL" dirty="0" err="1" smtClean="0"/>
              <a:t>Hillclimber</a:t>
            </a:r>
            <a:endParaRPr lang="nl-NL" dirty="0" smtClean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26 roosters per </a:t>
            </a:r>
            <a:r>
              <a:rPr lang="nl-NL" dirty="0" err="1" smtClean="0"/>
              <a:t>algorithme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‘Random’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289</Words>
  <Application>Microsoft Office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Lectures &amp; Lesroosters</vt:lpstr>
      <vt:lpstr>Roosters maken</vt:lpstr>
      <vt:lpstr>Twee keer op één dag</vt:lpstr>
      <vt:lpstr>Capaciteit van Lokalen</vt:lpstr>
      <vt:lpstr>Dubbele roostering</vt:lpstr>
      <vt:lpstr>Verdeling over de week</vt:lpstr>
      <vt:lpstr>Heuristiek en Statespace</vt:lpstr>
      <vt:lpstr>Methoden</vt:lpstr>
      <vt:lpstr>‘Random’</vt:lpstr>
      <vt:lpstr>‘Hillclimber’</vt:lpstr>
      <vt:lpstr>‘Simulated Annealing’</vt:lpstr>
      <vt:lpstr>‘Genetic Algorithm’</vt:lpstr>
      <vt:lpstr>Vergelijken verloop</vt:lpstr>
      <vt:lpstr>Vergelijken eindresultaat</vt:lpstr>
      <vt:lpstr>Discussie</vt:lpstr>
      <vt:lpstr>Vragen</vt:lpstr>
      <vt:lpstr>PowerPoint Presentation</vt:lpstr>
    </vt:vector>
  </TitlesOfParts>
  <Company>Universiteit van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UvA</dc:creator>
  <cp:lastModifiedBy>UvA</cp:lastModifiedBy>
  <cp:revision>2</cp:revision>
  <dcterms:created xsi:type="dcterms:W3CDTF">2016-05-24T08:09:42Z</dcterms:created>
  <dcterms:modified xsi:type="dcterms:W3CDTF">2016-05-24T09:52:37Z</dcterms:modified>
</cp:coreProperties>
</file>