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51" r:id="rId2"/>
  </p:sldMasterIdLst>
  <p:notesMasterIdLst>
    <p:notesMasterId r:id="rId34"/>
  </p:notesMasterIdLst>
  <p:sldIdLst>
    <p:sldId id="345" r:id="rId3"/>
    <p:sldId id="407" r:id="rId4"/>
    <p:sldId id="408" r:id="rId5"/>
    <p:sldId id="386" r:id="rId6"/>
    <p:sldId id="418" r:id="rId7"/>
    <p:sldId id="419" r:id="rId8"/>
    <p:sldId id="413" r:id="rId9"/>
    <p:sldId id="422" r:id="rId10"/>
    <p:sldId id="423" r:id="rId11"/>
    <p:sldId id="424" r:id="rId12"/>
    <p:sldId id="425" r:id="rId13"/>
    <p:sldId id="426" r:id="rId14"/>
    <p:sldId id="427" r:id="rId15"/>
    <p:sldId id="389" r:id="rId16"/>
    <p:sldId id="390" r:id="rId17"/>
    <p:sldId id="391" r:id="rId18"/>
    <p:sldId id="392" r:id="rId19"/>
    <p:sldId id="393" r:id="rId20"/>
    <p:sldId id="394" r:id="rId21"/>
    <p:sldId id="406" r:id="rId22"/>
    <p:sldId id="409" r:id="rId23"/>
    <p:sldId id="396" r:id="rId24"/>
    <p:sldId id="410" r:id="rId25"/>
    <p:sldId id="412" r:id="rId26"/>
    <p:sldId id="397" r:id="rId27"/>
    <p:sldId id="399" r:id="rId28"/>
    <p:sldId id="400" r:id="rId29"/>
    <p:sldId id="401" r:id="rId30"/>
    <p:sldId id="402" r:id="rId31"/>
    <p:sldId id="403" r:id="rId32"/>
    <p:sldId id="428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AD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83721" autoAdjust="0"/>
  </p:normalViewPr>
  <p:slideViewPr>
    <p:cSldViewPr>
      <p:cViewPr varScale="1">
        <p:scale>
          <a:sx n="60" d="100"/>
          <a:sy n="60" d="100"/>
        </p:scale>
        <p:origin x="139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88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4B9B36-6215-4D81-93F2-0A41066F9BE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A74145-97FB-4B0F-913F-F42B243AF590}" type="slidenum">
              <a:rPr lang="zh-TW" altLang="en-US" smtClean="0"/>
              <a:pPr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A74145-97FB-4B0F-913F-F42B243AF590}" type="slidenum">
              <a:rPr lang="zh-TW" altLang="en-US" smtClean="0"/>
              <a:pPr>
                <a:spcBef>
                  <a:spcPct val="0"/>
                </a:spcBef>
              </a:pPr>
              <a:t>3</a:t>
            </a:fld>
            <a:endParaRPr lang="en-US" altLang="zh-TW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23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A74145-97FB-4B0F-913F-F42B243AF590}" type="slidenum">
              <a:rPr lang="zh-TW" altLang="en-US" smtClean="0"/>
              <a:pPr>
                <a:spcBef>
                  <a:spcPct val="0"/>
                </a:spcBef>
              </a:pPr>
              <a:t>13</a:t>
            </a:fld>
            <a:endParaRPr lang="en-US" altLang="zh-TW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46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A74145-97FB-4B0F-913F-F42B243AF590}" type="slidenum">
              <a:rPr lang="zh-TW" altLang="en-US" smtClean="0"/>
              <a:pPr>
                <a:spcBef>
                  <a:spcPct val="0"/>
                </a:spcBef>
              </a:pPr>
              <a:t>21</a:t>
            </a:fld>
            <a:endParaRPr lang="en-US" altLang="zh-TW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2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bkgrd_ti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6200" y="6553200"/>
            <a:ext cx="1543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200" b="1" i="1" smtClean="0">
                <a:solidFill>
                  <a:srgbClr val="FAEDDE"/>
                </a:solidFill>
                <a:latin typeface="Book Antiqua" panose="02040602050305030304" pitchFamily="18" charset="0"/>
                <a:ea typeface="新細明體" panose="02020500000000000000" pitchFamily="18" charset="-120"/>
              </a:rPr>
              <a:t>McGraw-Hill/Irwin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876800" y="6553200"/>
            <a:ext cx="426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zh-TW" sz="1200" b="1" i="1" smtClean="0">
                <a:solidFill>
                  <a:srgbClr val="FAEDDE"/>
                </a:solidFill>
                <a:latin typeface="Book Antiqua" panose="02040602050305030304" pitchFamily="18" charset="0"/>
                <a:ea typeface="新細明體" panose="02020500000000000000" pitchFamily="18" charset="-120"/>
              </a:rPr>
              <a:t>© 2008 The McGraw-Hill Companies, All Rights Reserved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191000" y="1295400"/>
            <a:ext cx="4572000" cy="2305050"/>
          </a:xfrm>
          <a:solidFill>
            <a:srgbClr val="FAEDDE"/>
          </a:solidFill>
          <a:effectLst>
            <a:outerShdw dist="81320" dir="2319588" algn="ctr" rotWithShape="0">
              <a:schemeClr val="tx1"/>
            </a:outerShdw>
          </a:effectLst>
        </p:spPr>
        <p:txBody>
          <a:bodyPr anchorCtr="1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3886200"/>
            <a:ext cx="4572000" cy="1752600"/>
          </a:xfrm>
          <a:solidFill>
            <a:srgbClr val="FAEDDE"/>
          </a:solidFill>
          <a:effectLst>
            <a:outerShdw dist="89803" dir="2700000" algn="ctr" rotWithShape="0">
              <a:schemeClr val="tx1"/>
            </a:outerShdw>
          </a:effectLst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971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46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05650" y="0"/>
            <a:ext cx="2038350" cy="6477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0600" y="0"/>
            <a:ext cx="5962650" cy="6477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495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931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848599" cy="2352675"/>
          </a:xfrm>
        </p:spPr>
        <p:txBody>
          <a:bodyPr anchor="t"/>
          <a:lstStyle>
            <a:lvl1pPr algn="ctr">
              <a:lnSpc>
                <a:spcPct val="150000"/>
              </a:lnSpc>
              <a:defRPr sz="4400" b="0" cap="all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1" y="4214813"/>
            <a:ext cx="7848599" cy="1500187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400"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46163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90600" y="12954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67300" y="12954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708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400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388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451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12890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7052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091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001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05650" y="0"/>
            <a:ext cx="2038350" cy="6477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0600" y="0"/>
            <a:ext cx="5962650" cy="6477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18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9218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90600" y="12954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67300" y="12954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3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88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43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405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0227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5049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_bkgrd_slid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954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152400" y="6172200"/>
            <a:ext cx="557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400" b="1" smtClean="0">
                <a:solidFill>
                  <a:srgbClr val="FAEDDE"/>
                </a:solidFill>
                <a:ea typeface="新細明體" panose="02020500000000000000" pitchFamily="18" charset="-120"/>
              </a:rPr>
              <a:t>7-</a:t>
            </a:r>
            <a:fld id="{FFCFA22A-A089-420D-828A-702C5ED8AFA5}" type="slidenum">
              <a:rPr lang="en-US" altLang="zh-TW" sz="1400" b="1" smtClean="0">
                <a:solidFill>
                  <a:srgbClr val="FAEDDE"/>
                </a:solidFill>
                <a:ea typeface="新細明體" panose="02020500000000000000" pitchFamily="18" charset="-120"/>
              </a:rPr>
              <a:pPr eaLnBrk="1" hangingPunct="1">
                <a:defRPr/>
              </a:pPr>
              <a:t>‹#›</a:t>
            </a:fld>
            <a:endParaRPr lang="en-US" altLang="zh-TW" sz="1400" b="1" smtClean="0">
              <a:solidFill>
                <a:srgbClr val="FAEDDE"/>
              </a:solidFill>
              <a:ea typeface="新細明體" panose="02020500000000000000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_bkgrd_slid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954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152400" y="6172200"/>
            <a:ext cx="557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smtClean="0">
                <a:ln>
                  <a:noFill/>
                </a:ln>
                <a:solidFill>
                  <a:srgbClr val="FAEDDE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1-</a:t>
            </a:r>
            <a:fld id="{E219198C-045E-4F15-A2CD-C68C76A23110}" type="slidenum">
              <a:rPr kumimoji="0" lang="en-US" altLang="zh-TW" sz="1400" b="1" i="0" u="none" strike="noStrike" kern="1200" cap="none" spc="0" normalizeH="0" baseline="0" noProof="0" smtClean="0">
                <a:ln>
                  <a:noFill/>
                </a:ln>
                <a:solidFill>
                  <a:srgbClr val="FAEDDE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1" i="0" u="none" strike="noStrike" kern="1200" cap="none" spc="0" normalizeH="0" baseline="0" noProof="0" smtClean="0">
              <a:ln>
                <a:noFill/>
              </a:ln>
              <a:solidFill>
                <a:srgbClr val="FAEDDE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84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AEDD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oftware.ucv.ro/~eganea/AIR/KnowledgeFlowTutorial-3-5-8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cran.csie.ntu.edu.tw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waikato.ac.nz/ml/weka/downloading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62113" y="3175000"/>
            <a:ext cx="71120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ctr" eaLnBrk="1" hangingPunct="1">
              <a:spcBef>
                <a:spcPct val="20000"/>
              </a:spcBef>
              <a:defRPr/>
            </a:pPr>
            <a:endParaRPr lang="en-US" altLang="zh-TW" sz="3200" kern="0" dirty="0">
              <a:latin typeface="+mn-lt"/>
              <a:ea typeface="新細明體" pitchFamily="18" charset="-120"/>
            </a:endParaRPr>
          </a:p>
          <a:p>
            <a:pPr marL="342900" indent="-342900" algn="ctr" eaLnBrk="1" hangingPunct="1">
              <a:spcBef>
                <a:spcPct val="20000"/>
              </a:spcBef>
              <a:defRPr/>
            </a:pPr>
            <a:endParaRPr lang="en-US" altLang="zh-TW" sz="3200" kern="0" dirty="0">
              <a:latin typeface="+mn-lt"/>
              <a:ea typeface="新細明體" pitchFamily="18" charset="-120"/>
            </a:endParaRPr>
          </a:p>
          <a:p>
            <a:pPr marL="342900" indent="-342900" algn="ctr" eaLnBrk="1" hangingPunct="1">
              <a:spcBef>
                <a:spcPct val="20000"/>
              </a:spcBef>
              <a:defRPr/>
            </a:pPr>
            <a:endParaRPr lang="en-US" altLang="zh-TW" sz="2000" kern="0" dirty="0">
              <a:latin typeface="+mn-lt"/>
              <a:ea typeface="新細明體" pitchFamily="18" charset="-120"/>
            </a:endParaRPr>
          </a:p>
          <a:p>
            <a:pPr marL="342900" indent="-342900" algn="ctr" eaLnBrk="1" hangingPunct="1">
              <a:spcBef>
                <a:spcPct val="20000"/>
              </a:spcBef>
              <a:defRPr/>
            </a:pPr>
            <a:r>
              <a:rPr lang="zh-TW" altLang="en-US" sz="2400" kern="0" dirty="0">
                <a:latin typeface="+mn-lt"/>
                <a:ea typeface="新細明體" pitchFamily="18" charset="-120"/>
              </a:rPr>
              <a:t>楊立偉教授</a:t>
            </a:r>
          </a:p>
          <a:p>
            <a:pPr marL="342900" indent="-342900" algn="ctr" eaLnBrk="1" hangingPunct="1">
              <a:spcBef>
                <a:spcPct val="20000"/>
              </a:spcBef>
              <a:defRPr/>
            </a:pPr>
            <a:r>
              <a:rPr lang="zh-TW" altLang="en-US" sz="2400" kern="0" dirty="0">
                <a:latin typeface="+mn-lt"/>
                <a:ea typeface="新細明體" pitchFamily="18" charset="-120"/>
              </a:rPr>
              <a:t>台灣大學工管系</a:t>
            </a:r>
          </a:p>
          <a:p>
            <a:pPr marL="342900" indent="-342900" algn="ctr" eaLnBrk="1" hangingPunct="1">
              <a:spcBef>
                <a:spcPct val="20000"/>
              </a:spcBef>
              <a:defRPr/>
            </a:pPr>
            <a:endParaRPr lang="en-US" altLang="zh-TW" sz="2400" kern="0" dirty="0">
              <a:latin typeface="+mn-lt"/>
              <a:ea typeface="新細明體" pitchFamily="18" charset="-120"/>
            </a:endParaRPr>
          </a:p>
          <a:p>
            <a:pPr marL="342900" indent="-342900" algn="ctr" eaLnBrk="1" hangingPunct="1">
              <a:spcBef>
                <a:spcPct val="20000"/>
              </a:spcBef>
              <a:defRPr/>
            </a:pPr>
            <a:r>
              <a:rPr lang="en-US" altLang="zh-TW" sz="2400" kern="0" dirty="0" smtClean="0">
                <a:latin typeface="+mn-lt"/>
                <a:ea typeface="新細明體" pitchFamily="18" charset="-120"/>
              </a:rPr>
              <a:t>2018</a:t>
            </a:r>
            <a:endParaRPr lang="en-US" altLang="zh-TW" sz="2400" kern="0" dirty="0">
              <a:latin typeface="+mn-lt"/>
              <a:ea typeface="新細明體" pitchFamily="18" charset="-120"/>
            </a:endParaRPr>
          </a:p>
        </p:txBody>
      </p:sp>
      <p:sp>
        <p:nvSpPr>
          <p:cNvPr id="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C8137B57-0542-4D24-9514-8D58AA0D7B68}" type="slidenum">
              <a:rPr lang="zh-TW" altLang="en-US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Arial" panose="020B0604020202020204" pitchFamily="34" charset="0"/>
              </a:rPr>
              <a:pPr algn="r" eaLnBrk="1" hangingPunct="1">
                <a:defRPr/>
              </a:pPr>
              <a:t>1</a:t>
            </a:fld>
            <a:endParaRPr lang="en-US" altLang="zh-TW" sz="140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0" y="1371600"/>
            <a:ext cx="7086600" cy="16002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TW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Supplement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09713" y="3022600"/>
            <a:ext cx="7112000" cy="2206625"/>
          </a:xfrm>
        </p:spPr>
        <p:txBody>
          <a:bodyPr lIns="90488" tIns="44450" rIns="90488" bIns="44450"/>
          <a:lstStyle/>
          <a:p>
            <a:pPr algn="ctr" eaLnBrk="1" hangingPunct="1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algn="ctr" eaLnBrk="1" hangingPunct="1">
              <a:buFontTx/>
              <a:buNone/>
            </a:pPr>
            <a:r>
              <a:rPr lang="en-US" altLang="zh-TW" sz="2800" dirty="0" smtClean="0">
                <a:ea typeface="新細明體" panose="02020500000000000000" pitchFamily="18" charset="-120"/>
              </a:rPr>
              <a:t>Data Mining </a:t>
            </a:r>
            <a:r>
              <a:rPr lang="zh-TW" altLang="en-US" sz="2800" dirty="0" smtClean="0">
                <a:ea typeface="新細明體" panose="02020500000000000000" pitchFamily="18" charset="-120"/>
              </a:rPr>
              <a:t>工具介紹 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(Weka/R to MySQL)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Weka 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Database </a:t>
            </a:r>
            <a:r>
              <a:rPr lang="en-US" altLang="zh-TW" sz="2400" dirty="0" smtClean="0"/>
              <a:t>URL</a:t>
            </a:r>
            <a:r>
              <a:rPr lang="zh-TW" altLang="en-US" sz="2400" dirty="0" smtClean="0"/>
              <a:t>輸入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000" dirty="0" err="1" smtClean="0"/>
              <a:t>jdbc:mysql</a:t>
            </a:r>
            <a:r>
              <a:rPr lang="en-US" altLang="zh-TW" sz="2000" dirty="0"/>
              <a:t>://sqldb.demo.tornado.com.tw:3306/</a:t>
            </a:r>
            <a:r>
              <a:rPr lang="en-US" altLang="zh-TW" sz="2000" dirty="0" err="1"/>
              <a:t>sample?useUnicode</a:t>
            </a:r>
            <a:r>
              <a:rPr lang="en-US" altLang="zh-TW" sz="2000" dirty="0"/>
              <a:t>=</a:t>
            </a:r>
            <a:r>
              <a:rPr lang="en-US" altLang="zh-TW" sz="2000" dirty="0" err="1"/>
              <a:t>true&amp;useJDBCCompliantTimezoneShift</a:t>
            </a:r>
            <a:r>
              <a:rPr lang="en-US" altLang="zh-TW" sz="2000" dirty="0"/>
              <a:t>=</a:t>
            </a:r>
            <a:r>
              <a:rPr lang="en-US" altLang="zh-TW" sz="2000" dirty="0" err="1"/>
              <a:t>true&amp;useLegacyDatetimeCode</a:t>
            </a:r>
            <a:r>
              <a:rPr lang="en-US" altLang="zh-TW" sz="2000" dirty="0"/>
              <a:t>=</a:t>
            </a:r>
            <a:r>
              <a:rPr lang="en-US" altLang="zh-TW" sz="2000" dirty="0" err="1"/>
              <a:t>false&amp;serverTimezone</a:t>
            </a:r>
            <a:r>
              <a:rPr lang="en-US" altLang="zh-TW" sz="2000" dirty="0"/>
              <a:t>=UTC</a:t>
            </a:r>
            <a:endParaRPr lang="en-US" altLang="zh-TW" sz="2400" dirty="0"/>
          </a:p>
          <a:p>
            <a:r>
              <a:rPr lang="zh-TW" altLang="en-US" sz="2400" dirty="0" smtClean="0"/>
              <a:t>輸入使用者名稱</a:t>
            </a:r>
            <a:r>
              <a:rPr lang="zh-TW" altLang="en-US" sz="2400" dirty="0"/>
              <a:t>及密碼</a:t>
            </a:r>
          </a:p>
          <a:p>
            <a:r>
              <a:rPr lang="zh-TW" altLang="en-US" sz="2400" dirty="0" smtClean="0"/>
              <a:t>輸入</a:t>
            </a:r>
            <a:r>
              <a:rPr lang="en-US" altLang="zh-TW" sz="2400" dirty="0" smtClean="0"/>
              <a:t>Query</a:t>
            </a:r>
            <a:r>
              <a:rPr lang="zh-TW" altLang="en-US" sz="2400" dirty="0" smtClean="0"/>
              <a:t>指令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000" dirty="0" smtClean="0"/>
              <a:t>SELECT </a:t>
            </a:r>
            <a:r>
              <a:rPr lang="en-US" altLang="zh-TW" sz="2000" dirty="0"/>
              <a:t>outlook, temperature, 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humidity</a:t>
            </a:r>
            <a:r>
              <a:rPr lang="en-US" altLang="zh-TW" sz="2000" dirty="0"/>
              <a:t>, windy, play FROM tennis</a:t>
            </a:r>
            <a:r>
              <a:rPr lang="en-US" altLang="zh-TW" sz="2400" dirty="0"/>
              <a:t> </a:t>
            </a:r>
          </a:p>
          <a:p>
            <a:r>
              <a:rPr lang="zh-TW" altLang="en-US" sz="2400" dirty="0" smtClean="0"/>
              <a:t>選擇</a:t>
            </a:r>
            <a:r>
              <a:rPr lang="en-US" altLang="zh-TW" sz="2400" dirty="0" smtClean="0"/>
              <a:t>DB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config</a:t>
            </a:r>
            <a:r>
              <a:rPr lang="en-US" altLang="zh-TW" sz="2400" dirty="0" smtClean="0"/>
              <a:t> file</a:t>
            </a:r>
          </a:p>
          <a:p>
            <a:pPr lvl="1"/>
            <a:r>
              <a:rPr lang="zh-TW" altLang="en-US" sz="2000" dirty="0" smtClean="0"/>
              <a:t>下載</a:t>
            </a:r>
            <a:r>
              <a:rPr lang="zh-TW" altLang="en-US" sz="2000" dirty="0"/>
              <a:t>課程網頁上</a:t>
            </a:r>
            <a:r>
              <a:rPr lang="en-US" altLang="zh-TW" sz="2000" dirty="0" err="1"/>
              <a:t>mysql.props</a:t>
            </a:r>
            <a:r>
              <a:rPr lang="zh-TW" altLang="en-US" sz="2000" dirty="0" smtClean="0"/>
              <a:t>檔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選擇該檔案</a:t>
            </a:r>
            <a:endParaRPr lang="en-US" altLang="zh-TW" sz="20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551" y="2514600"/>
            <a:ext cx="3593306" cy="40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01925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Weka </a:t>
            </a:r>
            <a:r>
              <a:rPr lang="en-US" altLang="zh-TW" dirty="0" smtClean="0"/>
              <a:t>(5)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在</a:t>
            </a:r>
            <a:r>
              <a:rPr lang="en-US" altLang="zh-TW" sz="2400" dirty="0" smtClean="0"/>
              <a:t>Visualization</a:t>
            </a:r>
            <a:r>
              <a:rPr lang="zh-TW" altLang="en-US" sz="2400" dirty="0" smtClean="0"/>
              <a:t>選</a:t>
            </a:r>
            <a:r>
              <a:rPr lang="en-US" altLang="zh-TW" sz="2400" dirty="0" err="1" smtClean="0"/>
              <a:t>TextViewer</a:t>
            </a:r>
            <a:r>
              <a:rPr lang="zh-TW" altLang="en-US" sz="2400" dirty="0"/>
              <a:t>，在右邊工作畫布上放置一個</a:t>
            </a:r>
            <a:r>
              <a:rPr lang="zh-TW" altLang="en-US" sz="2400" dirty="0" smtClean="0"/>
              <a:t>，</a:t>
            </a:r>
            <a:r>
              <a:rPr lang="zh-TW" altLang="en-US" sz="2400" dirty="0"/>
              <a:t>選取</a:t>
            </a:r>
            <a:r>
              <a:rPr lang="en-US" altLang="zh-TW" sz="2400" dirty="0" err="1" smtClean="0"/>
              <a:t>DatabaseLoader</a:t>
            </a:r>
            <a:r>
              <a:rPr lang="zh-TW" altLang="en-US" sz="2400" dirty="0" smtClean="0"/>
              <a:t>後</a:t>
            </a:r>
            <a:r>
              <a:rPr lang="zh-TW" altLang="en-US" sz="2400" dirty="0"/>
              <a:t>按右鍵</a:t>
            </a:r>
            <a:r>
              <a:rPr lang="zh-TW" altLang="en-US" sz="2400" dirty="0" smtClean="0"/>
              <a:t>選</a:t>
            </a:r>
            <a:r>
              <a:rPr lang="en-US" altLang="zh-TW" sz="2400" dirty="0" err="1" smtClean="0"/>
              <a:t>dataSet</a:t>
            </a:r>
            <a:r>
              <a:rPr lang="zh-TW" altLang="en-US" sz="2400" dirty="0" smtClean="0"/>
              <a:t>，產生一條線連至</a:t>
            </a:r>
            <a:r>
              <a:rPr lang="en-US" altLang="zh-TW" sz="2400" dirty="0" err="1" smtClean="0"/>
              <a:t>TextViewer</a:t>
            </a:r>
            <a:endParaRPr lang="en-US" altLang="zh-TW" sz="2000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67000"/>
            <a:ext cx="4829175" cy="36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09837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Weka </a:t>
            </a:r>
            <a:r>
              <a:rPr lang="en-US" altLang="zh-TW" dirty="0" smtClean="0"/>
              <a:t>(6)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295400"/>
            <a:ext cx="3048000" cy="5181600"/>
          </a:xfrm>
        </p:spPr>
        <p:txBody>
          <a:bodyPr/>
          <a:lstStyle/>
          <a:p>
            <a:r>
              <a:rPr lang="zh-TW" altLang="en-US" sz="2400" dirty="0" smtClean="0"/>
              <a:t>在左上角按下執行按鈕，下方訊息若出現</a:t>
            </a:r>
            <a:r>
              <a:rPr lang="en-US" altLang="zh-TW" sz="2400" dirty="0" smtClean="0"/>
              <a:t>Finished</a:t>
            </a:r>
            <a:r>
              <a:rPr lang="zh-TW" altLang="en-US" sz="2400" dirty="0" smtClean="0"/>
              <a:t>表示完成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若有錯誤訊息請檢查設定</a:t>
            </a:r>
            <a:r>
              <a:rPr lang="en-US" altLang="zh-TW" sz="2400" dirty="0" smtClean="0"/>
              <a:t>)</a:t>
            </a:r>
          </a:p>
          <a:p>
            <a:r>
              <a:rPr lang="zh-TW" altLang="en-US" sz="2400" dirty="0" smtClean="0"/>
              <a:t>選取</a:t>
            </a:r>
            <a:r>
              <a:rPr lang="en-US" altLang="zh-TW" sz="2400" dirty="0" err="1" smtClean="0"/>
              <a:t>TextViewer</a:t>
            </a:r>
            <a:r>
              <a:rPr lang="zh-TW" altLang="en-US" sz="2400" dirty="0" smtClean="0"/>
              <a:t>後</a:t>
            </a:r>
            <a:r>
              <a:rPr lang="zh-TW" altLang="en-US" sz="2400" dirty="0"/>
              <a:t>按右鍵</a:t>
            </a:r>
            <a:r>
              <a:rPr lang="zh-TW" altLang="en-US" sz="2400" dirty="0" smtClean="0"/>
              <a:t>選</a:t>
            </a:r>
            <a:r>
              <a:rPr lang="en-US" altLang="zh-TW" sz="2400" dirty="0" smtClean="0"/>
              <a:t>Show results</a:t>
            </a:r>
            <a:r>
              <a:rPr lang="zh-TW" altLang="en-US" sz="2400" dirty="0" smtClean="0"/>
              <a:t>，若出現查詢結果表示成功</a:t>
            </a:r>
            <a:endParaRPr lang="en-US" altLang="zh-TW" sz="20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397" y="1300702"/>
            <a:ext cx="5049203" cy="51795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3942397" y="1828800"/>
            <a:ext cx="705803" cy="2286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91200" y="5562600"/>
            <a:ext cx="3197087" cy="8382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888420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62113" y="3175000"/>
            <a:ext cx="71120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ctr" eaLnBrk="1" hangingPunct="1">
              <a:spcBef>
                <a:spcPct val="20000"/>
              </a:spcBef>
              <a:defRPr/>
            </a:pPr>
            <a:endParaRPr lang="en-US" altLang="zh-TW" sz="2400" kern="0" dirty="0">
              <a:latin typeface="+mn-lt"/>
              <a:ea typeface="新細明體" pitchFamily="18" charset="-120"/>
            </a:endParaRPr>
          </a:p>
        </p:txBody>
      </p:sp>
      <p:sp>
        <p:nvSpPr>
          <p:cNvPr id="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C8137B57-0542-4D24-9514-8D58AA0D7B68}" type="slidenum">
              <a:rPr lang="zh-TW" altLang="en-US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Arial" panose="020B0604020202020204" pitchFamily="34" charset="0"/>
              </a:rPr>
              <a:pPr algn="r" eaLnBrk="1" hangingPunct="1">
                <a:defRPr/>
              </a:pPr>
              <a:t>13</a:t>
            </a:fld>
            <a:endParaRPr lang="en-US" altLang="zh-TW" sz="140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0" y="1371600"/>
            <a:ext cx="7086600" cy="16002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endParaRPr lang="en-US" altLang="zh-TW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09713" y="3022600"/>
            <a:ext cx="7112000" cy="2206625"/>
          </a:xfrm>
        </p:spPr>
        <p:txBody>
          <a:bodyPr lIns="90488" tIns="44450" rIns="90488" bIns="44450"/>
          <a:lstStyle/>
          <a:p>
            <a:pPr algn="ctr" eaLnBrk="1" hangingPunct="1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algn="ctr" eaLnBrk="1" hangingPunct="1">
              <a:buFontTx/>
              <a:buNone/>
            </a:pPr>
            <a:r>
              <a:rPr lang="zh-TW" altLang="en-US" sz="2800" dirty="0" smtClean="0">
                <a:ea typeface="新細明體" panose="02020500000000000000" pitchFamily="18" charset="-120"/>
              </a:rPr>
              <a:t>使用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WEKA</a:t>
            </a:r>
            <a:r>
              <a:rPr lang="zh-TW" altLang="en-US" sz="2800" dirty="0" smtClean="0">
                <a:ea typeface="新細明體" panose="02020500000000000000" pitchFamily="18" charset="-120"/>
              </a:rPr>
              <a:t>進行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Data</a:t>
            </a:r>
            <a:r>
              <a:rPr lang="zh-TW" altLang="en-US" sz="2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Mining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969331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Using Weka – Tree (1)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000" smtClean="0">
                <a:ea typeface="新細明體" panose="02020500000000000000" pitchFamily="18" charset="-120"/>
              </a:rPr>
              <a:t>放置</a:t>
            </a:r>
            <a:r>
              <a:rPr lang="en-US" altLang="zh-TW" sz="2000" smtClean="0">
                <a:ea typeface="新細明體" panose="02020500000000000000" pitchFamily="18" charset="-120"/>
              </a:rPr>
              <a:t>Evaluation</a:t>
            </a:r>
            <a:r>
              <a:rPr lang="zh-TW" altLang="en-US" sz="2000" smtClean="0">
                <a:ea typeface="新細明體" panose="02020500000000000000" pitchFamily="18" charset="-120"/>
              </a:rPr>
              <a:t>→</a:t>
            </a:r>
            <a:r>
              <a:rPr lang="en-US" altLang="zh-TW" sz="2000" smtClean="0">
                <a:ea typeface="新細明體" panose="02020500000000000000" pitchFamily="18" charset="-120"/>
              </a:rPr>
              <a:t>ClassAssigner</a:t>
            </a:r>
            <a:r>
              <a:rPr lang="zh-TW" altLang="en-US" sz="2000" smtClean="0">
                <a:ea typeface="新細明體" panose="02020500000000000000" pitchFamily="18" charset="-120"/>
              </a:rPr>
              <a:t>，以及</a:t>
            </a:r>
            <a:r>
              <a:rPr lang="en-US" altLang="zh-TW" sz="2000" smtClean="0">
                <a:ea typeface="新細明體" panose="02020500000000000000" pitchFamily="18" charset="-120"/>
              </a:rPr>
              <a:t>TrainingSetMaker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000" smtClean="0">
                <a:ea typeface="新細明體" panose="02020500000000000000" pitchFamily="18" charset="-120"/>
              </a:rPr>
              <a:t>放置</a:t>
            </a:r>
            <a:r>
              <a:rPr lang="en-US" altLang="zh-TW" sz="2000" smtClean="0">
                <a:ea typeface="新細明體" panose="02020500000000000000" pitchFamily="18" charset="-120"/>
              </a:rPr>
              <a:t>Classifiers</a:t>
            </a:r>
            <a:r>
              <a:rPr lang="zh-TW" altLang="en-US" sz="2000" smtClean="0">
                <a:ea typeface="新細明體" panose="02020500000000000000" pitchFamily="18" charset="-120"/>
              </a:rPr>
              <a:t>→</a:t>
            </a:r>
            <a:r>
              <a:rPr lang="en-US" altLang="zh-TW" sz="2000" smtClean="0">
                <a:ea typeface="新細明體" panose="02020500000000000000" pitchFamily="18" charset="-120"/>
              </a:rPr>
              <a:t>trees</a:t>
            </a:r>
            <a:r>
              <a:rPr lang="zh-TW" altLang="en-US" sz="2000" smtClean="0">
                <a:ea typeface="新細明體" panose="02020500000000000000" pitchFamily="18" charset="-120"/>
              </a:rPr>
              <a:t>→</a:t>
            </a:r>
            <a:r>
              <a:rPr lang="en-US" altLang="zh-TW" sz="2000" smtClean="0">
                <a:ea typeface="新細明體" panose="02020500000000000000" pitchFamily="18" charset="-120"/>
              </a:rPr>
              <a:t>J48 (</a:t>
            </a:r>
            <a:r>
              <a:rPr lang="zh-TW" altLang="en-US" sz="2000" smtClean="0">
                <a:ea typeface="新細明體" panose="02020500000000000000" pitchFamily="18" charset="-120"/>
              </a:rPr>
              <a:t>即</a:t>
            </a:r>
            <a:r>
              <a:rPr lang="en-US" altLang="zh-TW" sz="2000" smtClean="0">
                <a:ea typeface="新細明體" panose="02020500000000000000" pitchFamily="18" charset="-120"/>
              </a:rPr>
              <a:t>C4.5</a:t>
            </a:r>
            <a:r>
              <a:rPr lang="zh-TW" altLang="en-US" sz="2000" smtClean="0">
                <a:ea typeface="新細明體" panose="02020500000000000000" pitchFamily="18" charset="-120"/>
              </a:rPr>
              <a:t>演算法之實作</a:t>
            </a:r>
            <a:r>
              <a:rPr lang="en-US" altLang="zh-TW" sz="2000" smtClean="0"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000" smtClean="0">
                <a:ea typeface="新細明體" panose="02020500000000000000" pitchFamily="18" charset="-120"/>
              </a:rPr>
              <a:t>放置</a:t>
            </a:r>
            <a:r>
              <a:rPr lang="en-US" altLang="zh-TW" sz="2000" smtClean="0">
                <a:ea typeface="新細明體" panose="02020500000000000000" pitchFamily="18" charset="-120"/>
              </a:rPr>
              <a:t>Visualization</a:t>
            </a:r>
            <a:r>
              <a:rPr lang="zh-TW" altLang="en-US" sz="2000" smtClean="0">
                <a:ea typeface="新細明體" panose="02020500000000000000" pitchFamily="18" charset="-120"/>
              </a:rPr>
              <a:t>→</a:t>
            </a:r>
            <a:r>
              <a:rPr lang="en-US" altLang="zh-TW" sz="2000" smtClean="0">
                <a:ea typeface="新細明體" panose="02020500000000000000" pitchFamily="18" charset="-120"/>
              </a:rPr>
              <a:t>TextViewer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TW" altLang="en-US" sz="2000" smtClean="0">
              <a:ea typeface="新細明體" panose="02020500000000000000" pitchFamily="18" charset="-120"/>
            </a:endParaRPr>
          </a:p>
        </p:txBody>
      </p:sp>
      <p:pic>
        <p:nvPicPr>
          <p:cNvPr id="11268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3438525"/>
            <a:ext cx="9177338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Using Weka – Tree </a:t>
            </a:r>
            <a:r>
              <a:rPr lang="en-US" altLang="zh-TW" dirty="0" smtClean="0">
                <a:ea typeface="新細明體" panose="02020500000000000000" pitchFamily="18" charset="-120"/>
              </a:rPr>
              <a:t>(2)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000" smtClean="0">
                <a:ea typeface="新細明體" panose="02020500000000000000" pitchFamily="18" charset="-120"/>
              </a:rPr>
              <a:t>在</a:t>
            </a:r>
            <a:r>
              <a:rPr lang="en-US" altLang="zh-TW" sz="2000" smtClean="0">
                <a:ea typeface="新細明體" panose="02020500000000000000" pitchFamily="18" charset="-120"/>
              </a:rPr>
              <a:t>DatabaseLoader</a:t>
            </a:r>
            <a:r>
              <a:rPr lang="zh-TW" altLang="en-US" sz="2000" smtClean="0">
                <a:ea typeface="新細明體" panose="02020500000000000000" pitchFamily="18" charset="-120"/>
              </a:rPr>
              <a:t>按右鍵選</a:t>
            </a:r>
            <a:r>
              <a:rPr lang="en-US" altLang="zh-TW" sz="2000" smtClean="0">
                <a:ea typeface="新細明體" panose="02020500000000000000" pitchFamily="18" charset="-120"/>
              </a:rPr>
              <a:t>dataSet</a:t>
            </a:r>
            <a:r>
              <a:rPr lang="zh-TW" altLang="en-US" sz="2000" smtClean="0">
                <a:ea typeface="新細明體" panose="02020500000000000000" pitchFamily="18" charset="-120"/>
              </a:rPr>
              <a:t>到</a:t>
            </a:r>
            <a:r>
              <a:rPr lang="en-US" altLang="zh-TW" sz="2000" smtClean="0">
                <a:ea typeface="新細明體" panose="02020500000000000000" pitchFamily="18" charset="-120"/>
              </a:rPr>
              <a:t>ClassAssigner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000" smtClean="0">
                <a:ea typeface="新細明體" panose="02020500000000000000" pitchFamily="18" charset="-120"/>
              </a:rPr>
              <a:t>在</a:t>
            </a:r>
            <a:r>
              <a:rPr lang="en-US" altLang="zh-TW" sz="2000" smtClean="0">
                <a:ea typeface="新細明體" panose="02020500000000000000" pitchFamily="18" charset="-120"/>
              </a:rPr>
              <a:t>ClassAssigner</a:t>
            </a:r>
            <a:r>
              <a:rPr lang="zh-TW" altLang="en-US" sz="2000" smtClean="0">
                <a:ea typeface="新細明體" panose="02020500000000000000" pitchFamily="18" charset="-120"/>
              </a:rPr>
              <a:t>按右鍵選</a:t>
            </a:r>
            <a:r>
              <a:rPr lang="en-US" altLang="zh-TW" sz="2000" smtClean="0">
                <a:ea typeface="新細明體" panose="02020500000000000000" pitchFamily="18" charset="-120"/>
              </a:rPr>
              <a:t>dataSet</a:t>
            </a:r>
            <a:r>
              <a:rPr lang="zh-TW" altLang="en-US" sz="2000" smtClean="0">
                <a:ea typeface="新細明體" panose="02020500000000000000" pitchFamily="18" charset="-120"/>
              </a:rPr>
              <a:t>到</a:t>
            </a:r>
            <a:r>
              <a:rPr lang="en-US" altLang="zh-TW" sz="2000" smtClean="0">
                <a:ea typeface="新細明體" panose="02020500000000000000" pitchFamily="18" charset="-120"/>
              </a:rPr>
              <a:t>TrainingSetMaker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000" smtClean="0">
                <a:ea typeface="新細明體" panose="02020500000000000000" pitchFamily="18" charset="-120"/>
              </a:rPr>
              <a:t>在</a:t>
            </a:r>
            <a:r>
              <a:rPr lang="en-US" altLang="zh-TW" sz="2000" smtClean="0">
                <a:ea typeface="新細明體" panose="02020500000000000000" pitchFamily="18" charset="-120"/>
              </a:rPr>
              <a:t>TrainingSetMaker</a:t>
            </a:r>
            <a:r>
              <a:rPr lang="zh-TW" altLang="en-US" sz="2000" smtClean="0">
                <a:ea typeface="新細明體" panose="02020500000000000000" pitchFamily="18" charset="-120"/>
              </a:rPr>
              <a:t>按右鍵選</a:t>
            </a:r>
            <a:r>
              <a:rPr lang="en-US" altLang="zh-TW" sz="2000" smtClean="0">
                <a:ea typeface="新細明體" panose="02020500000000000000" pitchFamily="18" charset="-120"/>
              </a:rPr>
              <a:t>trainingSet</a:t>
            </a:r>
            <a:r>
              <a:rPr lang="zh-TW" altLang="en-US" sz="2000" smtClean="0">
                <a:ea typeface="新細明體" panose="02020500000000000000" pitchFamily="18" charset="-120"/>
              </a:rPr>
              <a:t>到</a:t>
            </a:r>
            <a:r>
              <a:rPr lang="en-US" altLang="zh-TW" sz="2000" smtClean="0">
                <a:ea typeface="新細明體" panose="02020500000000000000" pitchFamily="18" charset="-120"/>
              </a:rPr>
              <a:t>J48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000" smtClean="0">
                <a:ea typeface="新細明體" panose="02020500000000000000" pitchFamily="18" charset="-120"/>
              </a:rPr>
              <a:t>在</a:t>
            </a:r>
            <a:r>
              <a:rPr lang="en-US" altLang="zh-TW" sz="2000" smtClean="0">
                <a:ea typeface="新細明體" panose="02020500000000000000" pitchFamily="18" charset="-120"/>
              </a:rPr>
              <a:t>J48</a:t>
            </a:r>
            <a:r>
              <a:rPr lang="zh-TW" altLang="en-US" sz="2000" smtClean="0">
                <a:ea typeface="新細明體" panose="02020500000000000000" pitchFamily="18" charset="-120"/>
              </a:rPr>
              <a:t>按右鍵選</a:t>
            </a:r>
            <a:r>
              <a:rPr lang="en-US" altLang="zh-TW" sz="2000" smtClean="0">
                <a:ea typeface="新細明體" panose="02020500000000000000" pitchFamily="18" charset="-120"/>
              </a:rPr>
              <a:t>text</a:t>
            </a:r>
            <a:r>
              <a:rPr lang="zh-TW" altLang="en-US" sz="2000" smtClean="0">
                <a:ea typeface="新細明體" panose="02020500000000000000" pitchFamily="18" charset="-120"/>
              </a:rPr>
              <a:t>到</a:t>
            </a:r>
            <a:r>
              <a:rPr lang="en-US" altLang="zh-TW" sz="2000" smtClean="0">
                <a:ea typeface="新細明體" panose="02020500000000000000" pitchFamily="18" charset="-120"/>
              </a:rPr>
              <a:t>TextViewer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TW" altLang="en-US" sz="2000" smtClean="0">
              <a:ea typeface="新細明體" panose="02020500000000000000" pitchFamily="18" charset="-120"/>
            </a:endParaRPr>
          </a:p>
        </p:txBody>
      </p:sp>
      <p:pic>
        <p:nvPicPr>
          <p:cNvPr id="12292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3429000"/>
            <a:ext cx="9144000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Using Weka – Tree </a:t>
            </a:r>
            <a:r>
              <a:rPr lang="en-US" altLang="zh-TW" dirty="0" smtClean="0">
                <a:ea typeface="新細明體" panose="02020500000000000000" pitchFamily="18" charset="-120"/>
              </a:rPr>
              <a:t>(3)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000" smtClean="0">
                <a:ea typeface="新細明體" panose="02020500000000000000" pitchFamily="18" charset="-120"/>
              </a:rPr>
              <a:t>在</a:t>
            </a:r>
            <a:r>
              <a:rPr lang="en-US" altLang="zh-TW" sz="2000" smtClean="0">
                <a:ea typeface="新細明體" panose="02020500000000000000" pitchFamily="18" charset="-120"/>
              </a:rPr>
              <a:t>ClassAssigner</a:t>
            </a:r>
            <a:r>
              <a:rPr lang="zh-TW" altLang="en-US" sz="2000" smtClean="0">
                <a:ea typeface="新細明體" panose="02020500000000000000" pitchFamily="18" charset="-120"/>
              </a:rPr>
              <a:t>按右鍵選</a:t>
            </a:r>
            <a:r>
              <a:rPr lang="en-US" altLang="zh-TW" sz="2000" smtClean="0">
                <a:ea typeface="新細明體" panose="02020500000000000000" pitchFamily="18" charset="-120"/>
              </a:rPr>
              <a:t>configure</a:t>
            </a:r>
            <a:r>
              <a:rPr lang="zh-TW" altLang="en-US" sz="2000" smtClean="0">
                <a:ea typeface="新細明體" panose="02020500000000000000" pitchFamily="18" charset="-120"/>
              </a:rPr>
              <a:t>確認目標欄位是</a:t>
            </a:r>
            <a:r>
              <a:rPr lang="en-US" altLang="zh-TW" sz="2000" smtClean="0">
                <a:ea typeface="新細明體" panose="02020500000000000000" pitchFamily="18" charset="-120"/>
              </a:rPr>
              <a:t>play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000" smtClean="0">
                <a:ea typeface="新細明體" panose="02020500000000000000" pitchFamily="18" charset="-120"/>
              </a:rPr>
              <a:t>在</a:t>
            </a:r>
            <a:r>
              <a:rPr lang="en-US" altLang="zh-TW" sz="2000" smtClean="0">
                <a:ea typeface="新細明體" panose="02020500000000000000" pitchFamily="18" charset="-120"/>
              </a:rPr>
              <a:t>DatabaseLoader</a:t>
            </a:r>
            <a:r>
              <a:rPr lang="zh-TW" altLang="en-US" sz="2000" smtClean="0">
                <a:ea typeface="新細明體" panose="02020500000000000000" pitchFamily="18" charset="-120"/>
              </a:rPr>
              <a:t>按右鍵選</a:t>
            </a:r>
            <a:r>
              <a:rPr lang="en-US" altLang="zh-TW" sz="2000" smtClean="0">
                <a:ea typeface="新細明體" panose="02020500000000000000" pitchFamily="18" charset="-120"/>
              </a:rPr>
              <a:t>Start loading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000" smtClean="0">
                <a:ea typeface="新細明體" panose="02020500000000000000" pitchFamily="18" charset="-120"/>
              </a:rPr>
              <a:t>執行完畢，在</a:t>
            </a:r>
            <a:r>
              <a:rPr lang="en-US" altLang="zh-TW" sz="2000" smtClean="0">
                <a:ea typeface="新細明體" panose="02020500000000000000" pitchFamily="18" charset="-120"/>
              </a:rPr>
              <a:t>TextViewer</a:t>
            </a:r>
            <a:r>
              <a:rPr lang="zh-TW" altLang="en-US" sz="2000" smtClean="0">
                <a:ea typeface="新細明體" panose="02020500000000000000" pitchFamily="18" charset="-120"/>
              </a:rPr>
              <a:t>按右鍵選</a:t>
            </a:r>
            <a:r>
              <a:rPr lang="en-US" altLang="zh-TW" sz="2000" smtClean="0">
                <a:ea typeface="新細明體" panose="02020500000000000000" pitchFamily="18" charset="-120"/>
              </a:rPr>
              <a:t>Show results</a:t>
            </a:r>
            <a:r>
              <a:rPr lang="zh-TW" altLang="en-US" sz="2000" smtClean="0">
                <a:ea typeface="新細明體" panose="02020500000000000000" pitchFamily="18" charset="-120"/>
              </a:rPr>
              <a:t>看結果</a:t>
            </a:r>
          </a:p>
        </p:txBody>
      </p:sp>
      <p:pic>
        <p:nvPicPr>
          <p:cNvPr id="13316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95600"/>
            <a:ext cx="6858000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3694113"/>
            <a:ext cx="6345238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Using Weka – </a:t>
            </a:r>
            <a:r>
              <a:rPr lang="en-US" altLang="zh-TW" dirty="0" smtClean="0">
                <a:ea typeface="新細明體" panose="02020500000000000000" pitchFamily="18" charset="-120"/>
              </a:rPr>
              <a:t>Clustering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1434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000" smtClean="0">
                <a:ea typeface="新細明體" panose="02020500000000000000" pitchFamily="18" charset="-120"/>
              </a:rPr>
              <a:t>使用</a:t>
            </a:r>
            <a:r>
              <a:rPr lang="en-US" altLang="zh-TW" sz="2000" smtClean="0">
                <a:ea typeface="新細明體" panose="02020500000000000000" pitchFamily="18" charset="-120"/>
              </a:rPr>
              <a:t>Simple Kmeans</a:t>
            </a:r>
            <a:r>
              <a:rPr lang="zh-TW" altLang="en-US" sz="2000" smtClean="0">
                <a:ea typeface="新細明體" panose="02020500000000000000" pitchFamily="18" charset="-120"/>
              </a:rPr>
              <a:t>演算法，用</a:t>
            </a:r>
            <a:r>
              <a:rPr lang="en-US" altLang="zh-TW" sz="2000" smtClean="0">
                <a:ea typeface="新細明體" panose="02020500000000000000" pitchFamily="18" charset="-120"/>
              </a:rPr>
              <a:t>TextViewer</a:t>
            </a:r>
            <a:r>
              <a:rPr lang="zh-TW" altLang="en-US" sz="2000" smtClean="0">
                <a:ea typeface="新細明體" panose="02020500000000000000" pitchFamily="18" charset="-120"/>
              </a:rPr>
              <a:t>看結果</a:t>
            </a:r>
          </a:p>
        </p:txBody>
      </p:sp>
      <p:pic>
        <p:nvPicPr>
          <p:cNvPr id="14341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8153400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文字方塊 6"/>
          <p:cNvSpPr txBox="1">
            <a:spLocks noChangeArrowheads="1"/>
          </p:cNvSpPr>
          <p:nvPr/>
        </p:nvSpPr>
        <p:spPr bwMode="auto">
          <a:xfrm>
            <a:off x="7507288" y="4429125"/>
            <a:ext cx="1255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1800">
                <a:ea typeface="新細明體" panose="02020500000000000000" pitchFamily="18" charset="-120"/>
              </a:rPr>
              <a:t>以</a:t>
            </a:r>
            <a:r>
              <a:rPr lang="en-US" altLang="zh-TW" sz="1800">
                <a:ea typeface="新細明體" panose="02020500000000000000" pitchFamily="18" charset="-120"/>
              </a:rPr>
              <a:t>k=3</a:t>
            </a:r>
            <a:r>
              <a:rPr lang="zh-TW" altLang="en-US" sz="1800">
                <a:ea typeface="新細明體" panose="02020500000000000000" pitchFamily="18" charset="-120"/>
              </a:rPr>
              <a:t>為例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Using Weka – </a:t>
            </a:r>
            <a:r>
              <a:rPr lang="en-US" altLang="zh-TW" dirty="0" smtClean="0">
                <a:ea typeface="新細明體" panose="02020500000000000000" pitchFamily="18" charset="-120"/>
              </a:rPr>
              <a:t>Association (1)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1536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000" smtClean="0">
                <a:ea typeface="新細明體" panose="02020500000000000000" pitchFamily="18" charset="-120"/>
              </a:rPr>
              <a:t>使用</a:t>
            </a:r>
            <a:r>
              <a:rPr lang="en-US" altLang="zh-TW" sz="2000" smtClean="0">
                <a:ea typeface="新細明體" panose="02020500000000000000" pitchFamily="18" charset="-120"/>
              </a:rPr>
              <a:t>Apriori</a:t>
            </a:r>
            <a:r>
              <a:rPr lang="zh-TW" altLang="en-US" sz="2000" smtClean="0">
                <a:ea typeface="新細明體" panose="02020500000000000000" pitchFamily="18" charset="-120"/>
              </a:rPr>
              <a:t>演算法，用</a:t>
            </a:r>
            <a:r>
              <a:rPr lang="en-US" altLang="zh-TW" sz="2000" smtClean="0">
                <a:ea typeface="新細明體" panose="02020500000000000000" pitchFamily="18" charset="-120"/>
              </a:rPr>
              <a:t>TextViewer</a:t>
            </a:r>
            <a:r>
              <a:rPr lang="zh-TW" altLang="en-US" sz="2000" smtClean="0">
                <a:ea typeface="新細明體" panose="02020500000000000000" pitchFamily="18" charset="-120"/>
              </a:rPr>
              <a:t>看結果</a:t>
            </a:r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000" smtClean="0">
                <a:ea typeface="新細明體" panose="02020500000000000000" pitchFamily="18" charset="-120"/>
              </a:rPr>
              <a:t>只能處理</a:t>
            </a:r>
            <a:r>
              <a:rPr lang="en-US" altLang="zh-TW" sz="2000" smtClean="0">
                <a:ea typeface="新細明體" panose="02020500000000000000" pitchFamily="18" charset="-120"/>
              </a:rPr>
              <a:t>nominal value</a:t>
            </a:r>
            <a:endParaRPr lang="zh-TW" altLang="en-US" sz="2000" smtClean="0">
              <a:ea typeface="新細明體" panose="02020500000000000000" pitchFamily="18" charset="-120"/>
            </a:endParaRPr>
          </a:p>
        </p:txBody>
      </p:sp>
      <p:pic>
        <p:nvPicPr>
          <p:cNvPr id="15364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5943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Using Weka – Association </a:t>
            </a:r>
            <a:r>
              <a:rPr lang="en-US" altLang="zh-TW" dirty="0" smtClean="0">
                <a:ea typeface="新細明體" panose="02020500000000000000" pitchFamily="18" charset="-120"/>
              </a:rPr>
              <a:t>(2)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000" smtClean="0">
                <a:ea typeface="新細明體" panose="02020500000000000000" pitchFamily="18" charset="-120"/>
              </a:rPr>
              <a:t>使用</a:t>
            </a:r>
            <a:r>
              <a:rPr lang="en-US" altLang="zh-TW" sz="2000" smtClean="0">
                <a:ea typeface="新細明體" panose="02020500000000000000" pitchFamily="18" charset="-120"/>
              </a:rPr>
              <a:t>Apriori</a:t>
            </a:r>
            <a:r>
              <a:rPr lang="zh-TW" altLang="en-US" sz="2000" smtClean="0">
                <a:ea typeface="新細明體" panose="02020500000000000000" pitchFamily="18" charset="-120"/>
              </a:rPr>
              <a:t>演算法結果如下</a:t>
            </a:r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TW" sz="2000" smtClean="0"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* </a:t>
            </a:r>
            <a:r>
              <a:rPr lang="zh-TW" altLang="en-US" sz="2000" smtClean="0">
                <a:ea typeface="新細明體" panose="02020500000000000000" pitchFamily="18" charset="-120"/>
              </a:rPr>
              <a:t>決策樹的每條</a:t>
            </a:r>
            <a:r>
              <a:rPr lang="en-US" altLang="zh-TW" sz="2000" smtClean="0">
                <a:ea typeface="新細明體" panose="02020500000000000000" pitchFamily="18" charset="-120"/>
              </a:rPr>
              <a:t>path</a:t>
            </a:r>
            <a:r>
              <a:rPr lang="zh-TW" altLang="en-US" sz="2000" smtClean="0">
                <a:ea typeface="新細明體" panose="02020500000000000000" pitchFamily="18" charset="-120"/>
              </a:rPr>
              <a:t>可能就是一條</a:t>
            </a:r>
            <a:r>
              <a:rPr lang="en-US" altLang="zh-TW" sz="2000" smtClean="0">
                <a:ea typeface="新細明體" panose="02020500000000000000" pitchFamily="18" charset="-120"/>
              </a:rPr>
              <a:t>rule</a:t>
            </a:r>
            <a:r>
              <a:rPr lang="zh-TW" altLang="en-US" sz="2000" smtClean="0">
                <a:ea typeface="新細明體" panose="02020500000000000000" pitchFamily="18" charset="-120"/>
              </a:rPr>
              <a:t>；可能會找到更多的</a:t>
            </a:r>
            <a:r>
              <a:rPr lang="en-US" altLang="zh-TW" sz="2000" smtClean="0">
                <a:ea typeface="新細明體" panose="02020500000000000000" pitchFamily="18" charset="-120"/>
              </a:rPr>
              <a:t>rules</a:t>
            </a:r>
          </a:p>
        </p:txBody>
      </p:sp>
      <p:pic>
        <p:nvPicPr>
          <p:cNvPr id="1638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1905000"/>
            <a:ext cx="76898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Data Mining </a:t>
            </a:r>
            <a:r>
              <a:rPr lang="zh-TW" altLang="en-US" smtClean="0">
                <a:ea typeface="新細明體" panose="02020500000000000000" pitchFamily="18" charset="-120"/>
              </a:rPr>
              <a:t>工具</a:t>
            </a:r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TW" dirty="0" smtClean="0">
                <a:ea typeface="新細明體" panose="02020500000000000000" pitchFamily="18" charset="-120"/>
              </a:rPr>
              <a:t>The R Project for Statistical Computing</a:t>
            </a:r>
          </a:p>
          <a:p>
            <a:pPr marL="457200" lvl="1" indent="0">
              <a:spcBef>
                <a:spcPts val="600"/>
              </a:spcBef>
              <a:buFontTx/>
              <a:buNone/>
            </a:pPr>
            <a:r>
              <a:rPr lang="en-US" altLang="zh-TW" sz="2000" dirty="0" smtClean="0">
                <a:ea typeface="新細明體" panose="02020500000000000000" pitchFamily="18" charset="-120"/>
              </a:rPr>
              <a:t>http://www.r-project.org/</a:t>
            </a:r>
          </a:p>
          <a:p>
            <a:pPr>
              <a:spcBef>
                <a:spcPts val="600"/>
              </a:spcBef>
            </a:pPr>
            <a:r>
              <a:rPr lang="en-US" altLang="zh-TW" dirty="0" smtClean="0">
                <a:ea typeface="新細明體" panose="02020500000000000000" pitchFamily="18" charset="-120"/>
              </a:rPr>
              <a:t>Weka : Data Mining Software in Java</a:t>
            </a:r>
          </a:p>
          <a:p>
            <a:pPr marL="457200" lvl="1" indent="0">
              <a:spcBef>
                <a:spcPts val="600"/>
              </a:spcBef>
              <a:buFontTx/>
              <a:buNone/>
            </a:pPr>
            <a:r>
              <a:rPr lang="en-US" altLang="zh-TW" sz="2000" dirty="0" smtClean="0">
                <a:ea typeface="新細明體" panose="02020500000000000000" pitchFamily="18" charset="-120"/>
              </a:rPr>
              <a:t>http://www.cs.waikato.ac.nz/ml/weka/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ea typeface="新細明體" panose="02020500000000000000" pitchFamily="18" charset="-120"/>
              </a:rPr>
              <a:t>scikit</a:t>
            </a:r>
            <a:r>
              <a:rPr lang="en-US" altLang="zh-TW" dirty="0">
                <a:ea typeface="新細明體" panose="02020500000000000000" pitchFamily="18" charset="-120"/>
              </a:rPr>
              <a:t>-learn: machine learning in Python</a:t>
            </a:r>
          </a:p>
          <a:p>
            <a:pPr marL="457200" lvl="1" indent="0">
              <a:spcBef>
                <a:spcPts val="600"/>
              </a:spcBef>
              <a:buFontTx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http://scikit-learn.org/stable/</a:t>
            </a:r>
            <a:endParaRPr lang="en-US" altLang="zh-TW" sz="2000" dirty="0" smtClean="0">
              <a:ea typeface="新細明體" panose="02020500000000000000" pitchFamily="18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 smtClean="0">
                <a:ea typeface="新細明體" panose="02020500000000000000" pitchFamily="18" charset="-120"/>
              </a:rPr>
              <a:t>SAS Enterprise Miner (EM)</a:t>
            </a:r>
          </a:p>
          <a:p>
            <a:pPr marL="457200" lvl="1" indent="0">
              <a:spcBef>
                <a:spcPts val="600"/>
              </a:spcBef>
            </a:pPr>
            <a:r>
              <a:rPr lang="en-US" altLang="zh-TW" sz="2000" dirty="0" smtClean="0">
                <a:ea typeface="新細明體" panose="02020500000000000000" pitchFamily="18" charset="-120"/>
              </a:rPr>
              <a:t>Business Analytics and Business Intelligence Software</a:t>
            </a:r>
          </a:p>
          <a:p>
            <a:pPr>
              <a:spcBef>
                <a:spcPts val="600"/>
              </a:spcBef>
            </a:pPr>
            <a:r>
              <a:rPr lang="en-US" altLang="zh-TW" dirty="0" smtClean="0">
                <a:ea typeface="新細明體" panose="02020500000000000000" pitchFamily="18" charset="-120"/>
              </a:rPr>
              <a:t>IBM SPSS</a:t>
            </a:r>
          </a:p>
          <a:p>
            <a:pPr marL="457200" lvl="1" indent="0">
              <a:spcBef>
                <a:spcPts val="600"/>
              </a:spcBef>
            </a:pPr>
            <a:r>
              <a:rPr lang="en-US" altLang="zh-TW" sz="2000" dirty="0" smtClean="0">
                <a:ea typeface="新細明體" panose="02020500000000000000" pitchFamily="18" charset="-120"/>
              </a:rPr>
              <a:t>Predictive analytics software and solutions</a:t>
            </a:r>
          </a:p>
          <a:p>
            <a:pPr>
              <a:spcBef>
                <a:spcPts val="600"/>
              </a:spcBef>
            </a:pPr>
            <a:r>
              <a:rPr lang="en-US" altLang="zh-TW" dirty="0" smtClean="0">
                <a:ea typeface="新細明體" panose="02020500000000000000" pitchFamily="18" charset="-120"/>
              </a:rPr>
              <a:t>and others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205907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400" dirty="0">
                <a:ea typeface="新細明體" panose="02020500000000000000" pitchFamily="18" charset="-120"/>
              </a:rPr>
              <a:t>可儲存畫布上的流程圖，重新再設計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400" dirty="0" smtClean="0">
                <a:ea typeface="新細明體" panose="02020500000000000000" pitchFamily="18" charset="-120"/>
              </a:rPr>
              <a:t>其他可參考手冊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TW" sz="1800" dirty="0" smtClean="0">
                <a:ea typeface="新細明體" panose="02020500000000000000" pitchFamily="18" charset="-120"/>
              </a:rPr>
              <a:t>WekaManual.pdf</a:t>
            </a: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TW" sz="1800" dirty="0" smtClean="0">
                <a:ea typeface="新細明體" panose="02020500000000000000" pitchFamily="18" charset="-120"/>
                <a:hlinkClick r:id="rId2"/>
              </a:rPr>
              <a:t>http</a:t>
            </a:r>
            <a:r>
              <a:rPr lang="en-US" altLang="zh-TW" sz="1800" dirty="0">
                <a:ea typeface="新細明體" panose="02020500000000000000" pitchFamily="18" charset="-120"/>
                <a:hlinkClick r:id="rId2"/>
              </a:rPr>
              <a:t>://software.ucv.ro/~</a:t>
            </a:r>
            <a:r>
              <a:rPr lang="en-US" altLang="zh-TW" sz="1800" dirty="0" smtClean="0">
                <a:ea typeface="新細明體" panose="02020500000000000000" pitchFamily="18" charset="-120"/>
                <a:hlinkClick r:id="rId2"/>
              </a:rPr>
              <a:t>eganea/AIR/KnowledgeFlowTutorial-3-5-8.pdf</a:t>
            </a:r>
            <a:endParaRPr lang="en-US" altLang="zh-TW" sz="1800" dirty="0" smtClean="0">
              <a:ea typeface="新細明體" panose="02020500000000000000" pitchFamily="18" charset="-120"/>
            </a:endParaRP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TW" altLang="en-US" sz="1800" dirty="0" smtClean="0">
                <a:ea typeface="新細明體" panose="02020500000000000000" pitchFamily="18" charset="-120"/>
              </a:rPr>
              <a:t>推薦閱讀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tutorial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 的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p7~p9</a:t>
            </a: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TW" altLang="en-US" sz="1800" dirty="0" smtClean="0">
                <a:ea typeface="新細明體" panose="02020500000000000000" pitchFamily="18" charset="-120"/>
              </a:rPr>
              <a:t>如何做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cross-validation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，以及如何化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ROC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curve</a:t>
            </a: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TW" sz="1800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473697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62113" y="3175000"/>
            <a:ext cx="71120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ctr" eaLnBrk="1" hangingPunct="1">
              <a:spcBef>
                <a:spcPct val="20000"/>
              </a:spcBef>
              <a:defRPr/>
            </a:pPr>
            <a:endParaRPr lang="en-US" altLang="zh-TW" sz="2400" kern="0" dirty="0">
              <a:latin typeface="+mn-lt"/>
              <a:ea typeface="新細明體" pitchFamily="18" charset="-120"/>
            </a:endParaRPr>
          </a:p>
        </p:txBody>
      </p:sp>
      <p:sp>
        <p:nvSpPr>
          <p:cNvPr id="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C8137B57-0542-4D24-9514-8D58AA0D7B68}" type="slidenum">
              <a:rPr lang="zh-TW" altLang="en-US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Arial" panose="020B0604020202020204" pitchFamily="34" charset="0"/>
              </a:rPr>
              <a:pPr algn="r" eaLnBrk="1" hangingPunct="1">
                <a:defRPr/>
              </a:pPr>
              <a:t>21</a:t>
            </a:fld>
            <a:endParaRPr lang="en-US" altLang="zh-TW" sz="140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0" y="1371600"/>
            <a:ext cx="7086600" cy="16002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endParaRPr lang="en-US" altLang="zh-TW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09713" y="3022600"/>
            <a:ext cx="7112000" cy="2206625"/>
          </a:xfrm>
        </p:spPr>
        <p:txBody>
          <a:bodyPr lIns="90488" tIns="44450" rIns="90488" bIns="44450"/>
          <a:lstStyle/>
          <a:p>
            <a:pPr algn="ctr" eaLnBrk="1" hangingPunct="1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algn="ctr" eaLnBrk="1" hangingPunct="1">
              <a:buFontTx/>
              <a:buNone/>
            </a:pPr>
            <a:r>
              <a:rPr lang="zh-TW" altLang="en-US" sz="2800" dirty="0" smtClean="0">
                <a:ea typeface="新細明體" panose="02020500000000000000" pitchFamily="18" charset="-120"/>
              </a:rPr>
              <a:t>使用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R</a:t>
            </a:r>
            <a:r>
              <a:rPr lang="zh-TW" altLang="en-US" sz="2800" dirty="0" smtClean="0">
                <a:ea typeface="新細明體" panose="02020500000000000000" pitchFamily="18" charset="-120"/>
              </a:rPr>
              <a:t>連接資料庫</a:t>
            </a:r>
            <a:endParaRPr lang="en-US" altLang="zh-TW" sz="2800" dirty="0" smtClean="0">
              <a:ea typeface="新細明體" panose="02020500000000000000" pitchFamily="18" charset="-120"/>
            </a:endParaRPr>
          </a:p>
          <a:p>
            <a:pPr algn="ctr" eaLnBrk="1" hangingPunct="1">
              <a:buFontTx/>
              <a:buNone/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 algn="ctr" eaLnBrk="1" hangingPunct="1">
              <a:buFontTx/>
              <a:buNone/>
            </a:pPr>
            <a:r>
              <a:rPr lang="en-US" altLang="zh-TW" sz="2000" dirty="0" smtClean="0">
                <a:ea typeface="新細明體" panose="02020500000000000000" pitchFamily="18" charset="-120"/>
              </a:rPr>
              <a:t>(Windows / Mac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通用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)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269591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Using R with Database (1)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800" smtClean="0">
                <a:ea typeface="新細明體" panose="02020500000000000000" pitchFamily="18" charset="-120"/>
              </a:rPr>
              <a:t>挑選</a:t>
            </a:r>
            <a:r>
              <a:rPr lang="en-US" altLang="zh-TW" sz="2800" smtClean="0">
                <a:ea typeface="新細明體" panose="02020500000000000000" pitchFamily="18" charset="-120"/>
              </a:rPr>
              <a:t>CRAN(Comprehensive R Archive Network)</a:t>
            </a:r>
            <a:r>
              <a:rPr lang="zh-TW" altLang="en-US" sz="2800" smtClean="0">
                <a:ea typeface="新細明體" panose="02020500000000000000" pitchFamily="18" charset="-120"/>
              </a:rPr>
              <a:t>中之站點，下載</a:t>
            </a:r>
            <a:r>
              <a:rPr lang="en-US" altLang="zh-TW" sz="2800" smtClean="0">
                <a:ea typeface="新細明體" panose="02020500000000000000" pitchFamily="18" charset="-120"/>
              </a:rPr>
              <a:t>R</a:t>
            </a:r>
            <a:r>
              <a:rPr lang="zh-TW" altLang="en-US" sz="2800" smtClean="0">
                <a:ea typeface="新細明體" panose="02020500000000000000" pitchFamily="18" charset="-120"/>
              </a:rPr>
              <a:t>安裝後執行</a:t>
            </a:r>
            <a:endParaRPr lang="en-US" altLang="zh-TW" sz="2800" smtClean="0">
              <a:ea typeface="新細明體" panose="02020500000000000000" pitchFamily="18" charset="-12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TW" sz="2400" smtClean="0">
                <a:ea typeface="新細明體" panose="02020500000000000000" pitchFamily="18" charset="-120"/>
                <a:hlinkClick r:id="rId2"/>
              </a:rPr>
              <a:t>http://cran.csie.ntu.edu.tw/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zh-TW" altLang="en-US" sz="2400" smtClean="0">
                <a:ea typeface="新細明體" panose="02020500000000000000" pitchFamily="18" charset="-120"/>
              </a:rPr>
              <a:t>台大資工站點</a:t>
            </a:r>
            <a:endParaRPr lang="en-US" altLang="zh-TW" sz="2400" smtClean="0">
              <a:ea typeface="新細明體" panose="02020500000000000000" pitchFamily="18" charset="-12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TW" altLang="en-US" sz="2400" smtClean="0">
                <a:ea typeface="新細明體" panose="02020500000000000000" pitchFamily="18" charset="-120"/>
              </a:rPr>
              <a:t>選擇</a:t>
            </a:r>
            <a:r>
              <a:rPr lang="en-US" altLang="zh-TW" sz="2400" smtClean="0">
                <a:ea typeface="新細明體" panose="02020500000000000000" pitchFamily="18" charset="-120"/>
              </a:rPr>
              <a:t>base</a:t>
            </a:r>
            <a:r>
              <a:rPr lang="zh-TW" altLang="en-US" sz="2400" smtClean="0">
                <a:ea typeface="新細明體" panose="02020500000000000000" pitchFamily="18" charset="-120"/>
              </a:rPr>
              <a:t>版本下載，點擊安裝</a:t>
            </a:r>
            <a:endParaRPr lang="en-US" altLang="zh-TW" sz="2400" smtClean="0">
              <a:ea typeface="新細明體" panose="02020500000000000000" pitchFamily="18" charset="-12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TW" altLang="en-US" sz="2400" smtClean="0">
                <a:ea typeface="新細明體" panose="02020500000000000000" pitchFamily="18" charset="-120"/>
              </a:rPr>
              <a:t>之後執行</a:t>
            </a:r>
            <a:r>
              <a:rPr lang="en-US" altLang="zh-TW" sz="2400" smtClean="0">
                <a:ea typeface="新細明體" panose="02020500000000000000" pitchFamily="18" charset="-120"/>
              </a:rPr>
              <a:t>R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pic>
        <p:nvPicPr>
          <p:cNvPr id="17412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771900"/>
            <a:ext cx="24003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Using R with Database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a typeface="新細明體" panose="02020500000000000000" pitchFamily="18" charset="-120"/>
              </a:rPr>
              <a:t>使用</a:t>
            </a:r>
            <a:r>
              <a:rPr lang="en-US" altLang="zh-TW" dirty="0">
                <a:ea typeface="新細明體" panose="02020500000000000000" pitchFamily="18" charset="-120"/>
              </a:rPr>
              <a:t>R</a:t>
            </a:r>
            <a:r>
              <a:rPr lang="zh-TW" altLang="en-US" dirty="0">
                <a:ea typeface="新細明體" panose="02020500000000000000" pitchFamily="18" charset="-120"/>
              </a:rPr>
              <a:t>連接</a:t>
            </a:r>
            <a:r>
              <a:rPr lang="zh-TW" altLang="en-US" dirty="0" smtClean="0">
                <a:ea typeface="新細明體" panose="02020500000000000000" pitchFamily="18" charset="-120"/>
              </a:rPr>
              <a:t>資料庫，有多種方式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1"/>
            <a:r>
              <a:rPr lang="zh-TW" altLang="en-US" dirty="0" smtClean="0">
                <a:ea typeface="新細明體" panose="02020500000000000000" pitchFamily="18" charset="-120"/>
              </a:rPr>
              <a:t>使用</a:t>
            </a:r>
            <a:r>
              <a:rPr lang="en-US" altLang="zh-TW" dirty="0">
                <a:ea typeface="新細明體" panose="02020500000000000000" pitchFamily="18" charset="-120"/>
              </a:rPr>
              <a:t>RODBC</a:t>
            </a:r>
            <a:r>
              <a:rPr lang="zh-TW" altLang="en-US" dirty="0" smtClean="0">
                <a:ea typeface="新細明體" panose="02020500000000000000" pitchFamily="18" charset="-120"/>
              </a:rPr>
              <a:t>套件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2"/>
            <a:r>
              <a:rPr lang="zh-TW" altLang="en-US" dirty="0" smtClean="0">
                <a:ea typeface="新細明體" panose="02020500000000000000" pitchFamily="18" charset="-120"/>
              </a:rPr>
              <a:t>透過</a:t>
            </a:r>
            <a:r>
              <a:rPr lang="en-US" altLang="zh-TW" dirty="0" smtClean="0">
                <a:ea typeface="新細明體" panose="02020500000000000000" pitchFamily="18" charset="-120"/>
              </a:rPr>
              <a:t>ODBC</a:t>
            </a:r>
            <a:r>
              <a:rPr lang="zh-TW" altLang="en-US" dirty="0" smtClean="0">
                <a:ea typeface="新細明體" panose="02020500000000000000" pitchFamily="18" charset="-120"/>
              </a:rPr>
              <a:t>介面及對應驅動程式</a:t>
            </a:r>
            <a:r>
              <a:rPr lang="en-US" altLang="zh-TW" dirty="0" smtClean="0">
                <a:ea typeface="新細明體" panose="02020500000000000000" pitchFamily="18" charset="-120"/>
              </a:rPr>
              <a:t>driver</a:t>
            </a:r>
          </a:p>
          <a:p>
            <a:pPr lvl="1"/>
            <a:r>
              <a:rPr lang="zh-TW" altLang="en-US" dirty="0" smtClean="0">
                <a:ea typeface="新細明體" panose="02020500000000000000" pitchFamily="18" charset="-120"/>
              </a:rPr>
              <a:t>使用</a:t>
            </a:r>
            <a:r>
              <a:rPr lang="en-US" altLang="zh-TW" dirty="0" smtClean="0">
                <a:ea typeface="新細明體" panose="02020500000000000000" pitchFamily="18" charset="-120"/>
              </a:rPr>
              <a:t>RJDBC</a:t>
            </a:r>
            <a:r>
              <a:rPr lang="zh-TW" altLang="en-US" dirty="0" smtClean="0">
                <a:ea typeface="新細明體" panose="02020500000000000000" pitchFamily="18" charset="-120"/>
              </a:rPr>
              <a:t>套件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2"/>
            <a:r>
              <a:rPr lang="zh-TW" altLang="en-US" dirty="0" smtClean="0">
                <a:ea typeface="新細明體" panose="02020500000000000000" pitchFamily="18" charset="-120"/>
              </a:rPr>
              <a:t>透過</a:t>
            </a:r>
            <a:r>
              <a:rPr lang="en-US" altLang="zh-TW" dirty="0" smtClean="0">
                <a:ea typeface="新細明體" panose="02020500000000000000" pitchFamily="18" charset="-120"/>
              </a:rPr>
              <a:t>JDBC</a:t>
            </a:r>
            <a:r>
              <a:rPr lang="zh-TW" altLang="en-US" dirty="0">
                <a:ea typeface="新細明體" panose="02020500000000000000" pitchFamily="18" charset="-120"/>
              </a:rPr>
              <a:t>介面及對應驅動程式</a:t>
            </a:r>
            <a:r>
              <a:rPr lang="en-US" altLang="zh-TW" dirty="0" smtClean="0">
                <a:ea typeface="新細明體" panose="02020500000000000000" pitchFamily="18" charset="-120"/>
              </a:rPr>
              <a:t>driver</a:t>
            </a:r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err="1" smtClean="0"/>
              <a:t>RMySQL</a:t>
            </a:r>
            <a:r>
              <a:rPr lang="zh-TW" altLang="en-US" dirty="0" smtClean="0"/>
              <a:t>套件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透過網路協定直接連接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0169542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 panose="02020500000000000000" pitchFamily="18" charset="-120"/>
              </a:rPr>
              <a:t>如果選擇</a:t>
            </a:r>
            <a:r>
              <a:rPr lang="en-US" altLang="zh-TW" dirty="0" err="1">
                <a:ea typeface="新細明體" panose="02020500000000000000" pitchFamily="18" charset="-120"/>
              </a:rPr>
              <a:t>RMySQL</a:t>
            </a:r>
            <a:r>
              <a:rPr lang="zh-TW" altLang="en-US" dirty="0">
                <a:ea typeface="新細明體" panose="02020500000000000000" pitchFamily="18" charset="-120"/>
              </a:rPr>
              <a:t>套件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40000"/>
              </a:lnSpc>
              <a:spcBef>
                <a:spcPct val="0"/>
              </a:spcBef>
            </a:pPr>
            <a:r>
              <a:rPr lang="zh-TW" altLang="en-US" sz="2400" dirty="0" smtClean="0">
                <a:ea typeface="新細明體" panose="02020500000000000000" pitchFamily="18" charset="-120"/>
              </a:rPr>
              <a:t>選程式套件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&gt;</a:t>
            </a:r>
            <a:r>
              <a:rPr lang="zh-TW" altLang="en-US" sz="2400" dirty="0">
                <a:ea typeface="新細明體" panose="02020500000000000000" pitchFamily="18" charset="-120"/>
              </a:rPr>
              <a:t>設定</a:t>
            </a:r>
            <a:r>
              <a:rPr lang="en-US" altLang="zh-TW" sz="2400" dirty="0">
                <a:ea typeface="新細明體" panose="02020500000000000000" pitchFamily="18" charset="-120"/>
              </a:rPr>
              <a:t>CRAN</a:t>
            </a:r>
            <a:r>
              <a:rPr lang="zh-TW" altLang="en-US" sz="2400" dirty="0">
                <a:ea typeface="新細明體" panose="02020500000000000000" pitchFamily="18" charset="-120"/>
              </a:rPr>
              <a:t>鏡</a:t>
            </a:r>
            <a:r>
              <a:rPr lang="zh-TW" altLang="en-US" sz="2400" dirty="0" smtClean="0">
                <a:ea typeface="新細明體" panose="02020500000000000000" pitchFamily="18" charset="-120"/>
              </a:rPr>
              <a:t>像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&gt;</a:t>
            </a:r>
            <a:r>
              <a:rPr lang="zh-TW" altLang="en-US" sz="2400" dirty="0" smtClean="0">
                <a:ea typeface="新細明體" panose="02020500000000000000" pitchFamily="18" charset="-120"/>
              </a:rPr>
              <a:t>挑選站點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: 0-Cloud</a:t>
            </a:r>
          </a:p>
          <a:p>
            <a:pPr lvl="1">
              <a:lnSpc>
                <a:spcPct val="140000"/>
              </a:lnSpc>
              <a:spcBef>
                <a:spcPct val="0"/>
              </a:spcBef>
            </a:pPr>
            <a:r>
              <a:rPr lang="zh-TW" altLang="en-US" sz="2400" dirty="0" smtClean="0">
                <a:ea typeface="新細明體" panose="02020500000000000000" pitchFamily="18" charset="-120"/>
              </a:rPr>
              <a:t>執行指令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 lvl="2">
              <a:lnSpc>
                <a:spcPct val="140000"/>
              </a:lnSpc>
              <a:spcBef>
                <a:spcPct val="0"/>
              </a:spcBef>
            </a:pPr>
            <a:r>
              <a:rPr lang="en-US" altLang="zh-TW" sz="2000" dirty="0" err="1">
                <a:ea typeface="新細明體" panose="02020500000000000000" pitchFamily="18" charset="-120"/>
              </a:rPr>
              <a:t>install.packages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("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RMySQL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")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安裝套件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lvl="2">
              <a:lnSpc>
                <a:spcPct val="140000"/>
              </a:lnSpc>
              <a:spcBef>
                <a:spcPct val="0"/>
              </a:spcBef>
            </a:pPr>
            <a:r>
              <a:rPr lang="en-US" altLang="zh-TW" sz="2000" dirty="0">
                <a:ea typeface="新細明體" panose="02020500000000000000" pitchFamily="18" charset="-120"/>
              </a:rPr>
              <a:t>library(</a:t>
            </a:r>
            <a:r>
              <a:rPr lang="en-US" altLang="zh-TW" sz="2000" dirty="0" err="1">
                <a:ea typeface="新細明體" panose="02020500000000000000" pitchFamily="18" charset="-120"/>
              </a:rPr>
              <a:t>RMySQL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)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載入套件</a:t>
            </a:r>
            <a:endParaRPr lang="en-US" altLang="zh-TW" sz="2000" dirty="0" smtClean="0">
              <a:ea typeface="新細明體" panose="02020500000000000000" pitchFamily="18" charset="-120"/>
            </a:endParaRPr>
          </a:p>
          <a:p>
            <a:pPr lvl="2">
              <a:lnSpc>
                <a:spcPct val="140000"/>
              </a:lnSpc>
              <a:spcBef>
                <a:spcPct val="0"/>
              </a:spcBef>
            </a:pPr>
            <a:r>
              <a:rPr lang="en-US" altLang="zh-TW" sz="2000" dirty="0" smtClean="0">
                <a:ea typeface="新細明體" panose="02020500000000000000" pitchFamily="18" charset="-120"/>
              </a:rPr>
              <a:t>library(DBI)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載入相關套件</a:t>
            </a:r>
            <a:endParaRPr lang="en-US" altLang="zh-TW" sz="2000" dirty="0" smtClean="0">
              <a:ea typeface="新細明體" panose="02020500000000000000" pitchFamily="18" charset="-120"/>
            </a:endParaRPr>
          </a:p>
          <a:p>
            <a:pPr lvl="2">
              <a:lnSpc>
                <a:spcPct val="140000"/>
              </a:lnSpc>
              <a:spcBef>
                <a:spcPct val="0"/>
              </a:spcBef>
            </a:pPr>
            <a:r>
              <a:rPr lang="en-US" altLang="zh-TW" sz="2000" dirty="0" smtClean="0">
                <a:ea typeface="新細明體" panose="02020500000000000000" pitchFamily="18" charset="-120"/>
              </a:rPr>
              <a:t>c = 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dbConnect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(MySQL</a:t>
            </a:r>
            <a:r>
              <a:rPr lang="en-US" altLang="zh-TW" sz="2000" dirty="0">
                <a:ea typeface="新細明體" panose="02020500000000000000" pitchFamily="18" charset="-120"/>
              </a:rPr>
              <a:t>(), host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='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主機名稱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', user='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帳戶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', </a:t>
            </a:r>
            <a:r>
              <a:rPr lang="en-US" altLang="zh-TW" sz="2000" dirty="0">
                <a:ea typeface="新細明體" panose="02020500000000000000" pitchFamily="18" charset="-120"/>
              </a:rPr>
              <a:t>password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='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密碼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', </a:t>
            </a:r>
            <a:r>
              <a:rPr lang="en-US" altLang="zh-TW" sz="2000" dirty="0" err="1">
                <a:ea typeface="新細明體" panose="02020500000000000000" pitchFamily="18" charset="-120"/>
              </a:rPr>
              <a:t>dbname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='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資料庫名稱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')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開啟連線</a:t>
            </a:r>
            <a:r>
              <a:rPr lang="en-US" altLang="zh-TW" sz="2000" dirty="0">
                <a:ea typeface="新細明體" panose="02020500000000000000" pitchFamily="18" charset="-120"/>
              </a:rPr>
              <a:t>, </a:t>
            </a:r>
            <a:r>
              <a:rPr lang="zh-TW" altLang="en-US" sz="2000" dirty="0">
                <a:ea typeface="新細明體" panose="02020500000000000000" pitchFamily="18" charset="-120"/>
              </a:rPr>
              <a:t>取名為</a:t>
            </a:r>
            <a:r>
              <a:rPr lang="en-US" altLang="zh-TW" sz="2000" dirty="0">
                <a:ea typeface="新細明體" panose="02020500000000000000" pitchFamily="18" charset="-120"/>
              </a:rPr>
              <a:t>c</a:t>
            </a:r>
          </a:p>
          <a:p>
            <a:pPr lvl="2">
              <a:lnSpc>
                <a:spcPct val="140000"/>
              </a:lnSpc>
              <a:spcBef>
                <a:spcPct val="0"/>
              </a:spcBef>
            </a:pPr>
            <a:r>
              <a:rPr lang="en-US" altLang="zh-TW" sz="2000" dirty="0" err="1" smtClean="0">
                <a:ea typeface="新細明體" panose="02020500000000000000" pitchFamily="18" charset="-120"/>
              </a:rPr>
              <a:t>dbListTables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(c)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列出有哪</a:t>
            </a:r>
            <a:r>
              <a:rPr lang="zh-TW" altLang="en-US" sz="2000" dirty="0">
                <a:ea typeface="新細明體" panose="02020500000000000000" pitchFamily="18" charset="-120"/>
              </a:rPr>
              <a:t>些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表格</a:t>
            </a:r>
            <a:endParaRPr lang="en-US" altLang="zh-TW" sz="2000" dirty="0" smtClean="0">
              <a:ea typeface="新細明體" panose="02020500000000000000" pitchFamily="18" charset="-120"/>
            </a:endParaRPr>
          </a:p>
          <a:p>
            <a:pPr lvl="2">
              <a:lnSpc>
                <a:spcPct val="140000"/>
              </a:lnSpc>
              <a:spcBef>
                <a:spcPct val="0"/>
              </a:spcBef>
            </a:pPr>
            <a:r>
              <a:rPr lang="en-US" altLang="zh-TW" sz="2000" dirty="0" smtClean="0">
                <a:ea typeface="新細明體" panose="02020500000000000000" pitchFamily="18" charset="-120"/>
              </a:rPr>
              <a:t>x </a:t>
            </a:r>
            <a:r>
              <a:rPr lang="en-US" altLang="zh-TW" sz="2000" dirty="0">
                <a:ea typeface="新細明體" panose="02020500000000000000" pitchFamily="18" charset="-120"/>
              </a:rPr>
              <a:t>= 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dbGetQuery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(c, </a:t>
            </a:r>
            <a:r>
              <a:rPr lang="en-US" altLang="zh-TW" sz="2000" dirty="0">
                <a:ea typeface="新細明體" panose="02020500000000000000" pitchFamily="18" charset="-120"/>
              </a:rPr>
              <a:t>'select outlook, temperature, humidity, windy, play from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tennis')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執行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SQL</a:t>
            </a:r>
          </a:p>
          <a:p>
            <a:pPr lvl="2">
              <a:lnSpc>
                <a:spcPct val="140000"/>
              </a:lnSpc>
              <a:spcBef>
                <a:spcPct val="0"/>
              </a:spcBef>
            </a:pPr>
            <a:r>
              <a:rPr lang="en-US" altLang="zh-TW" sz="2000" dirty="0" smtClean="0">
                <a:ea typeface="新細明體" panose="02020500000000000000" pitchFamily="18" charset="-120"/>
              </a:rPr>
              <a:t>x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顯示</a:t>
            </a:r>
            <a:r>
              <a:rPr lang="zh-TW" altLang="en-US" sz="2000" dirty="0">
                <a:ea typeface="新細明體" panose="02020500000000000000" pitchFamily="18" charset="-120"/>
              </a:rPr>
              <a:t>結果</a:t>
            </a:r>
            <a:endParaRPr lang="en-US" altLang="zh-TW" sz="2000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0095401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 panose="02020500000000000000" pitchFamily="18" charset="-120"/>
              </a:rPr>
              <a:t>如果選擇</a:t>
            </a:r>
            <a:r>
              <a:rPr lang="en-US" altLang="zh-TW" dirty="0">
                <a:ea typeface="新細明體" panose="02020500000000000000" pitchFamily="18" charset="-120"/>
              </a:rPr>
              <a:t>RODBC</a:t>
            </a:r>
            <a:r>
              <a:rPr lang="zh-TW" altLang="en-US" dirty="0">
                <a:ea typeface="新細明體" panose="02020500000000000000" pitchFamily="18" charset="-120"/>
              </a:rPr>
              <a:t>套件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40000"/>
              </a:lnSpc>
              <a:spcBef>
                <a:spcPct val="0"/>
              </a:spcBef>
            </a:pPr>
            <a:r>
              <a:rPr lang="zh-TW" altLang="en-US" sz="2400" dirty="0" smtClean="0">
                <a:ea typeface="新細明體" panose="02020500000000000000" pitchFamily="18" charset="-120"/>
              </a:rPr>
              <a:t>選程式套件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&gt;</a:t>
            </a:r>
            <a:r>
              <a:rPr lang="zh-TW" altLang="en-US" sz="2400" dirty="0">
                <a:ea typeface="新細明體" panose="02020500000000000000" pitchFamily="18" charset="-120"/>
              </a:rPr>
              <a:t>設定</a:t>
            </a:r>
            <a:r>
              <a:rPr lang="en-US" altLang="zh-TW" sz="2400" dirty="0">
                <a:ea typeface="新細明體" panose="02020500000000000000" pitchFamily="18" charset="-120"/>
              </a:rPr>
              <a:t>CRAN</a:t>
            </a:r>
            <a:r>
              <a:rPr lang="zh-TW" altLang="en-US" sz="2400" dirty="0">
                <a:ea typeface="新細明體" panose="02020500000000000000" pitchFamily="18" charset="-120"/>
              </a:rPr>
              <a:t>鏡像</a:t>
            </a:r>
            <a:r>
              <a:rPr lang="en-US" altLang="zh-TW" sz="2400" dirty="0">
                <a:ea typeface="新細明體" panose="02020500000000000000" pitchFamily="18" charset="-120"/>
              </a:rPr>
              <a:t>&gt;</a:t>
            </a:r>
            <a:r>
              <a:rPr lang="zh-TW" altLang="en-US" sz="2400" dirty="0">
                <a:ea typeface="新細明體" panose="02020500000000000000" pitchFamily="18" charset="-120"/>
              </a:rPr>
              <a:t>挑選站點</a:t>
            </a:r>
            <a:r>
              <a:rPr lang="en-US" altLang="zh-TW" sz="2400" dirty="0">
                <a:ea typeface="新細明體" panose="02020500000000000000" pitchFamily="18" charset="-120"/>
              </a:rPr>
              <a:t>: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0-Cloud</a:t>
            </a:r>
          </a:p>
          <a:p>
            <a:pPr lvl="1">
              <a:lnSpc>
                <a:spcPct val="140000"/>
              </a:lnSpc>
              <a:spcBef>
                <a:spcPct val="0"/>
              </a:spcBef>
            </a:pPr>
            <a:r>
              <a:rPr lang="zh-TW" altLang="en-US" sz="2400" dirty="0" smtClean="0">
                <a:ea typeface="新細明體" panose="02020500000000000000" pitchFamily="18" charset="-120"/>
              </a:rPr>
              <a:t>執行指令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 lvl="2">
              <a:lnSpc>
                <a:spcPct val="140000"/>
              </a:lnSpc>
              <a:spcBef>
                <a:spcPct val="0"/>
              </a:spcBef>
            </a:pPr>
            <a:r>
              <a:rPr lang="en-US" altLang="zh-TW" sz="2000" dirty="0" err="1">
                <a:ea typeface="新細明體" panose="02020500000000000000" pitchFamily="18" charset="-120"/>
              </a:rPr>
              <a:t>install.packages</a:t>
            </a:r>
            <a:r>
              <a:rPr lang="en-US" altLang="zh-TW" sz="2000" dirty="0">
                <a:ea typeface="新細明體" panose="02020500000000000000" pitchFamily="18" charset="-120"/>
              </a:rPr>
              <a:t>("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RODBC")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安裝套件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lvl="2">
              <a:lnSpc>
                <a:spcPct val="140000"/>
              </a:lnSpc>
              <a:spcBef>
                <a:spcPct val="0"/>
              </a:spcBef>
            </a:pPr>
            <a:r>
              <a:rPr lang="en-US" altLang="zh-TW" sz="2000" dirty="0" smtClean="0">
                <a:ea typeface="新細明體" panose="02020500000000000000" pitchFamily="18" charset="-120"/>
              </a:rPr>
              <a:t>library(RODBC)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載入套件</a:t>
            </a:r>
            <a:endParaRPr lang="en-US" altLang="zh-TW" sz="2000" dirty="0" smtClean="0">
              <a:ea typeface="新細明體" panose="02020500000000000000" pitchFamily="18" charset="-120"/>
            </a:endParaRPr>
          </a:p>
          <a:p>
            <a:pPr lvl="2">
              <a:lnSpc>
                <a:spcPct val="140000"/>
              </a:lnSpc>
              <a:spcBef>
                <a:spcPct val="0"/>
              </a:spcBef>
            </a:pPr>
            <a:r>
              <a:rPr lang="en-US" altLang="zh-TW" sz="2000" dirty="0" smtClean="0">
                <a:ea typeface="新細明體" panose="02020500000000000000" pitchFamily="18" charset="-120"/>
              </a:rPr>
              <a:t>c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&lt;-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odbcConnect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('ODBC DSN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名稱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')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開啟連線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,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取名為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c</a:t>
            </a:r>
          </a:p>
          <a:p>
            <a:pPr lvl="2">
              <a:lnSpc>
                <a:spcPct val="140000"/>
              </a:lnSpc>
              <a:spcBef>
                <a:spcPct val="0"/>
              </a:spcBef>
            </a:pPr>
            <a:r>
              <a:rPr lang="en-US" altLang="zh-TW" sz="2000" dirty="0" smtClean="0">
                <a:ea typeface="新細明體" panose="02020500000000000000" pitchFamily="18" charset="-120"/>
              </a:rPr>
              <a:t>x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=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sqlFetch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(c, 'tennis')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從該來源取出某張表</a:t>
            </a:r>
            <a:endParaRPr lang="en-US" altLang="zh-TW" sz="2000" dirty="0" smtClean="0">
              <a:ea typeface="新細明體" panose="02020500000000000000" pitchFamily="18" charset="-120"/>
            </a:endParaRPr>
          </a:p>
          <a:p>
            <a:pPr lvl="2">
              <a:lnSpc>
                <a:spcPct val="140000"/>
              </a:lnSpc>
              <a:spcBef>
                <a:spcPct val="0"/>
              </a:spcBef>
            </a:pPr>
            <a:r>
              <a:rPr lang="en-US" altLang="zh-TW" sz="2000" dirty="0" smtClean="0">
                <a:ea typeface="新細明體" panose="02020500000000000000" pitchFamily="18" charset="-120"/>
              </a:rPr>
              <a:t>x = 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sqlQuery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(c, 'SELECT outlook, temperature, humidity, windy, play FROM tennis')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或執行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SQL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anose="02020500000000000000" pitchFamily="18" charset="-120"/>
              </a:rPr>
              <a:t>執行結果</a:t>
            </a:r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TW" dirty="0" smtClean="0">
              <a:ea typeface="新細明體" panose="02020500000000000000" pitchFamily="18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1261607"/>
            <a:ext cx="5429250" cy="533781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Using R with Database (3)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TW" altLang="en-US" sz="2800" dirty="0" smtClean="0">
                <a:ea typeface="新細明體" panose="02020500000000000000" pitchFamily="18" charset="-120"/>
              </a:rPr>
              <a:t>安裝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C50</a:t>
            </a:r>
            <a:r>
              <a:rPr lang="zh-TW" altLang="en-US" sz="2800" dirty="0" smtClean="0">
                <a:ea typeface="新細明體" panose="02020500000000000000" pitchFamily="18" charset="-120"/>
              </a:rPr>
              <a:t>套件</a:t>
            </a:r>
            <a:endParaRPr lang="en-US" altLang="zh-TW" sz="2800" dirty="0" smtClean="0">
              <a:ea typeface="新細明體" panose="02020500000000000000" pitchFamily="18" charset="-120"/>
            </a:endParaRPr>
          </a:p>
          <a:p>
            <a:pPr lvl="1">
              <a:lnSpc>
                <a:spcPct val="140000"/>
              </a:lnSpc>
              <a:spcBef>
                <a:spcPct val="0"/>
              </a:spcBef>
            </a:pPr>
            <a:r>
              <a:rPr lang="zh-TW" altLang="en-US" sz="2400" dirty="0">
                <a:ea typeface="新細明體" panose="02020500000000000000" pitchFamily="18" charset="-120"/>
              </a:rPr>
              <a:t>選程式套件</a:t>
            </a:r>
            <a:r>
              <a:rPr lang="en-US" altLang="zh-TW" sz="2400" dirty="0">
                <a:ea typeface="新細明體" panose="02020500000000000000" pitchFamily="18" charset="-120"/>
              </a:rPr>
              <a:t>&gt;</a:t>
            </a:r>
            <a:r>
              <a:rPr lang="zh-TW" altLang="en-US" sz="2400" dirty="0">
                <a:ea typeface="新細明體" panose="02020500000000000000" pitchFamily="18" charset="-120"/>
              </a:rPr>
              <a:t>設定</a:t>
            </a:r>
            <a:r>
              <a:rPr lang="en-US" altLang="zh-TW" sz="2400" dirty="0">
                <a:ea typeface="新細明體" panose="02020500000000000000" pitchFamily="18" charset="-120"/>
              </a:rPr>
              <a:t>CRAN</a:t>
            </a:r>
            <a:r>
              <a:rPr lang="zh-TW" altLang="en-US" sz="2400" dirty="0">
                <a:ea typeface="新細明體" panose="02020500000000000000" pitchFamily="18" charset="-120"/>
              </a:rPr>
              <a:t>鏡像</a:t>
            </a:r>
            <a:r>
              <a:rPr lang="en-US" altLang="zh-TW" sz="2400" dirty="0">
                <a:ea typeface="新細明體" panose="02020500000000000000" pitchFamily="18" charset="-120"/>
              </a:rPr>
              <a:t>&gt;</a:t>
            </a:r>
            <a:r>
              <a:rPr lang="zh-TW" altLang="en-US" sz="2400" dirty="0">
                <a:ea typeface="新細明體" panose="02020500000000000000" pitchFamily="18" charset="-120"/>
              </a:rPr>
              <a:t>挑選站點</a:t>
            </a:r>
            <a:r>
              <a:rPr lang="en-US" altLang="zh-TW" sz="2400" dirty="0">
                <a:ea typeface="新細明體" panose="02020500000000000000" pitchFamily="18" charset="-120"/>
              </a:rPr>
              <a:t>: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0-Cloud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TW" altLang="en-US" dirty="0" smtClean="0">
                <a:ea typeface="新細明體" panose="02020500000000000000" pitchFamily="18" charset="-120"/>
              </a:rPr>
              <a:t>執行指令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2">
              <a:lnSpc>
                <a:spcPct val="140000"/>
              </a:lnSpc>
              <a:spcBef>
                <a:spcPct val="0"/>
              </a:spcBef>
            </a:pPr>
            <a:r>
              <a:rPr lang="en-US" altLang="zh-TW" dirty="0" err="1">
                <a:ea typeface="新細明體" panose="02020500000000000000" pitchFamily="18" charset="-120"/>
              </a:rPr>
              <a:t>install.packages</a:t>
            </a:r>
            <a:r>
              <a:rPr lang="en-US" altLang="zh-TW" dirty="0" smtClean="0">
                <a:ea typeface="新細明體" panose="02020500000000000000" pitchFamily="18" charset="-120"/>
              </a:rPr>
              <a:t>("C50") </a:t>
            </a:r>
            <a:r>
              <a:rPr lang="zh-TW" altLang="en-US" dirty="0">
                <a:ea typeface="新細明體" panose="02020500000000000000" pitchFamily="18" charset="-120"/>
              </a:rPr>
              <a:t>安裝套件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2">
              <a:lnSpc>
                <a:spcPct val="140000"/>
              </a:lnSpc>
              <a:spcBef>
                <a:spcPct val="0"/>
              </a:spcBef>
            </a:pPr>
            <a:r>
              <a:rPr lang="en-US" altLang="zh-TW" dirty="0" smtClean="0">
                <a:ea typeface="新細明體" panose="02020500000000000000" pitchFamily="18" charset="-120"/>
              </a:rPr>
              <a:t>library(C50) </a:t>
            </a:r>
            <a:r>
              <a:rPr lang="zh-TW" altLang="en-US" dirty="0" smtClean="0">
                <a:ea typeface="新細明體" panose="02020500000000000000" pitchFamily="18" charset="-120"/>
              </a:rPr>
              <a:t>載入套件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2">
              <a:lnSpc>
                <a:spcPct val="140000"/>
              </a:lnSpc>
              <a:spcBef>
                <a:spcPct val="0"/>
              </a:spcBef>
            </a:pPr>
            <a:r>
              <a:rPr lang="en-US" altLang="zh-TW" dirty="0" smtClean="0">
                <a:ea typeface="新細明體" panose="02020500000000000000" pitchFamily="18" charset="-120"/>
              </a:rPr>
              <a:t>m=C5.0(x[,1:4], </a:t>
            </a:r>
            <a:r>
              <a:rPr lang="en-US" altLang="zh-TW" dirty="0" err="1" smtClean="0">
                <a:ea typeface="新細明體" panose="02020500000000000000" pitchFamily="18" charset="-120"/>
              </a:rPr>
              <a:t>as.factor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dirty="0" err="1" smtClean="0">
                <a:ea typeface="新細明體" panose="02020500000000000000" pitchFamily="18" charset="-120"/>
              </a:rPr>
              <a:t>x$play</a:t>
            </a:r>
            <a:r>
              <a:rPr lang="en-US" altLang="zh-TW" dirty="0" smtClean="0">
                <a:ea typeface="新細明體" panose="02020500000000000000" pitchFamily="18" charset="-120"/>
              </a:rPr>
              <a:t>)) </a:t>
            </a:r>
            <a:r>
              <a:rPr lang="zh-TW" altLang="en-US" dirty="0" smtClean="0">
                <a:ea typeface="新細明體" panose="02020500000000000000" pitchFamily="18" charset="-120"/>
              </a:rPr>
              <a:t>以第</a:t>
            </a:r>
            <a:r>
              <a:rPr lang="en-US" altLang="zh-TW" dirty="0" smtClean="0">
                <a:ea typeface="新細明體" panose="02020500000000000000" pitchFamily="18" charset="-120"/>
              </a:rPr>
              <a:t>1~4</a:t>
            </a:r>
            <a:r>
              <a:rPr lang="zh-TW" altLang="en-US" dirty="0" smtClean="0">
                <a:ea typeface="新細明體" panose="02020500000000000000" pitchFamily="18" charset="-120"/>
              </a:rPr>
              <a:t>欄做訓練，目標欄位為</a:t>
            </a:r>
            <a:r>
              <a:rPr lang="en-US" altLang="zh-TW" dirty="0" smtClean="0">
                <a:ea typeface="新細明體" panose="02020500000000000000" pitchFamily="18" charset="-120"/>
              </a:rPr>
              <a:t>play (</a:t>
            </a:r>
            <a:r>
              <a:rPr lang="zh-TW" altLang="en-US" dirty="0" smtClean="0">
                <a:ea typeface="新細明體" panose="02020500000000000000" pitchFamily="18" charset="-120"/>
              </a:rPr>
              <a:t>轉換為</a:t>
            </a:r>
            <a:r>
              <a:rPr lang="en-US" altLang="zh-TW" dirty="0" smtClean="0">
                <a:ea typeface="新細明體" panose="02020500000000000000" pitchFamily="18" charset="-120"/>
              </a:rPr>
              <a:t>factor</a:t>
            </a:r>
            <a:r>
              <a:rPr lang="zh-TW" altLang="en-US" dirty="0" smtClean="0">
                <a:ea typeface="新細明體" panose="02020500000000000000" pitchFamily="18" charset="-120"/>
              </a:rPr>
              <a:t>型態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</a:p>
          <a:p>
            <a:pPr lvl="2">
              <a:lnSpc>
                <a:spcPct val="140000"/>
              </a:lnSpc>
              <a:spcBef>
                <a:spcPct val="0"/>
              </a:spcBef>
            </a:pPr>
            <a:r>
              <a:rPr lang="en-US" altLang="zh-TW" dirty="0" smtClean="0">
                <a:ea typeface="新細明體" panose="02020500000000000000" pitchFamily="18" charset="-120"/>
              </a:rPr>
              <a:t>summary(m)</a:t>
            </a:r>
          </a:p>
        </p:txBody>
      </p:sp>
    </p:spTree>
    <p:extLst>
      <p:ext uri="{BB962C8B-B14F-4D97-AF65-F5344CB8AC3E}">
        <p14:creationId xmlns:p14="http://schemas.microsoft.com/office/powerpoint/2010/main" val="25136425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anose="02020500000000000000" pitchFamily="18" charset="-120"/>
              </a:rPr>
              <a:t>執行結果</a:t>
            </a:r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TW" dirty="0" smtClean="0">
              <a:ea typeface="新細明體" panose="02020500000000000000" pitchFamily="18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60" y="152400"/>
            <a:ext cx="7040880" cy="61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91001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Using R with Database (4)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TW" altLang="en-US" sz="2800" dirty="0" smtClean="0">
                <a:ea typeface="新細明體" panose="02020500000000000000" pitchFamily="18" charset="-120"/>
              </a:rPr>
              <a:t>安裝</a:t>
            </a:r>
            <a:r>
              <a:rPr lang="en-US" altLang="zh-TW" sz="2800" dirty="0" err="1" smtClean="0">
                <a:ea typeface="新細明體" panose="02020500000000000000" pitchFamily="18" charset="-120"/>
              </a:rPr>
              <a:t>arules</a:t>
            </a:r>
            <a:r>
              <a:rPr lang="zh-TW" altLang="en-US" sz="2800" dirty="0" smtClean="0">
                <a:ea typeface="新細明體" panose="02020500000000000000" pitchFamily="18" charset="-120"/>
              </a:rPr>
              <a:t>套件</a:t>
            </a:r>
            <a:endParaRPr lang="en-US" altLang="zh-TW" sz="2800" dirty="0" smtClean="0">
              <a:ea typeface="新細明體" panose="02020500000000000000" pitchFamily="18" charset="-120"/>
            </a:endParaRPr>
          </a:p>
          <a:p>
            <a:pPr lvl="1">
              <a:lnSpc>
                <a:spcPct val="140000"/>
              </a:lnSpc>
              <a:spcBef>
                <a:spcPct val="0"/>
              </a:spcBef>
            </a:pPr>
            <a:r>
              <a:rPr lang="zh-TW" altLang="en-US" sz="2400" dirty="0">
                <a:ea typeface="新細明體" panose="02020500000000000000" pitchFamily="18" charset="-120"/>
              </a:rPr>
              <a:t>選程式套件</a:t>
            </a:r>
            <a:r>
              <a:rPr lang="en-US" altLang="zh-TW" sz="2400" dirty="0">
                <a:ea typeface="新細明體" panose="02020500000000000000" pitchFamily="18" charset="-120"/>
              </a:rPr>
              <a:t>&gt;</a:t>
            </a:r>
            <a:r>
              <a:rPr lang="zh-TW" altLang="en-US" sz="2400" dirty="0">
                <a:ea typeface="新細明體" panose="02020500000000000000" pitchFamily="18" charset="-120"/>
              </a:rPr>
              <a:t>設定</a:t>
            </a:r>
            <a:r>
              <a:rPr lang="en-US" altLang="zh-TW" sz="2400" dirty="0">
                <a:ea typeface="新細明體" panose="02020500000000000000" pitchFamily="18" charset="-120"/>
              </a:rPr>
              <a:t>CRAN</a:t>
            </a:r>
            <a:r>
              <a:rPr lang="zh-TW" altLang="en-US" sz="2400" dirty="0">
                <a:ea typeface="新細明體" panose="02020500000000000000" pitchFamily="18" charset="-120"/>
              </a:rPr>
              <a:t>鏡像</a:t>
            </a:r>
            <a:r>
              <a:rPr lang="en-US" altLang="zh-TW" sz="2400" dirty="0">
                <a:ea typeface="新細明體" panose="02020500000000000000" pitchFamily="18" charset="-120"/>
              </a:rPr>
              <a:t>&gt;</a:t>
            </a:r>
            <a:r>
              <a:rPr lang="zh-TW" altLang="en-US" sz="2400" dirty="0">
                <a:ea typeface="新細明體" panose="02020500000000000000" pitchFamily="18" charset="-120"/>
              </a:rPr>
              <a:t>挑選站點</a:t>
            </a:r>
            <a:r>
              <a:rPr lang="en-US" altLang="zh-TW" sz="2400" dirty="0">
                <a:ea typeface="新細明體" panose="02020500000000000000" pitchFamily="18" charset="-120"/>
              </a:rPr>
              <a:t>: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0-Cloud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TW" altLang="en-US" dirty="0" smtClean="0">
                <a:ea typeface="新細明體" panose="02020500000000000000" pitchFamily="18" charset="-120"/>
              </a:rPr>
              <a:t>執行指令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2">
              <a:lnSpc>
                <a:spcPct val="140000"/>
              </a:lnSpc>
              <a:spcBef>
                <a:spcPct val="0"/>
              </a:spcBef>
            </a:pPr>
            <a:r>
              <a:rPr lang="en-US" altLang="zh-TW" dirty="0" err="1">
                <a:ea typeface="新細明體" panose="02020500000000000000" pitchFamily="18" charset="-120"/>
              </a:rPr>
              <a:t>install.packages</a:t>
            </a:r>
            <a:r>
              <a:rPr lang="en-US" altLang="zh-TW" dirty="0" smtClean="0">
                <a:ea typeface="新細明體" panose="02020500000000000000" pitchFamily="18" charset="-120"/>
              </a:rPr>
              <a:t>("</a:t>
            </a:r>
            <a:r>
              <a:rPr lang="en-US" altLang="zh-TW" dirty="0" err="1" smtClean="0">
                <a:ea typeface="新細明體" panose="02020500000000000000" pitchFamily="18" charset="-120"/>
              </a:rPr>
              <a:t>arules</a:t>
            </a:r>
            <a:r>
              <a:rPr lang="en-US" altLang="zh-TW" dirty="0" smtClean="0">
                <a:ea typeface="新細明體" panose="02020500000000000000" pitchFamily="18" charset="-120"/>
              </a:rPr>
              <a:t>") </a:t>
            </a:r>
            <a:r>
              <a:rPr lang="zh-TW" altLang="en-US" dirty="0">
                <a:ea typeface="新細明體" panose="02020500000000000000" pitchFamily="18" charset="-120"/>
              </a:rPr>
              <a:t>安裝</a:t>
            </a:r>
            <a:r>
              <a:rPr lang="zh-TW" altLang="en-US" dirty="0" smtClean="0">
                <a:ea typeface="新細明體" panose="02020500000000000000" pitchFamily="18" charset="-120"/>
              </a:rPr>
              <a:t>套件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2">
              <a:lnSpc>
                <a:spcPct val="140000"/>
              </a:lnSpc>
              <a:spcBef>
                <a:spcPct val="0"/>
              </a:spcBef>
            </a:pPr>
            <a:r>
              <a:rPr lang="en-US" altLang="zh-TW" dirty="0" smtClean="0">
                <a:ea typeface="新細明體" panose="02020500000000000000" pitchFamily="18" charset="-120"/>
              </a:rPr>
              <a:t>library(</a:t>
            </a:r>
            <a:r>
              <a:rPr lang="en-US" altLang="zh-TW" dirty="0" err="1" smtClean="0">
                <a:ea typeface="新細明體" panose="02020500000000000000" pitchFamily="18" charset="-120"/>
              </a:rPr>
              <a:t>arules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zh-TW" altLang="en-US" dirty="0" smtClean="0">
                <a:ea typeface="新細明體" panose="02020500000000000000" pitchFamily="18" charset="-120"/>
              </a:rPr>
              <a:t>載入套件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2">
              <a:lnSpc>
                <a:spcPct val="140000"/>
              </a:lnSpc>
              <a:spcBef>
                <a:spcPct val="0"/>
              </a:spcBef>
            </a:pPr>
            <a:r>
              <a:rPr lang="en-US" altLang="zh-TW" dirty="0" smtClean="0">
                <a:ea typeface="新細明體" panose="02020500000000000000" pitchFamily="18" charset="-120"/>
              </a:rPr>
              <a:t>r=</a:t>
            </a:r>
            <a:r>
              <a:rPr lang="en-US" altLang="zh-TW" dirty="0" err="1" smtClean="0">
                <a:ea typeface="新細明體" panose="02020500000000000000" pitchFamily="18" charset="-120"/>
              </a:rPr>
              <a:t>apriori</a:t>
            </a:r>
            <a:r>
              <a:rPr lang="en-US" altLang="zh-TW" dirty="0" smtClean="0">
                <a:ea typeface="新細明體" panose="02020500000000000000" pitchFamily="18" charset="-120"/>
              </a:rPr>
              <a:t>(x[,1:5]) </a:t>
            </a:r>
            <a:r>
              <a:rPr lang="zh-TW" altLang="en-US" dirty="0" smtClean="0">
                <a:ea typeface="新細明體" panose="02020500000000000000" pitchFamily="18" charset="-120"/>
              </a:rPr>
              <a:t>以第</a:t>
            </a:r>
            <a:r>
              <a:rPr lang="en-US" altLang="zh-TW" dirty="0" smtClean="0">
                <a:ea typeface="新細明體" panose="02020500000000000000" pitchFamily="18" charset="-120"/>
              </a:rPr>
              <a:t>1~5</a:t>
            </a:r>
            <a:r>
              <a:rPr lang="zh-TW" altLang="en-US" dirty="0" smtClean="0">
                <a:ea typeface="新細明體" panose="02020500000000000000" pitchFamily="18" charset="-120"/>
              </a:rPr>
              <a:t>欄分</a:t>
            </a:r>
            <a:r>
              <a:rPr lang="zh-TW" altLang="en-US" dirty="0">
                <a:ea typeface="新細明體" panose="02020500000000000000" pitchFamily="18" charset="-120"/>
              </a:rPr>
              <a:t>析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2">
              <a:lnSpc>
                <a:spcPct val="140000"/>
              </a:lnSpc>
              <a:spcBef>
                <a:spcPct val="0"/>
              </a:spcBef>
            </a:pPr>
            <a:r>
              <a:rPr lang="en-US" altLang="zh-TW" dirty="0" err="1" smtClean="0">
                <a:ea typeface="新細明體" panose="02020500000000000000" pitchFamily="18" charset="-120"/>
              </a:rPr>
              <a:t>rs</a:t>
            </a:r>
            <a:r>
              <a:rPr lang="en-US" altLang="zh-TW" dirty="0" smtClean="0">
                <a:ea typeface="新細明體" panose="02020500000000000000" pitchFamily="18" charset="-120"/>
              </a:rPr>
              <a:t>=sort(</a:t>
            </a:r>
            <a:r>
              <a:rPr lang="en-US" altLang="zh-TW" dirty="0" err="1" smtClean="0">
                <a:ea typeface="新細明體" panose="02020500000000000000" pitchFamily="18" charset="-120"/>
              </a:rPr>
              <a:t>r,by</a:t>
            </a:r>
            <a:r>
              <a:rPr lang="en-US" altLang="zh-TW" dirty="0" smtClean="0">
                <a:ea typeface="新細明體" panose="02020500000000000000" pitchFamily="18" charset="-120"/>
              </a:rPr>
              <a:t>='confidence</a:t>
            </a:r>
            <a:r>
              <a:rPr lang="en-US" altLang="zh-TW" dirty="0">
                <a:ea typeface="新細明體" panose="02020500000000000000" pitchFamily="18" charset="-120"/>
              </a:rPr>
              <a:t>'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r>
              <a:rPr lang="zh-TW" altLang="en-US" dirty="0" smtClean="0">
                <a:ea typeface="新細明體" panose="02020500000000000000" pitchFamily="18" charset="-120"/>
              </a:rPr>
              <a:t> 將結果排序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2">
              <a:lnSpc>
                <a:spcPct val="140000"/>
              </a:lnSpc>
              <a:spcBef>
                <a:spcPct val="0"/>
              </a:spcBef>
            </a:pPr>
            <a:r>
              <a:rPr lang="en-US" altLang="zh-TW" dirty="0" smtClean="0">
                <a:ea typeface="新細明體" panose="02020500000000000000" pitchFamily="18" charset="-120"/>
              </a:rPr>
              <a:t>inspect(</a:t>
            </a:r>
            <a:r>
              <a:rPr lang="en-US" altLang="zh-TW" dirty="0" err="1" smtClean="0">
                <a:ea typeface="新細明體" panose="02020500000000000000" pitchFamily="18" charset="-120"/>
              </a:rPr>
              <a:t>rs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r>
              <a:rPr lang="zh-TW" altLang="en-US" dirty="0" smtClean="0">
                <a:ea typeface="新細明體" panose="02020500000000000000" pitchFamily="18" charset="-120"/>
              </a:rPr>
              <a:t> 顯示結果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395558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62113" y="3175000"/>
            <a:ext cx="71120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ctr" eaLnBrk="1" hangingPunct="1">
              <a:spcBef>
                <a:spcPct val="20000"/>
              </a:spcBef>
              <a:defRPr/>
            </a:pPr>
            <a:endParaRPr lang="en-US" altLang="zh-TW" sz="2400" kern="0" dirty="0">
              <a:latin typeface="+mn-lt"/>
              <a:ea typeface="新細明體" pitchFamily="18" charset="-120"/>
            </a:endParaRPr>
          </a:p>
        </p:txBody>
      </p:sp>
      <p:sp>
        <p:nvSpPr>
          <p:cNvPr id="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C8137B57-0542-4D24-9514-8D58AA0D7B68}" type="slidenum">
              <a:rPr lang="zh-TW" altLang="en-US" sz="140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Arial" panose="020B0604020202020204" pitchFamily="34" charset="0"/>
              </a:rPr>
              <a:pPr algn="r" eaLnBrk="1" hangingPunct="1">
                <a:defRPr/>
              </a:pPr>
              <a:t>3</a:t>
            </a:fld>
            <a:endParaRPr lang="en-US" altLang="zh-TW" sz="140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0" y="1371600"/>
            <a:ext cx="7086600" cy="16002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endParaRPr lang="en-US" altLang="zh-TW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09713" y="3022600"/>
            <a:ext cx="7112000" cy="2206625"/>
          </a:xfrm>
        </p:spPr>
        <p:txBody>
          <a:bodyPr lIns="90488" tIns="44450" rIns="90488" bIns="44450"/>
          <a:lstStyle/>
          <a:p>
            <a:pPr algn="ctr" eaLnBrk="1" hangingPunct="1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algn="ctr" eaLnBrk="1" hangingPunct="1">
              <a:buFontTx/>
              <a:buNone/>
            </a:pPr>
            <a:r>
              <a:rPr lang="zh-TW" altLang="en-US" sz="2800" dirty="0" smtClean="0">
                <a:ea typeface="新細明體" panose="02020500000000000000" pitchFamily="18" charset="-120"/>
              </a:rPr>
              <a:t>使用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WEKA</a:t>
            </a:r>
            <a:r>
              <a:rPr lang="zh-TW" altLang="en-US" sz="2800" dirty="0" smtClean="0">
                <a:ea typeface="新細明體" panose="02020500000000000000" pitchFamily="18" charset="-120"/>
              </a:rPr>
              <a:t>連接資料</a:t>
            </a:r>
            <a:r>
              <a:rPr lang="zh-TW" altLang="en-US" sz="2800" dirty="0">
                <a:ea typeface="新細明體" panose="02020500000000000000" pitchFamily="18" charset="-120"/>
              </a:rPr>
              <a:t>庫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585250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panose="02020500000000000000" pitchFamily="18" charset="-120"/>
              </a:rPr>
              <a:t>執行結果</a:t>
            </a:r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TW" dirty="0" smtClean="0">
              <a:ea typeface="新細明體" panose="02020500000000000000" pitchFamily="18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92" y="1295400"/>
            <a:ext cx="766381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8482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848600" cy="2352675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Good LUCK !</a:t>
            </a:r>
            <a:endParaRPr lang="zh-TW" altLang="en-US" dirty="0"/>
          </a:p>
        </p:txBody>
      </p:sp>
      <p:sp>
        <p:nvSpPr>
          <p:cNvPr id="16387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4214813"/>
            <a:ext cx="7848600" cy="1500187"/>
          </a:xfrm>
        </p:spPr>
        <p:txBody>
          <a:bodyPr/>
          <a:lstStyle/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739670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Using Weka (1)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800" dirty="0" smtClean="0">
                <a:ea typeface="新細明體" panose="02020500000000000000" pitchFamily="18" charset="-120"/>
              </a:rPr>
              <a:t>下載安裝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Java</a:t>
            </a: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https://www.java.com/zh_TW/download/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800" dirty="0" smtClean="0">
                <a:ea typeface="新細明體" panose="02020500000000000000" pitchFamily="18" charset="-120"/>
              </a:rPr>
              <a:t>下載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Weka</a:t>
            </a: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https://www.cs.waikato.ac.nz/ml/weka/downloading.html</a:t>
            </a: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TW" altLang="en-US" sz="2000" dirty="0" smtClean="0">
                <a:ea typeface="新細明體" panose="02020500000000000000" pitchFamily="18" charset="-120"/>
              </a:rPr>
              <a:t>選</a:t>
            </a:r>
            <a:r>
              <a:rPr lang="zh-TW" altLang="en-US" sz="2000" dirty="0">
                <a:ea typeface="新細明體" panose="02020500000000000000" pitchFamily="18" charset="-120"/>
              </a:rPr>
              <a:t>擇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Other platforms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版本，解壓縮後取得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weka.jar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TW" altLang="en-US" sz="2800" dirty="0" smtClean="0">
                <a:ea typeface="新細明體" panose="02020500000000000000" pitchFamily="18" charset="-120"/>
              </a:rPr>
              <a:t>下載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MySQL Connector/J</a:t>
            </a: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https://dev.mysql.com/downloads/connector/j/8.0.html</a:t>
            </a:r>
            <a:endParaRPr lang="en-US" altLang="zh-TW" sz="2000" dirty="0" smtClean="0">
              <a:ea typeface="新細明體" panose="02020500000000000000" pitchFamily="18" charset="-120"/>
            </a:endParaRP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TW" altLang="en-US" sz="2000" dirty="0" smtClean="0">
                <a:ea typeface="新細明體" panose="02020500000000000000" pitchFamily="18" charset="-120"/>
              </a:rPr>
              <a:t>選擇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Platform Independent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版本，解壓縮後取得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mysql-connector-java-8.0.13.jar</a:t>
            </a:r>
            <a:endParaRPr lang="zh-TW" altLang="en-US" sz="2400" dirty="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780" y="2343378"/>
            <a:ext cx="5110639" cy="431053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unzip WEKA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下載跨平台版本並解壓縮至特定目錄，例如</a:t>
            </a:r>
            <a:r>
              <a:rPr lang="en-US" altLang="zh-TW" sz="2400" dirty="0" smtClean="0"/>
              <a:t>/</a:t>
            </a:r>
            <a:r>
              <a:rPr lang="en-US" altLang="zh-TW" sz="2400" dirty="0" err="1" smtClean="0"/>
              <a:t>weka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>
                <a:hlinkClick r:id="rId3"/>
              </a:rPr>
              <a:t>https://</a:t>
            </a:r>
            <a:r>
              <a:rPr lang="en-US" altLang="zh-TW" sz="2400" dirty="0" smtClean="0">
                <a:hlinkClick r:id="rId3"/>
              </a:rPr>
              <a:t>www.cs.waikato.ac.nz/ml/weka/downloading.html</a:t>
            </a:r>
            <a:endParaRPr lang="en-US" altLang="zh-TW" sz="2400" dirty="0" smtClean="0"/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62200" y="626006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V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64698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747" y="1905000"/>
            <a:ext cx="5640705" cy="446055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unzip MySQL Connector/J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下載跨平台版本，並解壓縮至同一目錄，例如</a:t>
            </a:r>
            <a:r>
              <a:rPr lang="en-US" altLang="zh-TW" sz="2400" dirty="0" smtClean="0"/>
              <a:t>/</a:t>
            </a:r>
            <a:r>
              <a:rPr lang="en-US" altLang="zh-TW" sz="2400" dirty="0" err="1" smtClean="0"/>
              <a:t>weka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42175" y="579120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V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53699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Using Weka (2)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>
          <a:xfrm>
            <a:off x="609600" y="1295400"/>
            <a:ext cx="6248400" cy="5181600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TW" altLang="en-US" sz="2400" dirty="0" smtClean="0">
                <a:ea typeface="新細明體" panose="02020500000000000000" pitchFamily="18" charset="-120"/>
              </a:rPr>
              <a:t>找到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mysql-connector-java-8.0.13.jar</a:t>
            </a: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TW" altLang="en-US" sz="2400" dirty="0" smtClean="0">
                <a:ea typeface="新細明體" panose="02020500000000000000" pitchFamily="18" charset="-120"/>
              </a:rPr>
              <a:t>並複製到與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weka.jar</a:t>
            </a:r>
            <a:r>
              <a:rPr lang="zh-TW" altLang="en-US" sz="2400" dirty="0" smtClean="0">
                <a:ea typeface="新細明體" panose="02020500000000000000" pitchFamily="18" charset="-120"/>
              </a:rPr>
              <a:t>同一目錄下，如右圖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None/>
            </a:pPr>
            <a:endParaRPr lang="en-US" altLang="zh-TW" sz="2400" dirty="0" smtClean="0">
              <a:ea typeface="新細明體" panose="02020500000000000000" pitchFamily="18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417" y="1295400"/>
            <a:ext cx="2328863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4095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>
          <a:xfrm>
            <a:off x="457200" y="1295400"/>
            <a:ext cx="8763000" cy="5181600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TW" altLang="en-US" sz="2400" dirty="0" smtClean="0">
                <a:ea typeface="新細明體" panose="02020500000000000000" pitchFamily="18" charset="-120"/>
              </a:rPr>
              <a:t>開啟命令提示字元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zh-TW" altLang="en-US" sz="2400" dirty="0" smtClean="0">
                <a:ea typeface="新細明體" panose="02020500000000000000" pitchFamily="18" charset="-120"/>
              </a:rPr>
              <a:t>或終端機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</a:t>
            </a: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TW" sz="2400" dirty="0" smtClean="0">
                <a:ea typeface="新細明體" panose="02020500000000000000" pitchFamily="18" charset="-120"/>
              </a:rPr>
              <a:t>	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Windows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請搜尋</a:t>
            </a:r>
            <a:r>
              <a:rPr lang="en-US" altLang="zh-TW" sz="2000" dirty="0" err="1">
                <a:ea typeface="新細明體" panose="02020500000000000000" pitchFamily="18" charset="-120"/>
              </a:rPr>
              <a:t>cmd</a:t>
            </a:r>
            <a:r>
              <a:rPr lang="zh-TW" altLang="en-US" sz="2000" dirty="0">
                <a:ea typeface="新細明體" panose="02020500000000000000" pitchFamily="18" charset="-120"/>
              </a:rPr>
              <a:t>後執行，開啟命令提示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字元</a:t>
            </a:r>
            <a:endParaRPr lang="en-US" altLang="zh-TW" sz="2000" dirty="0" smtClean="0">
              <a:ea typeface="新細明體" panose="02020500000000000000" pitchFamily="18" charset="-120"/>
            </a:endParaRP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Mac</a:t>
            </a:r>
            <a:r>
              <a:rPr lang="zh-TW" altLang="en-US" sz="2000" dirty="0">
                <a:ea typeface="新細明體" panose="02020500000000000000" pitchFamily="18" charset="-120"/>
              </a:rPr>
              <a:t>請開啟工具程式下的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終端機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TW" altLang="en-US" sz="2400" dirty="0" smtClean="0">
                <a:ea typeface="新細明體" panose="02020500000000000000" pitchFamily="18" charset="-120"/>
              </a:rPr>
              <a:t>輸入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java</a:t>
            </a:r>
            <a:r>
              <a:rPr lang="zh-TW" altLang="en-US" sz="2400" dirty="0">
                <a:ea typeface="新細明體" panose="02020500000000000000" pitchFamily="18" charset="-120"/>
              </a:rPr>
              <a:t>，若有出現版本訊息，代表</a:t>
            </a:r>
            <a:r>
              <a:rPr lang="en-US" altLang="zh-TW" sz="2400" dirty="0">
                <a:ea typeface="新細明體" panose="02020500000000000000" pitchFamily="18" charset="-120"/>
              </a:rPr>
              <a:t>java</a:t>
            </a:r>
            <a:r>
              <a:rPr lang="zh-TW" altLang="en-US" sz="2400" dirty="0">
                <a:ea typeface="新細明體" panose="02020500000000000000" pitchFamily="18" charset="-120"/>
              </a:rPr>
              <a:t>環境已備妥</a:t>
            </a: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TW" altLang="en-US" sz="2400" dirty="0" smtClean="0">
                <a:ea typeface="新細明體" panose="02020500000000000000" pitchFamily="18" charset="-120"/>
              </a:rPr>
              <a:t>利用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cd</a:t>
            </a:r>
            <a:r>
              <a:rPr lang="zh-TW" altLang="en-US" sz="2400" dirty="0" smtClean="0">
                <a:ea typeface="新細明體" panose="02020500000000000000" pitchFamily="18" charset="-120"/>
              </a:rPr>
              <a:t>指令切換至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weka</a:t>
            </a:r>
            <a:r>
              <a:rPr lang="zh-TW" altLang="en-US" sz="2400" dirty="0" smtClean="0">
                <a:ea typeface="新細明體" panose="02020500000000000000" pitchFamily="18" charset="-120"/>
              </a:rPr>
              <a:t>所在目錄 </a:t>
            </a:r>
            <a:r>
              <a:rPr lang="en-US" altLang="zh-TW" sz="1600" dirty="0" smtClean="0">
                <a:ea typeface="新細明體" panose="02020500000000000000" pitchFamily="18" charset="-120"/>
              </a:rPr>
              <a:t>(</a:t>
            </a:r>
            <a:r>
              <a:rPr lang="zh-TW" altLang="en-US" sz="1600" dirty="0" smtClean="0">
                <a:ea typeface="新細明體" panose="02020500000000000000" pitchFamily="18" charset="-120"/>
              </a:rPr>
              <a:t>範</a:t>
            </a:r>
            <a:r>
              <a:rPr lang="zh-TW" altLang="en-US" sz="1600" dirty="0" smtClean="0">
                <a:ea typeface="新細明體" panose="02020500000000000000" pitchFamily="18" charset="-120"/>
              </a:rPr>
              <a:t>例是在</a:t>
            </a:r>
            <a:r>
              <a:rPr lang="en-US" altLang="zh-TW" sz="1600" dirty="0" smtClean="0">
                <a:ea typeface="新細明體" panose="02020500000000000000" pitchFamily="18" charset="-120"/>
              </a:rPr>
              <a:t>Downloads</a:t>
            </a:r>
            <a:r>
              <a:rPr lang="zh-TW" altLang="en-US" sz="1600" dirty="0" smtClean="0">
                <a:ea typeface="新細明體" panose="02020500000000000000" pitchFamily="18" charset="-120"/>
              </a:rPr>
              <a:t>下的</a:t>
            </a:r>
            <a:r>
              <a:rPr lang="en-US" altLang="zh-TW" sz="1600" dirty="0" smtClean="0">
                <a:ea typeface="新細明體" panose="02020500000000000000" pitchFamily="18" charset="-120"/>
              </a:rPr>
              <a:t>weka-3-8-3)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TW" altLang="en-US" sz="2400" dirty="0" smtClean="0">
                <a:ea typeface="新細明體" panose="02020500000000000000" pitchFamily="18" charset="-120"/>
              </a:rPr>
              <a:t>輸入下列指令，如下圖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TW" sz="2000" dirty="0" smtClean="0">
                <a:ea typeface="新細明體" panose="02020500000000000000" pitchFamily="18" charset="-120"/>
              </a:rPr>
              <a:t>java -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cp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weka.jar;mysql-connector-java-8.0.13.jar 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weka.gui.GUIChooser</a:t>
            </a:r>
            <a:endParaRPr lang="en-US" altLang="zh-TW" sz="2000" dirty="0" smtClean="0">
              <a:ea typeface="新細明體" panose="02020500000000000000" pitchFamily="18" charset="-120"/>
            </a:endParaRP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TW" sz="2000" dirty="0" smtClean="0">
                <a:ea typeface="新細明體" panose="02020500000000000000" pitchFamily="18" charset="-120"/>
              </a:rPr>
              <a:t>(Mac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用戶請將上述指令的</a:t>
            </a:r>
            <a:r>
              <a:rPr lang="zh-TW" altLang="en-US" sz="2000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分號 </a:t>
            </a:r>
            <a:r>
              <a:rPr lang="en-US" altLang="zh-TW" sz="2000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;</a:t>
            </a:r>
            <a:r>
              <a:rPr lang="zh-TW" altLang="en-US" sz="2000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換成</a:t>
            </a:r>
            <a:r>
              <a:rPr lang="zh-TW" altLang="en-US" sz="2000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冒號 </a:t>
            </a:r>
            <a:r>
              <a:rPr lang="en-US" altLang="zh-TW" sz="2000" dirty="0" smtClean="0">
                <a:solidFill>
                  <a:srgbClr val="C00000"/>
                </a:solidFill>
                <a:ea typeface="新細明體" panose="02020500000000000000" pitchFamily="18" charset="-120"/>
              </a:rPr>
              <a:t>: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，其餘不變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)</a:t>
            </a:r>
            <a:endParaRPr lang="zh-TW" altLang="en-US" sz="2400" dirty="0" smtClean="0">
              <a:ea typeface="新細明體" panose="02020500000000000000" pitchFamily="18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" y="5503164"/>
            <a:ext cx="9099804" cy="1354836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724400" y="62390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切換至該</a:t>
            </a:r>
            <a:r>
              <a:rPr lang="zh-TW" altLang="en-US" dirty="0">
                <a:solidFill>
                  <a:srgbClr val="FF0000"/>
                </a:solidFill>
              </a:rPr>
              <a:t>目錄</a:t>
            </a:r>
          </a:p>
        </p:txBody>
      </p:sp>
    </p:spTree>
    <p:extLst>
      <p:ext uri="{BB962C8B-B14F-4D97-AF65-F5344CB8AC3E}">
        <p14:creationId xmlns:p14="http://schemas.microsoft.com/office/powerpoint/2010/main" val="276824387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Weka 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啟動</a:t>
            </a:r>
            <a:r>
              <a:rPr lang="en-US" altLang="zh-TW" sz="2400" dirty="0" smtClean="0"/>
              <a:t>Weka</a:t>
            </a:r>
            <a:r>
              <a:rPr lang="zh-TW" altLang="en-US" sz="2400" dirty="0" smtClean="0"/>
              <a:t>後選</a:t>
            </a:r>
            <a:r>
              <a:rPr lang="en-US" altLang="zh-TW" sz="2400" dirty="0" err="1" smtClean="0"/>
              <a:t>KnowledgeFlow</a:t>
            </a:r>
            <a:r>
              <a:rPr lang="zh-TW" altLang="en-US" sz="2400" dirty="0" smtClean="0"/>
              <a:t>，在</a:t>
            </a:r>
            <a:r>
              <a:rPr lang="en-US" altLang="zh-TW" sz="2400" dirty="0" err="1" smtClean="0"/>
              <a:t>DataSources</a:t>
            </a:r>
            <a:r>
              <a:rPr lang="zh-TW" altLang="en-US" sz="2400" dirty="0" smtClean="0"/>
              <a:t>選</a:t>
            </a:r>
            <a:r>
              <a:rPr lang="en-US" altLang="zh-TW" sz="2400" dirty="0" err="1" smtClean="0"/>
              <a:t>DatabaseLoader</a:t>
            </a:r>
            <a:r>
              <a:rPr lang="zh-TW" altLang="en-US" sz="2400" dirty="0" smtClean="0"/>
              <a:t>，在右邊工作畫布上放置一個，選取後按右鍵選</a:t>
            </a:r>
            <a:r>
              <a:rPr lang="en-US" altLang="zh-TW" sz="2400" dirty="0" smtClean="0"/>
              <a:t>Configure…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743200"/>
            <a:ext cx="3986213" cy="33861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702" y="4308406"/>
            <a:ext cx="2493645" cy="1826895"/>
          </a:xfrm>
          <a:prstGeom prst="rect">
            <a:avLst/>
          </a:prstGeom>
        </p:spPr>
      </p:pic>
      <p:pic>
        <p:nvPicPr>
          <p:cNvPr id="7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743200"/>
            <a:ext cx="2486311" cy="1701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561979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Whitten_Intro_temp">
  <a:themeElements>
    <a:clrScheme name="Whitten_Intro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hitten_Intro_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hitten_Intro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Whitten_Intro_temp">
  <a:themeElements>
    <a:clrScheme name="Whitten_Intro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hitten_Intro_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hitten_Intro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_Intro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_Intro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Whitten_Intro_temp</Template>
  <TotalTime>3195</TotalTime>
  <Words>954</Words>
  <Application>Microsoft Office PowerPoint</Application>
  <PresentationFormat>如螢幕大小 (4:3)</PresentationFormat>
  <Paragraphs>175</Paragraphs>
  <Slides>31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微軟正黑體</vt:lpstr>
      <vt:lpstr>新細明體</vt:lpstr>
      <vt:lpstr>Arial</vt:lpstr>
      <vt:lpstr>Book Antiqua</vt:lpstr>
      <vt:lpstr>Whitten_Intro_temp</vt:lpstr>
      <vt:lpstr>1_Whitten_Intro_temp</vt:lpstr>
      <vt:lpstr>Supplement</vt:lpstr>
      <vt:lpstr>Data Mining 工具</vt:lpstr>
      <vt:lpstr>PowerPoint 簡報</vt:lpstr>
      <vt:lpstr>Using Weka (1)</vt:lpstr>
      <vt:lpstr>unzip WEKA</vt:lpstr>
      <vt:lpstr>unzip MySQL Connector/J</vt:lpstr>
      <vt:lpstr>Using Weka (2)</vt:lpstr>
      <vt:lpstr>PowerPoint 簡報</vt:lpstr>
      <vt:lpstr>Using Weka (3)</vt:lpstr>
      <vt:lpstr>Using Weka (4)</vt:lpstr>
      <vt:lpstr>Using Weka (5)</vt:lpstr>
      <vt:lpstr>Using Weka (6)</vt:lpstr>
      <vt:lpstr>PowerPoint 簡報</vt:lpstr>
      <vt:lpstr>Using Weka – Tree (1)</vt:lpstr>
      <vt:lpstr>Using Weka – Tree (2)</vt:lpstr>
      <vt:lpstr>Using Weka – Tree (3)</vt:lpstr>
      <vt:lpstr>Using Weka – Clustering</vt:lpstr>
      <vt:lpstr>Using Weka – Association (1)</vt:lpstr>
      <vt:lpstr>Using Weka – Association (2)</vt:lpstr>
      <vt:lpstr>PowerPoint 簡報</vt:lpstr>
      <vt:lpstr>PowerPoint 簡報</vt:lpstr>
      <vt:lpstr>Using R with Database (1)</vt:lpstr>
      <vt:lpstr>Using R with Database (2)</vt:lpstr>
      <vt:lpstr>如果選擇RMySQL套件</vt:lpstr>
      <vt:lpstr>如果選擇RODBC套件</vt:lpstr>
      <vt:lpstr>執行結果</vt:lpstr>
      <vt:lpstr>Using R with Database (3)</vt:lpstr>
      <vt:lpstr>執行結果</vt:lpstr>
      <vt:lpstr>Using R with Database (4)</vt:lpstr>
      <vt:lpstr>執行結果</vt:lpstr>
      <vt:lpstr> Good LUCK !</vt:lpstr>
    </vt:vector>
  </TitlesOfParts>
  <Company>國立台灣大學 National Taiwan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SQL教學</dc:title>
  <dc:subject>資料庫管理</dc:subject>
  <dc:creator>台大工管楊立偉</dc:creator>
  <cp:lastModifiedBy>Willie Yang</cp:lastModifiedBy>
  <cp:revision>115</cp:revision>
  <dcterms:created xsi:type="dcterms:W3CDTF">2004-07-02T14:26:27Z</dcterms:created>
  <dcterms:modified xsi:type="dcterms:W3CDTF">2019-01-02T01:22:03Z</dcterms:modified>
</cp:coreProperties>
</file>