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6" r:id="rId1"/>
  </p:sldMasterIdLst>
  <p:notesMasterIdLst>
    <p:notesMasterId r:id="rId57"/>
  </p:notesMasterIdLst>
  <p:handoutMasterIdLst>
    <p:handoutMasterId r:id="rId58"/>
  </p:handoutMasterIdLst>
  <p:sldIdLst>
    <p:sldId id="298" r:id="rId2"/>
    <p:sldId id="260" r:id="rId3"/>
    <p:sldId id="261" r:id="rId4"/>
    <p:sldId id="262" r:id="rId5"/>
    <p:sldId id="312" r:id="rId6"/>
    <p:sldId id="313" r:id="rId7"/>
    <p:sldId id="345" r:id="rId8"/>
    <p:sldId id="334" r:id="rId9"/>
    <p:sldId id="316" r:id="rId10"/>
    <p:sldId id="317" r:id="rId11"/>
    <p:sldId id="263" r:id="rId12"/>
    <p:sldId id="264" r:id="rId13"/>
    <p:sldId id="265" r:id="rId14"/>
    <p:sldId id="336" r:id="rId15"/>
    <p:sldId id="320" r:id="rId16"/>
    <p:sldId id="338" r:id="rId17"/>
    <p:sldId id="339" r:id="rId18"/>
    <p:sldId id="324" r:id="rId19"/>
    <p:sldId id="268" r:id="rId20"/>
    <p:sldId id="321" r:id="rId21"/>
    <p:sldId id="322" r:id="rId22"/>
    <p:sldId id="269" r:id="rId23"/>
    <p:sldId id="325" r:id="rId24"/>
    <p:sldId id="326" r:id="rId25"/>
    <p:sldId id="273" r:id="rId26"/>
    <p:sldId id="309" r:id="rId27"/>
    <p:sldId id="274" r:id="rId28"/>
    <p:sldId id="275" r:id="rId29"/>
    <p:sldId id="276" r:id="rId30"/>
    <p:sldId id="279" r:id="rId31"/>
    <p:sldId id="304" r:id="rId32"/>
    <p:sldId id="305" r:id="rId33"/>
    <p:sldId id="330" r:id="rId34"/>
    <p:sldId id="282" r:id="rId35"/>
    <p:sldId id="306" r:id="rId36"/>
    <p:sldId id="307" r:id="rId37"/>
    <p:sldId id="288" r:id="rId38"/>
    <p:sldId id="310" r:id="rId39"/>
    <p:sldId id="290" r:id="rId40"/>
    <p:sldId id="293" r:id="rId41"/>
    <p:sldId id="308" r:id="rId42"/>
    <p:sldId id="294" r:id="rId43"/>
    <p:sldId id="340" r:id="rId44"/>
    <p:sldId id="341" r:id="rId45"/>
    <p:sldId id="342" r:id="rId46"/>
    <p:sldId id="295" r:id="rId47"/>
    <p:sldId id="343" r:id="rId48"/>
    <p:sldId id="296" r:id="rId49"/>
    <p:sldId id="344" r:id="rId50"/>
    <p:sldId id="331" r:id="rId51"/>
    <p:sldId id="332" r:id="rId52"/>
    <p:sldId id="318" r:id="rId53"/>
    <p:sldId id="319" r:id="rId54"/>
    <p:sldId id="300" r:id="rId55"/>
    <p:sldId id="346" r:id="rId5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0FF"/>
    <a:srgbClr val="D1E8FF"/>
    <a:srgbClr val="99CCFF"/>
    <a:srgbClr val="00CCFF"/>
    <a:srgbClr val="000000"/>
    <a:srgbClr val="0066FF"/>
    <a:srgbClr val="99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439" autoAdjust="0"/>
  </p:normalViewPr>
  <p:slideViewPr>
    <p:cSldViewPr>
      <p:cViewPr varScale="1">
        <p:scale>
          <a:sx n="68" d="100"/>
          <a:sy n="68" d="100"/>
        </p:scale>
        <p:origin x="6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0668"/>
    </p:cViewPr>
  </p:sorterViewPr>
  <p:notesViewPr>
    <p:cSldViewPr>
      <p:cViewPr varScale="1">
        <p:scale>
          <a:sx n="55" d="100"/>
          <a:sy n="55"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195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29509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9340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Tree>
    <p:extLst>
      <p:ext uri="{BB962C8B-B14F-4D97-AF65-F5344CB8AC3E}">
        <p14:creationId xmlns:p14="http://schemas.microsoft.com/office/powerpoint/2010/main" val="393648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figure illustrates</a:t>
            </a:r>
            <a:r>
              <a:rPr lang="en-US" baseline="0" dirty="0" smtClean="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a:p>
        </p:txBody>
      </p:sp>
    </p:spTree>
    <p:extLst>
      <p:ext uri="{BB962C8B-B14F-4D97-AF65-F5344CB8AC3E}">
        <p14:creationId xmlns:p14="http://schemas.microsoft.com/office/powerpoint/2010/main" val="311712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addition to general guidelines</a:t>
            </a:r>
            <a:r>
              <a:rPr lang="en-US" altLang="en-US" baseline="0" dirty="0" smtClean="0">
                <a:cs typeface="Arial" pitchFamily="34" charset="0"/>
              </a:rPr>
              <a:t> about naming and defining data objects, there are some specific guidelines for naming entity types. These are listed here.</a:t>
            </a:r>
            <a:endParaRPr lang="en-US" altLang="en-US" dirty="0" smtClean="0">
              <a:cs typeface="Arial" pitchFamily="34" charset="0"/>
            </a:endParaRPr>
          </a:p>
        </p:txBody>
      </p:sp>
    </p:spTree>
    <p:extLst>
      <p:ext uri="{BB962C8B-B14F-4D97-AF65-F5344CB8AC3E}">
        <p14:creationId xmlns:p14="http://schemas.microsoft.com/office/powerpoint/2010/main" val="1321386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naming attributes, we use an initial capital letter followed by lowercase letters. If an attribute name consists of more than one word, we use a space between the words</a:t>
            </a:r>
          </a:p>
          <a:p>
            <a:r>
              <a:rPr lang="en-US" sz="1200" b="0" i="0" u="none" strike="noStrike" kern="1200" baseline="0" dirty="0" smtClean="0">
                <a:solidFill>
                  <a:schemeClr val="tx1"/>
                </a:solidFill>
                <a:latin typeface="Times New Roman" pitchFamily="18" charset="0"/>
                <a:ea typeface="+mn-ea"/>
                <a:cs typeface="Arial" charset="0"/>
              </a:rPr>
              <a:t>and we start each word with a capital letter, for example, Employee Name or Student Home Address. In E-R diagrams, we represent an attribute by placing its name in the</a:t>
            </a:r>
          </a:p>
          <a:p>
            <a:r>
              <a:rPr lang="en-US" sz="1200" b="0" i="0" u="none" strike="noStrike" kern="1200" baseline="0" dirty="0" smtClean="0">
                <a:solidFill>
                  <a:schemeClr val="tx1"/>
                </a:solidFill>
                <a:latin typeface="Times New Roman" pitchFamily="18" charset="0"/>
                <a:ea typeface="+mn-ea"/>
                <a:cs typeface="Arial" charset="0"/>
              </a:rPr>
              <a:t>entity it describes.</a:t>
            </a:r>
            <a:endParaRPr lang="en-US" altLang="en-US" dirty="0" smtClean="0">
              <a:cs typeface="Arial" pitchFamily="34" charset="0"/>
            </a:endParaRPr>
          </a:p>
        </p:txBody>
      </p:sp>
    </p:spTree>
    <p:extLst>
      <p:ext uri="{BB962C8B-B14F-4D97-AF65-F5344CB8AC3E}">
        <p14:creationId xmlns:p14="http://schemas.microsoft.com/office/powerpoint/2010/main" val="4226986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68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6" name="Rectangle 6"/>
          <p:cNvSpPr>
            <a:spLocks noGrp="1" noRot="1" noChangeAspect="1" noChangeArrowheads="1" noTextEdit="1"/>
          </p:cNvSpPr>
          <p:nvPr>
            <p:ph type="sldImg"/>
          </p:nvPr>
        </p:nvSpPr>
        <p:spPr>
          <a:xfrm>
            <a:off x="1150938" y="692150"/>
            <a:ext cx="4556125" cy="3416300"/>
          </a:xfrm>
          <a:ln cap="flat"/>
        </p:spPr>
      </p:sp>
      <p:sp>
        <p:nvSpPr>
          <p:cNvPr id="768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smtClean="0">
              <a:cs typeface="Arial" pitchFamily="34" charset="0"/>
            </a:endParaRPr>
          </a:p>
          <a:p>
            <a:pPr eaLnBrk="1" hangingPunct="1"/>
            <a:r>
              <a:rPr lang="en-US" altLang="en-US" dirty="0" smtClean="0">
                <a:cs typeface="Arial" pitchFamily="34" charset="0"/>
              </a:rPr>
              <a:t>In this case, the student’s major is optional because a student may not yet have declared a major. All the other attributes, however, are required.</a:t>
            </a:r>
          </a:p>
        </p:txBody>
      </p:sp>
    </p:spTree>
    <p:extLst>
      <p:ext uri="{BB962C8B-B14F-4D97-AF65-F5344CB8AC3E}">
        <p14:creationId xmlns:p14="http://schemas.microsoft.com/office/powerpoint/2010/main" val="158308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data type is a detailed coding scheme recognized by system software, such as a DBMS, for representing organizational data. The data type specifies the bit pattern of data stored in that coding scheme. There are many ways in which data could be physically represented. For data used</a:t>
            </a:r>
            <a:r>
              <a:rPr lang="en-US" altLang="en-US" baseline="0" dirty="0" smtClean="0">
                <a:cs typeface="Arial" pitchFamily="34" charset="0"/>
              </a:rPr>
              <a:t> in mathematical calculations, numeric fields should be used. For text displays, there are a variety of character based representations, some of which are fixed length and some of variable length. Other data types include dates, binary representations for images or audio, and even specialized types for XML and other representations.</a:t>
            </a:r>
            <a:endParaRPr lang="en-US" altLang="en-US" dirty="0" smtClean="0">
              <a:cs typeface="Arial" pitchFamily="34" charset="0"/>
            </a:endParaRPr>
          </a:p>
        </p:txBody>
      </p:sp>
    </p:spTree>
    <p:extLst>
      <p:ext uri="{BB962C8B-B14F-4D97-AF65-F5344CB8AC3E}">
        <p14:creationId xmlns:p14="http://schemas.microsoft.com/office/powerpoint/2010/main" val="18075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most DBMSs, data integrity controls can be built into the physical structure of the fields and controls enforced by the DBMS on those fields. SQL has constructs to enforce these rules, as we will see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data type enforces one form of data integrity control because it may limit the type of data (numeric or character) and the length of a field value. Others include default values, allowable ranges of values, whether or not a value is required (null value controls), and enforcing relationships and their cardinality constraints via primary-to-foreign key matchups.</a:t>
            </a:r>
            <a:endParaRPr lang="en-US" altLang="en-US" dirty="0" smtClean="0">
              <a:cs typeface="Arial" pitchFamily="34" charset="0"/>
            </a:endParaRPr>
          </a:p>
        </p:txBody>
      </p:sp>
    </p:spTree>
    <p:extLst>
      <p:ext uri="{BB962C8B-B14F-4D97-AF65-F5344CB8AC3E}">
        <p14:creationId xmlns:p14="http://schemas.microsoft.com/office/powerpoint/2010/main" val="2817936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78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30" name="Rectangle 6"/>
          <p:cNvSpPr>
            <a:spLocks noGrp="1" noRot="1" noChangeAspect="1" noChangeArrowheads="1" noTextEdit="1"/>
          </p:cNvSpPr>
          <p:nvPr>
            <p:ph type="sldImg"/>
          </p:nvPr>
        </p:nvSpPr>
        <p:spPr>
          <a:xfrm>
            <a:off x="1150938" y="692150"/>
            <a:ext cx="4556125" cy="3416300"/>
          </a:xfrm>
          <a:ln cap="flat"/>
        </p:spPr>
      </p:sp>
      <p:sp>
        <p:nvSpPr>
          <p:cNvPr id="778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many attributes are related to each other, such as the elements of an address. In this case they can be grouped into a composite attribute.</a:t>
            </a:r>
            <a:r>
              <a:rPr lang="en-US" altLang="en-US" baseline="0" dirty="0" smtClean="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smtClean="0">
              <a:cs typeface="Arial" pitchFamily="34" charset="0"/>
            </a:endParaRPr>
          </a:p>
        </p:txBody>
      </p:sp>
    </p:spTree>
    <p:extLst>
      <p:ext uri="{BB962C8B-B14F-4D97-AF65-F5344CB8AC3E}">
        <p14:creationId xmlns:p14="http://schemas.microsoft.com/office/powerpoint/2010/main" val="1699402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12</a:t>
            </a:r>
          </a:p>
        </p:txBody>
      </p:sp>
      <p:sp>
        <p:nvSpPr>
          <p:cNvPr id="788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4" name="Rectangle 6"/>
          <p:cNvSpPr>
            <a:spLocks noGrp="1" noRot="1" noChangeAspect="1" noChangeArrowheads="1" noTextEdit="1"/>
          </p:cNvSpPr>
          <p:nvPr>
            <p:ph type="sldImg"/>
          </p:nvPr>
        </p:nvSpPr>
        <p:spPr>
          <a:xfrm>
            <a:off x="1150938" y="692150"/>
            <a:ext cx="4556125" cy="3416300"/>
          </a:xfrm>
          <a:ln cap="flat"/>
        </p:spPr>
      </p:sp>
      <p:sp>
        <p:nvSpPr>
          <p:cNvPr id="788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a derived attribute is not one that is physically stored in the database, but rather</a:t>
            </a:r>
            <a:r>
              <a:rPr lang="en-US" altLang="en-US" baseline="0" dirty="0" smtClean="0">
                <a:cs typeface="Arial" pitchFamily="34" charset="0"/>
              </a:rPr>
              <a:t> one that is calculated based on the value of another. The length of time employed, or a person’s age, are classic examples, as they are calculated based on a fixed starting point (date hired or birthdate).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Attributes could be both composite and multivalued, and even also derived. So these are distinct concepts.</a:t>
            </a:r>
            <a:endParaRPr lang="en-US" altLang="en-US" dirty="0" smtClean="0">
              <a:cs typeface="Arial" pitchFamily="34" charset="0"/>
            </a:endParaRPr>
          </a:p>
        </p:txBody>
      </p:sp>
    </p:spTree>
    <p:extLst>
      <p:ext uri="{BB962C8B-B14F-4D97-AF65-F5344CB8AC3E}">
        <p14:creationId xmlns:p14="http://schemas.microsoft.com/office/powerpoint/2010/main" val="460995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98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8" name="Rectangle 6"/>
          <p:cNvSpPr>
            <a:spLocks noGrp="1" noRot="1" noChangeAspect="1" noChangeArrowheads="1" noTextEdit="1"/>
          </p:cNvSpPr>
          <p:nvPr>
            <p:ph type="sldImg"/>
          </p:nvPr>
        </p:nvSpPr>
        <p:spPr>
          <a:xfrm>
            <a:off x="1150938" y="692150"/>
            <a:ext cx="4556125" cy="3416300"/>
          </a:xfrm>
          <a:ln cap="flat"/>
        </p:spPr>
      </p:sp>
      <p:sp>
        <p:nvSpPr>
          <p:cNvPr id="798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Every entity type should have an identifier attribute. </a:t>
            </a:r>
            <a:r>
              <a:rPr lang="en-US" sz="1200" b="0" i="0" u="none" strike="noStrike" kern="1200" baseline="0" dirty="0" smtClean="0">
                <a:solidFill>
                  <a:schemeClr val="tx1"/>
                </a:solidFill>
                <a:latin typeface="Times New Roman" pitchFamily="18" charset="0"/>
                <a:ea typeface="+mn-ea"/>
                <a:cs typeface="Arial" charset="0"/>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smtClean="0">
              <a:cs typeface="Arial" pitchFamily="34" charset="0"/>
            </a:endParaRPr>
          </a:p>
        </p:txBody>
      </p:sp>
    </p:spTree>
    <p:extLst>
      <p:ext uri="{BB962C8B-B14F-4D97-AF65-F5344CB8AC3E}">
        <p14:creationId xmlns:p14="http://schemas.microsoft.com/office/powerpoint/2010/main" val="189379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2" name="Rectangle 6"/>
          <p:cNvSpPr>
            <a:spLocks noGrp="1" noRot="1" noChangeAspect="1" noChangeArrowheads="1" noTextEdit="1"/>
          </p:cNvSpPr>
          <p:nvPr>
            <p:ph type="sldImg"/>
          </p:nvPr>
        </p:nvSpPr>
        <p:spPr>
          <a:xfrm>
            <a:off x="1150938" y="692150"/>
            <a:ext cx="4556125" cy="3416300"/>
          </a:xfrm>
          <a:ln cap="flat"/>
        </p:spPr>
      </p:sp>
      <p:sp>
        <p:nvSpPr>
          <p:cNvPr id="655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68029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8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09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An identifier</a:t>
            </a:r>
            <a:r>
              <a:rPr lang="en-US" altLang="en-US" baseline="0" dirty="0" smtClean="0">
                <a:cs typeface="Arial" pitchFamily="34" charset="0"/>
              </a:rPr>
              <a:t> in he ER model will eventually become a primary key in the resulting database table. We’ll see this in a later chapter. Identifiers are required, so cannot be devoid of value. And it should be constant. Consider an employee ID or a social security number. These do not change.  A person’s name or home address, however, could change. Also, identifiers must be unique. Several people could have the same name.</a:t>
            </a:r>
            <a:endParaRPr lang="en-US" altLang="en-US" dirty="0" smtClean="0">
              <a:cs typeface="Arial" pitchFamily="34" charset="0"/>
            </a:endParaRPr>
          </a:p>
        </p:txBody>
      </p:sp>
    </p:spTree>
    <p:extLst>
      <p:ext uri="{BB962C8B-B14F-4D97-AF65-F5344CB8AC3E}">
        <p14:creationId xmlns:p14="http://schemas.microsoft.com/office/powerpoint/2010/main" val="3951623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14</a:t>
            </a:r>
          </a:p>
        </p:txBody>
      </p:sp>
      <p:sp>
        <p:nvSpPr>
          <p:cNvPr id="819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6" name="Rectangle 6"/>
          <p:cNvSpPr>
            <a:spLocks noGrp="1" noRot="1" noChangeAspect="1" noChangeArrowheads="1" noTextEdit="1"/>
          </p:cNvSpPr>
          <p:nvPr>
            <p:ph type="sldImg"/>
          </p:nvPr>
        </p:nvSpPr>
        <p:spPr>
          <a:xfrm>
            <a:off x="1150938" y="692150"/>
            <a:ext cx="4556125" cy="3416300"/>
          </a:xfrm>
          <a:ln cap="flat"/>
        </p:spPr>
      </p:sp>
      <p:sp>
        <p:nvSpPr>
          <p:cNvPr id="8192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ER diagram, and identifier will be underlined. Note also that required attributes are typically boldfaced, so all identifiers will be boldfaced as well. If an identifier is composite, then all its component parts are required.</a:t>
            </a:r>
          </a:p>
        </p:txBody>
      </p:sp>
    </p:spTree>
    <p:extLst>
      <p:ext uri="{BB962C8B-B14F-4D97-AF65-F5344CB8AC3E}">
        <p14:creationId xmlns:p14="http://schemas.microsoft.com/office/powerpoint/2010/main" val="138936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29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with all other data objects, there are guidelines for naming and defining attributes.</a:t>
            </a:r>
            <a:r>
              <a:rPr lang="en-US" altLang="en-US" baseline="0" dirty="0" smtClean="0">
                <a:cs typeface="Arial" pitchFamily="34" charset="0"/>
              </a:rPr>
              <a:t> T</a:t>
            </a:r>
            <a:r>
              <a:rPr lang="en-US" altLang="en-US" dirty="0" smtClean="0">
                <a:cs typeface="Arial" pitchFamily="34" charset="0"/>
              </a:rPr>
              <a:t>hese are listed in this</a:t>
            </a:r>
            <a:r>
              <a:rPr lang="en-US" altLang="en-US" baseline="0" dirty="0" smtClean="0">
                <a:cs typeface="Arial" pitchFamily="34" charset="0"/>
              </a:rPr>
              <a:t> slide and the next.</a:t>
            </a:r>
          </a:p>
          <a:p>
            <a:pPr eaLnBrk="1" hangingPunct="1"/>
            <a:endParaRPr lang="en-US" altLang="en-US" baseline="0" dirty="0" smtClean="0">
              <a:cs typeface="Arial" pitchFamily="34" charset="0"/>
            </a:endParaRPr>
          </a:p>
          <a:p>
            <a:r>
              <a:rPr lang="en-US" sz="1200" b="0" i="0" u="none" strike="noStrike" kern="1200" baseline="0" dirty="0" smtClean="0">
                <a:solidFill>
                  <a:schemeClr val="tx1"/>
                </a:solidFill>
                <a:latin typeface="Times New Roman" pitchFamily="18" charset="0"/>
                <a:ea typeface="+mn-ea"/>
                <a:cs typeface="Arial" charset="0"/>
              </a:rPr>
              <a:t>A common naming format is [Entity type name { [ Qualifier ] } ] Class, where [ . . . ] is an optional clause, and { . . . } indicates that the clause may repeat. </a:t>
            </a:r>
            <a:r>
              <a:rPr lang="en-US" sz="1200" b="0" i="1" u="none" strike="noStrike" kern="1200" baseline="0" dirty="0" smtClean="0">
                <a:solidFill>
                  <a:schemeClr val="tx1"/>
                </a:solidFill>
                <a:latin typeface="Times New Roman" pitchFamily="18" charset="0"/>
                <a:ea typeface="+mn-ea"/>
                <a:cs typeface="Arial" charset="0"/>
              </a:rPr>
              <a:t>Entity type</a:t>
            </a:r>
          </a:p>
          <a:p>
            <a:r>
              <a:rPr lang="en-US" sz="1200" b="0" i="1" u="none" strike="noStrike" kern="1200" baseline="0" dirty="0" smtClean="0">
                <a:solidFill>
                  <a:schemeClr val="tx1"/>
                </a:solidFill>
                <a:latin typeface="Times New Roman" pitchFamily="18" charset="0"/>
                <a:ea typeface="+mn-ea"/>
                <a:cs typeface="Arial" charset="0"/>
              </a:rPr>
              <a:t>name </a:t>
            </a:r>
            <a:r>
              <a:rPr lang="en-US" sz="1200" b="0" i="0" u="none" strike="noStrike" kern="1200" baseline="0" dirty="0" smtClean="0">
                <a:solidFill>
                  <a:schemeClr val="tx1"/>
                </a:solidFill>
                <a:latin typeface="Times New Roman" pitchFamily="18" charset="0"/>
                <a:ea typeface="+mn-ea"/>
                <a:cs typeface="Arial" charset="0"/>
              </a:rPr>
              <a:t>is the name of the entity with which the attribute is associated. The entity type name may be used to make the attribute name explicit. It is almost always</a:t>
            </a:r>
          </a:p>
          <a:p>
            <a:r>
              <a:rPr lang="en-US" sz="1200" b="0" i="0" u="none" strike="noStrike" kern="1200" baseline="0" dirty="0" smtClean="0">
                <a:solidFill>
                  <a:schemeClr val="tx1"/>
                </a:solidFill>
                <a:latin typeface="Times New Roman" pitchFamily="18" charset="0"/>
                <a:ea typeface="+mn-ea"/>
                <a:cs typeface="Arial" charset="0"/>
              </a:rPr>
              <a:t>used for the identifier attribute (e.g., Customer ID) of each entity type. </a:t>
            </a:r>
            <a:r>
              <a:rPr lang="en-US" sz="1200" b="0" i="1" u="none" strike="noStrike" kern="1200" baseline="0" dirty="0" smtClean="0">
                <a:solidFill>
                  <a:schemeClr val="tx1"/>
                </a:solidFill>
                <a:latin typeface="Times New Roman" pitchFamily="18" charset="0"/>
                <a:ea typeface="+mn-ea"/>
                <a:cs typeface="Arial" charset="0"/>
              </a:rPr>
              <a:t>Class </a:t>
            </a:r>
            <a:r>
              <a:rPr lang="en-US" sz="1200" b="0" i="0" u="none" strike="noStrike" kern="1200" baseline="0" dirty="0" smtClean="0">
                <a:solidFill>
                  <a:schemeClr val="tx1"/>
                </a:solidFill>
                <a:latin typeface="Times New Roman" pitchFamily="18" charset="0"/>
                <a:ea typeface="+mn-ea"/>
                <a:cs typeface="Arial" charset="0"/>
              </a:rPr>
              <a:t>is a phrase from a list of phrases defined by the organization that are the permissible</a:t>
            </a:r>
          </a:p>
          <a:p>
            <a:r>
              <a:rPr lang="en-US" sz="1200" b="0" i="0" u="none" strike="noStrike" kern="1200" baseline="0" dirty="0" smtClean="0">
                <a:solidFill>
                  <a:schemeClr val="tx1"/>
                </a:solidFill>
                <a:latin typeface="Times New Roman" pitchFamily="18" charset="0"/>
                <a:ea typeface="+mn-ea"/>
                <a:cs typeface="Arial" charset="0"/>
              </a:rPr>
              <a:t>characteristics or properties of entities (or abbreviations of these characteristics). For example, permissible values (and associated approved abbreviations)</a:t>
            </a:r>
          </a:p>
          <a:p>
            <a:r>
              <a:rPr lang="en-US" sz="1200" b="0" i="0" u="none" strike="noStrike" kern="1200" baseline="0" dirty="0" smtClean="0">
                <a:solidFill>
                  <a:schemeClr val="tx1"/>
                </a:solidFill>
                <a:latin typeface="Times New Roman" pitchFamily="18" charset="0"/>
                <a:ea typeface="+mn-ea"/>
                <a:cs typeface="Arial" charset="0"/>
              </a:rPr>
              <a:t>for Class might be Name (Nm), Identifier (ID), Date (Dt), or Amount (</a:t>
            </a:r>
            <a:r>
              <a:rPr lang="en-US" sz="1200" b="0" i="0" u="none" strike="noStrike" kern="1200" baseline="0" dirty="0" err="1" smtClean="0">
                <a:solidFill>
                  <a:schemeClr val="tx1"/>
                </a:solidFill>
                <a:latin typeface="Times New Roman" pitchFamily="18" charset="0"/>
                <a:ea typeface="+mn-ea"/>
                <a:cs typeface="Arial" charset="0"/>
              </a:rPr>
              <a:t>Amt</a:t>
            </a:r>
            <a:r>
              <a:rPr lang="en-US" sz="1200" b="0" i="0" u="none" strike="noStrike" kern="1200" baseline="0" dirty="0" smtClean="0">
                <a:solidFill>
                  <a:schemeClr val="tx1"/>
                </a:solidFill>
                <a:latin typeface="Times New Roman" pitchFamily="18" charset="0"/>
                <a:ea typeface="+mn-ea"/>
                <a:cs typeface="Arial" charset="0"/>
              </a:rPr>
              <a:t>). Class is required. </a:t>
            </a:r>
            <a:r>
              <a:rPr lang="en-US" sz="1200" b="0" i="1" u="none" strike="noStrike" kern="1200" baseline="0" dirty="0" smtClean="0">
                <a:solidFill>
                  <a:schemeClr val="tx1"/>
                </a:solidFill>
                <a:latin typeface="Times New Roman" pitchFamily="18" charset="0"/>
                <a:ea typeface="+mn-ea"/>
                <a:cs typeface="Arial" charset="0"/>
              </a:rPr>
              <a:t>Qualifier </a:t>
            </a:r>
            <a:r>
              <a:rPr lang="en-US" sz="1200" b="0" i="0" u="none" strike="noStrike" kern="1200" baseline="0" dirty="0" smtClean="0">
                <a:solidFill>
                  <a:schemeClr val="tx1"/>
                </a:solidFill>
                <a:latin typeface="Times New Roman" pitchFamily="18" charset="0"/>
                <a:ea typeface="+mn-ea"/>
                <a:cs typeface="Arial" charset="0"/>
              </a:rPr>
              <a:t>(optional) is a phrase from a list of phrases defined by the</a:t>
            </a:r>
          </a:p>
          <a:p>
            <a:r>
              <a:rPr lang="en-US" sz="1200" b="0" i="0" u="none" strike="noStrike" kern="1200" baseline="0" dirty="0" smtClean="0">
                <a:solidFill>
                  <a:schemeClr val="tx1"/>
                </a:solidFill>
                <a:latin typeface="Times New Roman" pitchFamily="18" charset="0"/>
                <a:ea typeface="+mn-ea"/>
                <a:cs typeface="Arial" charset="0"/>
              </a:rPr>
              <a:t>organization that are used to place constraints on classes.</a:t>
            </a:r>
            <a:endParaRPr lang="en-US" altLang="en-US" dirty="0" smtClean="0">
              <a:cs typeface="Arial" pitchFamily="34" charset="0"/>
            </a:endParaRPr>
          </a:p>
        </p:txBody>
      </p:sp>
    </p:spTree>
    <p:extLst>
      <p:ext uri="{BB962C8B-B14F-4D97-AF65-F5344CB8AC3E}">
        <p14:creationId xmlns:p14="http://schemas.microsoft.com/office/powerpoint/2010/main" val="4145718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39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4" name="Rectangle 6"/>
          <p:cNvSpPr>
            <a:spLocks noGrp="1" noRot="1" noChangeAspect="1" noChangeArrowheads="1" noTextEdit="1"/>
          </p:cNvSpPr>
          <p:nvPr>
            <p:ph type="sldImg"/>
          </p:nvPr>
        </p:nvSpPr>
        <p:spPr>
          <a:xfrm>
            <a:off x="1150938" y="692150"/>
            <a:ext cx="4556125" cy="3416300"/>
          </a:xfrm>
          <a:ln cap="flat"/>
        </p:spPr>
      </p:sp>
      <p:sp>
        <p:nvSpPr>
          <p:cNvPr id="8397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809345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927864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17</a:t>
            </a:r>
          </a:p>
        </p:txBody>
      </p:sp>
      <p:sp>
        <p:nvSpPr>
          <p:cNvPr id="860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2" name="Rectangle 6"/>
          <p:cNvSpPr>
            <a:spLocks noGrp="1" noRot="1" noChangeAspect="1" noChangeArrowheads="1" noTextEdit="1"/>
          </p:cNvSpPr>
          <p:nvPr>
            <p:ph type="sldImg"/>
          </p:nvPr>
        </p:nvSpPr>
        <p:spPr>
          <a:xfrm>
            <a:off x="1150938" y="692150"/>
            <a:ext cx="4556125" cy="3416300"/>
          </a:xfrm>
          <a:ln cap="flat"/>
        </p:spPr>
      </p:sp>
      <p:sp>
        <p:nvSpPr>
          <p:cNvPr id="860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difference between relationship types and relationship instances.</a:t>
            </a:r>
            <a:r>
              <a:rPr lang="en-US" altLang="en-US" baseline="0" dirty="0" smtClean="0">
                <a:cs typeface="Arial" pitchFamily="34" charset="0"/>
              </a:rPr>
              <a:t> The ER diagram depicts types. It depicts both entity types and relationship types. The actual data that would be in the database constitutes instances, both relationship and entity instances.</a:t>
            </a:r>
            <a:endParaRPr lang="en-US" altLang="en-US" dirty="0" smtClean="0">
              <a:cs typeface="Arial" pitchFamily="34" charset="0"/>
            </a:endParaRPr>
          </a:p>
        </p:txBody>
      </p:sp>
    </p:spTree>
    <p:extLst>
      <p:ext uri="{BB962C8B-B14F-4D97-AF65-F5344CB8AC3E}">
        <p14:creationId xmlns:p14="http://schemas.microsoft.com/office/powerpoint/2010/main" val="1600565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16</a:t>
            </a:r>
          </a:p>
        </p:txBody>
      </p:sp>
      <p:sp>
        <p:nvSpPr>
          <p:cNvPr id="870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6" name="Rectangle 6"/>
          <p:cNvSpPr>
            <a:spLocks noGrp="1" noRot="1" noChangeAspect="1" noChangeArrowheads="1" noTextEdit="1"/>
          </p:cNvSpPr>
          <p:nvPr>
            <p:ph type="sldImg"/>
          </p:nvPr>
        </p:nvSpPr>
        <p:spPr>
          <a:xfrm>
            <a:off x="1150938" y="692150"/>
            <a:ext cx="4556125" cy="3416300"/>
          </a:xfrm>
          <a:ln cap="flat"/>
        </p:spPr>
      </p:sp>
      <p:sp>
        <p:nvSpPr>
          <p:cNvPr id="870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Most relationships are</a:t>
            </a:r>
            <a:r>
              <a:rPr lang="en-US" altLang="en-US" baseline="0" dirty="0" smtClean="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smtClean="0">
                <a:cs typeface="Arial" pitchFamily="34" charset="0"/>
              </a:rPr>
              <a:t>ary</a:t>
            </a:r>
            <a:r>
              <a:rPr lang="en-US" altLang="en-US" baseline="0" dirty="0" smtClean="0">
                <a:cs typeface="Arial" pitchFamily="34" charset="0"/>
              </a:rPr>
              <a:t>” relationship.</a:t>
            </a:r>
            <a:endParaRPr lang="en-US" altLang="en-US" dirty="0" smtClean="0">
              <a:cs typeface="Arial" pitchFamily="34" charset="0"/>
            </a:endParaRPr>
          </a:p>
        </p:txBody>
      </p:sp>
    </p:spTree>
    <p:extLst>
      <p:ext uri="{BB962C8B-B14F-4D97-AF65-F5344CB8AC3E}">
        <p14:creationId xmlns:p14="http://schemas.microsoft.com/office/powerpoint/2010/main" val="3385112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880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70" name="Rectangle 6"/>
          <p:cNvSpPr>
            <a:spLocks noGrp="1" noRot="1" noChangeAspect="1" noChangeArrowheads="1" noTextEdit="1"/>
          </p:cNvSpPr>
          <p:nvPr>
            <p:ph type="sldImg"/>
          </p:nvPr>
        </p:nvSpPr>
        <p:spPr>
          <a:xfrm>
            <a:off x="1150938" y="692150"/>
            <a:ext cx="4556125" cy="3416300"/>
          </a:xfrm>
          <a:ln cap="flat"/>
        </p:spPr>
      </p:sp>
      <p:sp>
        <p:nvSpPr>
          <p:cNvPr id="880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One example of unary relationships would be supervisor-subordinate relationships, which exists between employees. </a:t>
            </a:r>
          </a:p>
        </p:txBody>
      </p:sp>
    </p:spTree>
    <p:extLst>
      <p:ext uri="{BB962C8B-B14F-4D97-AF65-F5344CB8AC3E}">
        <p14:creationId xmlns:p14="http://schemas.microsoft.com/office/powerpoint/2010/main" val="4180431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226233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a:xfrm>
            <a:off x="1150938" y="692150"/>
            <a:ext cx="4556125" cy="3416300"/>
          </a:xfrm>
          <a:ln cap="flat"/>
        </p:spPr>
      </p:sp>
      <p:sp>
        <p:nvSpPr>
          <p:cNvPr id="9011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smtClean="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smtClean="0">
              <a:cs typeface="Arial" pitchFamily="34" charset="0"/>
            </a:endParaRPr>
          </a:p>
        </p:txBody>
      </p:sp>
    </p:spTree>
    <p:extLst>
      <p:ext uri="{BB962C8B-B14F-4D97-AF65-F5344CB8AC3E}">
        <p14:creationId xmlns:p14="http://schemas.microsoft.com/office/powerpoint/2010/main" val="460907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a:t>
            </a:r>
          </a:p>
        </p:txBody>
      </p:sp>
      <p:sp>
        <p:nvSpPr>
          <p:cNvPr id="665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smtClean="0">
                <a:cs typeface="Arial" pitchFamily="34" charset="0"/>
              </a:rPr>
              <a:t> the relationship you can specify that it is mandatory or optional. </a:t>
            </a:r>
            <a:endParaRPr lang="en-US" altLang="en-US" dirty="0" smtClean="0">
              <a:cs typeface="Arial" pitchFamily="34" charset="0"/>
            </a:endParaRPr>
          </a:p>
        </p:txBody>
      </p:sp>
    </p:spTree>
    <p:extLst>
      <p:ext uri="{BB962C8B-B14F-4D97-AF65-F5344CB8AC3E}">
        <p14:creationId xmlns:p14="http://schemas.microsoft.com/office/powerpoint/2010/main" val="199519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11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are binary degree relationships with all he different possible</a:t>
            </a:r>
            <a:r>
              <a:rPr lang="en-US" altLang="en-US" baseline="0" dirty="0" smtClean="0">
                <a:cs typeface="Arial" pitchFamily="34" charset="0"/>
              </a:rPr>
              <a:t> cardinalities.</a:t>
            </a:r>
            <a:endParaRPr lang="en-US" altLang="en-US" dirty="0" smtClean="0">
              <a:cs typeface="Arial" pitchFamily="34" charset="0"/>
            </a:endParaRPr>
          </a:p>
        </p:txBody>
      </p:sp>
    </p:spTree>
    <p:extLst>
      <p:ext uri="{BB962C8B-B14F-4D97-AF65-F5344CB8AC3E}">
        <p14:creationId xmlns:p14="http://schemas.microsoft.com/office/powerpoint/2010/main" val="2525931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21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6" name="Rectangle 6"/>
          <p:cNvSpPr>
            <a:spLocks noGrp="1" noRot="1" noChangeAspect="1" noChangeArrowheads="1" noTextEdit="1"/>
          </p:cNvSpPr>
          <p:nvPr>
            <p:ph type="sldImg"/>
          </p:nvPr>
        </p:nvSpPr>
        <p:spPr>
          <a:xfrm>
            <a:off x="1150938" y="692150"/>
            <a:ext cx="4556125" cy="3416300"/>
          </a:xfrm>
          <a:ln cap="flat"/>
        </p:spPr>
      </p:sp>
      <p:sp>
        <p:nvSpPr>
          <p:cNvPr id="921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cardinality of this ternary relationship is many-to-many-to-many. In other words, each</a:t>
            </a:r>
            <a:r>
              <a:rPr lang="en-US" altLang="en-US" baseline="0" dirty="0" smtClean="0">
                <a:cs typeface="Arial" pitchFamily="34" charset="0"/>
              </a:rPr>
              <a:t> vendor could supply many parts to many warehouses. Each part could come from many vendors and housed in many warehouses. Each warehouse could have many parts from many vendors.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dashed line is a way of representing the attributes of the relationship. For a given vendor supplying a given part to a given warehouse, here is a shipping mode and a unit cost. Each of these ternary relationship instances could have its own shipping mode and unit cost.</a:t>
            </a:r>
            <a:endParaRPr lang="en-US" altLang="en-US" dirty="0" smtClean="0">
              <a:cs typeface="Arial" pitchFamily="34" charset="0"/>
            </a:endParaRPr>
          </a:p>
        </p:txBody>
      </p:sp>
    </p:spTree>
    <p:extLst>
      <p:ext uri="{BB962C8B-B14F-4D97-AF65-F5344CB8AC3E}">
        <p14:creationId xmlns:p14="http://schemas.microsoft.com/office/powerpoint/2010/main" val="1163087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29</a:t>
            </a:r>
          </a:p>
        </p:txBody>
      </p:sp>
      <p:sp>
        <p:nvSpPr>
          <p:cNvPr id="931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it</a:t>
            </a:r>
            <a:r>
              <a:rPr lang="en-US" altLang="en-US" baseline="0" dirty="0" smtClean="0">
                <a:cs typeface="Arial" pitchFamily="34" charset="0"/>
              </a:rPr>
              <a:t> is required for an entity to have its related entity, and sometimes not. Also, it is possible for there to be a limit to how many related entities a given entity could be related to.</a:t>
            </a:r>
            <a:endParaRPr lang="en-US" altLang="en-US" dirty="0" smtClean="0">
              <a:cs typeface="Arial" pitchFamily="34" charset="0"/>
            </a:endParaRPr>
          </a:p>
        </p:txBody>
      </p:sp>
    </p:spTree>
    <p:extLst>
      <p:ext uri="{BB962C8B-B14F-4D97-AF65-F5344CB8AC3E}">
        <p14:creationId xmlns:p14="http://schemas.microsoft.com/office/powerpoint/2010/main" val="2512131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42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4" name="Rectangle 6"/>
          <p:cNvSpPr>
            <a:spLocks noGrp="1" noRot="1" noChangeAspect="1" noChangeArrowheads="1" noTextEdit="1"/>
          </p:cNvSpPr>
          <p:nvPr>
            <p:ph type="sldImg"/>
          </p:nvPr>
        </p:nvSpPr>
        <p:spPr>
          <a:xfrm>
            <a:off x="1150938" y="692150"/>
            <a:ext cx="4556125" cy="3416300"/>
          </a:xfrm>
          <a:ln cap="flat"/>
        </p:spPr>
      </p:sp>
      <p:sp>
        <p:nvSpPr>
          <p:cNvPr id="942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the hatch mark vs. the circle. The hatch</a:t>
            </a:r>
            <a:r>
              <a:rPr lang="en-US" altLang="en-US" baseline="0" dirty="0" smtClean="0">
                <a:cs typeface="Arial" pitchFamily="34" charset="0"/>
              </a:rPr>
              <a:t> mark illustrated mandatory cardinalities, whereas the circle represents optional cardinalities. This figure indicates that each patient must have had at least one visit (mandatory), and could have many more (many). By contrast, each patient history (visit) record must be associated with exactly one patient.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in all these ER diagrams cardinality is represented using something called “crow’s-feet” notation. The three prongs on the many side of the relationship is called a “crow’s foot”. There are other possible notations in ER diagram. For example, Microsoft Visio by default shows an arrow from the many side to the one side, although you can change it to crow’s feet notation. </a:t>
            </a:r>
            <a:endParaRPr lang="en-US" altLang="en-US" dirty="0" smtClean="0">
              <a:cs typeface="Arial" pitchFamily="34" charset="0"/>
            </a:endParaRPr>
          </a:p>
        </p:txBody>
      </p:sp>
    </p:spTree>
    <p:extLst>
      <p:ext uri="{BB962C8B-B14F-4D97-AF65-F5344CB8AC3E}">
        <p14:creationId xmlns:p14="http://schemas.microsoft.com/office/powerpoint/2010/main" val="179341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52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 binary many-to-many relationship. In this case one side is mandatory and the other is optional. Here every project must have at least one employee assigned to it,</a:t>
            </a:r>
            <a:r>
              <a:rPr lang="en-US" altLang="en-US" baseline="0" dirty="0" smtClean="0">
                <a:cs typeface="Arial" pitchFamily="34" charset="0"/>
              </a:rPr>
              <a:t> but an employee could possibly not be assigned to any projects. </a:t>
            </a:r>
            <a:endParaRPr lang="en-US" altLang="en-US" dirty="0" smtClean="0">
              <a:cs typeface="Arial" pitchFamily="34" charset="0"/>
            </a:endParaRPr>
          </a:p>
        </p:txBody>
      </p:sp>
    </p:spTree>
    <p:extLst>
      <p:ext uri="{BB962C8B-B14F-4D97-AF65-F5344CB8AC3E}">
        <p14:creationId xmlns:p14="http://schemas.microsoft.com/office/powerpoint/2010/main" val="463385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62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2" name="Rectangle 6"/>
          <p:cNvSpPr>
            <a:spLocks noGrp="1" noRot="1" noChangeAspect="1" noChangeArrowheads="1" noTextEdit="1"/>
          </p:cNvSpPr>
          <p:nvPr>
            <p:ph type="sldImg"/>
          </p:nvPr>
        </p:nvSpPr>
        <p:spPr>
          <a:xfrm>
            <a:off x="1150938" y="692150"/>
            <a:ext cx="4556125" cy="3416300"/>
          </a:xfrm>
          <a:ln cap="flat"/>
        </p:spPr>
      </p:sp>
      <p:sp>
        <p:nvSpPr>
          <p:cNvPr id="9626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unary one-to-one</a:t>
            </a:r>
            <a:r>
              <a:rPr lang="en-US" altLang="en-US" baseline="0" dirty="0" smtClean="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Dawn and Fred are single. Shirley is married to Ellis and Mack is married to Kathy.</a:t>
            </a:r>
            <a:endParaRPr lang="en-US" altLang="en-US" dirty="0" smtClean="0">
              <a:cs typeface="Arial" pitchFamily="34" charset="0"/>
            </a:endParaRPr>
          </a:p>
        </p:txBody>
      </p:sp>
    </p:spTree>
    <p:extLst>
      <p:ext uri="{BB962C8B-B14F-4D97-AF65-F5344CB8AC3E}">
        <p14:creationId xmlns:p14="http://schemas.microsoft.com/office/powerpoint/2010/main" val="55851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72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6" name="Rectangle 6"/>
          <p:cNvSpPr>
            <a:spLocks noGrp="1" noRot="1" noChangeAspect="1" noChangeArrowheads="1" noTextEdit="1"/>
          </p:cNvSpPr>
          <p:nvPr>
            <p:ph type="sldImg"/>
          </p:nvPr>
        </p:nvSpPr>
        <p:spPr>
          <a:xfrm>
            <a:off x="1150938" y="692150"/>
            <a:ext cx="4556125" cy="3416300"/>
          </a:xfrm>
          <a:ln cap="flat"/>
        </p:spPr>
      </p:sp>
      <p:sp>
        <p:nvSpPr>
          <p:cNvPr id="972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 one-to-many unary relationship</a:t>
            </a:r>
            <a:r>
              <a:rPr lang="en-US" altLang="en-US" baseline="0" dirty="0" smtClean="0">
                <a:cs typeface="Arial" pitchFamily="34" charset="0"/>
              </a:rPr>
              <a:t> between employees. It shows that a given employee MUST have exactly one supervisor and could supervise any number of other employees (or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possible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figure illustrates that there could be multiple types of relationships between entities.</a:t>
            </a:r>
            <a:endParaRPr lang="en-US" altLang="en-US" dirty="0" smtClean="0">
              <a:cs typeface="Arial" pitchFamily="34" charset="0"/>
            </a:endParaRPr>
          </a:p>
        </p:txBody>
      </p:sp>
    </p:spTree>
    <p:extLst>
      <p:ext uri="{BB962C8B-B14F-4D97-AF65-F5344CB8AC3E}">
        <p14:creationId xmlns:p14="http://schemas.microsoft.com/office/powerpoint/2010/main" val="2383060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83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10" name="Rectangle 6"/>
          <p:cNvSpPr>
            <a:spLocks noGrp="1" noRot="1" noChangeAspect="1" noChangeArrowheads="1" noTextEdit="1"/>
          </p:cNvSpPr>
          <p:nvPr>
            <p:ph type="sldImg"/>
          </p:nvPr>
        </p:nvSpPr>
        <p:spPr>
          <a:xfrm>
            <a:off x="1150938" y="692150"/>
            <a:ext cx="4556125" cy="3416300"/>
          </a:xfrm>
          <a:ln cap="flat"/>
        </p:spPr>
      </p:sp>
      <p:sp>
        <p:nvSpPr>
          <p:cNvPr id="983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Again, we see multiple relationships between</a:t>
            </a:r>
            <a:r>
              <a:rPr lang="en-US" altLang="en-US" baseline="0" dirty="0" smtClean="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 to many relationship between professors and courses, indicating that a particular professor may be scheduled during a particular semester to many courses, and vice versa.</a:t>
            </a:r>
            <a:endParaRPr lang="en-US" altLang="en-US" dirty="0" smtClean="0">
              <a:cs typeface="Arial" pitchFamily="34" charset="0"/>
            </a:endParaRPr>
          </a:p>
        </p:txBody>
      </p:sp>
    </p:spTree>
    <p:extLst>
      <p:ext uri="{BB962C8B-B14F-4D97-AF65-F5344CB8AC3E}">
        <p14:creationId xmlns:p14="http://schemas.microsoft.com/office/powerpoint/2010/main" val="3903495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figure we see two examples of multivalued</a:t>
            </a:r>
            <a:r>
              <a:rPr lang="en-US" altLang="en-US" baseline="0" dirty="0" smtClean="0">
                <a:cs typeface="Arial" pitchFamily="34" charset="0"/>
              </a:rPr>
              <a:t> attributes on the left. On the right we see instead separate entities with relationships.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top figure shows a simple multivalued attribute, whereas the bottom figure shows a composite multivalued attribute. Note that on the right, it is explicit that there are many to many relationships. For example, although the left side shows that a course can have many prerequisites, there is nothing explicit showing that a course could itself be a prerequisite for multiple other courses. Similarly, on the left it is explicitly shown that an employee can many many skills, but it is not explicitly shown that many employees can share the same skill. The figures on the right, however, do make these facts explicit.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right side of each figure is in Microsoft Visio notation.</a:t>
            </a: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93411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864269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675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Entities</a:t>
            </a:r>
            <a:r>
              <a:rPr lang="en-US" altLang="en-US" baseline="0" dirty="0" smtClean="0">
                <a:cs typeface="Arial" pitchFamily="34" charset="0"/>
              </a:rPr>
              <a:t> can be strong, weak, or associative. This will be explained later.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smtClean="0">
                <a:cs typeface="Arial" pitchFamily="34" charset="0"/>
              </a:rPr>
              <a:t>ary</a:t>
            </a:r>
            <a:r>
              <a:rPr lang="en-US" altLang="en-US" baseline="0" dirty="0" smtClean="0">
                <a:cs typeface="Arial" pitchFamily="34" charset="0"/>
              </a:rPr>
              <a:t>”.</a:t>
            </a:r>
            <a:endParaRPr lang="en-US" altLang="en-US" dirty="0" smtClean="0">
              <a:cs typeface="Arial" pitchFamily="34" charset="0"/>
            </a:endParaRPr>
          </a:p>
        </p:txBody>
      </p:sp>
    </p:spTree>
    <p:extLst>
      <p:ext uri="{BB962C8B-B14F-4D97-AF65-F5344CB8AC3E}">
        <p14:creationId xmlns:p14="http://schemas.microsoft.com/office/powerpoint/2010/main" val="1596020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20</a:t>
            </a:r>
          </a:p>
        </p:txBody>
      </p:sp>
      <p:sp>
        <p:nvSpPr>
          <p:cNvPr id="1013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2" name="Rectangle 6"/>
          <p:cNvSpPr>
            <a:spLocks noGrp="1" noRot="1" noChangeAspect="1" noChangeArrowheads="1" noTextEdit="1"/>
          </p:cNvSpPr>
          <p:nvPr>
            <p:ph type="sldImg"/>
          </p:nvPr>
        </p:nvSpPr>
        <p:spPr>
          <a:xfrm>
            <a:off x="1150938" y="692150"/>
            <a:ext cx="4556125" cy="3416300"/>
          </a:xfrm>
          <a:ln cap="flat"/>
        </p:spPr>
      </p:sp>
      <p:sp>
        <p:nvSpPr>
          <p:cNvPr id="1013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relationship simply</a:t>
            </a:r>
            <a:r>
              <a:rPr lang="en-US" altLang="en-US" baseline="0" dirty="0" smtClean="0">
                <a:cs typeface="Arial" pitchFamily="34" charset="0"/>
              </a:rPr>
              <a:t> states that an employee completed a course on a particular date. The completion is represented as a relationship, and is not an entity unto itself.</a:t>
            </a:r>
            <a:endParaRPr lang="en-US" altLang="en-US" dirty="0" smtClean="0">
              <a:cs typeface="Arial" pitchFamily="34" charset="0"/>
            </a:endParaRPr>
          </a:p>
        </p:txBody>
      </p:sp>
    </p:spTree>
    <p:extLst>
      <p:ext uri="{BB962C8B-B14F-4D97-AF65-F5344CB8AC3E}">
        <p14:creationId xmlns:p14="http://schemas.microsoft.com/office/powerpoint/2010/main" val="2731970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21</a:t>
            </a:r>
          </a:p>
        </p:txBody>
      </p:sp>
      <p:sp>
        <p:nvSpPr>
          <p:cNvPr id="1024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6" name="Rectangle 6"/>
          <p:cNvSpPr>
            <a:spLocks noGrp="1" noRot="1" noChangeAspect="1" noChangeArrowheads="1" noTextEdit="1"/>
          </p:cNvSpPr>
          <p:nvPr>
            <p:ph type="sldImg"/>
          </p:nvPr>
        </p:nvSpPr>
        <p:spPr>
          <a:xfrm>
            <a:off x="1150938" y="692150"/>
            <a:ext cx="4556125" cy="3416300"/>
          </a:xfrm>
          <a:ln cap="flat"/>
        </p:spPr>
      </p:sp>
      <p:sp>
        <p:nvSpPr>
          <p:cNvPr id="1024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simple relationship has been replaced with an associative entity. A certificate is considered to be an entity unto itself,</a:t>
            </a:r>
            <a:r>
              <a:rPr lang="en-US" altLang="en-US" baseline="0" dirty="0" smtClean="0">
                <a:cs typeface="Arial" pitchFamily="34" charset="0"/>
              </a:rPr>
              <a:t> and in fact even has a unique identifier attribute.</a:t>
            </a:r>
            <a:endParaRPr lang="en-US" altLang="en-US" dirty="0" smtClean="0">
              <a:cs typeface="Arial" pitchFamily="34" charset="0"/>
            </a:endParaRPr>
          </a:p>
        </p:txBody>
      </p:sp>
    </p:spTree>
    <p:extLst>
      <p:ext uri="{BB962C8B-B14F-4D97-AF65-F5344CB8AC3E}">
        <p14:creationId xmlns:p14="http://schemas.microsoft.com/office/powerpoint/2010/main" val="3393836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27</a:t>
            </a:r>
          </a:p>
        </p:txBody>
      </p:sp>
      <p:sp>
        <p:nvSpPr>
          <p:cNvPr id="1034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another example of an associative entity representing a bill</a:t>
            </a:r>
            <a:r>
              <a:rPr lang="en-US" altLang="en-US" baseline="0" dirty="0" smtClean="0">
                <a:cs typeface="Arial" pitchFamily="34" charset="0"/>
              </a:rPr>
              <a:t> of materials structure. </a:t>
            </a:r>
            <a:r>
              <a:rPr lang="en-US" altLang="en-US" dirty="0" smtClean="0">
                <a:cs typeface="Arial" pitchFamily="34" charset="0"/>
              </a:rPr>
              <a:t>If</a:t>
            </a:r>
            <a:r>
              <a:rPr lang="en-US" altLang="en-US" baseline="0" dirty="0" smtClean="0">
                <a:cs typeface="Arial" pitchFamily="34" charset="0"/>
              </a:rPr>
              <a:t> not for an associative entity, the BOM structure would be represented as a unary many-to-many relationship between items. </a:t>
            </a:r>
            <a:endParaRPr lang="en-US" altLang="en-US" dirty="0" smtClean="0">
              <a:cs typeface="Arial" pitchFamily="34" charset="0"/>
            </a:endParaRPr>
          </a:p>
        </p:txBody>
      </p:sp>
    </p:spTree>
    <p:extLst>
      <p:ext uri="{BB962C8B-B14F-4D97-AF65-F5344CB8AC3E}">
        <p14:creationId xmlns:p14="http://schemas.microsoft.com/office/powerpoint/2010/main" val="1786198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27</a:t>
            </a:r>
          </a:p>
        </p:txBody>
      </p:sp>
      <p:sp>
        <p:nvSpPr>
          <p:cNvPr id="1034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another example of an associative entity representing a bill</a:t>
            </a:r>
            <a:r>
              <a:rPr lang="en-US" altLang="en-US" baseline="0" dirty="0" smtClean="0">
                <a:cs typeface="Arial" pitchFamily="34" charset="0"/>
              </a:rPr>
              <a:t> of materials structure. </a:t>
            </a:r>
            <a:r>
              <a:rPr lang="en-US" altLang="en-US" dirty="0" smtClean="0">
                <a:cs typeface="Arial" pitchFamily="34" charset="0"/>
              </a:rPr>
              <a:t>If</a:t>
            </a:r>
            <a:r>
              <a:rPr lang="en-US" altLang="en-US" baseline="0" dirty="0" smtClean="0">
                <a:cs typeface="Arial" pitchFamily="34" charset="0"/>
              </a:rPr>
              <a:t> not for an associative entity, the BOM structure would be represented as a unary many-to-many relationship between items. </a:t>
            </a:r>
            <a:endParaRPr lang="en-US" altLang="en-US" dirty="0" smtClean="0">
              <a:cs typeface="Arial" pitchFamily="34" charset="0"/>
            </a:endParaRPr>
          </a:p>
        </p:txBody>
      </p:sp>
    </p:spTree>
    <p:extLst>
      <p:ext uri="{BB962C8B-B14F-4D97-AF65-F5344CB8AC3E}">
        <p14:creationId xmlns:p14="http://schemas.microsoft.com/office/powerpoint/2010/main" val="1412592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36</a:t>
            </a:r>
          </a:p>
        </p:txBody>
      </p:sp>
      <p:sp>
        <p:nvSpPr>
          <p:cNvPr id="1044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4" name="Rectangle 6"/>
          <p:cNvSpPr>
            <a:spLocks noGrp="1" noRot="1" noChangeAspect="1" noChangeArrowheads="1" noTextEdit="1"/>
          </p:cNvSpPr>
          <p:nvPr>
            <p:ph type="sldImg"/>
          </p:nvPr>
        </p:nvSpPr>
        <p:spPr>
          <a:xfrm>
            <a:off x="1150938" y="692150"/>
            <a:ext cx="4556125" cy="3416300"/>
          </a:xfrm>
          <a:ln cap="flat"/>
        </p:spPr>
      </p:sp>
      <p:sp>
        <p:nvSpPr>
          <p:cNvPr id="1044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a:t>
            </a:r>
            <a:r>
              <a:rPr lang="en-US" altLang="en-US" baseline="0" dirty="0" smtClean="0">
                <a:cs typeface="Arial" pitchFamily="34" charset="0"/>
              </a:rPr>
              <a:t> is another example of an associative entity, this time as the center of a ternary relationship. </a:t>
            </a:r>
            <a:endParaRPr lang="en-US" altLang="en-US" dirty="0" smtClean="0">
              <a:cs typeface="Arial" pitchFamily="34" charset="0"/>
            </a:endParaRPr>
          </a:p>
        </p:txBody>
      </p:sp>
    </p:spTree>
    <p:extLst>
      <p:ext uri="{BB962C8B-B14F-4D97-AF65-F5344CB8AC3E}">
        <p14:creationId xmlns:p14="http://schemas.microsoft.com/office/powerpoint/2010/main" val="1919526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21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6" name="Rectangle 6"/>
          <p:cNvSpPr>
            <a:spLocks noGrp="1" noRot="1" noChangeAspect="1" noChangeArrowheads="1" noTextEdit="1"/>
          </p:cNvSpPr>
          <p:nvPr>
            <p:ph type="sldImg"/>
          </p:nvPr>
        </p:nvSpPr>
        <p:spPr>
          <a:xfrm>
            <a:off x="1150938" y="692150"/>
            <a:ext cx="4556125" cy="3416300"/>
          </a:xfrm>
          <a:ln cap="flat"/>
        </p:spPr>
      </p:sp>
      <p:sp>
        <p:nvSpPr>
          <p:cNvPr id="921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cardinality of this ternary relationship is many-to-many-to-many. In other words, each</a:t>
            </a:r>
            <a:r>
              <a:rPr lang="en-US" altLang="en-US" baseline="0" dirty="0" smtClean="0">
                <a:cs typeface="Arial" pitchFamily="34" charset="0"/>
              </a:rPr>
              <a:t> vendor could supply many parts to many warehouses. Each part could come from many vendors and housed in many warehouses. Each warehouse could have many parts from many vendors.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dashed line is a way of representing the attributes of the relationship. For a given vendor supplying a given part to a given warehouse, here is a shipping mode and a unit cost. Each of these ternary relationship instances could have its own shipping mode and unit cost.</a:t>
            </a:r>
            <a:endParaRPr lang="en-US" altLang="en-US" dirty="0" smtClean="0">
              <a:cs typeface="Arial" pitchFamily="34" charset="0"/>
            </a:endParaRPr>
          </a:p>
        </p:txBody>
      </p:sp>
    </p:spTree>
    <p:extLst>
      <p:ext uri="{BB962C8B-B14F-4D97-AF65-F5344CB8AC3E}">
        <p14:creationId xmlns:p14="http://schemas.microsoft.com/office/powerpoint/2010/main" val="1134863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54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8" name="Rectangle 6"/>
          <p:cNvSpPr>
            <a:spLocks noGrp="1" noRot="1" noChangeAspect="1" noChangeArrowheads="1" noTextEdit="1"/>
          </p:cNvSpPr>
          <p:nvPr>
            <p:ph type="sldImg"/>
          </p:nvPr>
        </p:nvSpPr>
        <p:spPr>
          <a:xfrm>
            <a:off x="1150938" y="692150"/>
            <a:ext cx="4556125" cy="3416300"/>
          </a:xfrm>
          <a:ln cap="flat"/>
        </p:spPr>
      </p:sp>
      <p:sp>
        <p:nvSpPr>
          <p:cNvPr id="1054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Time stamps are useful for keeping historical data. In this case, we see</a:t>
            </a:r>
            <a:r>
              <a:rPr lang="en-US" altLang="en-US" baseline="0" dirty="0" smtClean="0">
                <a:cs typeface="Arial" pitchFamily="34" charset="0"/>
              </a:rPr>
              <a:t> a way of keeping track of price changes over time for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smtClean="0">
              <a:cs typeface="Arial" pitchFamily="34" charset="0"/>
            </a:endParaRPr>
          </a:p>
        </p:txBody>
      </p:sp>
    </p:spTree>
    <p:extLst>
      <p:ext uri="{BB962C8B-B14F-4D97-AF65-F5344CB8AC3E}">
        <p14:creationId xmlns:p14="http://schemas.microsoft.com/office/powerpoint/2010/main" val="811374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4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65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2" name="Rectangle 6"/>
          <p:cNvSpPr>
            <a:spLocks noGrp="1" noRot="1" noChangeAspect="1" noChangeArrowheads="1" noTextEdit="1"/>
          </p:cNvSpPr>
          <p:nvPr>
            <p:ph type="sldImg"/>
          </p:nvPr>
        </p:nvSpPr>
        <p:spPr>
          <a:xfrm>
            <a:off x="1150938" y="692150"/>
            <a:ext cx="4556125" cy="3416300"/>
          </a:xfrm>
          <a:ln cap="flat"/>
        </p:spPr>
      </p:sp>
      <p:sp>
        <p:nvSpPr>
          <p:cNvPr id="1065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36315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smtClean="0">
              <a:cs typeface="Arial" pitchFamily="34" charset="0"/>
            </a:endParaRPr>
          </a:p>
        </p:txBody>
      </p:sp>
    </p:spTree>
    <p:extLst>
      <p:ext uri="{BB962C8B-B14F-4D97-AF65-F5344CB8AC3E}">
        <p14:creationId xmlns:p14="http://schemas.microsoft.com/office/powerpoint/2010/main" val="1461534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smtClean="0">
                <a:cs typeface="Arial" pitchFamily="34" charset="0"/>
              </a:rPr>
              <a:t> identifier. The full identification requires the identifying owner’s identifier as well. Also note the double lines that distinguish the weak entity and the identifying relationship.</a:t>
            </a:r>
          </a:p>
          <a:p>
            <a:pPr eaLnBrk="1" hangingPunct="1"/>
            <a:endParaRPr lang="en-US" altLang="en-US" baseline="0" dirty="0" smtClean="0">
              <a:cs typeface="Arial" pitchFamily="34" charset="0"/>
            </a:endParaRPr>
          </a:p>
        </p:txBody>
      </p:sp>
    </p:spTree>
    <p:extLst>
      <p:ext uri="{BB962C8B-B14F-4D97-AF65-F5344CB8AC3E}">
        <p14:creationId xmlns:p14="http://schemas.microsoft.com/office/powerpoint/2010/main" val="34206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A business rule is </a:t>
            </a:r>
            <a:r>
              <a:rPr lang="en-US" altLang="en-US" sz="1200" b="0" i="0" u="none" strike="noStrike" kern="1200" baseline="0" dirty="0" smtClean="0">
                <a:solidFill>
                  <a:schemeClr val="tx1"/>
                </a:solidFill>
                <a:latin typeface="Times New Roman" pitchFamily="18" charset="0"/>
                <a:ea typeface="+mn-ea"/>
                <a:cs typeface="Arial" charset="0"/>
              </a:rPr>
              <a:t>a</a:t>
            </a:r>
            <a:r>
              <a:rPr lang="en-US" sz="1200" b="0" i="0" u="none" strike="noStrike" kern="1200" baseline="0" dirty="0" smtClean="0">
                <a:solidFill>
                  <a:schemeClr val="tx1"/>
                </a:solidFill>
                <a:latin typeface="Times New Roman" pitchFamily="18" charset="0"/>
                <a:ea typeface="+mn-ea"/>
                <a:cs typeface="Arial" charset="0"/>
              </a:rPr>
              <a:t> statement that defines or constrains some aspect of the business. It is intended to assert business structure or to control or influence the behavior of the</a:t>
            </a:r>
          </a:p>
          <a:p>
            <a:r>
              <a:rPr lang="en-US" sz="1200" b="0" i="0" u="none" strike="noStrike" kern="1200" baseline="0" dirty="0" smtClean="0">
                <a:solidFill>
                  <a:schemeClr val="tx1"/>
                </a:solidFill>
                <a:latin typeface="Times New Roman" pitchFamily="18" charset="0"/>
                <a:ea typeface="+mn-ea"/>
                <a:cs typeface="Arial" charset="0"/>
              </a:rPr>
              <a:t>business.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 all business rules are implemented in a database, and it is the responsibility of the database analyst to determine which business rules can be expressed through ER models and which cannot.</a:t>
            </a:r>
            <a:endParaRPr lang="en-US" altLang="en-US" dirty="0" smtClean="0">
              <a:cs typeface="Arial" pitchFamily="34" charset="0"/>
            </a:endParaRPr>
          </a:p>
        </p:txBody>
      </p:sp>
    </p:spTree>
    <p:extLst>
      <p:ext uri="{BB962C8B-B14F-4D97-AF65-F5344CB8AC3E}">
        <p14:creationId xmlns:p14="http://schemas.microsoft.com/office/powerpoint/2010/main" val="12515607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you can see, data</a:t>
            </a:r>
            <a:r>
              <a:rPr lang="en-US" altLang="en-US" baseline="0" dirty="0" smtClean="0">
                <a:cs typeface="Arial" pitchFamily="34" charset="0"/>
              </a:rPr>
              <a:t> models can be quite comprehensive, including many different entities and relationships. </a:t>
            </a:r>
            <a:endParaRPr lang="en-US" altLang="en-US" dirty="0" smtClean="0">
              <a:cs typeface="Arial" pitchFamily="34" charset="0"/>
            </a:endParaRPr>
          </a:p>
        </p:txBody>
      </p:sp>
    </p:spTree>
    <p:extLst>
      <p:ext uri="{BB962C8B-B14F-4D97-AF65-F5344CB8AC3E}">
        <p14:creationId xmlns:p14="http://schemas.microsoft.com/office/powerpoint/2010/main" val="28918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Gathering business rules requires good interviewing and listening skills. </a:t>
            </a:r>
            <a:r>
              <a:rPr lang="en-US" sz="1200" b="0" i="0" u="none" strike="noStrike" kern="1200" baseline="0" dirty="0" smtClean="0">
                <a:solidFill>
                  <a:schemeClr val="tx1"/>
                </a:solidFill>
                <a:latin typeface="Times New Roman" pitchFamily="18" charset="0"/>
                <a:ea typeface="+mn-ea"/>
                <a:cs typeface="Arial" charset="0"/>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smtClean="0">
              <a:cs typeface="Arial" pitchFamily="34" charset="0"/>
            </a:endParaRPr>
          </a:p>
        </p:txBody>
      </p:sp>
    </p:spTree>
    <p:extLst>
      <p:ext uri="{BB962C8B-B14F-4D97-AF65-F5344CB8AC3E}">
        <p14:creationId xmlns:p14="http://schemas.microsoft.com/office/powerpoint/2010/main" val="23749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smtClean="0">
              <a:cs typeface="Arial" pitchFamily="34" charset="0"/>
            </a:endParaRPr>
          </a:p>
        </p:txBody>
      </p:sp>
    </p:spTree>
    <p:extLst>
      <p:ext uri="{BB962C8B-B14F-4D97-AF65-F5344CB8AC3E}">
        <p14:creationId xmlns:p14="http://schemas.microsoft.com/office/powerpoint/2010/main" val="13488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to distinguish an entity instance from an entity type. For example,</a:t>
            </a:r>
            <a:r>
              <a:rPr lang="en-US" altLang="en-US" baseline="0" dirty="0" smtClean="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 </a:t>
            </a:r>
            <a:endParaRPr lang="en-US" altLang="en-US" dirty="0" smtClean="0">
              <a:cs typeface="Arial" pitchFamily="34" charset="0"/>
            </a:endParaRPr>
          </a:p>
        </p:txBody>
      </p:sp>
    </p:spTree>
    <p:extLst>
      <p:ext uri="{BB962C8B-B14F-4D97-AF65-F5344CB8AC3E}">
        <p14:creationId xmlns:p14="http://schemas.microsoft.com/office/powerpoint/2010/main" val="331453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the distinction</a:t>
            </a:r>
            <a:r>
              <a:rPr lang="en-US" altLang="en-US" baseline="0" dirty="0" smtClean="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smtClean="0">
              <a:cs typeface="Arial" pitchFamily="34" charset="0"/>
            </a:endParaRPr>
          </a:p>
        </p:txBody>
      </p:sp>
    </p:spTree>
    <p:extLst>
      <p:ext uri="{BB962C8B-B14F-4D97-AF65-F5344CB8AC3E}">
        <p14:creationId xmlns:p14="http://schemas.microsoft.com/office/powerpoint/2010/main" val="215343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9/17/2018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1273544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9/17/2018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7647341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9/17/2018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34892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9/17/2018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1196509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035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9/17/2018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922505308"/>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a:t>
            </a:r>
            <a:r>
              <a:rPr lang="en-US" altLang="en-US" sz="2600" b="1" i="1" dirty="0" err="1" smtClean="0">
                <a:solidFill>
                  <a:srgbClr val="FF9900"/>
                </a:solidFill>
                <a:cs typeface="Times New Roman" pitchFamily="18" charset="0"/>
              </a:rPr>
              <a:t>Hoffer</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Ramesh</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Venkataraman</a:t>
            </a:r>
            <a:r>
              <a:rPr lang="en-US" altLang="en-US" sz="2600" b="1" i="1" dirty="0" smtClean="0">
                <a:solidFill>
                  <a:srgbClr val="FF9900"/>
                </a:solidFill>
                <a:cs typeface="Times New Roman" pitchFamily="18" charset="0"/>
              </a:rPr>
              <a:t>, </a:t>
            </a: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227330" name="Rectangle 2"/>
          <p:cNvSpPr>
            <a:spLocks noGrp="1" noChangeArrowheads="1"/>
          </p:cNvSpPr>
          <p:nvPr>
            <p:ph type="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2:</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Modeling Data in the Organization</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73063" y="334963"/>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Entity Type and Entity Instances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128713"/>
            <a:ext cx="907732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08038" y="17780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 Entity…</a:t>
            </a:r>
          </a:p>
        </p:txBody>
      </p:sp>
      <p:sp>
        <p:nvSpPr>
          <p:cNvPr id="164867" name="Rectangle 3"/>
          <p:cNvSpPr>
            <a:spLocks noGrp="1" noChangeArrowheads="1"/>
          </p:cNvSpPr>
          <p:nvPr>
            <p:ph idx="1"/>
          </p:nvPr>
        </p:nvSpPr>
        <p:spPr>
          <a:xfrm>
            <a:off x="207390" y="1295400"/>
            <a:ext cx="8250810" cy="4800600"/>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have many instances in the database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be composed of multiple attributes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we are trying to model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NOT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a:t>
            </a:r>
            <a:r>
              <a:rPr lang="en-US" dirty="0" smtClean="0">
                <a:solidFill>
                  <a:srgbClr val="C00000"/>
                </a:solidFill>
                <a:effectLst>
                  <a:outerShdw blurRad="38100" dist="38100" dir="2700000" algn="tl">
                    <a:srgbClr val="FFFFFF"/>
                  </a:outerShdw>
                </a:effectLst>
              </a:rPr>
              <a:t>user</a:t>
            </a:r>
            <a:r>
              <a:rPr lang="en-US" dirty="0" smtClean="0">
                <a:solidFill>
                  <a:srgbClr val="000000"/>
                </a:solidFill>
                <a:effectLst>
                  <a:outerShdw blurRad="38100" dist="38100" dir="2700000" algn="tl">
                    <a:srgbClr val="FFFFFF"/>
                  </a:outerShdw>
                </a:effectLst>
              </a:rPr>
              <a:t> of the database system </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a:t>
            </a:r>
            <a:r>
              <a:rPr lang="en-US" dirty="0" smtClean="0">
                <a:solidFill>
                  <a:srgbClr val="C00000"/>
                </a:solidFill>
                <a:effectLst>
                  <a:outerShdw blurRad="38100" dist="38100" dir="2700000" algn="tl">
                    <a:srgbClr val="FFFFFF"/>
                  </a:outerShdw>
                </a:effectLst>
              </a:rPr>
              <a:t>output</a:t>
            </a:r>
            <a:r>
              <a:rPr lang="en-US" dirty="0" smtClean="0">
                <a:solidFill>
                  <a:srgbClr val="000000"/>
                </a:solidFill>
                <a:effectLst>
                  <a:outerShdw blurRad="38100" dist="38100" dir="2700000" algn="tl">
                    <a:srgbClr val="FFFFFF"/>
                  </a:outerShdw>
                </a:effectLst>
              </a:rPr>
              <a:t> of the database system (e.g., a report)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41" y="1110440"/>
            <a:ext cx="4924790" cy="522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Text Box 4"/>
          <p:cNvSpPr txBox="1">
            <a:spLocks noChangeArrowheads="1"/>
          </p:cNvSpPr>
          <p:nvPr/>
        </p:nvSpPr>
        <p:spPr bwMode="auto">
          <a:xfrm>
            <a:off x="3462338" y="2005463"/>
            <a:ext cx="186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mn-ea"/>
              </a:rPr>
              <a:t>Inappropriate entities</a:t>
            </a:r>
          </a:p>
        </p:txBody>
      </p:sp>
      <p:grpSp>
        <p:nvGrpSpPr>
          <p:cNvPr id="23557" name="Group 5"/>
          <p:cNvGrpSpPr>
            <a:grpSpLocks/>
          </p:cNvGrpSpPr>
          <p:nvPr/>
        </p:nvGrpSpPr>
        <p:grpSpPr bwMode="auto">
          <a:xfrm>
            <a:off x="631825" y="1176788"/>
            <a:ext cx="3040063" cy="1457325"/>
            <a:chOff x="58" y="384"/>
            <a:chExt cx="2342" cy="1536"/>
          </a:xfrm>
        </p:grpSpPr>
        <p:sp>
          <p:nvSpPr>
            <p:cNvPr id="23563" name="Rectangle 6"/>
            <p:cNvSpPr>
              <a:spLocks noChangeArrowheads="1"/>
            </p:cNvSpPr>
            <p:nvPr/>
          </p:nvSpPr>
          <p:spPr bwMode="auto">
            <a:xfrm>
              <a:off x="1297" y="384"/>
              <a:ext cx="1103" cy="1536"/>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latin typeface="+mn-ea"/>
              </a:endParaRPr>
            </a:p>
          </p:txBody>
        </p:sp>
        <p:sp>
          <p:nvSpPr>
            <p:cNvPr id="165895" name="Text Box 7"/>
            <p:cNvSpPr txBox="1">
              <a:spLocks noChangeArrowheads="1"/>
            </p:cNvSpPr>
            <p:nvPr/>
          </p:nvSpPr>
          <p:spPr bwMode="auto">
            <a:xfrm>
              <a:off x="58" y="792"/>
              <a:ext cx="1278" cy="876"/>
            </a:xfrm>
            <a:prstGeom prst="rect">
              <a:avLst/>
            </a:prstGeom>
            <a:noFill/>
            <a:ln w="12700">
              <a:noFill/>
              <a:miter lim="800000"/>
              <a:headEnd/>
              <a:tailEnd/>
            </a:ln>
            <a:effectLst/>
          </p:spPr>
          <p:txBody>
            <a:bodyPr>
              <a:spAutoFit/>
            </a:bodyPr>
            <a:lstStyle/>
            <a:p>
              <a:pPr>
                <a:defRPr/>
              </a:pPr>
              <a:r>
                <a:rPr lang="en-US" sz="2400" dirty="0">
                  <a:solidFill>
                    <a:srgbClr val="990000"/>
                  </a:solidFill>
                  <a:effectLst>
                    <a:outerShdw blurRad="38100" dist="38100" dir="2700000" algn="tl">
                      <a:srgbClr val="000000"/>
                    </a:outerShdw>
                  </a:effectLst>
                  <a:latin typeface="+mn-ea"/>
                  <a:cs typeface="Arial" charset="0"/>
                </a:rPr>
                <a:t>System </a:t>
              </a:r>
            </a:p>
            <a:p>
              <a:pPr>
                <a:defRPr/>
              </a:pPr>
              <a:r>
                <a:rPr lang="en-US" sz="2400" dirty="0">
                  <a:solidFill>
                    <a:srgbClr val="990000"/>
                  </a:solidFill>
                  <a:effectLst>
                    <a:outerShdw blurRad="38100" dist="38100" dir="2700000" algn="tl">
                      <a:srgbClr val="000000"/>
                    </a:outerShdw>
                  </a:effectLst>
                  <a:latin typeface="+mn-ea"/>
                  <a:cs typeface="Arial" charset="0"/>
                </a:rPr>
                <a:t>user</a:t>
              </a:r>
            </a:p>
          </p:txBody>
        </p:sp>
      </p:grpSp>
      <p:grpSp>
        <p:nvGrpSpPr>
          <p:cNvPr id="23558" name="Group 8"/>
          <p:cNvGrpSpPr>
            <a:grpSpLocks/>
          </p:cNvGrpSpPr>
          <p:nvPr/>
        </p:nvGrpSpPr>
        <p:grpSpPr bwMode="auto">
          <a:xfrm>
            <a:off x="5153025" y="1157738"/>
            <a:ext cx="4002088" cy="1487487"/>
            <a:chOff x="3120" y="336"/>
            <a:chExt cx="2616" cy="1450"/>
          </a:xfrm>
        </p:grpSpPr>
        <p:sp>
          <p:nvSpPr>
            <p:cNvPr id="23561" name="Rectangle 9"/>
            <p:cNvSpPr>
              <a:spLocks noChangeArrowheads="1"/>
            </p:cNvSpPr>
            <p:nvPr/>
          </p:nvSpPr>
          <p:spPr bwMode="auto">
            <a:xfrm flipH="1">
              <a:off x="3120" y="336"/>
              <a:ext cx="1010" cy="1450"/>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latin typeface="+mn-ea"/>
              </a:endParaRPr>
            </a:p>
          </p:txBody>
        </p:sp>
        <p:sp>
          <p:nvSpPr>
            <p:cNvPr id="165898" name="Text Box 10"/>
            <p:cNvSpPr txBox="1">
              <a:spLocks noChangeArrowheads="1"/>
            </p:cNvSpPr>
            <p:nvPr/>
          </p:nvSpPr>
          <p:spPr bwMode="auto">
            <a:xfrm flipH="1">
              <a:off x="4440" y="649"/>
              <a:ext cx="1296" cy="814"/>
            </a:xfrm>
            <a:prstGeom prst="rect">
              <a:avLst/>
            </a:prstGeom>
            <a:noFill/>
            <a:ln w="12700">
              <a:noFill/>
              <a:miter lim="800000"/>
              <a:headEnd/>
              <a:tailEnd/>
            </a:ln>
            <a:effectLst/>
          </p:spPr>
          <p:txBody>
            <a:bodyPr>
              <a:spAutoFit/>
            </a:bodyPr>
            <a:lstStyle/>
            <a:p>
              <a:pPr>
                <a:defRPr/>
              </a:pPr>
              <a:r>
                <a:rPr lang="en-US" sz="2400" dirty="0">
                  <a:solidFill>
                    <a:srgbClr val="990000"/>
                  </a:solidFill>
                  <a:effectLst>
                    <a:outerShdw blurRad="38100" dist="38100" dir="2700000" algn="tl">
                      <a:srgbClr val="000000"/>
                    </a:outerShdw>
                  </a:effectLst>
                  <a:latin typeface="+mn-ea"/>
                  <a:cs typeface="Arial" charset="0"/>
                </a:rPr>
                <a:t>System output</a:t>
              </a:r>
            </a:p>
          </p:txBody>
        </p:sp>
      </p:grpSp>
      <p:sp>
        <p:nvSpPr>
          <p:cNvPr id="23559" name="Text Box 14"/>
          <p:cNvSpPr txBox="1">
            <a:spLocks noChangeArrowheads="1"/>
          </p:cNvSpPr>
          <p:nvPr/>
        </p:nvSpPr>
        <p:spPr bwMode="auto">
          <a:xfrm>
            <a:off x="323311" y="359103"/>
            <a:ext cx="6147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000000"/>
                </a:solidFill>
                <a:latin typeface="+mn-ea"/>
              </a:rPr>
              <a:t>Figure 2-4 Example of inappropriate entities</a:t>
            </a:r>
          </a:p>
        </p:txBody>
      </p:sp>
      <p:sp>
        <p:nvSpPr>
          <p:cNvPr id="23560" name="Text Box 13"/>
          <p:cNvSpPr txBox="1">
            <a:spLocks noChangeArrowheads="1"/>
          </p:cNvSpPr>
          <p:nvPr/>
        </p:nvSpPr>
        <p:spPr bwMode="auto">
          <a:xfrm>
            <a:off x="7010400" y="5305269"/>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200">
                <a:solidFill>
                  <a:srgbClr val="990000"/>
                </a:solidFill>
                <a:latin typeface="+mn-ea"/>
              </a:rPr>
              <a:t>Appropriate entities</a:t>
            </a:r>
          </a:p>
        </p:txBody>
      </p:sp>
      <p:sp>
        <p:nvSpPr>
          <p:cNvPr id="12" name="Rectangle 14"/>
          <p:cNvSpPr>
            <a:spLocks noChangeArrowheads="1"/>
          </p:cNvSpPr>
          <p:nvPr/>
        </p:nvSpPr>
        <p:spPr bwMode="auto">
          <a:xfrm>
            <a:off x="76200" y="2351023"/>
            <a:ext cx="19479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000000"/>
                </a:solidFill>
                <a:latin typeface="+mn-ea"/>
              </a:rPr>
              <a:t>X </a:t>
            </a:r>
            <a:r>
              <a:rPr lang="zh-TW" altLang="en-US" sz="1800" dirty="0">
                <a:solidFill>
                  <a:srgbClr val="000000"/>
                </a:solidFill>
                <a:latin typeface="+mn-ea"/>
              </a:rPr>
              <a:t>會計出納員</a:t>
            </a:r>
            <a:endParaRPr lang="en-US" altLang="zh-TW" sz="1800" dirty="0">
              <a:solidFill>
                <a:srgbClr val="000000"/>
              </a:solidFill>
              <a:latin typeface="+mn-ea"/>
            </a:endParaRPr>
          </a:p>
          <a:p>
            <a:pPr eaLnBrk="1" hangingPunct="1">
              <a:spcBef>
                <a:spcPct val="0"/>
              </a:spcBef>
              <a:buClrTx/>
              <a:buSzTx/>
              <a:buFontTx/>
              <a:buNone/>
            </a:pPr>
            <a:r>
              <a:rPr lang="zh-TW" altLang="en-US" sz="1800" dirty="0" smtClean="0">
                <a:solidFill>
                  <a:srgbClr val="000000"/>
                </a:solidFill>
                <a:latin typeface="+mn-ea"/>
              </a:rPr>
              <a:t>這</a:t>
            </a:r>
            <a:r>
              <a:rPr lang="zh-TW" altLang="en-US" sz="1800" dirty="0">
                <a:solidFill>
                  <a:srgbClr val="000000"/>
                </a:solidFill>
                <a:latin typeface="+mn-ea"/>
              </a:rPr>
              <a:t>是操作的</a:t>
            </a:r>
            <a:r>
              <a:rPr lang="zh-TW" altLang="en-US" sz="1800" dirty="0" smtClean="0">
                <a:solidFill>
                  <a:srgbClr val="000000"/>
                </a:solidFill>
                <a:latin typeface="+mn-ea"/>
              </a:rPr>
              <a:t>人</a:t>
            </a:r>
            <a:endParaRPr lang="en-US" altLang="zh-TW" sz="1800" dirty="0" smtClean="0">
              <a:solidFill>
                <a:srgbClr val="000000"/>
              </a:solidFill>
              <a:latin typeface="+mn-ea"/>
            </a:endParaRPr>
          </a:p>
          <a:p>
            <a:pPr eaLnBrk="1" hangingPunct="1">
              <a:spcBef>
                <a:spcPct val="0"/>
              </a:spcBef>
              <a:buClrTx/>
              <a:buSzTx/>
              <a:buFontTx/>
              <a:buNone/>
            </a:pPr>
            <a:r>
              <a:rPr lang="zh-TW" altLang="en-US" sz="1800" dirty="0" smtClean="0">
                <a:solidFill>
                  <a:srgbClr val="000000"/>
                </a:solidFill>
                <a:latin typeface="+mn-ea"/>
              </a:rPr>
              <a:t>不在</a:t>
            </a:r>
            <a:r>
              <a:rPr lang="zh-TW" altLang="en-US" sz="1800" dirty="0">
                <a:solidFill>
                  <a:srgbClr val="000000"/>
                </a:solidFill>
                <a:latin typeface="+mn-ea"/>
              </a:rPr>
              <a:t>系統範圍</a:t>
            </a:r>
            <a:r>
              <a:rPr lang="zh-TW" altLang="en-US" sz="1800" dirty="0" smtClean="0">
                <a:solidFill>
                  <a:srgbClr val="000000"/>
                </a:solidFill>
                <a:latin typeface="+mn-ea"/>
              </a:rPr>
              <a:t>內</a:t>
            </a:r>
            <a:endParaRPr lang="en-US" altLang="zh-TW" sz="1800" dirty="0" smtClean="0">
              <a:solidFill>
                <a:srgbClr val="000000"/>
              </a:solidFill>
              <a:latin typeface="+mn-ea"/>
            </a:endParaRPr>
          </a:p>
          <a:p>
            <a:pPr eaLnBrk="1" hangingPunct="1">
              <a:spcBef>
                <a:spcPct val="0"/>
              </a:spcBef>
              <a:buClrTx/>
              <a:buSzTx/>
              <a:buFontTx/>
              <a:buNone/>
            </a:pPr>
            <a:r>
              <a:rPr lang="en-US" altLang="zh-TW" sz="1800" dirty="0" smtClean="0">
                <a:solidFill>
                  <a:srgbClr val="000000"/>
                </a:solidFill>
                <a:latin typeface="+mn-ea"/>
              </a:rPr>
              <a:t>(</a:t>
            </a:r>
            <a:r>
              <a:rPr lang="zh-TW" altLang="en-US" sz="1800" dirty="0" smtClean="0">
                <a:solidFill>
                  <a:srgbClr val="000000"/>
                </a:solidFill>
                <a:latin typeface="+mn-ea"/>
              </a:rPr>
              <a:t>除非含用戶管理</a:t>
            </a:r>
            <a:r>
              <a:rPr lang="en-US" altLang="zh-TW" sz="1800" dirty="0" smtClean="0">
                <a:solidFill>
                  <a:srgbClr val="000000"/>
                </a:solidFill>
                <a:latin typeface="+mn-ea"/>
              </a:rPr>
              <a:t>)</a:t>
            </a:r>
            <a:endParaRPr lang="zh-TW" altLang="en-US" sz="1800" dirty="0">
              <a:solidFill>
                <a:srgbClr val="000000"/>
              </a:solidFill>
              <a:latin typeface="+mn-ea"/>
            </a:endParaRPr>
          </a:p>
        </p:txBody>
      </p:sp>
      <p:sp>
        <p:nvSpPr>
          <p:cNvPr id="13" name="Rectangle 15"/>
          <p:cNvSpPr>
            <a:spLocks noChangeArrowheads="1"/>
          </p:cNvSpPr>
          <p:nvPr/>
        </p:nvSpPr>
        <p:spPr bwMode="auto">
          <a:xfrm>
            <a:off x="6988175" y="2371660"/>
            <a:ext cx="2105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000000"/>
                </a:solidFill>
                <a:latin typeface="+mn-ea"/>
              </a:rPr>
              <a:t>X </a:t>
            </a:r>
            <a:r>
              <a:rPr lang="zh-TW" altLang="en-US" sz="1800" dirty="0">
                <a:solidFill>
                  <a:srgbClr val="000000"/>
                </a:solidFill>
                <a:latin typeface="+mn-ea"/>
              </a:rPr>
              <a:t>費用報告</a:t>
            </a:r>
            <a:endParaRPr lang="en-US" altLang="zh-TW" sz="1800" dirty="0">
              <a:solidFill>
                <a:srgbClr val="000000"/>
              </a:solidFill>
              <a:latin typeface="+mn-ea"/>
            </a:endParaRPr>
          </a:p>
          <a:p>
            <a:pPr eaLnBrk="1" hangingPunct="1">
              <a:spcBef>
                <a:spcPct val="0"/>
              </a:spcBef>
              <a:buClrTx/>
              <a:buSzTx/>
              <a:buFontTx/>
              <a:buNone/>
            </a:pPr>
            <a:r>
              <a:rPr lang="zh-TW" altLang="en-US" sz="1800" dirty="0" smtClean="0">
                <a:solidFill>
                  <a:srgbClr val="000000"/>
                </a:solidFill>
                <a:latin typeface="+mn-ea"/>
              </a:rPr>
              <a:t>這</a:t>
            </a:r>
            <a:r>
              <a:rPr lang="zh-TW" altLang="en-US" sz="1800" dirty="0">
                <a:solidFill>
                  <a:srgbClr val="000000"/>
                </a:solidFill>
                <a:latin typeface="+mn-ea"/>
              </a:rPr>
              <a:t>是運算後的</a:t>
            </a:r>
            <a:r>
              <a:rPr lang="zh-TW" altLang="en-US" sz="1800" dirty="0" smtClean="0">
                <a:solidFill>
                  <a:srgbClr val="000000"/>
                </a:solidFill>
                <a:latin typeface="+mn-ea"/>
              </a:rPr>
              <a:t>結果</a:t>
            </a:r>
            <a:endParaRPr lang="en-US" altLang="zh-TW" sz="1800" dirty="0" smtClean="0">
              <a:solidFill>
                <a:srgbClr val="000000"/>
              </a:solidFill>
              <a:latin typeface="+mn-ea"/>
            </a:endParaRPr>
          </a:p>
          <a:p>
            <a:pPr eaLnBrk="1" hangingPunct="1">
              <a:spcBef>
                <a:spcPct val="0"/>
              </a:spcBef>
              <a:buClrTx/>
              <a:buSzTx/>
              <a:buFontTx/>
              <a:buNone/>
            </a:pPr>
            <a:r>
              <a:rPr lang="zh-TW" altLang="en-US" sz="1800" dirty="0" smtClean="0">
                <a:solidFill>
                  <a:srgbClr val="000000"/>
                </a:solidFill>
                <a:latin typeface="+mn-ea"/>
              </a:rPr>
              <a:t>不在系統範圍內</a:t>
            </a:r>
            <a:endParaRPr lang="en-US" altLang="zh-TW" sz="1800" dirty="0" smtClean="0">
              <a:solidFill>
                <a:srgbClr val="000000"/>
              </a:solidFill>
              <a:latin typeface="+mn-ea"/>
            </a:endParaRPr>
          </a:p>
          <a:p>
            <a:pPr eaLnBrk="1" hangingPunct="1">
              <a:spcBef>
                <a:spcPct val="0"/>
              </a:spcBef>
              <a:buClrTx/>
              <a:buSzTx/>
              <a:buFontTx/>
              <a:buNone/>
            </a:pPr>
            <a:r>
              <a:rPr lang="en-US" altLang="zh-TW" sz="1800" dirty="0" smtClean="0">
                <a:solidFill>
                  <a:srgbClr val="000000"/>
                </a:solidFill>
                <a:latin typeface="+mn-ea"/>
              </a:rPr>
              <a:t>(</a:t>
            </a:r>
            <a:r>
              <a:rPr lang="zh-TW" altLang="en-US" sz="1800" dirty="0" smtClean="0">
                <a:solidFill>
                  <a:srgbClr val="000000"/>
                </a:solidFill>
                <a:latin typeface="+mn-ea"/>
              </a:rPr>
              <a:t>除非含報表管理</a:t>
            </a:r>
            <a:r>
              <a:rPr lang="en-US" altLang="zh-TW" sz="1800" dirty="0" smtClean="0">
                <a:solidFill>
                  <a:srgbClr val="000000"/>
                </a:solidFill>
                <a:latin typeface="+mn-ea"/>
              </a:rPr>
              <a:t>)</a:t>
            </a:r>
            <a:endParaRPr lang="zh-TW" altLang="en-US" sz="1800" dirty="0">
              <a:solidFill>
                <a:srgbClr val="000000"/>
              </a:solidFill>
              <a:latin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52340" y="629304"/>
            <a:ext cx="8143875" cy="838200"/>
          </a:xfrm>
        </p:spPr>
        <p:txBody>
          <a:bodyPr lIns="90488" tIns="44450" rIns="90488" bIns="44450">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Naming and Defining Entities</a:t>
            </a:r>
          </a:p>
        </p:txBody>
      </p:sp>
      <p:sp>
        <p:nvSpPr>
          <p:cNvPr id="166915" name="Rectangle 3"/>
          <p:cNvSpPr>
            <a:spLocks noGrp="1" noChangeArrowheads="1"/>
          </p:cNvSpPr>
          <p:nvPr>
            <p:ph idx="1"/>
          </p:nvPr>
        </p:nvSpPr>
        <p:spPr>
          <a:xfrm>
            <a:off x="0" y="1848393"/>
            <a:ext cx="4472496"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Names: </a:t>
            </a:r>
            <a:r>
              <a:rPr lang="zh-TW" altLang="en-US" sz="3200" dirty="0" smtClean="0">
                <a:solidFill>
                  <a:srgbClr val="000000"/>
                </a:solidFill>
                <a:effectLst>
                  <a:outerShdw blurRad="38100" dist="38100" dir="2700000" algn="tl">
                    <a:srgbClr val="FFFFFF"/>
                  </a:outerShdw>
                </a:effectLst>
              </a:rPr>
              <a:t>命名</a:t>
            </a:r>
            <a:endParaRPr lang="en-US" sz="32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Singular noun</a:t>
            </a:r>
            <a:r>
              <a:rPr lang="zh-TW" altLang="en-US" sz="2400" dirty="0" smtClean="0">
                <a:solidFill>
                  <a:srgbClr val="000000"/>
                </a:solidFill>
                <a:effectLst>
                  <a:outerShdw blurRad="38100" dist="38100" dir="2700000" algn="tl">
                    <a:srgbClr val="FFFFFF"/>
                  </a:outerShdw>
                </a:effectLst>
              </a:rPr>
              <a:t> 取名用單</a:t>
            </a:r>
            <a:r>
              <a:rPr lang="zh-TW" altLang="en-US" sz="2400" dirty="0">
                <a:solidFill>
                  <a:srgbClr val="000000"/>
                </a:solidFill>
                <a:effectLst>
                  <a:outerShdw blurRad="38100" dist="38100" dir="2700000" algn="tl">
                    <a:srgbClr val="FFFFFF"/>
                  </a:outerShdw>
                </a:effectLst>
              </a:rPr>
              <a:t>數</a:t>
            </a:r>
            <a:endParaRPr lang="en-US" sz="24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Specific to organization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Concise, or abbreviation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For event entities, </a:t>
            </a:r>
            <a:r>
              <a:rPr lang="en-US" sz="2400" dirty="0" smtClean="0">
                <a:solidFill>
                  <a:srgbClr val="C00000"/>
                </a:solidFill>
                <a:effectLst>
                  <a:outerShdw blurRad="38100" dist="38100" dir="2700000" algn="tl">
                    <a:srgbClr val="FFFFFF"/>
                  </a:outerShdw>
                </a:effectLst>
              </a:rPr>
              <a:t>the result not the </a:t>
            </a:r>
            <a:r>
              <a:rPr lang="en-US" sz="2400" dirty="0" smtClean="0">
                <a:solidFill>
                  <a:srgbClr val="C00000"/>
                </a:solidFill>
                <a:effectLst>
                  <a:outerShdw blurRad="38100" dist="38100" dir="2700000" algn="tl">
                    <a:srgbClr val="FFFFFF"/>
                  </a:outerShdw>
                </a:effectLst>
              </a:rPr>
              <a:t>process</a:t>
            </a:r>
            <a:r>
              <a:rPr lang="zh-TW" altLang="en-US" sz="2400" dirty="0" smtClean="0">
                <a:solidFill>
                  <a:srgbClr val="C00000"/>
                </a:solidFill>
                <a:effectLst>
                  <a:outerShdw blurRad="38100" dist="38100" dir="2700000" algn="tl">
                    <a:srgbClr val="FFFFFF"/>
                  </a:outerShdw>
                </a:effectLst>
              </a:rPr>
              <a:t> </a:t>
            </a:r>
            <a:endParaRPr lang="en-US" altLang="zh-TW" sz="2400" dirty="0" smtClean="0">
              <a:solidFill>
                <a:srgbClr val="C00000"/>
              </a:solidFill>
              <a:effectLst>
                <a:outerShdw blurRad="38100" dist="38100" dir="2700000" algn="tl">
                  <a:srgbClr val="FFFFFF"/>
                </a:outerShdw>
              </a:effectLst>
            </a:endParaRPr>
          </a:p>
          <a:p>
            <a:pPr marL="457200" lvl="1" indent="0" eaLnBrk="1" fontAlgn="auto" hangingPunct="1">
              <a:lnSpc>
                <a:spcPct val="90000"/>
              </a:lnSpc>
              <a:spcAft>
                <a:spcPts val="0"/>
              </a:spcAft>
              <a:buNone/>
              <a:defRPr/>
            </a:pPr>
            <a:r>
              <a:rPr lang="zh-TW" altLang="en-US" sz="2400" dirty="0">
                <a:solidFill>
                  <a:srgbClr val="C00000"/>
                </a:solidFill>
                <a:effectLst>
                  <a:outerShdw blurRad="38100" dist="38100" dir="2700000" algn="tl">
                    <a:srgbClr val="FFFFFF"/>
                  </a:outerShdw>
                </a:effectLst>
              </a:rPr>
              <a:t> </a:t>
            </a:r>
            <a:r>
              <a:rPr lang="zh-TW" altLang="en-US" sz="2400" dirty="0" smtClean="0">
                <a:solidFill>
                  <a:srgbClr val="C00000"/>
                </a:solidFill>
                <a:effectLst>
                  <a:outerShdw blurRad="38100" dist="38100" dir="2700000" algn="tl">
                    <a:srgbClr val="FFFFFF"/>
                  </a:outerShdw>
                </a:effectLst>
              </a:rPr>
              <a:t>   </a:t>
            </a:r>
            <a:r>
              <a:rPr lang="en-US" altLang="zh-TW" sz="2400" dirty="0" smtClean="0">
                <a:solidFill>
                  <a:srgbClr val="C00000"/>
                </a:solidFill>
                <a:effectLst>
                  <a:outerShdw blurRad="38100" dist="38100" dir="2700000" algn="tl">
                    <a:srgbClr val="FFFFFF"/>
                  </a:outerShdw>
                </a:effectLst>
              </a:rPr>
              <a:t>(</a:t>
            </a:r>
            <a:r>
              <a:rPr lang="zh-TW" altLang="en-US" sz="2400" dirty="0" smtClean="0">
                <a:solidFill>
                  <a:srgbClr val="C00000"/>
                </a:solidFill>
                <a:effectLst>
                  <a:outerShdw blurRad="38100" dist="38100" dir="2700000" algn="tl">
                    <a:srgbClr val="FFFFFF"/>
                  </a:outerShdw>
                </a:effectLst>
              </a:rPr>
              <a:t>例如訂購單</a:t>
            </a:r>
            <a:r>
              <a:rPr lang="en-US" altLang="zh-TW" sz="2400" dirty="0" smtClean="0">
                <a:solidFill>
                  <a:srgbClr val="C00000"/>
                </a:solidFill>
                <a:effectLst>
                  <a:outerShdw blurRad="38100" dist="38100" dir="2700000" algn="tl">
                    <a:srgbClr val="FFFFFF"/>
                  </a:outerShdw>
                </a:effectLst>
              </a:rPr>
              <a:t>, </a:t>
            </a:r>
            <a:r>
              <a:rPr lang="zh-TW" altLang="en-US" sz="2400" dirty="0" smtClean="0">
                <a:solidFill>
                  <a:srgbClr val="C00000"/>
                </a:solidFill>
                <a:effectLst>
                  <a:outerShdw blurRad="38100" dist="38100" dir="2700000" algn="tl">
                    <a:srgbClr val="FFFFFF"/>
                  </a:outerShdw>
                </a:effectLst>
              </a:rPr>
              <a:t>而非訂購</a:t>
            </a:r>
            <a:r>
              <a:rPr lang="en-US" altLang="zh-TW" sz="2400" dirty="0" smtClean="0">
                <a:solidFill>
                  <a:srgbClr val="C00000"/>
                </a:solidFill>
                <a:effectLst>
                  <a:outerShdw blurRad="38100" dist="38100" dir="2700000" algn="tl">
                    <a:srgbClr val="FFFFFF"/>
                  </a:outerShdw>
                </a:effectLst>
              </a:rPr>
              <a:t>)</a:t>
            </a:r>
            <a:endParaRPr lang="en-US" sz="2400" dirty="0" smtClean="0">
              <a:solidFill>
                <a:srgbClr val="C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Name consistent for all diagrams</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None/>
              <a:defRPr/>
            </a:pPr>
            <a:endParaRPr lang="en-US" sz="2800" dirty="0" smtClean="0">
              <a:solidFill>
                <a:srgbClr val="000000"/>
              </a:solidFill>
              <a:effectLst>
                <a:outerShdw blurRad="38100" dist="38100" dir="2700000" algn="tl">
                  <a:srgbClr val="FFFFFF"/>
                </a:outerShdw>
              </a:effectLst>
            </a:endParaRPr>
          </a:p>
        </p:txBody>
      </p:sp>
      <p:sp>
        <p:nvSpPr>
          <p:cNvPr id="4" name="Rectangle 3"/>
          <p:cNvSpPr txBox="1">
            <a:spLocks noChangeArrowheads="1"/>
          </p:cNvSpPr>
          <p:nvPr/>
        </p:nvSpPr>
        <p:spPr bwMode="auto">
          <a:xfrm>
            <a:off x="4210756" y="1732385"/>
            <a:ext cx="478084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Definitions:</a:t>
            </a:r>
            <a:r>
              <a:rPr lang="zh-TW" altLang="en-US" dirty="0" smtClean="0">
                <a:solidFill>
                  <a:srgbClr val="000000"/>
                </a:solidFill>
                <a:effectLst>
                  <a:outerShdw blurRad="38100" dist="38100" dir="2700000" algn="tl">
                    <a:srgbClr val="FFFFFF"/>
                  </a:outerShdw>
                </a:effectLst>
              </a:rPr>
              <a:t> 舉例說</a:t>
            </a:r>
            <a:r>
              <a:rPr lang="zh-TW" altLang="en-US" dirty="0">
                <a:solidFill>
                  <a:srgbClr val="000000"/>
                </a:solidFill>
                <a:effectLst>
                  <a:outerShdw blurRad="38100" dist="38100" dir="2700000" algn="tl">
                    <a:srgbClr val="FFFFFF"/>
                  </a:outerShdw>
                </a:effectLst>
              </a:rPr>
              <a:t>明</a:t>
            </a: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“An X is…”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unique characteristics of each instance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Explicit about what is and is not the entity</a:t>
            </a:r>
          </a:p>
          <a:p>
            <a:pPr lvl="1" eaLnBrk="1" fontAlgn="auto" hangingPunct="1">
              <a:lnSpc>
                <a:spcPct val="90000"/>
              </a:lnSpc>
              <a:spcAft>
                <a:spcPts val="0"/>
              </a:spcAft>
              <a:buFont typeface="Wingdings 2"/>
              <a:buChar char=""/>
              <a:defRPr/>
            </a:pPr>
            <a:r>
              <a:rPr lang="en-US" sz="2400" dirty="0" smtClean="0">
                <a:solidFill>
                  <a:srgbClr val="C00000"/>
                </a:solidFill>
                <a:effectLst>
                  <a:outerShdw blurRad="38100" dist="38100" dir="2700000" algn="tl">
                    <a:srgbClr val="FFFFFF"/>
                  </a:outerShdw>
                </a:effectLst>
              </a:rPr>
              <a:t>When an instance is created or destroyed</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Changes to other entity types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History that should be kept</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Font typeface="Wingdings 2" pitchFamily="18"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36575" y="266700"/>
            <a:ext cx="81438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Attributes</a:t>
            </a:r>
          </a:p>
        </p:txBody>
      </p:sp>
      <p:sp>
        <p:nvSpPr>
          <p:cNvPr id="166915" name="Rectangle 3"/>
          <p:cNvSpPr>
            <a:spLocks noGrp="1" noChangeArrowheads="1"/>
          </p:cNvSpPr>
          <p:nvPr>
            <p:ph idx="1"/>
          </p:nvPr>
        </p:nvSpPr>
        <p:spPr>
          <a:xfrm>
            <a:off x="65988" y="1449388"/>
            <a:ext cx="9078012" cy="4904278"/>
          </a:xfrm>
        </p:spPr>
        <p:txBody>
          <a:bodyPr lIns="90488" tIns="44450" rIns="90488" bIns="44450">
            <a:noAutofit/>
          </a:bodyPr>
          <a:lstStyle/>
          <a:p>
            <a:pPr eaLnBrk="1" fontAlgn="auto" hangingPunct="1">
              <a:lnSpc>
                <a:spcPct val="12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Attribute–</a:t>
            </a:r>
            <a:r>
              <a:rPr lang="en-US" u="sng" dirty="0" smtClean="0">
                <a:solidFill>
                  <a:srgbClr val="000000"/>
                </a:solidFill>
                <a:effectLst>
                  <a:outerShdw blurRad="38100" dist="38100" dir="2700000" algn="tl">
                    <a:srgbClr val="FFFFFF"/>
                  </a:outerShdw>
                </a:effectLst>
              </a:rPr>
              <a:t>Property</a:t>
            </a:r>
            <a:r>
              <a:rPr lang="en-US" dirty="0" smtClean="0">
                <a:solidFill>
                  <a:srgbClr val="000000"/>
                </a:solidFill>
                <a:effectLst>
                  <a:outerShdw blurRad="38100" dist="38100" dir="2700000" algn="tl">
                    <a:srgbClr val="FFFFFF"/>
                  </a:outerShdw>
                </a:effectLst>
              </a:rPr>
              <a:t> </a:t>
            </a:r>
            <a:r>
              <a:rPr lang="en-US" dirty="0" smtClean="0">
                <a:solidFill>
                  <a:srgbClr val="000000"/>
                </a:solidFill>
                <a:effectLst>
                  <a:outerShdw blurRad="38100" dist="38100" dir="2700000" algn="tl">
                    <a:srgbClr val="FFFFFF"/>
                  </a:outerShdw>
                </a:effectLst>
              </a:rPr>
              <a:t>or </a:t>
            </a:r>
            <a:r>
              <a:rPr lang="en-US" u="sng" dirty="0" smtClean="0">
                <a:solidFill>
                  <a:srgbClr val="000000"/>
                </a:solidFill>
                <a:effectLst>
                  <a:outerShdw blurRad="38100" dist="38100" dir="2700000" algn="tl">
                    <a:srgbClr val="FFFFFF"/>
                  </a:outerShdw>
                </a:effectLst>
              </a:rPr>
              <a:t>Characteristic</a:t>
            </a:r>
            <a:r>
              <a:rPr lang="en-US" dirty="0" smtClean="0">
                <a:solidFill>
                  <a:srgbClr val="000000"/>
                </a:solidFill>
                <a:effectLst>
                  <a:outerShdw blurRad="38100" dist="38100" dir="2700000" algn="tl">
                    <a:srgbClr val="FFFFFF"/>
                  </a:outerShdw>
                </a:effectLst>
              </a:rPr>
              <a:t> </a:t>
            </a:r>
            <a:r>
              <a:rPr lang="en-US" dirty="0" smtClean="0">
                <a:solidFill>
                  <a:srgbClr val="000000"/>
                </a:solidFill>
                <a:effectLst>
                  <a:outerShdw blurRad="38100" dist="38100" dir="2700000" algn="tl">
                    <a:srgbClr val="FFFFFF"/>
                  </a:outerShdw>
                </a:effectLst>
              </a:rPr>
              <a:t>of an entity or relationship </a:t>
            </a:r>
            <a:r>
              <a:rPr lang="en-US" dirty="0" smtClean="0">
                <a:solidFill>
                  <a:srgbClr val="000000"/>
                </a:solidFill>
                <a:effectLst>
                  <a:outerShdw blurRad="38100" dist="38100" dir="2700000" algn="tl">
                    <a:srgbClr val="FFFFFF"/>
                  </a:outerShdw>
                </a:effectLst>
              </a:rPr>
              <a:t>type. i.e. </a:t>
            </a:r>
            <a:r>
              <a:rPr lang="en-US" u="sng" dirty="0" smtClean="0">
                <a:solidFill>
                  <a:srgbClr val="000000"/>
                </a:solidFill>
                <a:effectLst>
                  <a:outerShdw blurRad="38100" dist="38100" dir="2700000" algn="tl">
                    <a:srgbClr val="FFFFFF"/>
                  </a:outerShdw>
                </a:effectLst>
              </a:rPr>
              <a:t>Field</a:t>
            </a:r>
            <a:endParaRPr lang="en-US" u="sng" dirty="0" smtClean="0">
              <a:solidFill>
                <a:srgbClr val="000000"/>
              </a:solidFill>
              <a:effectLst>
                <a:outerShdw blurRad="38100" dist="38100" dir="2700000" algn="tl">
                  <a:srgbClr val="FFFFFF"/>
                </a:outerShdw>
              </a:effectLst>
            </a:endParaRPr>
          </a:p>
          <a:p>
            <a:pPr eaLnBrk="1" fontAlgn="auto" hangingPunct="1">
              <a:lnSpc>
                <a:spcPct val="12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Classifications of attributes:</a:t>
            </a: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Required versus Optional Attributes </a:t>
            </a:r>
            <a:r>
              <a:rPr lang="zh-TW" altLang="en-US" sz="2400" dirty="0" smtClean="0">
                <a:solidFill>
                  <a:srgbClr val="000000"/>
                </a:solidFill>
                <a:effectLst>
                  <a:outerShdw blurRad="38100" dist="38100" dir="2700000" algn="tl">
                    <a:srgbClr val="FFFFFF"/>
                  </a:outerShdw>
                </a:effectLst>
              </a:rPr>
              <a:t>是否必填</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Simple versus Composite Attribute</a:t>
            </a:r>
            <a:r>
              <a:rPr lang="zh-TW" altLang="en-US" sz="2400" dirty="0" smtClean="0">
                <a:solidFill>
                  <a:srgbClr val="000000"/>
                </a:solidFill>
                <a:effectLst>
                  <a:outerShdw blurRad="38100" dist="38100" dir="2700000" algn="tl">
                    <a:srgbClr val="FFFFFF"/>
                  </a:outerShdw>
                </a:effectLst>
              </a:rPr>
              <a:t> 複合屬性 </a:t>
            </a:r>
            <a:r>
              <a:rPr lang="en-US" altLang="zh-TW" sz="2400" dirty="0" smtClean="0">
                <a:solidFill>
                  <a:srgbClr val="000000"/>
                </a:solidFill>
                <a:effectLst>
                  <a:outerShdw blurRad="38100" dist="38100" dir="2700000" algn="tl">
                    <a:srgbClr val="FFFFFF"/>
                  </a:outerShdw>
                </a:effectLst>
              </a:rPr>
              <a:t>Ex.</a:t>
            </a:r>
            <a:r>
              <a:rPr lang="zh-TW" altLang="en-US" sz="2400" dirty="0" smtClean="0">
                <a:solidFill>
                  <a:srgbClr val="000000"/>
                </a:solidFill>
                <a:effectLst>
                  <a:outerShdw blurRad="38100" dist="38100" dir="2700000" algn="tl">
                    <a:srgbClr val="FFFFFF"/>
                  </a:outerShdw>
                </a:effectLst>
              </a:rPr>
              <a:t> 姓名 </a:t>
            </a:r>
            <a:r>
              <a:rPr lang="en-US" altLang="zh-TW" sz="2400" dirty="0" smtClean="0">
                <a:solidFill>
                  <a:srgbClr val="000000"/>
                </a:solidFill>
                <a:effectLst>
                  <a:outerShdw blurRad="38100" dist="38100" dir="2700000" algn="tl">
                    <a:srgbClr val="FFFFFF"/>
                  </a:outerShdw>
                </a:effectLst>
              </a:rPr>
              <a:t>vs</a:t>
            </a:r>
            <a:r>
              <a:rPr lang="zh-TW" altLang="en-US" sz="2400" dirty="0" smtClean="0">
                <a:solidFill>
                  <a:srgbClr val="000000"/>
                </a:solidFill>
                <a:effectLst>
                  <a:outerShdw blurRad="38100" dist="38100" dir="2700000" algn="tl">
                    <a:srgbClr val="FFFFFF"/>
                  </a:outerShdw>
                </a:effectLst>
              </a:rPr>
              <a:t> 姓</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名</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Single-Valued versus Multivalued Attribute</a:t>
            </a:r>
            <a:r>
              <a:rPr lang="zh-TW" altLang="en-US" sz="2400" dirty="0" smtClean="0">
                <a:solidFill>
                  <a:srgbClr val="000000"/>
                </a:solidFill>
                <a:effectLst>
                  <a:outerShdw blurRad="38100" dist="38100" dir="2700000" algn="tl">
                    <a:srgbClr val="FFFFFF"/>
                  </a:outerShdw>
                </a:effectLst>
              </a:rPr>
              <a:t> 是否有多值</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Stored versus Derived Attributes</a:t>
            </a:r>
            <a:r>
              <a:rPr lang="zh-TW" altLang="en-US" sz="2400" dirty="0" smtClean="0">
                <a:solidFill>
                  <a:srgbClr val="000000"/>
                </a:solidFill>
                <a:effectLst>
                  <a:outerShdw blurRad="38100" dist="38100" dir="2700000" algn="tl">
                    <a:srgbClr val="FFFFFF"/>
                  </a:outerShdw>
                </a:effectLst>
              </a:rPr>
              <a:t> 是否為衍生屬性 </a:t>
            </a:r>
            <a:r>
              <a:rPr lang="en-US" altLang="zh-TW" sz="2400" dirty="0" smtClean="0">
                <a:solidFill>
                  <a:srgbClr val="000000"/>
                </a:solidFill>
                <a:effectLst>
                  <a:outerShdw blurRad="38100" dist="38100" dir="2700000" algn="tl">
                    <a:srgbClr val="FFFFFF"/>
                  </a:outerShdw>
                </a:effectLst>
              </a:rPr>
              <a:t>Ex. </a:t>
            </a:r>
            <a:r>
              <a:rPr lang="zh-TW" altLang="en-US" sz="2400" dirty="0" smtClean="0">
                <a:solidFill>
                  <a:srgbClr val="000000"/>
                </a:solidFill>
                <a:effectLst>
                  <a:outerShdw blurRad="38100" dist="38100" dir="2700000" algn="tl">
                    <a:srgbClr val="FFFFFF"/>
                  </a:outerShdw>
                </a:effectLst>
              </a:rPr>
              <a:t>出生年 </a:t>
            </a:r>
            <a:r>
              <a:rPr lang="en-US" altLang="zh-TW" sz="2400" dirty="0" smtClean="0">
                <a:solidFill>
                  <a:srgbClr val="000000"/>
                </a:solidFill>
                <a:effectLst>
                  <a:outerShdw blurRad="38100" dist="38100" dir="2700000" algn="tl">
                    <a:srgbClr val="FFFFFF"/>
                  </a:outerShdw>
                </a:effectLst>
              </a:rPr>
              <a:t>vs </a:t>
            </a:r>
            <a:r>
              <a:rPr lang="zh-TW" altLang="en-US" sz="2400" dirty="0" smtClean="0">
                <a:solidFill>
                  <a:srgbClr val="000000"/>
                </a:solidFill>
                <a:effectLst>
                  <a:outerShdw blurRad="38100" dist="38100" dir="2700000" algn="tl">
                    <a:srgbClr val="FFFFFF"/>
                  </a:outerShdw>
                </a:effectLst>
              </a:rPr>
              <a:t>年齡</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Identifier Attributes</a:t>
            </a:r>
            <a:r>
              <a:rPr lang="zh-TW" altLang="en-US" sz="2400" dirty="0" smtClean="0">
                <a:solidFill>
                  <a:srgbClr val="000000"/>
                </a:solidFill>
                <a:effectLst>
                  <a:outerShdw blurRad="38100" dist="38100" dir="2700000" algn="tl">
                    <a:srgbClr val="FFFFFF"/>
                  </a:outerShdw>
                </a:effectLst>
              </a:rPr>
              <a:t> 是否可供識別用 </a:t>
            </a:r>
            <a:r>
              <a:rPr lang="en-US" altLang="zh-TW" sz="2400" dirty="0" smtClean="0">
                <a:solidFill>
                  <a:srgbClr val="000000"/>
                </a:solidFill>
                <a:effectLst>
                  <a:outerShdw blurRad="38100" dist="38100" dir="2700000" algn="tl">
                    <a:srgbClr val="FFFFFF"/>
                  </a:outerShdw>
                </a:effectLst>
              </a:rPr>
              <a:t>Ex. </a:t>
            </a:r>
            <a:r>
              <a:rPr lang="zh-TW" altLang="en-US" sz="2400" dirty="0" smtClean="0">
                <a:solidFill>
                  <a:srgbClr val="000000"/>
                </a:solidFill>
                <a:effectLst>
                  <a:outerShdw blurRad="38100" dist="38100" dir="2700000" algn="tl">
                    <a:srgbClr val="FFFFFF"/>
                  </a:outerShdw>
                </a:effectLst>
              </a:rPr>
              <a:t>學號</a:t>
            </a:r>
            <a:endParaRPr lang="en-US"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59992641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30213" y="0"/>
            <a:ext cx="8523287"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Required vs. Optional Attributes</a:t>
            </a:r>
          </a:p>
        </p:txBody>
      </p:sp>
      <p:sp>
        <p:nvSpPr>
          <p:cNvPr id="27653" name="Rectangle 6"/>
          <p:cNvSpPr>
            <a:spLocks noChangeArrowheads="1"/>
          </p:cNvSpPr>
          <p:nvPr/>
        </p:nvSpPr>
        <p:spPr bwMode="auto">
          <a:xfrm>
            <a:off x="344488" y="5173663"/>
            <a:ext cx="43672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Required</a:t>
            </a:r>
            <a:r>
              <a:rPr lang="en-US" altLang="en-US"/>
              <a:t> – must have a value for every entity (or relationship) instance with which it is associated</a:t>
            </a:r>
          </a:p>
        </p:txBody>
      </p:sp>
      <p:sp>
        <p:nvSpPr>
          <p:cNvPr id="27654" name="Rectangle 7"/>
          <p:cNvSpPr>
            <a:spLocks noChangeArrowheads="1"/>
          </p:cNvSpPr>
          <p:nvPr/>
        </p:nvSpPr>
        <p:spPr bwMode="auto">
          <a:xfrm>
            <a:off x="4703763" y="5173663"/>
            <a:ext cx="4365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Optional</a:t>
            </a:r>
            <a:r>
              <a:rPr lang="en-US" altLang="en-US"/>
              <a:t> – may not have a value for every entity (or relationship) instance with which it is associated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44" y="1125538"/>
            <a:ext cx="8153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304800"/>
            <a:ext cx="7924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Choosing Data Types</a:t>
            </a:r>
          </a:p>
        </p:txBody>
      </p:sp>
      <p:pic>
        <p:nvPicPr>
          <p:cNvPr id="2" name="Picture 1"/>
          <p:cNvPicPr>
            <a:picLocks noChangeAspect="1"/>
          </p:cNvPicPr>
          <p:nvPr/>
        </p:nvPicPr>
        <p:blipFill>
          <a:blip r:embed="rId3"/>
          <a:stretch>
            <a:fillRect/>
          </a:stretch>
        </p:blipFill>
        <p:spPr>
          <a:xfrm>
            <a:off x="1371599" y="1164771"/>
            <a:ext cx="6586029" cy="5159829"/>
          </a:xfrm>
          <a:prstGeom prst="rect">
            <a:avLst/>
          </a:prstGeom>
        </p:spPr>
      </p:pic>
      <p:sp>
        <p:nvSpPr>
          <p:cNvPr id="4" name="文字方塊 3"/>
          <p:cNvSpPr txBox="1"/>
          <p:nvPr/>
        </p:nvSpPr>
        <p:spPr>
          <a:xfrm>
            <a:off x="7950147" y="1163915"/>
            <a:ext cx="1193853" cy="369332"/>
          </a:xfrm>
          <a:prstGeom prst="rect">
            <a:avLst/>
          </a:prstGeom>
          <a:noFill/>
        </p:spPr>
        <p:txBody>
          <a:bodyPr wrap="none" rtlCol="0">
            <a:spAutoFit/>
          </a:bodyPr>
          <a:lstStyle/>
          <a:p>
            <a:r>
              <a:rPr lang="en-US" altLang="zh-TW" dirty="0">
                <a:solidFill>
                  <a:srgbClr val="C00000"/>
                </a:solidFill>
              </a:rPr>
              <a:t>f</a:t>
            </a:r>
            <a:r>
              <a:rPr lang="en-US" altLang="zh-TW" dirty="0" smtClean="0">
                <a:solidFill>
                  <a:srgbClr val="C00000"/>
                </a:solidFill>
              </a:rPr>
              <a:t>rom Ch.5</a:t>
            </a:r>
            <a:endParaRPr lang="zh-TW" altLang="en-US" dirty="0">
              <a:solidFill>
                <a:srgbClr val="C00000"/>
              </a:solidFill>
            </a:endParaRPr>
          </a:p>
        </p:txBody>
      </p:sp>
    </p:spTree>
    <p:extLst>
      <p:ext uri="{BB962C8B-B14F-4D97-AF65-F5344CB8AC3E}">
        <p14:creationId xmlns:p14="http://schemas.microsoft.com/office/powerpoint/2010/main" val="1019029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33400" y="304800"/>
            <a:ext cx="70866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Field Data Integrity</a:t>
            </a:r>
          </a:p>
        </p:txBody>
      </p:sp>
      <p:sp>
        <p:nvSpPr>
          <p:cNvPr id="247811" name="Rectangle 3"/>
          <p:cNvSpPr>
            <a:spLocks noGrp="1" noChangeArrowheads="1"/>
          </p:cNvSpPr>
          <p:nvPr>
            <p:ph idx="1"/>
          </p:nvPr>
        </p:nvSpPr>
        <p:spPr>
          <a:xfrm>
            <a:off x="228600" y="1457227"/>
            <a:ext cx="8755144" cy="4114800"/>
          </a:xfrm>
        </p:spPr>
        <p:txBody>
          <a:bodyPr>
            <a:noAutofit/>
          </a:bodyPr>
          <a:lstStyle/>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Default value–assumed value if no explicit value </a:t>
            </a:r>
            <a:r>
              <a:rPr lang="zh-TW" altLang="en-US" sz="2800" dirty="0" smtClean="0">
                <a:solidFill>
                  <a:srgbClr val="000000"/>
                </a:solidFill>
                <a:effectLst>
                  <a:outerShdw blurRad="38100" dist="38100" dir="2700000" algn="tl">
                    <a:srgbClr val="FFFFFF"/>
                  </a:outerShdw>
                </a:effectLst>
              </a:rPr>
              <a:t>給定預設值</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Range control–allowable value limitations (constraints or validation rules)</a:t>
            </a:r>
            <a:r>
              <a:rPr lang="zh-TW" altLang="en-US" sz="2800" dirty="0" smtClean="0">
                <a:solidFill>
                  <a:srgbClr val="000000"/>
                </a:solidFill>
                <a:effectLst>
                  <a:outerShdw blurRad="38100" dist="38100" dir="2700000" algn="tl">
                    <a:srgbClr val="FFFFFF"/>
                  </a:outerShdw>
                </a:effectLst>
              </a:rPr>
              <a:t> 允許值之限制</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Null value control–allowing or prohibiting empty fields</a:t>
            </a:r>
            <a:r>
              <a:rPr lang="zh-TW" altLang="en-US" sz="2800" dirty="0" smtClean="0">
                <a:solidFill>
                  <a:srgbClr val="000000"/>
                </a:solidFill>
                <a:effectLst>
                  <a:outerShdw blurRad="38100" dist="38100" dir="2700000" algn="tl">
                    <a:srgbClr val="FFFFFF"/>
                  </a:outerShdw>
                </a:effectLst>
              </a:rPr>
              <a:t> 是否允許</a:t>
            </a:r>
            <a:r>
              <a:rPr lang="zh-TW" altLang="en-US" sz="2800" u="sng" dirty="0" smtClean="0">
                <a:solidFill>
                  <a:srgbClr val="000000"/>
                </a:solidFill>
                <a:effectLst>
                  <a:outerShdw blurRad="38100" dist="38100" dir="2700000" algn="tl">
                    <a:srgbClr val="FFFFFF"/>
                  </a:outerShdw>
                </a:effectLst>
              </a:rPr>
              <a:t>無值</a:t>
            </a:r>
            <a:r>
              <a:rPr lang="en-US" altLang="zh-TW" sz="2800" u="sng" dirty="0" smtClean="0">
                <a:solidFill>
                  <a:srgbClr val="000000"/>
                </a:solidFill>
                <a:effectLst>
                  <a:outerShdw blurRad="38100" dist="38100" dir="2700000" algn="tl">
                    <a:srgbClr val="FFFFFF"/>
                  </a:outerShdw>
                </a:effectLst>
              </a:rPr>
              <a:t>(</a:t>
            </a:r>
            <a:r>
              <a:rPr lang="zh-TW" altLang="en-US" sz="2800" u="sng" dirty="0" smtClean="0">
                <a:solidFill>
                  <a:srgbClr val="000000"/>
                </a:solidFill>
                <a:effectLst>
                  <a:outerShdw blurRad="38100" dist="38100" dir="2700000" algn="tl">
                    <a:srgbClr val="FFFFFF"/>
                  </a:outerShdw>
                </a:effectLst>
              </a:rPr>
              <a:t>未曾填過</a:t>
            </a:r>
            <a:r>
              <a:rPr lang="en-US" altLang="zh-TW" sz="2800" u="sng"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或</a:t>
            </a:r>
            <a:r>
              <a:rPr lang="zh-TW" altLang="en-US" sz="2800" u="sng" dirty="0" smtClean="0">
                <a:solidFill>
                  <a:srgbClr val="000000"/>
                </a:solidFill>
                <a:effectLst>
                  <a:outerShdw blurRad="38100" dist="38100" dir="2700000" algn="tl">
                    <a:srgbClr val="FFFFFF"/>
                  </a:outerShdw>
                </a:effectLst>
              </a:rPr>
              <a:t>空值</a:t>
            </a:r>
            <a:r>
              <a:rPr lang="en-US" altLang="zh-TW" sz="2800" u="sng" dirty="0" smtClean="0">
                <a:solidFill>
                  <a:srgbClr val="000000"/>
                </a:solidFill>
                <a:effectLst>
                  <a:outerShdw blurRad="38100" dist="38100" dir="2700000" algn="tl">
                    <a:srgbClr val="FFFFFF"/>
                  </a:outerShdw>
                </a:effectLst>
              </a:rPr>
              <a:t>(</a:t>
            </a:r>
            <a:r>
              <a:rPr lang="zh-TW" altLang="en-US" sz="2800" u="sng" dirty="0" smtClean="0">
                <a:solidFill>
                  <a:srgbClr val="000000"/>
                </a:solidFill>
                <a:effectLst>
                  <a:outerShdw blurRad="38100" dist="38100" dir="2700000" algn="tl">
                    <a:srgbClr val="FFFFFF"/>
                  </a:outerShdw>
                </a:effectLst>
              </a:rPr>
              <a:t>填了留白</a:t>
            </a:r>
            <a:r>
              <a:rPr lang="en-US" altLang="zh-TW" sz="2800" u="sng" dirty="0" smtClean="0">
                <a:solidFill>
                  <a:srgbClr val="000000"/>
                </a:solidFill>
                <a:effectLst>
                  <a:outerShdw blurRad="38100" dist="38100" dir="2700000" algn="tl">
                    <a:srgbClr val="FFFFFF"/>
                  </a:outerShdw>
                </a:effectLst>
              </a:rPr>
              <a:t>)</a:t>
            </a:r>
            <a:endParaRPr lang="en-US" sz="2800" u="sng" dirty="0" smtClean="0">
              <a:solidFill>
                <a:srgbClr val="000000"/>
              </a:solidFill>
              <a:effectLst>
                <a:outerShdw blurRad="38100" dist="38100" dir="2700000" algn="tl">
                  <a:srgbClr val="FFFFFF"/>
                </a:outerShdw>
              </a:effectLst>
            </a:endParaRPr>
          </a:p>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Referential integrity–range control (and null value allowances) for foreign-key to primary-key match-ups</a:t>
            </a:r>
            <a:r>
              <a:rPr lang="zh-TW" altLang="en-US" sz="2800" dirty="0" smtClean="0">
                <a:solidFill>
                  <a:srgbClr val="000000"/>
                </a:solidFill>
                <a:effectLst>
                  <a:outerShdw blurRad="38100" dist="38100" dir="2700000" algn="tl">
                    <a:srgbClr val="FFFFFF"/>
                  </a:outerShdw>
                </a:effectLst>
              </a:rPr>
              <a:t> 外鍵查表的對應檢查</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Clr>
                <a:schemeClr val="tx1"/>
              </a:buClr>
              <a:buFont typeface="Wingdings 2"/>
              <a:buChar char=""/>
              <a:defRPr/>
            </a:pPr>
            <a:endParaRPr lang="en-US" sz="2800" dirty="0" smtClean="0">
              <a:solidFill>
                <a:srgbClr val="000000"/>
              </a:solidFill>
              <a:effectLst>
                <a:outerShdw blurRad="38100" dist="38100" dir="2700000" algn="tl">
                  <a:srgbClr val="FFFFFF"/>
                </a:outerShdw>
              </a:effectLst>
            </a:endParaRPr>
          </a:p>
        </p:txBody>
      </p:sp>
      <p:sp>
        <p:nvSpPr>
          <p:cNvPr id="23557" name="Text Box 4"/>
          <p:cNvSpPr txBox="1">
            <a:spLocks noChangeArrowheads="1"/>
          </p:cNvSpPr>
          <p:nvPr/>
        </p:nvSpPr>
        <p:spPr bwMode="auto">
          <a:xfrm>
            <a:off x="422636" y="5763703"/>
            <a:ext cx="82961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zh-TW" dirty="0" smtClean="0">
                <a:solidFill>
                  <a:srgbClr val="990000"/>
                </a:solidFill>
              </a:rPr>
              <a:t>Note: </a:t>
            </a:r>
            <a:r>
              <a:rPr lang="en-US" altLang="en-US" dirty="0" smtClean="0">
                <a:solidFill>
                  <a:srgbClr val="990000"/>
                </a:solidFill>
              </a:rPr>
              <a:t>Sarbanes-Oxley </a:t>
            </a:r>
            <a:r>
              <a:rPr lang="en-US" altLang="en-US" dirty="0">
                <a:solidFill>
                  <a:srgbClr val="990000"/>
                </a:solidFill>
              </a:rPr>
              <a:t>Act (</a:t>
            </a:r>
            <a:r>
              <a:rPr lang="en-US" altLang="en-US" dirty="0" smtClean="0">
                <a:solidFill>
                  <a:srgbClr val="990000"/>
                </a:solidFill>
              </a:rPr>
              <a:t>SOX) </a:t>
            </a:r>
            <a:r>
              <a:rPr lang="en-US" altLang="en-US" dirty="0">
                <a:solidFill>
                  <a:srgbClr val="990000"/>
                </a:solidFill>
              </a:rPr>
              <a:t>legislates importance of financial data </a:t>
            </a:r>
            <a:r>
              <a:rPr lang="en-US" altLang="en-US" dirty="0" smtClean="0">
                <a:solidFill>
                  <a:srgbClr val="990000"/>
                </a:solidFill>
              </a:rPr>
              <a:t>integrity</a:t>
            </a:r>
          </a:p>
          <a:p>
            <a:pPr eaLnBrk="1" hangingPunct="1"/>
            <a:r>
              <a:rPr lang="zh-TW" altLang="en-US" dirty="0" smtClean="0">
                <a:solidFill>
                  <a:srgbClr val="990000"/>
                </a:solidFill>
              </a:rPr>
              <a:t>沙賓法案其中規範了財務性資料的完整性檢查</a:t>
            </a:r>
            <a:endParaRPr lang="en-US" altLang="en-US" dirty="0">
              <a:solidFill>
                <a:srgbClr val="990000"/>
              </a:solidFill>
            </a:endParaRPr>
          </a:p>
        </p:txBody>
      </p:sp>
      <p:sp>
        <p:nvSpPr>
          <p:cNvPr id="5" name="文字方塊 4"/>
          <p:cNvSpPr txBox="1"/>
          <p:nvPr/>
        </p:nvSpPr>
        <p:spPr>
          <a:xfrm>
            <a:off x="7950147" y="1163915"/>
            <a:ext cx="1193853" cy="369332"/>
          </a:xfrm>
          <a:prstGeom prst="rect">
            <a:avLst/>
          </a:prstGeom>
          <a:noFill/>
        </p:spPr>
        <p:txBody>
          <a:bodyPr wrap="none" rtlCol="0">
            <a:spAutoFit/>
          </a:bodyPr>
          <a:lstStyle/>
          <a:p>
            <a:r>
              <a:rPr lang="en-US" altLang="zh-TW" dirty="0">
                <a:solidFill>
                  <a:srgbClr val="C00000"/>
                </a:solidFill>
              </a:rPr>
              <a:t>f</a:t>
            </a:r>
            <a:r>
              <a:rPr lang="en-US" altLang="zh-TW" dirty="0" smtClean="0">
                <a:solidFill>
                  <a:srgbClr val="C00000"/>
                </a:solidFill>
              </a:rPr>
              <a:t>rom Ch.5</a:t>
            </a:r>
            <a:endParaRPr lang="zh-TW" altLang="en-US" dirty="0">
              <a:solidFill>
                <a:srgbClr val="C00000"/>
              </a:solidFill>
            </a:endParaRPr>
          </a:p>
        </p:txBody>
      </p:sp>
    </p:spTree>
    <p:extLst>
      <p:ext uri="{BB962C8B-B14F-4D97-AF65-F5344CB8AC3E}">
        <p14:creationId xmlns:p14="http://schemas.microsoft.com/office/powerpoint/2010/main" val="1396580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384" y="2813404"/>
            <a:ext cx="5494653" cy="249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962" name="Rectangle 2"/>
          <p:cNvSpPr>
            <a:spLocks noGrp="1" noChangeArrowheads="1"/>
          </p:cNvSpPr>
          <p:nvPr>
            <p:ph type="title"/>
          </p:nvPr>
        </p:nvSpPr>
        <p:spPr>
          <a:xfrm>
            <a:off x="484188" y="0"/>
            <a:ext cx="8229600" cy="13716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Simple vs. Composite Attributes</a:t>
            </a:r>
          </a:p>
        </p:txBody>
      </p:sp>
      <p:sp>
        <p:nvSpPr>
          <p:cNvPr id="168963" name="Rectangle 3"/>
          <p:cNvSpPr>
            <a:spLocks noGrp="1" noChangeArrowheads="1"/>
          </p:cNvSpPr>
          <p:nvPr>
            <p:ph idx="1"/>
          </p:nvPr>
        </p:nvSpPr>
        <p:spPr>
          <a:xfrm>
            <a:off x="171450" y="1752600"/>
            <a:ext cx="8721725" cy="1104900"/>
          </a:xfrm>
        </p:spPr>
        <p:txBody>
          <a:bodyPr lIns="90488" tIns="44450" rIns="90488" bIns="44450">
            <a:normAutofit/>
          </a:bodyPr>
          <a:lstStyle/>
          <a:p>
            <a:pPr eaLnBrk="1" fontAlgn="auto" hangingPunct="1">
              <a:lnSpc>
                <a:spcPct val="9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Composite attribute</a:t>
            </a:r>
            <a:r>
              <a:rPr lang="en-US" dirty="0" smtClean="0">
                <a:solidFill>
                  <a:srgbClr val="000000"/>
                </a:solidFill>
                <a:effectLst>
                  <a:outerShdw blurRad="38100" dist="38100" dir="2700000" algn="tl">
                    <a:srgbClr val="FFFFFF"/>
                  </a:outerShdw>
                </a:effectLst>
              </a:rPr>
              <a:t> – An attribute that has meaningful component parts (attributes)</a:t>
            </a:r>
          </a:p>
        </p:txBody>
      </p:sp>
      <p:grpSp>
        <p:nvGrpSpPr>
          <p:cNvPr id="28678" name="Group 9"/>
          <p:cNvGrpSpPr>
            <a:grpSpLocks/>
          </p:cNvGrpSpPr>
          <p:nvPr/>
        </p:nvGrpSpPr>
        <p:grpSpPr bwMode="auto">
          <a:xfrm>
            <a:off x="487363" y="3381375"/>
            <a:ext cx="4216400" cy="1200150"/>
            <a:chOff x="336" y="1412"/>
            <a:chExt cx="2656" cy="756"/>
          </a:xfrm>
        </p:grpSpPr>
        <p:sp>
          <p:nvSpPr>
            <p:cNvPr id="28680" name="Text Box 4"/>
            <p:cNvSpPr txBox="1">
              <a:spLocks noChangeArrowheads="1"/>
            </p:cNvSpPr>
            <p:nvPr/>
          </p:nvSpPr>
          <p:spPr bwMode="auto">
            <a:xfrm>
              <a:off x="336" y="1412"/>
              <a:ext cx="164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The address is broken into component parts</a:t>
              </a:r>
            </a:p>
          </p:txBody>
        </p:sp>
        <p:sp>
          <p:nvSpPr>
            <p:cNvPr id="28681" name="Line 8"/>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8679" name="Rectangle 2"/>
          <p:cNvSpPr>
            <a:spLocks noChangeArrowheads="1"/>
          </p:cNvSpPr>
          <p:nvPr/>
        </p:nvSpPr>
        <p:spPr bwMode="auto">
          <a:xfrm>
            <a:off x="3856038" y="5310188"/>
            <a:ext cx="43084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2-7  A </a:t>
            </a:r>
            <a:r>
              <a:rPr lang="en-US" altLang="en-US" sz="2400" b="1">
                <a:solidFill>
                  <a:srgbClr val="000000"/>
                </a:solidFill>
                <a:latin typeface="Times New Roman" pitchFamily="18" charset="0"/>
              </a:rPr>
              <a:t>composite</a:t>
            </a:r>
            <a:r>
              <a:rPr lang="en-US" altLang="en-US" sz="2400">
                <a:solidFill>
                  <a:srgbClr val="000000"/>
                </a:solidFill>
                <a:latin typeface="Times New Roman" pitchFamily="18" charset="0"/>
              </a:rPr>
              <a:t> attribute</a:t>
            </a:r>
          </a:p>
        </p:txBody>
      </p:sp>
      <p:sp>
        <p:nvSpPr>
          <p:cNvPr id="9" name="Rectangle 22"/>
          <p:cNvSpPr>
            <a:spLocks noChangeArrowheads="1"/>
          </p:cNvSpPr>
          <p:nvPr/>
        </p:nvSpPr>
        <p:spPr bwMode="auto">
          <a:xfrm>
            <a:off x="998980" y="4700031"/>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地址</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0"/>
          <p:cNvSpPr>
            <a:spLocks noChangeArrowheads="1"/>
          </p:cNvSpPr>
          <p:nvPr/>
        </p:nvSpPr>
        <p:spPr bwMode="auto">
          <a:xfrm>
            <a:off x="347663" y="3099455"/>
            <a:ext cx="8289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000000"/>
                </a:solidFill>
                <a:latin typeface="Times New Roman" pitchFamily="18" charset="0"/>
              </a:rPr>
              <a:t>Figure 2-8  Entity with </a:t>
            </a:r>
            <a:r>
              <a:rPr lang="en-US" altLang="en-US" sz="2000" b="1" dirty="0">
                <a:solidFill>
                  <a:srgbClr val="000000"/>
                </a:solidFill>
                <a:latin typeface="Times New Roman" pitchFamily="18" charset="0"/>
              </a:rPr>
              <a:t>multivalued</a:t>
            </a:r>
            <a:r>
              <a:rPr lang="en-US" altLang="en-US" sz="2000" dirty="0">
                <a:solidFill>
                  <a:srgbClr val="000000"/>
                </a:solidFill>
                <a:latin typeface="Times New Roman" pitchFamily="18" charset="0"/>
              </a:rPr>
              <a:t> attribute (Skill) and </a:t>
            </a:r>
            <a:r>
              <a:rPr lang="en-US" altLang="en-US" sz="2000" b="1" dirty="0">
                <a:solidFill>
                  <a:srgbClr val="000000"/>
                </a:solidFill>
                <a:latin typeface="Times New Roman" pitchFamily="18" charset="0"/>
              </a:rPr>
              <a:t>derived</a:t>
            </a:r>
            <a:r>
              <a:rPr lang="en-US" altLang="en-US" sz="2000" dirty="0">
                <a:solidFill>
                  <a:srgbClr val="000000"/>
                </a:solidFill>
                <a:latin typeface="Times New Roman" pitchFamily="18" charset="0"/>
              </a:rPr>
              <a:t> attribute (Years Employed)</a:t>
            </a:r>
          </a:p>
        </p:txBody>
      </p:sp>
      <p:sp>
        <p:nvSpPr>
          <p:cNvPr id="29701" name="Text Box 12"/>
          <p:cNvSpPr txBox="1">
            <a:spLocks noChangeArrowheads="1"/>
          </p:cNvSpPr>
          <p:nvPr/>
        </p:nvSpPr>
        <p:spPr bwMode="auto">
          <a:xfrm>
            <a:off x="147638" y="4624388"/>
            <a:ext cx="22415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Multivalued</a:t>
            </a:r>
          </a:p>
          <a:p>
            <a:pPr eaLnBrk="1" hangingPunct="1"/>
            <a:r>
              <a:rPr lang="en-US" altLang="en-US">
                <a:solidFill>
                  <a:srgbClr val="990000"/>
                </a:solidFill>
              </a:rPr>
              <a:t>an employee can have more than one skill</a:t>
            </a:r>
          </a:p>
          <a:p>
            <a:pPr eaLnBrk="1" hangingPunct="1"/>
            <a:endParaRPr lang="en-US" altLang="en-US" b="1">
              <a:solidFill>
                <a:srgbClr val="990000"/>
              </a:solidFill>
            </a:endParaRPr>
          </a:p>
        </p:txBody>
      </p:sp>
      <p:sp>
        <p:nvSpPr>
          <p:cNvPr id="29702" name="Text Box 15"/>
          <p:cNvSpPr txBox="1">
            <a:spLocks noChangeArrowheads="1"/>
          </p:cNvSpPr>
          <p:nvPr/>
        </p:nvSpPr>
        <p:spPr bwMode="auto">
          <a:xfrm>
            <a:off x="7677150" y="4683125"/>
            <a:ext cx="14668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Derived</a:t>
            </a:r>
          </a:p>
          <a:p>
            <a:pPr eaLnBrk="1" hangingPunct="1"/>
            <a:r>
              <a:rPr lang="en-US" altLang="en-US">
                <a:solidFill>
                  <a:srgbClr val="990000"/>
                </a:solidFill>
              </a:rPr>
              <a:t>Calculated from date employed and current date</a:t>
            </a:r>
          </a:p>
        </p:txBody>
      </p:sp>
      <p:sp>
        <p:nvSpPr>
          <p:cNvPr id="17" name="Rectangle 2"/>
          <p:cNvSpPr txBox="1">
            <a:spLocks noChangeArrowheads="1"/>
          </p:cNvSpPr>
          <p:nvPr/>
        </p:nvSpPr>
        <p:spPr>
          <a:xfrm>
            <a:off x="407986" y="813734"/>
            <a:ext cx="8510587" cy="685800"/>
          </a:xfrm>
          <a:prstGeom prst="rect">
            <a:avLst/>
          </a:prstGeom>
        </p:spPr>
        <p:txBody>
          <a:bodyPr lIns="90488" tIns="44450" rIns="90488" bIns="44450"/>
          <a:lstStyle/>
          <a:p>
            <a:pPr fontAlgn="auto">
              <a:spcAft>
                <a:spcPts val="0"/>
              </a:spcAft>
              <a:defRPr/>
            </a:pPr>
            <a:r>
              <a:rPr lang="en-US" sz="3600" cap="all" dirty="0">
                <a:solidFill>
                  <a:srgbClr val="000000"/>
                </a:solidFill>
                <a:effectLst>
                  <a:outerShdw blurRad="38100" dist="38100" dir="2700000" algn="tl">
                    <a:srgbClr val="FFFFFF"/>
                  </a:outerShdw>
                </a:effectLst>
                <a:latin typeface="+mj-lt"/>
                <a:ea typeface="+mj-ea"/>
                <a:cs typeface="+mj-cs"/>
              </a:rPr>
              <a:t>Multi-valued and Derived Attributes</a:t>
            </a:r>
          </a:p>
        </p:txBody>
      </p:sp>
      <p:sp>
        <p:nvSpPr>
          <p:cNvPr id="29704" name="Rectangle 18"/>
          <p:cNvSpPr>
            <a:spLocks noChangeArrowheads="1"/>
          </p:cNvSpPr>
          <p:nvPr/>
        </p:nvSpPr>
        <p:spPr bwMode="auto">
          <a:xfrm>
            <a:off x="193675" y="1818342"/>
            <a:ext cx="4367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Multivalued </a:t>
            </a:r>
            <a:r>
              <a:rPr lang="en-US" altLang="en-US" dirty="0"/>
              <a:t>– may take on more than one value for a given entity (or relationship) instance</a:t>
            </a:r>
          </a:p>
        </p:txBody>
      </p:sp>
      <p:sp>
        <p:nvSpPr>
          <p:cNvPr id="29705" name="Rectangle 19"/>
          <p:cNvSpPr>
            <a:spLocks noChangeArrowheads="1"/>
          </p:cNvSpPr>
          <p:nvPr/>
        </p:nvSpPr>
        <p:spPr bwMode="auto">
          <a:xfrm>
            <a:off x="4552950" y="1818342"/>
            <a:ext cx="436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Derived </a:t>
            </a:r>
            <a:r>
              <a:rPr lang="en-US" altLang="en-US" dirty="0"/>
              <a:t>– values can be calculated from related attribute values (not physically stored in the database)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282" y="3902629"/>
            <a:ext cx="5010944" cy="236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0"/>
          <p:cNvSpPr>
            <a:spLocks noChangeArrowheads="1"/>
          </p:cNvSpPr>
          <p:nvPr/>
        </p:nvSpPr>
        <p:spPr bwMode="auto">
          <a:xfrm>
            <a:off x="7742238" y="4091594"/>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年資</a:t>
            </a:r>
          </a:p>
        </p:txBody>
      </p:sp>
      <p:sp>
        <p:nvSpPr>
          <p:cNvPr id="10" name="Rectangle 21"/>
          <p:cNvSpPr>
            <a:spLocks noChangeArrowheads="1"/>
          </p:cNvSpPr>
          <p:nvPr/>
        </p:nvSpPr>
        <p:spPr bwMode="auto">
          <a:xfrm>
            <a:off x="407986" y="40401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技能</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76200"/>
            <a:ext cx="7772400" cy="1143000"/>
          </a:xfrm>
        </p:spPr>
        <p:txBody>
          <a:bodyPr lIns="90488" tIns="44450" rIns="90488" bIns="44450"/>
          <a:lstStyle/>
          <a:p>
            <a:pPr eaLnBrk="1" fontAlgn="auto" hangingPunct="1">
              <a:spcAft>
                <a:spcPts val="0"/>
              </a:spcAft>
              <a:defRPr/>
            </a:pPr>
            <a:r>
              <a:rPr lang="en-US" sz="4000" dirty="0"/>
              <a:t>E-R Model </a:t>
            </a:r>
            <a:r>
              <a:rPr lang="en-US" sz="4000" dirty="0" smtClean="0">
                <a:solidFill>
                  <a:srgbClr val="000000"/>
                </a:solidFill>
                <a:effectLst>
                  <a:outerShdw blurRad="38100" dist="38100" dir="2700000" algn="tl">
                    <a:srgbClr val="FFFFFF"/>
                  </a:outerShdw>
                </a:effectLst>
              </a:rPr>
              <a:t>Constructs</a:t>
            </a:r>
            <a:endParaRPr lang="en-US" dirty="0" smtClean="0">
              <a:solidFill>
                <a:srgbClr val="000000"/>
              </a:solidFill>
              <a:effectLst>
                <a:outerShdw blurRad="38100" dist="38100" dir="2700000" algn="tl">
                  <a:srgbClr val="FFFFFF"/>
                </a:outerShdw>
              </a:effectLst>
            </a:endParaRPr>
          </a:p>
        </p:txBody>
      </p:sp>
      <p:sp>
        <p:nvSpPr>
          <p:cNvPr id="158723" name="Rectangle 3"/>
          <p:cNvSpPr>
            <a:spLocks noGrp="1" noChangeArrowheads="1"/>
          </p:cNvSpPr>
          <p:nvPr>
            <p:ph idx="1"/>
          </p:nvPr>
        </p:nvSpPr>
        <p:spPr>
          <a:xfrm>
            <a:off x="203200" y="1457325"/>
            <a:ext cx="8726488" cy="4572000"/>
          </a:xfrm>
        </p:spPr>
        <p:txBody>
          <a:bodyPr lIns="90488" tIns="44450" rIns="90488" bIns="44450">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r>
              <a:rPr lang="zh-TW" altLang="en-US" sz="2800" dirty="0" smtClean="0">
                <a:solidFill>
                  <a:srgbClr val="000000"/>
                </a:solidFill>
                <a:effectLst>
                  <a:outerShdw blurRad="38100" dist="38100" dir="2700000" algn="tl">
                    <a:srgbClr val="FFFFFF"/>
                  </a:outerShdw>
                </a:effectLst>
              </a:rPr>
              <a:t> 個體</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instance–person, place, object, event, concept (often corresponds to </a:t>
            </a:r>
            <a:r>
              <a:rPr lang="en-US" sz="2200" dirty="0" smtClean="0">
                <a:solidFill>
                  <a:srgbClr val="C00000"/>
                </a:solidFill>
                <a:effectLst>
                  <a:outerShdw blurRad="38100" dist="38100" dir="2700000" algn="tl">
                    <a:srgbClr val="FFFFFF"/>
                  </a:outerShdw>
                </a:effectLst>
              </a:rPr>
              <a:t>a row in a table</a:t>
            </a:r>
            <a:r>
              <a:rPr lang="en-US" sz="2200" dirty="0" smtClean="0">
                <a:solidFill>
                  <a:srgbClr val="000000"/>
                </a:solidFill>
                <a:effectLst>
                  <a:outerShdw blurRad="38100" dist="38100" dir="2700000" algn="tl">
                    <a:srgbClr val="FFFFFF"/>
                  </a:outerShdw>
                </a:effectLst>
              </a:rPr>
              <a:t>)</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Type–collection of entities (often corresponds to </a:t>
            </a:r>
            <a:r>
              <a:rPr lang="en-US" sz="2200" dirty="0" smtClean="0">
                <a:solidFill>
                  <a:srgbClr val="C00000"/>
                </a:solidFill>
                <a:effectLst>
                  <a:outerShdw blurRad="38100" dist="38100" dir="2700000" algn="tl">
                    <a:srgbClr val="FFFFFF"/>
                  </a:outerShdw>
                </a:effectLst>
              </a:rPr>
              <a:t>a table</a:t>
            </a:r>
            <a:r>
              <a:rPr lang="en-US" sz="22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r>
              <a:rPr lang="zh-TW" altLang="en-US" sz="2800" dirty="0" smtClean="0">
                <a:solidFill>
                  <a:srgbClr val="000000"/>
                </a:solidFill>
                <a:effectLst>
                  <a:outerShdw blurRad="38100" dist="38100" dir="2700000" algn="tl">
                    <a:srgbClr val="FFFFFF"/>
                  </a:outerShdw>
                </a:effectLst>
              </a:rPr>
              <a:t> 關係</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instance–link between entities (corresponds to </a:t>
            </a:r>
            <a:r>
              <a:rPr lang="en-US" sz="2200" dirty="0" smtClean="0">
                <a:solidFill>
                  <a:srgbClr val="C00000"/>
                </a:solidFill>
                <a:effectLst>
                  <a:outerShdw blurRad="38100" dist="38100" dir="2700000" algn="tl">
                    <a:srgbClr val="FFFFFF"/>
                  </a:outerShdw>
                </a:effectLst>
              </a:rPr>
              <a:t>primary key-foreign key equivalencies in related tables</a:t>
            </a:r>
            <a:r>
              <a:rPr lang="en-US" sz="2200" dirty="0" smtClean="0">
                <a:solidFill>
                  <a:srgbClr val="000000"/>
                </a:solidFill>
                <a:effectLst>
                  <a:outerShdw blurRad="38100" dist="38100" dir="2700000" algn="tl">
                    <a:srgbClr val="FFFFFF"/>
                  </a:outerShdw>
                </a:effectLst>
              </a:rPr>
              <a:t>)</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type–category of </a:t>
            </a:r>
            <a:r>
              <a:rPr lang="en-US" sz="2200" dirty="0" smtClean="0">
                <a:solidFill>
                  <a:srgbClr val="C00000"/>
                </a:solidFill>
                <a:effectLst>
                  <a:outerShdw blurRad="38100" dist="38100" dir="2700000" algn="tl">
                    <a:srgbClr val="FFFFFF"/>
                  </a:outerShdw>
                </a:effectLst>
              </a:rPr>
              <a:t>relationship…link between entity types</a:t>
            </a:r>
            <a:endParaRPr lang="en-US" sz="2400" dirty="0" smtClean="0">
              <a:solidFill>
                <a:srgbClr val="C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Attributes:</a:t>
            </a:r>
            <a:r>
              <a:rPr lang="zh-TW" altLang="en-US" sz="2800" dirty="0" smtClean="0">
                <a:solidFill>
                  <a:srgbClr val="000000"/>
                </a:solidFill>
                <a:effectLst>
                  <a:outerShdw blurRad="38100" dist="38100" dir="2700000" algn="tl">
                    <a:srgbClr val="FFFFFF"/>
                  </a:outerShdw>
                </a:effectLst>
              </a:rPr>
              <a:t> 屬性</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Properties or characteristics of an entity or relationship type (often corresponds to </a:t>
            </a:r>
            <a:r>
              <a:rPr lang="en-US" sz="2200" dirty="0" smtClean="0">
                <a:solidFill>
                  <a:srgbClr val="C00000"/>
                </a:solidFill>
                <a:effectLst>
                  <a:outerShdw blurRad="38100" dist="38100" dir="2700000" algn="tl">
                    <a:srgbClr val="FFFFFF"/>
                  </a:outerShdw>
                </a:effectLst>
              </a:rPr>
              <a:t>a field in a table</a:t>
            </a:r>
            <a:r>
              <a:rPr lang="en-US" sz="22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000" dirty="0"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293688"/>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Identifiers (Keys)</a:t>
            </a:r>
          </a:p>
        </p:txBody>
      </p:sp>
      <p:sp>
        <p:nvSpPr>
          <p:cNvPr id="168963" name="Rectangle 3"/>
          <p:cNvSpPr>
            <a:spLocks noGrp="1" noChangeArrowheads="1"/>
          </p:cNvSpPr>
          <p:nvPr>
            <p:ph idx="1"/>
          </p:nvPr>
        </p:nvSpPr>
        <p:spPr/>
        <p:txBody>
          <a:bodyPr lIns="90488" tIns="44450" rIns="90488" bIns="44450">
            <a:norm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(Key)–</a:t>
            </a:r>
            <a:r>
              <a:rPr lang="en-US" sz="3600" dirty="0" smtClean="0">
                <a:solidFill>
                  <a:srgbClr val="C00000"/>
                </a:solidFill>
                <a:effectLst>
                  <a:outerShdw blurRad="38100" dist="38100" dir="2700000" algn="tl">
                    <a:srgbClr val="FFFFFF"/>
                  </a:outerShdw>
                </a:effectLst>
              </a:rPr>
              <a:t>an attribute (or combination of attributes) </a:t>
            </a:r>
            <a:r>
              <a:rPr lang="en-US" sz="3600" dirty="0" smtClean="0">
                <a:solidFill>
                  <a:srgbClr val="000000"/>
                </a:solidFill>
                <a:effectLst>
                  <a:outerShdw blurRad="38100" dist="38100" dir="2700000" algn="tl">
                    <a:srgbClr val="FFFFFF"/>
                  </a:outerShdw>
                </a:effectLst>
              </a:rPr>
              <a:t>that uniquely identifies individual instances of an entity type</a:t>
            </a:r>
            <a:r>
              <a:rPr lang="zh-TW" altLang="en-US" sz="3600" dirty="0" smtClean="0">
                <a:solidFill>
                  <a:srgbClr val="000000"/>
                </a:solidFill>
                <a:effectLst>
                  <a:outerShdw blurRad="38100" dist="38100" dir="2700000" algn="tl">
                    <a:srgbClr val="FFFFFF"/>
                  </a:outerShdw>
                </a:effectLst>
              </a:rPr>
              <a:t> </a:t>
            </a:r>
            <a:r>
              <a:rPr lang="en-US" altLang="zh-TW" sz="2800" dirty="0">
                <a:solidFill>
                  <a:srgbClr val="C00000"/>
                </a:solidFill>
                <a:effectLst>
                  <a:outerShdw blurRad="38100" dist="38100" dir="2700000" algn="tl">
                    <a:srgbClr val="FFFFFF"/>
                  </a:outerShdw>
                </a:effectLst>
              </a:rPr>
              <a:t>Ex. </a:t>
            </a:r>
            <a:r>
              <a:rPr lang="zh-TW" altLang="en-US" sz="2800" dirty="0">
                <a:solidFill>
                  <a:srgbClr val="C00000"/>
                </a:solidFill>
                <a:effectLst>
                  <a:outerShdw blurRad="38100" dist="38100" dir="2700000" algn="tl">
                    <a:srgbClr val="FFFFFF"/>
                  </a:outerShdw>
                </a:effectLst>
              </a:rPr>
              <a:t>學號 </a:t>
            </a:r>
            <a:r>
              <a:rPr lang="en-US" altLang="zh-TW" sz="2800" dirty="0">
                <a:solidFill>
                  <a:srgbClr val="C00000"/>
                </a:solidFill>
                <a:effectLst>
                  <a:outerShdw blurRad="38100" dist="38100" dir="2700000" algn="tl">
                    <a:srgbClr val="FFFFFF"/>
                  </a:outerShdw>
                </a:effectLst>
              </a:rPr>
              <a:t>or </a:t>
            </a:r>
            <a:r>
              <a:rPr lang="zh-TW" altLang="en-US" sz="2800" dirty="0">
                <a:solidFill>
                  <a:srgbClr val="C00000"/>
                </a:solidFill>
                <a:effectLst>
                  <a:outerShdw blurRad="38100" dist="38100" dir="2700000" algn="tl">
                    <a:srgbClr val="FFFFFF"/>
                  </a:outerShdw>
                </a:effectLst>
              </a:rPr>
              <a:t>系所</a:t>
            </a:r>
            <a:r>
              <a:rPr lang="en-US" altLang="zh-TW" sz="2800" dirty="0">
                <a:solidFill>
                  <a:srgbClr val="C00000"/>
                </a:solidFill>
                <a:effectLst>
                  <a:outerShdw blurRad="38100" dist="38100" dir="2700000" algn="tl">
                    <a:srgbClr val="FFFFFF"/>
                  </a:outerShdw>
                </a:effectLst>
              </a:rPr>
              <a:t>+</a:t>
            </a:r>
            <a:r>
              <a:rPr lang="zh-TW" altLang="en-US" sz="2800" dirty="0" smtClean="0">
                <a:solidFill>
                  <a:srgbClr val="C00000"/>
                </a:solidFill>
                <a:effectLst>
                  <a:outerShdw blurRad="38100" dist="38100" dir="2700000" algn="tl">
                    <a:srgbClr val="FFFFFF"/>
                  </a:outerShdw>
                </a:effectLst>
              </a:rPr>
              <a:t>姓名</a:t>
            </a:r>
            <a:endParaRPr lang="en-US" sz="3600" dirty="0" smtClean="0">
              <a:solidFill>
                <a:srgbClr val="C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Simple versus Composite Identifier</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Candidate Identifier–an attribute that could be an identifier…satisfies the requirements for being an identifier</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2067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Criteria for Identifiers</a:t>
            </a:r>
          </a:p>
        </p:txBody>
      </p:sp>
      <p:sp>
        <p:nvSpPr>
          <p:cNvPr id="171011" name="Rectangle 3"/>
          <p:cNvSpPr>
            <a:spLocks noGrp="1" noChangeArrowheads="1"/>
          </p:cNvSpPr>
          <p:nvPr>
            <p:ph idx="1"/>
          </p:nvPr>
        </p:nvSpPr>
        <p:spPr>
          <a:xfrm>
            <a:off x="0" y="1377950"/>
            <a:ext cx="9144000" cy="5003996"/>
          </a:xfrm>
        </p:spPr>
        <p:txBody>
          <a:bodyPr lIns="90488" tIns="44450" rIns="90488" bIns="44450">
            <a:noAutofit/>
          </a:bodyPr>
          <a:lstStyle/>
          <a:p>
            <a:pPr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Choose Identifiers that</a:t>
            </a:r>
          </a:p>
          <a:p>
            <a:pPr lvl="1"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Will not change in value</a:t>
            </a:r>
            <a:r>
              <a:rPr lang="zh-TW" altLang="en-US" dirty="0" smtClean="0">
                <a:solidFill>
                  <a:srgbClr val="000000"/>
                </a:solidFill>
                <a:effectLst>
                  <a:outerShdw blurRad="38100" dist="38100" dir="2700000" algn="tl">
                    <a:srgbClr val="FFFFFF"/>
                  </a:outerShdw>
                </a:effectLst>
              </a:rPr>
              <a:t> 不會更改</a:t>
            </a:r>
            <a:endParaRPr lang="en-US"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Will not be null</a:t>
            </a:r>
            <a:r>
              <a:rPr lang="zh-TW" altLang="en-US" dirty="0" smtClean="0">
                <a:solidFill>
                  <a:srgbClr val="000000"/>
                </a:solidFill>
                <a:effectLst>
                  <a:outerShdw blurRad="38100" dist="38100" dir="2700000" algn="tl">
                    <a:srgbClr val="FFFFFF"/>
                  </a:outerShdw>
                </a:effectLst>
              </a:rPr>
              <a:t> 不會無值</a:t>
            </a:r>
            <a:endParaRPr lang="en-US" dirty="0" smtClean="0">
              <a:solidFill>
                <a:srgbClr val="000000"/>
              </a:solidFill>
              <a:effectLst>
                <a:outerShdw blurRad="38100" dist="38100" dir="2700000" algn="tl">
                  <a:srgbClr val="FFFFFF"/>
                </a:outerShdw>
              </a:effectLst>
            </a:endParaRPr>
          </a:p>
          <a:p>
            <a:pPr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Avoid intelligent identifiers (e.g., containing locations or people that might change)</a:t>
            </a:r>
            <a:r>
              <a:rPr lang="zh-TW" altLang="en-US"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不要包含可能更改的欄位 </a:t>
            </a:r>
            <a:r>
              <a:rPr lang="en-US" altLang="zh-TW" sz="2800" dirty="0" smtClean="0">
                <a:solidFill>
                  <a:srgbClr val="000000"/>
                </a:solidFill>
                <a:effectLst>
                  <a:outerShdw blurRad="38100" dist="38100" dir="2700000" algn="tl">
                    <a:srgbClr val="FFFFFF"/>
                  </a:outerShdw>
                </a:effectLst>
              </a:rPr>
              <a:t>ex.</a:t>
            </a:r>
            <a:r>
              <a:rPr lang="zh-TW" altLang="en-US" sz="2800" dirty="0" smtClean="0">
                <a:solidFill>
                  <a:srgbClr val="000000"/>
                </a:solidFill>
                <a:effectLst>
                  <a:outerShdw blurRad="38100" dist="38100" dir="2700000" algn="tl">
                    <a:srgbClr val="FFFFFF"/>
                  </a:outerShdw>
                </a:effectLst>
              </a:rPr>
              <a:t> 戶口所在縣市之代碼 </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遷戶口怎麼辦</a:t>
            </a:r>
            <a:r>
              <a:rPr lang="en-US" altLang="zh-TW" sz="2800" dirty="0" smtClean="0">
                <a:solidFill>
                  <a:srgbClr val="000000"/>
                </a:solidFill>
                <a:effectLst>
                  <a:outerShdw blurRad="38100" dist="38100" dir="2700000" algn="tl">
                    <a:srgbClr val="FFFFFF"/>
                  </a:outerShdw>
                </a:effectLst>
              </a:rPr>
              <a:t>)</a:t>
            </a:r>
            <a:endParaRPr lang="en-US" dirty="0" smtClean="0">
              <a:solidFill>
                <a:srgbClr val="000000"/>
              </a:solidFill>
              <a:effectLst>
                <a:outerShdw blurRad="38100" dist="38100" dir="2700000" algn="tl">
                  <a:srgbClr val="FFFFFF"/>
                </a:outerShdw>
              </a:effectLst>
            </a:endParaRPr>
          </a:p>
          <a:p>
            <a:pPr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Substitute new, simple keys for long, composite keys</a:t>
            </a:r>
            <a:r>
              <a:rPr lang="zh-TW" altLang="en-US"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簡短單一最好 </a:t>
            </a:r>
            <a:r>
              <a:rPr lang="en-US" altLang="zh-TW" sz="2800" dirty="0" smtClean="0">
                <a:solidFill>
                  <a:srgbClr val="000000"/>
                </a:solidFill>
                <a:effectLst>
                  <a:outerShdw blurRad="38100" dist="38100" dir="2700000" algn="tl">
                    <a:srgbClr val="FFFFFF"/>
                  </a:outerShdw>
                </a:effectLst>
              </a:rPr>
              <a:t>Ex. </a:t>
            </a:r>
            <a:r>
              <a:rPr lang="zh-TW" altLang="en-US" sz="2800" dirty="0" smtClean="0">
                <a:solidFill>
                  <a:srgbClr val="000000"/>
                </a:solidFill>
                <a:effectLst>
                  <a:outerShdw blurRad="38100" dist="38100" dir="2700000" algn="tl">
                    <a:srgbClr val="FFFFFF"/>
                  </a:outerShdw>
                </a:effectLst>
              </a:rPr>
              <a:t>流水號是不錯的選擇</a:t>
            </a: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595313" y="500063"/>
            <a:ext cx="67040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2-9 Simple and composite identifier attributes</a:t>
            </a:r>
          </a:p>
        </p:txBody>
      </p:sp>
      <p:sp>
        <p:nvSpPr>
          <p:cNvPr id="32772" name="Text Box 5"/>
          <p:cNvSpPr txBox="1">
            <a:spLocks noChangeArrowheads="1"/>
          </p:cNvSpPr>
          <p:nvPr/>
        </p:nvSpPr>
        <p:spPr bwMode="auto">
          <a:xfrm>
            <a:off x="7035800" y="2997200"/>
            <a:ext cx="210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The identifier is boldfaced and underlined</a:t>
            </a:r>
          </a:p>
        </p:txBody>
      </p:sp>
      <p:pic>
        <p:nvPicPr>
          <p:cNvPr id="32773" name="Picture 9"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487488"/>
            <a:ext cx="19446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019550"/>
            <a:ext cx="19192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111" y="1147763"/>
            <a:ext cx="4862689" cy="4411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12"/>
          <p:cNvSpPr>
            <a:spLocks noChangeArrowheads="1"/>
          </p:cNvSpPr>
          <p:nvPr/>
        </p:nvSpPr>
        <p:spPr bwMode="auto">
          <a:xfrm>
            <a:off x="7119761" y="2289314"/>
            <a:ext cx="18927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solidFill>
                  <a:srgbClr val="000000"/>
                </a:solidFill>
                <a:ea typeface="新細明體" panose="02020500000000000000" pitchFamily="18" charset="-120"/>
              </a:rPr>
              <a:t>ID</a:t>
            </a:r>
            <a:r>
              <a:rPr lang="zh-TW" altLang="en-US" sz="2000" dirty="0">
                <a:solidFill>
                  <a:srgbClr val="000000"/>
                </a:solidFill>
                <a:ea typeface="新細明體" panose="02020500000000000000" pitchFamily="18" charset="-120"/>
              </a:rPr>
              <a:t>欄位 </a:t>
            </a:r>
            <a:endParaRPr lang="en-US" altLang="zh-TW" sz="2000" dirty="0" smtClean="0">
              <a:solidFill>
                <a:srgbClr val="000000"/>
              </a:solidFill>
              <a:ea typeface="新細明體" panose="02020500000000000000" pitchFamily="18" charset="-120"/>
            </a:endParaRPr>
          </a:p>
          <a:p>
            <a:pPr eaLnBrk="1" hangingPunct="1">
              <a:spcBef>
                <a:spcPct val="0"/>
              </a:spcBef>
              <a:buClrTx/>
              <a:buSzTx/>
              <a:buFontTx/>
              <a:buNone/>
            </a:pPr>
            <a:r>
              <a:rPr lang="en-US" altLang="zh-TW" sz="2000" dirty="0" smtClean="0">
                <a:solidFill>
                  <a:srgbClr val="000000"/>
                </a:solidFill>
                <a:ea typeface="新細明體" panose="02020500000000000000" pitchFamily="18" charset="-120"/>
              </a:rPr>
              <a:t>(</a:t>
            </a:r>
            <a:r>
              <a:rPr lang="zh-TW" altLang="en-US" sz="2000" dirty="0">
                <a:solidFill>
                  <a:srgbClr val="000000"/>
                </a:solidFill>
                <a:ea typeface="新細明體" panose="02020500000000000000" pitchFamily="18" charset="-120"/>
              </a:rPr>
              <a:t>或稱 </a:t>
            </a:r>
            <a:r>
              <a:rPr lang="en-US" altLang="zh-TW" sz="2000" dirty="0">
                <a:solidFill>
                  <a:srgbClr val="000000"/>
                </a:solidFill>
                <a:ea typeface="新細明體" panose="02020500000000000000" pitchFamily="18" charset="-120"/>
              </a:rPr>
              <a:t>Key</a:t>
            </a:r>
            <a:r>
              <a:rPr lang="zh-TW" altLang="en-US" sz="2000" dirty="0">
                <a:solidFill>
                  <a:srgbClr val="000000"/>
                </a:solidFill>
                <a:ea typeface="新細明體" panose="02020500000000000000" pitchFamily="18" charset="-120"/>
              </a:rPr>
              <a:t>鍵值</a:t>
            </a:r>
            <a:r>
              <a:rPr lang="en-US" altLang="zh-TW" sz="2000" dirty="0">
                <a:solidFill>
                  <a:srgbClr val="000000"/>
                </a:solidFill>
                <a:ea typeface="新細明體" panose="02020500000000000000" pitchFamily="18" charset="-120"/>
              </a:rPr>
              <a:t>)</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34963"/>
            <a:ext cx="81819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Naming Attributes</a:t>
            </a:r>
          </a:p>
        </p:txBody>
      </p:sp>
      <p:sp>
        <p:nvSpPr>
          <p:cNvPr id="171011" name="Rectangle 3"/>
          <p:cNvSpPr>
            <a:spLocks noGrp="1" noChangeArrowheads="1"/>
          </p:cNvSpPr>
          <p:nvPr>
            <p:ph idx="1"/>
          </p:nvPr>
        </p:nvSpPr>
        <p:spPr>
          <a:xfrm>
            <a:off x="180974" y="1363663"/>
            <a:ext cx="8849903" cy="3657600"/>
          </a:xfrm>
        </p:spPr>
        <p:txBody>
          <a:bodyPr lIns="90488" tIns="44450" rIns="90488" bIns="44450">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Name should be a singular noun or noun phrase</a:t>
            </a:r>
            <a:r>
              <a:rPr lang="zh-TW" altLang="en-US" dirty="0" smtClean="0">
                <a:solidFill>
                  <a:srgbClr val="000000"/>
                </a:solidFill>
                <a:effectLst>
                  <a:outerShdw blurRad="38100" dist="38100" dir="2700000" algn="tl">
                    <a:srgbClr val="FFFFFF"/>
                  </a:outerShdw>
                </a:effectLst>
              </a:rPr>
              <a:t> 用單數名詞或名詞片語</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Name should be unique </a:t>
            </a:r>
            <a:r>
              <a:rPr lang="zh-TW" altLang="en-US" dirty="0" smtClean="0">
                <a:solidFill>
                  <a:srgbClr val="000000"/>
                </a:solidFill>
                <a:effectLst>
                  <a:outerShdw blurRad="38100" dist="38100" dir="2700000" algn="tl">
                    <a:srgbClr val="FFFFFF"/>
                  </a:outerShdw>
                </a:effectLst>
              </a:rPr>
              <a:t>獨一</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Name should follow a standard format</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e.g. </a:t>
            </a:r>
            <a:r>
              <a:rPr lang="en-US" sz="2400" b="1" dirty="0" smtClean="0">
                <a:solidFill>
                  <a:srgbClr val="000000"/>
                </a:solidFill>
                <a:effectLst>
                  <a:outerShdw blurRad="38100" dist="38100" dir="2700000" algn="tl">
                    <a:srgbClr val="FFFFFF"/>
                  </a:outerShdw>
                </a:effectLst>
              </a:rPr>
              <a:t>[Entity type name { [ Qualifier ] } ] Class</a:t>
            </a:r>
            <a:r>
              <a:rPr lang="zh-TW" altLang="en-US" sz="2400" b="1" dirty="0" smtClean="0">
                <a:solidFill>
                  <a:srgbClr val="000000"/>
                </a:solidFill>
                <a:effectLst>
                  <a:outerShdw blurRad="38100" dist="38100" dir="2700000" algn="tl">
                    <a:srgbClr val="FFFFFF"/>
                  </a:outerShdw>
                </a:effectLst>
              </a:rPr>
              <a:t> 例如 </a:t>
            </a:r>
            <a:r>
              <a:rPr lang="en-US" altLang="zh-TW" sz="2400" b="1" dirty="0" err="1" smtClean="0">
                <a:solidFill>
                  <a:srgbClr val="000000"/>
                </a:solidFill>
                <a:effectLst>
                  <a:outerShdw blurRad="38100" dist="38100" dir="2700000" algn="tl">
                    <a:srgbClr val="FFFFFF"/>
                  </a:outerShdw>
                </a:effectLst>
              </a:rPr>
              <a:t>Student_ID</a:t>
            </a:r>
            <a:r>
              <a:rPr lang="zh-TW" altLang="en-US" sz="2400" b="1" dirty="0" smtClean="0">
                <a:solidFill>
                  <a:srgbClr val="000000"/>
                </a:solidFill>
                <a:effectLst>
                  <a:outerShdw blurRad="38100" dist="38100" dir="2700000" algn="tl">
                    <a:srgbClr val="FFFFFF"/>
                  </a:outerShdw>
                </a:effectLst>
              </a:rPr>
              <a:t>、</a:t>
            </a:r>
            <a:r>
              <a:rPr lang="en-US" altLang="zh-TW" sz="2400" b="1" dirty="0" err="1" smtClean="0">
                <a:solidFill>
                  <a:srgbClr val="000000"/>
                </a:solidFill>
                <a:effectLst>
                  <a:outerShdw blurRad="38100" dist="38100" dir="2700000" algn="tl">
                    <a:srgbClr val="FFFFFF"/>
                  </a:outerShdw>
                </a:effectLst>
              </a:rPr>
              <a:t>Student_Name</a:t>
            </a:r>
            <a:r>
              <a:rPr lang="zh-TW" altLang="en-US" sz="2400" b="1" dirty="0" smtClean="0">
                <a:solidFill>
                  <a:srgbClr val="000000"/>
                </a:solidFill>
                <a:effectLst>
                  <a:outerShdw blurRad="38100" dist="38100" dir="2700000" algn="tl">
                    <a:srgbClr val="FFFFFF"/>
                  </a:outerShdw>
                </a:effectLst>
              </a:rPr>
              <a:t>、</a:t>
            </a:r>
            <a:r>
              <a:rPr lang="en-US" altLang="zh-TW" sz="2400" b="1" dirty="0" err="1" smtClean="0">
                <a:solidFill>
                  <a:srgbClr val="000000"/>
                </a:solidFill>
                <a:effectLst>
                  <a:outerShdw blurRad="38100" dist="38100" dir="2700000" algn="tl">
                    <a:srgbClr val="FFFFFF"/>
                  </a:outerShdw>
                </a:effectLst>
              </a:rPr>
              <a:t>Student_Addres</a:t>
            </a:r>
            <a:r>
              <a:rPr lang="en-US" altLang="zh-TW" sz="2400" b="1" dirty="0" err="1">
                <a:solidFill>
                  <a:srgbClr val="000000"/>
                </a:solidFill>
                <a:effectLst>
                  <a:outerShdw blurRad="38100" dist="38100" dir="2700000" algn="tl">
                    <a:srgbClr val="FFFFFF"/>
                  </a:outerShdw>
                </a:effectLst>
              </a:rPr>
              <a:t>s</a:t>
            </a:r>
            <a:endParaRPr lang="en-US" sz="2400" b="1"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Similar attributes of different entity types should use the same qualifiers and classes</a:t>
            </a:r>
          </a:p>
          <a:p>
            <a:pPr lvl="1" eaLnBrk="1" fontAlgn="auto" hangingPunct="1">
              <a:spcAft>
                <a:spcPts val="0"/>
              </a:spcAft>
              <a:buFont typeface="Wingdings 2"/>
              <a:buChar char=""/>
              <a:defRPr/>
            </a:pPr>
            <a:r>
              <a:rPr lang="zh-TW" altLang="en-US" sz="2400" dirty="0" smtClean="0">
                <a:solidFill>
                  <a:srgbClr val="000000"/>
                </a:solidFill>
                <a:effectLst>
                  <a:outerShdw blurRad="38100" dist="38100" dir="2700000" algn="tl">
                    <a:srgbClr val="FFFFFF"/>
                  </a:outerShdw>
                </a:effectLst>
              </a:rPr>
              <a:t>例如</a:t>
            </a:r>
            <a:r>
              <a:rPr lang="en-US" altLang="zh-TW" sz="2400" dirty="0" err="1" smtClean="0">
                <a:solidFill>
                  <a:srgbClr val="000000"/>
                </a:solidFill>
                <a:effectLst>
                  <a:outerShdw blurRad="38100" dist="38100" dir="2700000" algn="tl">
                    <a:srgbClr val="FFFFFF"/>
                  </a:outerShdw>
                </a:effectLst>
              </a:rPr>
              <a:t>Student_ID</a:t>
            </a:r>
            <a:r>
              <a:rPr lang="zh-TW" altLang="en-US" sz="2400" dirty="0" smtClean="0">
                <a:solidFill>
                  <a:srgbClr val="000000"/>
                </a:solidFill>
                <a:effectLst>
                  <a:outerShdw blurRad="38100" dist="38100" dir="2700000" algn="tl">
                    <a:srgbClr val="FFFFFF"/>
                  </a:outerShdw>
                </a:effectLst>
              </a:rPr>
              <a:t>、</a:t>
            </a:r>
            <a:r>
              <a:rPr lang="en-US" altLang="zh-TW" sz="2400" dirty="0" err="1" smtClean="0">
                <a:solidFill>
                  <a:srgbClr val="000000"/>
                </a:solidFill>
                <a:effectLst>
                  <a:outerShdw blurRad="38100" dist="38100" dir="2700000" algn="tl">
                    <a:srgbClr val="FFFFFF"/>
                  </a:outerShdw>
                </a:effectLst>
              </a:rPr>
              <a:t>Professor_ID</a:t>
            </a: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79438" y="0"/>
            <a:ext cx="7635875"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Defining Attributes</a:t>
            </a:r>
          </a:p>
        </p:txBody>
      </p:sp>
      <p:sp>
        <p:nvSpPr>
          <p:cNvPr id="171011" name="Rectangle 3"/>
          <p:cNvSpPr>
            <a:spLocks noGrp="1" noChangeArrowheads="1"/>
          </p:cNvSpPr>
          <p:nvPr>
            <p:ph idx="1"/>
          </p:nvPr>
        </p:nvSpPr>
        <p:spPr>
          <a:xfrm>
            <a:off x="136525" y="1327150"/>
            <a:ext cx="8789988" cy="3657600"/>
          </a:xfrm>
        </p:spPr>
        <p:txBody>
          <a:bodyPr lIns="90488" tIns="44450" rIns="90488" bIns="44450">
            <a:noAutofit/>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what the attribute is and possibly why it is important</a:t>
            </a:r>
            <a:r>
              <a:rPr lang="zh-TW" altLang="en-US" sz="2400" dirty="0" smtClean="0">
                <a:solidFill>
                  <a:srgbClr val="000000"/>
                </a:solidFill>
                <a:effectLst>
                  <a:outerShdw blurRad="38100" dist="38100" dir="2700000" algn="tl">
                    <a:srgbClr val="FFFFFF"/>
                  </a:outerShdw>
                </a:effectLst>
              </a:rPr>
              <a:t> 試著說明這屬性是什麼，為什麼需要</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Make it clear what is and is not included in the attribute’s value </a:t>
            </a:r>
            <a:r>
              <a:rPr lang="zh-TW" altLang="en-US" sz="2400" dirty="0" smtClean="0">
                <a:solidFill>
                  <a:srgbClr val="000000"/>
                </a:solidFill>
                <a:effectLst>
                  <a:outerShdw blurRad="38100" dist="38100" dir="2700000" algn="tl">
                    <a:srgbClr val="FFFFFF"/>
                  </a:outerShdw>
                </a:effectLst>
              </a:rPr>
              <a:t>合法值的範圍，並給一些範例</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Include aliases in documentation</a:t>
            </a:r>
            <a:r>
              <a:rPr lang="zh-TW" altLang="en-US" sz="2400" dirty="0" smtClean="0">
                <a:solidFill>
                  <a:srgbClr val="000000"/>
                </a:solidFill>
                <a:effectLst>
                  <a:outerShdw blurRad="38100" dist="38100" dir="2700000" algn="tl">
                    <a:srgbClr val="FFFFFF"/>
                  </a:outerShdw>
                </a:effectLst>
              </a:rPr>
              <a:t> 若有別稱要一併說明</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source of values</a:t>
            </a:r>
            <a:r>
              <a:rPr lang="zh-TW" altLang="en-US" sz="2400" dirty="0" smtClean="0">
                <a:solidFill>
                  <a:srgbClr val="000000"/>
                </a:solidFill>
                <a:effectLst>
                  <a:outerShdw blurRad="38100" dist="38100" dir="2700000" algn="tl">
                    <a:srgbClr val="FFFFFF"/>
                  </a:outerShdw>
                </a:effectLst>
              </a:rPr>
              <a:t> </a:t>
            </a:r>
            <a:r>
              <a:rPr lang="zh-TW" altLang="en-US" sz="2400" dirty="0" smtClean="0">
                <a:solidFill>
                  <a:srgbClr val="000000"/>
                </a:solidFill>
                <a:effectLst>
                  <a:outerShdw blurRad="38100" dist="38100" dir="2700000" algn="tl">
                    <a:srgbClr val="FFFFFF"/>
                  </a:outerShdw>
                </a:effectLst>
              </a:rPr>
              <a:t>說明值</a:t>
            </a:r>
            <a:r>
              <a:rPr lang="zh-TW" altLang="en-US" sz="2400" dirty="0" smtClean="0">
                <a:solidFill>
                  <a:srgbClr val="000000"/>
                </a:solidFill>
                <a:effectLst>
                  <a:outerShdw blurRad="38100" dist="38100" dir="2700000" algn="tl">
                    <a:srgbClr val="FFFFFF"/>
                  </a:outerShdw>
                </a:effectLst>
              </a:rPr>
              <a:t>的</a:t>
            </a:r>
            <a:r>
              <a:rPr lang="zh-TW" altLang="en-US" sz="2400" dirty="0" smtClean="0">
                <a:solidFill>
                  <a:srgbClr val="000000"/>
                </a:solidFill>
                <a:effectLst>
                  <a:outerShdw blurRad="38100" dist="38100" dir="2700000" algn="tl">
                    <a:srgbClr val="FFFFFF"/>
                  </a:outerShdw>
                </a:effectLst>
              </a:rPr>
              <a:t>來源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有哪些值</a:t>
            </a:r>
            <a:r>
              <a:rPr lang="en-US" altLang="zh-TW"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whether attribute value can change once set</a:t>
            </a:r>
            <a:r>
              <a:rPr lang="zh-TW" altLang="en-US" sz="2400" dirty="0" smtClean="0">
                <a:solidFill>
                  <a:srgbClr val="000000"/>
                </a:solidFill>
                <a:effectLst>
                  <a:outerShdw blurRad="38100" dist="38100" dir="2700000" algn="tl">
                    <a:srgbClr val="FFFFFF"/>
                  </a:outerShdw>
                </a:effectLst>
              </a:rPr>
              <a:t> 是否可修改</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Specify required vs. optional</a:t>
            </a:r>
            <a:r>
              <a:rPr lang="zh-TW" altLang="en-US" sz="2400" dirty="0" smtClean="0">
                <a:solidFill>
                  <a:srgbClr val="000000"/>
                </a:solidFill>
                <a:effectLst>
                  <a:outerShdw blurRad="38100" dist="38100" dir="2700000" algn="tl">
                    <a:srgbClr val="FFFFFF"/>
                  </a:outerShdw>
                </a:effectLst>
              </a:rPr>
              <a:t> 是否必填</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min and max number of occurrences </a:t>
            </a:r>
            <a:r>
              <a:rPr lang="en-US" sz="2400" dirty="0" smtClean="0">
                <a:solidFill>
                  <a:srgbClr val="000000"/>
                </a:solidFill>
                <a:effectLst>
                  <a:outerShdw blurRad="38100" dist="38100" dir="2700000" algn="tl">
                    <a:srgbClr val="FFFFFF"/>
                  </a:outerShdw>
                </a:effectLst>
              </a:rPr>
              <a:t>allowed</a:t>
            </a:r>
            <a:r>
              <a:rPr lang="zh-TW" altLang="en-US" sz="2400" dirty="0" smtClean="0">
                <a:solidFill>
                  <a:srgbClr val="000000"/>
                </a:solidFill>
                <a:effectLst>
                  <a:outerShdw blurRad="38100" dist="38100" dir="2700000" algn="tl">
                    <a:srgbClr val="FFFFFF"/>
                  </a:outerShdw>
                </a:effectLst>
              </a:rPr>
              <a:t> 是否有出現次數的下限或上限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例如全班成績只可以有</a:t>
            </a:r>
            <a:r>
              <a:rPr lang="en-US" altLang="zh-TW" sz="2400" dirty="0" smtClean="0">
                <a:solidFill>
                  <a:srgbClr val="000000"/>
                </a:solidFill>
                <a:effectLst>
                  <a:outerShdw blurRad="38100" dist="38100" dir="2700000" algn="tl">
                    <a:srgbClr val="FFFFFF"/>
                  </a:outerShdw>
                </a:effectLst>
              </a:rPr>
              <a:t>10</a:t>
            </a:r>
            <a:r>
              <a:rPr lang="zh-TW" altLang="en-US" sz="2400" dirty="0" smtClean="0">
                <a:solidFill>
                  <a:srgbClr val="000000"/>
                </a:solidFill>
                <a:effectLst>
                  <a:outerShdw blurRad="38100" dist="38100" dir="2700000" algn="tl">
                    <a:srgbClr val="FFFFFF"/>
                  </a:outerShdw>
                </a:effectLst>
              </a:rPr>
              <a:t>個</a:t>
            </a:r>
            <a:r>
              <a:rPr lang="en-US" altLang="zh-TW" sz="2400" dirty="0" smtClean="0">
                <a:solidFill>
                  <a:srgbClr val="000000"/>
                </a:solidFill>
                <a:effectLst>
                  <a:outerShdw blurRad="38100" dist="38100" dir="2700000" algn="tl">
                    <a:srgbClr val="FFFFFF"/>
                  </a:outerShdw>
                </a:effectLst>
              </a:rPr>
              <a:t>A)</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Indicate </a:t>
            </a:r>
            <a:r>
              <a:rPr lang="en-US" sz="2400" dirty="0" smtClean="0">
                <a:solidFill>
                  <a:srgbClr val="000000"/>
                </a:solidFill>
                <a:effectLst>
                  <a:outerShdw blurRad="38100" dist="38100" dir="2700000" algn="tl">
                    <a:srgbClr val="FFFFFF"/>
                  </a:outerShdw>
                </a:effectLst>
              </a:rPr>
              <a:t>relationships with other attributes</a:t>
            </a:r>
            <a:r>
              <a:rPr lang="zh-TW" altLang="en-US" sz="2400" dirty="0" smtClean="0">
                <a:solidFill>
                  <a:srgbClr val="000000"/>
                </a:solidFill>
                <a:effectLst>
                  <a:outerShdw blurRad="38100" dist="38100" dir="2700000" algn="tl">
                    <a:srgbClr val="FFFFFF"/>
                  </a:outerShdw>
                </a:effectLst>
              </a:rPr>
              <a:t> 試著說明與其他屬性的關係</a:t>
            </a:r>
            <a:endParaRPr lang="en-US" sz="2800"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71500" y="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Modeling Relationships</a:t>
            </a:r>
          </a:p>
        </p:txBody>
      </p:sp>
      <p:sp>
        <p:nvSpPr>
          <p:cNvPr id="183299" name="Rectangle 3"/>
          <p:cNvSpPr>
            <a:spLocks noGrp="1" noChangeArrowheads="1"/>
          </p:cNvSpPr>
          <p:nvPr>
            <p:ph idx="1"/>
          </p:nvPr>
        </p:nvSpPr>
        <p:spPr>
          <a:xfrm>
            <a:off x="339725" y="1431925"/>
            <a:ext cx="8512044"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 Types vs. Relationship Instances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relationship type is modeled as lines between entity types…the instance is between specific entity instances</a:t>
            </a:r>
          </a:p>
          <a:p>
            <a:pPr eaLnBrk="1" fontAlgn="auto" hangingPunct="1">
              <a:lnSpc>
                <a:spcPct val="90000"/>
              </a:lnSpc>
              <a:spcAft>
                <a:spcPts val="0"/>
              </a:spcAft>
              <a:buFont typeface="Wingdings 2"/>
              <a:buChar char=""/>
              <a:defRPr/>
            </a:pPr>
            <a:r>
              <a:rPr lang="en-US" sz="2800" dirty="0" smtClean="0">
                <a:solidFill>
                  <a:srgbClr val="C00000"/>
                </a:solidFill>
                <a:effectLst>
                  <a:outerShdw blurRad="38100" dist="38100" dir="2700000" algn="tl">
                    <a:srgbClr val="FFFFFF"/>
                  </a:outerShdw>
                </a:effectLst>
              </a:rPr>
              <a:t>Relationships can have attributes</a:t>
            </a:r>
          </a:p>
          <a:p>
            <a:pPr lvl="1" eaLnBrk="1" fontAlgn="auto" hangingPunct="1">
              <a:lnSpc>
                <a:spcPct val="9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These describe features pertaining to the association between the entities in the relationship</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 entities can have more than one type of relationship between them (</a:t>
            </a:r>
            <a:r>
              <a:rPr lang="en-US" sz="2800" dirty="0" smtClean="0">
                <a:solidFill>
                  <a:srgbClr val="C00000"/>
                </a:solidFill>
                <a:effectLst>
                  <a:outerShdw blurRad="38100" dist="38100" dir="2700000" algn="tl">
                    <a:srgbClr val="FFFFFF"/>
                  </a:outerShdw>
                </a:effectLst>
              </a:rPr>
              <a:t>multiple relationships</a:t>
            </a:r>
            <a:r>
              <a:rPr lang="en-US" sz="28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Font typeface="Wingdings 2"/>
              <a:buChar char=""/>
              <a:defRPr/>
            </a:pPr>
            <a:r>
              <a:rPr lang="en-US" sz="2800" dirty="0" smtClean="0">
                <a:solidFill>
                  <a:srgbClr val="C00000"/>
                </a:solidFill>
                <a:effectLst>
                  <a:outerShdw blurRad="38100" dist="38100" dir="2700000" algn="tl">
                    <a:srgbClr val="FFFFFF"/>
                  </a:outerShdw>
                </a:effectLst>
              </a:rPr>
              <a:t>Associative Entity</a:t>
            </a:r>
            <a:r>
              <a:rPr lang="en-US" sz="2800" dirty="0" smtClean="0">
                <a:solidFill>
                  <a:srgbClr val="000000"/>
                </a:solidFill>
                <a:effectLst>
                  <a:outerShdw blurRad="38100" dist="38100" dir="2700000" algn="tl">
                    <a:srgbClr val="FFFFFF"/>
                  </a:outerShdw>
                </a:effectLst>
              </a:rPr>
              <a:t>–combination of relationship and entity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382588" y="296863"/>
            <a:ext cx="62499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2-10 Relationship types and instances</a:t>
            </a:r>
          </a:p>
        </p:txBody>
      </p:sp>
      <p:sp>
        <p:nvSpPr>
          <p:cNvPr id="36868" name="Text Box 3"/>
          <p:cNvSpPr txBox="1">
            <a:spLocks noChangeArrowheads="1"/>
          </p:cNvSpPr>
          <p:nvPr/>
        </p:nvSpPr>
        <p:spPr bwMode="auto">
          <a:xfrm>
            <a:off x="288925" y="1314450"/>
            <a:ext cx="2274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a) Relationship type (Completes)</a:t>
            </a:r>
          </a:p>
        </p:txBody>
      </p:sp>
      <p:sp>
        <p:nvSpPr>
          <p:cNvPr id="36869" name="Text Box 6"/>
          <p:cNvSpPr txBox="1">
            <a:spLocks noChangeArrowheads="1"/>
          </p:cNvSpPr>
          <p:nvPr/>
        </p:nvSpPr>
        <p:spPr bwMode="auto">
          <a:xfrm>
            <a:off x="304800" y="2986088"/>
            <a:ext cx="2014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b) Relationship instances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755650"/>
            <a:ext cx="5686425" cy="558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47663"/>
            <a:ext cx="8059738" cy="838200"/>
          </a:xfrm>
        </p:spPr>
        <p:txBody>
          <a:bodyPr lIns="90488" tIns="44450" rIns="90488" bIns="44450"/>
          <a:lstStyle/>
          <a:p>
            <a:pPr eaLnBrk="1" fontAlgn="auto" hangingPunct="1">
              <a:spcAft>
                <a:spcPts val="0"/>
              </a:spcAft>
              <a:defRPr/>
            </a:pPr>
            <a:r>
              <a:rPr lang="en-US" sz="4000" dirty="0" smtClean="0">
                <a:solidFill>
                  <a:srgbClr val="C00000"/>
                </a:solidFill>
                <a:effectLst>
                  <a:outerShdw blurRad="38100" dist="38100" dir="2700000" algn="tl">
                    <a:srgbClr val="FFFFFF"/>
                  </a:outerShdw>
                </a:effectLst>
              </a:rPr>
              <a:t>Degree</a:t>
            </a:r>
            <a:r>
              <a:rPr lang="en-US" sz="4000" dirty="0" smtClean="0">
                <a:solidFill>
                  <a:srgbClr val="000000"/>
                </a:solidFill>
                <a:effectLst>
                  <a:outerShdw blurRad="38100" dist="38100" dir="2700000" algn="tl">
                    <a:srgbClr val="FFFFFF"/>
                  </a:outerShdw>
                </a:effectLst>
              </a:rPr>
              <a:t> of Relationships</a:t>
            </a:r>
          </a:p>
        </p:txBody>
      </p:sp>
      <p:sp>
        <p:nvSpPr>
          <p:cNvPr id="184323" name="Rectangle 3"/>
          <p:cNvSpPr>
            <a:spLocks noGrp="1" noChangeArrowheads="1"/>
          </p:cNvSpPr>
          <p:nvPr>
            <p:ph idx="1"/>
          </p:nvPr>
        </p:nvSpPr>
        <p:spPr/>
        <p:txBody>
          <a:bodyPr lIns="90488" tIns="44450" rIns="90488" bIns="44450">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Degree of a relationship is the number of entity types that participate in it</a:t>
            </a:r>
          </a:p>
          <a:p>
            <a:pPr marL="457200" lvl="1" indent="0" eaLnBrk="1" fontAlgn="auto" hangingPunct="1">
              <a:spcAft>
                <a:spcPts val="0"/>
              </a:spcAft>
              <a:buNone/>
              <a:defRPr/>
            </a:pPr>
            <a:r>
              <a:rPr lang="en-US" altLang="zh-TW" sz="3200" dirty="0" smtClean="0">
                <a:solidFill>
                  <a:srgbClr val="000000"/>
                </a:solidFill>
                <a:effectLst>
                  <a:outerShdw blurRad="38100" dist="38100" dir="2700000" algn="tl">
                    <a:srgbClr val="FFFFFF"/>
                  </a:outerShdw>
                </a:effectLst>
              </a:rPr>
              <a:t>(1) </a:t>
            </a:r>
            <a:r>
              <a:rPr lang="en-US" sz="3200" dirty="0" smtClean="0">
                <a:solidFill>
                  <a:srgbClr val="000000"/>
                </a:solidFill>
                <a:effectLst>
                  <a:outerShdw blurRad="38100" dist="38100" dir="2700000" algn="tl">
                    <a:srgbClr val="FFFFFF"/>
                  </a:outerShdw>
                </a:effectLst>
              </a:rPr>
              <a:t>Unary </a:t>
            </a:r>
            <a:r>
              <a:rPr lang="en-US" sz="3200" dirty="0" smtClean="0">
                <a:solidFill>
                  <a:srgbClr val="000000"/>
                </a:solidFill>
                <a:effectLst>
                  <a:outerShdw blurRad="38100" dist="38100" dir="2700000" algn="tl">
                    <a:srgbClr val="FFFFFF"/>
                  </a:outerShdw>
                </a:effectLst>
              </a:rPr>
              <a:t>Relationship</a:t>
            </a:r>
          </a:p>
          <a:p>
            <a:pPr lvl="2"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A relationship between different instances of the same entity is called a </a:t>
            </a:r>
            <a:r>
              <a:rPr lang="en-US" sz="2800" dirty="0">
                <a:solidFill>
                  <a:srgbClr val="C00000"/>
                </a:solidFill>
                <a:effectLst>
                  <a:outerShdw blurRad="38100" dist="38100" dir="2700000" algn="tl">
                    <a:srgbClr val="FFFFFF"/>
                  </a:outerShdw>
                </a:effectLst>
              </a:rPr>
              <a:t>recursive </a:t>
            </a:r>
            <a:r>
              <a:rPr lang="en-US" sz="2800" dirty="0" smtClean="0">
                <a:solidFill>
                  <a:srgbClr val="C00000"/>
                </a:solidFill>
                <a:effectLst>
                  <a:outerShdw blurRad="38100" dist="38100" dir="2700000" algn="tl">
                    <a:srgbClr val="FFFFFF"/>
                  </a:outerShdw>
                </a:effectLst>
              </a:rPr>
              <a:t>relationship</a:t>
            </a:r>
          </a:p>
          <a:p>
            <a:pPr marL="457200" lvl="1" indent="0" eaLnBrk="1" fontAlgn="auto" hangingPunct="1">
              <a:spcAft>
                <a:spcPts val="0"/>
              </a:spcAft>
              <a:buNone/>
              <a:defRPr/>
            </a:pPr>
            <a:r>
              <a:rPr lang="en-US" sz="3200" dirty="0" smtClean="0">
                <a:solidFill>
                  <a:srgbClr val="000000"/>
                </a:solidFill>
                <a:effectLst>
                  <a:outerShdw blurRad="38100" dist="38100" dir="2700000" algn="tl">
                    <a:srgbClr val="FFFFFF"/>
                  </a:outerShdw>
                </a:effectLst>
              </a:rPr>
              <a:t>(2) Binary </a:t>
            </a:r>
            <a:r>
              <a:rPr lang="en-US" sz="3200" dirty="0" smtClean="0">
                <a:solidFill>
                  <a:srgbClr val="000000"/>
                </a:solidFill>
                <a:effectLst>
                  <a:outerShdw blurRad="38100" dist="38100" dir="2700000" algn="tl">
                    <a:srgbClr val="FFFFFF"/>
                  </a:outerShdw>
                </a:effectLst>
              </a:rPr>
              <a:t>Relationship</a:t>
            </a:r>
          </a:p>
          <a:p>
            <a:pPr marL="457200" lvl="1" indent="0" eaLnBrk="1" fontAlgn="auto" hangingPunct="1">
              <a:spcAft>
                <a:spcPts val="0"/>
              </a:spcAft>
              <a:buNone/>
              <a:defRPr/>
            </a:pPr>
            <a:r>
              <a:rPr lang="en-US" sz="3200" dirty="0" smtClean="0">
                <a:solidFill>
                  <a:srgbClr val="000000"/>
                </a:solidFill>
                <a:effectLst>
                  <a:outerShdw blurRad="38100" dist="38100" dir="2700000" algn="tl">
                    <a:srgbClr val="FFFFFF"/>
                  </a:outerShdw>
                </a:effectLst>
              </a:rPr>
              <a:t>(3) Ternary </a:t>
            </a:r>
            <a:r>
              <a:rPr lang="en-US" sz="3200" dirty="0" smtClean="0">
                <a:solidFill>
                  <a:srgbClr val="000000"/>
                </a:solidFill>
                <a:effectLst>
                  <a:outerShdw blurRad="38100" dist="38100" dir="2700000" algn="tl">
                    <a:srgbClr val="FFFFFF"/>
                  </a:outerShdw>
                </a:effectLst>
              </a:rPr>
              <a:t>Relationship</a:t>
            </a:r>
          </a:p>
        </p:txBody>
      </p:sp>
      <p:sp>
        <p:nvSpPr>
          <p:cNvPr id="2" name="文字方塊 1"/>
          <p:cNvSpPr txBox="1"/>
          <p:nvPr/>
        </p:nvSpPr>
        <p:spPr>
          <a:xfrm>
            <a:off x="304800" y="5486400"/>
            <a:ext cx="8625246" cy="369332"/>
          </a:xfrm>
          <a:prstGeom prst="rect">
            <a:avLst/>
          </a:prstGeom>
          <a:noFill/>
        </p:spPr>
        <p:txBody>
          <a:bodyPr wrap="none" rtlCol="0">
            <a:spAutoFit/>
          </a:bodyPr>
          <a:lstStyle/>
          <a:p>
            <a:r>
              <a:rPr lang="zh-TW" altLang="en-US" dirty="0" smtClean="0"/>
              <a:t>建議少</a:t>
            </a:r>
            <a:r>
              <a:rPr lang="zh-TW" altLang="en-US" dirty="0"/>
              <a:t>用</a:t>
            </a:r>
            <a:r>
              <a:rPr lang="zh-TW" altLang="en-US" dirty="0" smtClean="0"/>
              <a:t>更多</a:t>
            </a:r>
            <a:r>
              <a:rPr lang="en-US" altLang="zh-TW" dirty="0" smtClean="0"/>
              <a:t>n-</a:t>
            </a:r>
            <a:r>
              <a:rPr lang="en-US" altLang="zh-TW" dirty="0" err="1" smtClean="0"/>
              <a:t>ary</a:t>
            </a:r>
            <a:r>
              <a:rPr lang="zh-TW" altLang="en-US" dirty="0" smtClean="0"/>
              <a:t>的關係；可轉換成多個</a:t>
            </a:r>
            <a:r>
              <a:rPr lang="en-US" altLang="zh-TW" dirty="0" smtClean="0"/>
              <a:t>binary</a:t>
            </a:r>
            <a:r>
              <a:rPr lang="zh-TW" altLang="en-US" dirty="0" smtClean="0"/>
              <a:t>關係；或用</a:t>
            </a:r>
            <a:r>
              <a:rPr lang="en-US" altLang="zh-TW" dirty="0" smtClean="0"/>
              <a:t>associative entity</a:t>
            </a:r>
            <a:r>
              <a:rPr lang="zh-TW" altLang="en-US" dirty="0" smtClean="0"/>
              <a:t>表達</a:t>
            </a:r>
            <a:endParaRPr lang="zh-TW" altLang="en-US" dirty="0"/>
          </a:p>
        </p:txBody>
      </p:sp>
      <p:sp>
        <p:nvSpPr>
          <p:cNvPr id="3" name="矩形 2"/>
          <p:cNvSpPr/>
          <p:nvPr/>
        </p:nvSpPr>
        <p:spPr>
          <a:xfrm>
            <a:off x="304800" y="5862935"/>
            <a:ext cx="8001000" cy="461665"/>
          </a:xfrm>
          <a:prstGeom prst="rect">
            <a:avLst/>
          </a:prstGeom>
        </p:spPr>
        <p:txBody>
          <a:bodyPr wrap="square">
            <a:spAutoFit/>
          </a:bodyPr>
          <a:lstStyle/>
          <a:p>
            <a:r>
              <a:rPr lang="en-US" altLang="zh-TW" sz="1200" dirty="0" err="1">
                <a:solidFill>
                  <a:srgbClr val="222222"/>
                </a:solidFill>
                <a:latin typeface="Arial" panose="020B0604020202020204" pitchFamily="34" charset="0"/>
              </a:rPr>
              <a:t>Dey</a:t>
            </a:r>
            <a:r>
              <a:rPr lang="en-US" altLang="zh-TW" sz="1200" dirty="0">
                <a:solidFill>
                  <a:srgbClr val="222222"/>
                </a:solidFill>
                <a:latin typeface="Arial" panose="020B0604020202020204" pitchFamily="34" charset="0"/>
              </a:rPr>
              <a:t>, </a:t>
            </a:r>
            <a:r>
              <a:rPr lang="en-US" altLang="zh-TW" sz="1200" dirty="0" err="1">
                <a:solidFill>
                  <a:srgbClr val="222222"/>
                </a:solidFill>
                <a:latin typeface="Arial" panose="020B0604020202020204" pitchFamily="34" charset="0"/>
              </a:rPr>
              <a:t>Debabrata</a:t>
            </a:r>
            <a:r>
              <a:rPr lang="en-US" altLang="zh-TW" sz="1200" dirty="0">
                <a:solidFill>
                  <a:srgbClr val="222222"/>
                </a:solidFill>
                <a:latin typeface="Arial" panose="020B0604020202020204" pitchFamily="34" charset="0"/>
              </a:rPr>
              <a:t>, Veda C. </a:t>
            </a:r>
            <a:r>
              <a:rPr lang="en-US" altLang="zh-TW" sz="1200" dirty="0" err="1">
                <a:solidFill>
                  <a:srgbClr val="222222"/>
                </a:solidFill>
                <a:latin typeface="Arial" panose="020B0604020202020204" pitchFamily="34" charset="0"/>
              </a:rPr>
              <a:t>Storey</a:t>
            </a:r>
            <a:r>
              <a:rPr lang="en-US" altLang="zh-TW" sz="1200" dirty="0">
                <a:solidFill>
                  <a:srgbClr val="222222"/>
                </a:solidFill>
                <a:latin typeface="Arial" panose="020B0604020202020204" pitchFamily="34" charset="0"/>
              </a:rPr>
              <a:t>, and Terence M. Barron. "Improving database design through the analysis of relationships." </a:t>
            </a:r>
            <a:r>
              <a:rPr lang="en-US" altLang="zh-TW" sz="1200" i="1" dirty="0">
                <a:solidFill>
                  <a:srgbClr val="222222"/>
                </a:solidFill>
                <a:latin typeface="Arial" panose="020B0604020202020204" pitchFamily="34" charset="0"/>
              </a:rPr>
              <a:t>ACM Transactions on Database Systems (TODS)</a:t>
            </a:r>
            <a:r>
              <a:rPr lang="en-US" altLang="zh-TW" sz="1200" dirty="0">
                <a:solidFill>
                  <a:srgbClr val="222222"/>
                </a:solidFill>
                <a:latin typeface="Arial" panose="020B0604020202020204" pitchFamily="34" charset="0"/>
              </a:rPr>
              <a:t>24.4 (1999): 453-486.</a:t>
            </a:r>
            <a:endParaRPr lang="zh-TW" altLang="en-US" sz="1200"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6"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24292"/>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ChangeArrowheads="1"/>
          </p:cNvSpPr>
          <p:nvPr/>
        </p:nvSpPr>
        <p:spPr bwMode="auto">
          <a:xfrm>
            <a:off x="609600" y="152400"/>
            <a:ext cx="5324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Degree of relationships – from Figure 2-2</a:t>
            </a:r>
          </a:p>
        </p:txBody>
      </p:sp>
      <p:grpSp>
        <p:nvGrpSpPr>
          <p:cNvPr id="38917" name="Group 7"/>
          <p:cNvGrpSpPr>
            <a:grpSpLocks/>
          </p:cNvGrpSpPr>
          <p:nvPr/>
        </p:nvGrpSpPr>
        <p:grpSpPr bwMode="auto">
          <a:xfrm>
            <a:off x="3184525" y="2730892"/>
            <a:ext cx="1920875" cy="2641600"/>
            <a:chOff x="432" y="2064"/>
            <a:chExt cx="1210" cy="1165"/>
          </a:xfrm>
        </p:grpSpPr>
        <p:sp>
          <p:nvSpPr>
            <p:cNvPr id="38928" name="Text Box 8"/>
            <p:cNvSpPr txBox="1">
              <a:spLocks noChangeArrowheads="1"/>
            </p:cNvSpPr>
            <p:nvPr/>
          </p:nvSpPr>
          <p:spPr bwMode="auto">
            <a:xfrm>
              <a:off x="432" y="2544"/>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two different types related to each other</a:t>
              </a:r>
            </a:p>
          </p:txBody>
        </p:sp>
        <p:sp>
          <p:nvSpPr>
            <p:cNvPr id="38929" name="Line 9"/>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18" name="Rectangle 18"/>
          <p:cNvSpPr>
            <a:spLocks noChangeArrowheads="1"/>
          </p:cNvSpPr>
          <p:nvPr/>
        </p:nvSpPr>
        <p:spPr bwMode="auto">
          <a:xfrm>
            <a:off x="838200" y="3543692"/>
            <a:ext cx="1676400" cy="304800"/>
          </a:xfrm>
          <a:prstGeom prst="rect">
            <a:avLst/>
          </a:prstGeom>
          <a:solidFill>
            <a:srgbClr val="E1F0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38919" name="Group 10"/>
          <p:cNvGrpSpPr>
            <a:grpSpLocks/>
          </p:cNvGrpSpPr>
          <p:nvPr/>
        </p:nvGrpSpPr>
        <p:grpSpPr bwMode="auto">
          <a:xfrm>
            <a:off x="6172200" y="3721492"/>
            <a:ext cx="2286000" cy="2481263"/>
            <a:chOff x="432" y="2064"/>
            <a:chExt cx="1210" cy="1094"/>
          </a:xfrm>
        </p:grpSpPr>
        <p:sp>
          <p:nvSpPr>
            <p:cNvPr id="38926" name="Text Box 11"/>
            <p:cNvSpPr txBox="1">
              <a:spLocks noChangeArrowheads="1"/>
            </p:cNvSpPr>
            <p:nvPr/>
          </p:nvSpPr>
          <p:spPr bwMode="auto">
            <a:xfrm>
              <a:off x="432" y="2473"/>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dirty="0">
                  <a:solidFill>
                    <a:srgbClr val="990000"/>
                  </a:solidFill>
                  <a:latin typeface="Times New Roman" pitchFamily="18" charset="0"/>
                </a:rPr>
                <a:t>Entities of three different types related to each other</a:t>
              </a:r>
            </a:p>
          </p:txBody>
        </p:sp>
        <p:sp>
          <p:nvSpPr>
            <p:cNvPr id="38927" name="Line 12"/>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8920" name="Group 17"/>
          <p:cNvGrpSpPr>
            <a:grpSpLocks/>
          </p:cNvGrpSpPr>
          <p:nvPr/>
        </p:nvGrpSpPr>
        <p:grpSpPr bwMode="auto">
          <a:xfrm>
            <a:off x="685800" y="2781692"/>
            <a:ext cx="1920875" cy="3213100"/>
            <a:chOff x="432" y="1776"/>
            <a:chExt cx="1210" cy="2024"/>
          </a:xfrm>
        </p:grpSpPr>
        <p:sp>
          <p:nvSpPr>
            <p:cNvPr id="38924" name="Text Box 5"/>
            <p:cNvSpPr txBox="1">
              <a:spLocks noChangeArrowheads="1"/>
            </p:cNvSpPr>
            <p:nvPr/>
          </p:nvSpPr>
          <p:spPr bwMode="auto">
            <a:xfrm>
              <a:off x="432" y="2592"/>
              <a:ext cx="121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 entity related to another of the same entity type</a:t>
              </a:r>
            </a:p>
          </p:txBody>
        </p:sp>
        <p:sp>
          <p:nvSpPr>
            <p:cNvPr id="38925"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4" name="Rectangle 19"/>
          <p:cNvSpPr>
            <a:spLocks noChangeArrowheads="1"/>
          </p:cNvSpPr>
          <p:nvPr/>
        </p:nvSpPr>
        <p:spPr bwMode="auto">
          <a:xfrm>
            <a:off x="591040" y="5881198"/>
            <a:ext cx="197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dirty="0">
                <a:solidFill>
                  <a:srgbClr val="000000"/>
                </a:solidFill>
                <a:ea typeface="新細明體" panose="02020500000000000000" pitchFamily="18" charset="-120"/>
              </a:rPr>
              <a:t>Ex. </a:t>
            </a:r>
            <a:r>
              <a:rPr lang="zh-TW" altLang="en-US" sz="2400" b="1" dirty="0">
                <a:solidFill>
                  <a:srgbClr val="000000"/>
                </a:solidFill>
                <a:ea typeface="新細明體" panose="02020500000000000000" pitchFamily="18" charset="-120"/>
              </a:rPr>
              <a:t>朋友關係</a:t>
            </a:r>
          </a:p>
        </p:txBody>
      </p:sp>
      <p:sp>
        <p:nvSpPr>
          <p:cNvPr id="15" name="Rectangle 20"/>
          <p:cNvSpPr>
            <a:spLocks noChangeArrowheads="1"/>
          </p:cNvSpPr>
          <p:nvPr/>
        </p:nvSpPr>
        <p:spPr bwMode="auto">
          <a:xfrm>
            <a:off x="3101191" y="5326749"/>
            <a:ext cx="197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dirty="0">
                <a:solidFill>
                  <a:srgbClr val="000000"/>
                </a:solidFill>
                <a:ea typeface="新細明體" panose="02020500000000000000" pitchFamily="18" charset="-120"/>
              </a:rPr>
              <a:t>Ex. </a:t>
            </a:r>
            <a:r>
              <a:rPr lang="zh-TW" altLang="en-US" sz="2400" b="1" dirty="0">
                <a:solidFill>
                  <a:srgbClr val="000000"/>
                </a:solidFill>
                <a:ea typeface="新細明體" panose="02020500000000000000" pitchFamily="18" charset="-120"/>
              </a:rPr>
              <a:t>修課關係</a:t>
            </a:r>
          </a:p>
        </p:txBody>
      </p:sp>
      <p:sp>
        <p:nvSpPr>
          <p:cNvPr id="16" name="Rectangle 21"/>
          <p:cNvSpPr>
            <a:spLocks noChangeArrowheads="1"/>
          </p:cNvSpPr>
          <p:nvPr/>
        </p:nvSpPr>
        <p:spPr bwMode="auto">
          <a:xfrm>
            <a:off x="6038537" y="6046772"/>
            <a:ext cx="259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dirty="0">
                <a:solidFill>
                  <a:srgbClr val="000000"/>
                </a:solidFill>
                <a:ea typeface="新細明體" panose="02020500000000000000" pitchFamily="18" charset="-120"/>
              </a:rPr>
              <a:t>Ex. </a:t>
            </a:r>
            <a:r>
              <a:rPr lang="zh-TW" altLang="en-US" sz="2400" b="1" dirty="0">
                <a:solidFill>
                  <a:srgbClr val="000000"/>
                </a:solidFill>
                <a:ea typeface="新細明體" panose="02020500000000000000" pitchFamily="18" charset="-120"/>
              </a:rPr>
              <a:t>工作分派關係</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320675"/>
            <a:ext cx="8686800" cy="838200"/>
          </a:xfrm>
        </p:spPr>
        <p:txBody>
          <a:bodyPr/>
          <a:lstStyle/>
          <a:p>
            <a:pPr eaLnBrk="1" fontAlgn="auto" hangingPunct="1">
              <a:spcAft>
                <a:spcPts val="0"/>
              </a:spcAft>
              <a:defRPr/>
            </a:pPr>
            <a:r>
              <a:rPr lang="en-US" sz="4000" dirty="0" smtClean="0">
                <a:solidFill>
                  <a:srgbClr val="C00000"/>
                </a:solidFill>
                <a:effectLst>
                  <a:outerShdw blurRad="38100" dist="38100" dir="2700000" algn="tl">
                    <a:srgbClr val="FFFFFF"/>
                  </a:outerShdw>
                </a:effectLst>
              </a:rPr>
              <a:t>Cardinality</a:t>
            </a:r>
            <a:r>
              <a:rPr lang="en-US" sz="4000" dirty="0" smtClean="0">
                <a:solidFill>
                  <a:srgbClr val="000000"/>
                </a:solidFill>
                <a:effectLst>
                  <a:outerShdw blurRad="38100" dist="38100" dir="2700000" algn="tl">
                    <a:srgbClr val="FFFFFF"/>
                  </a:outerShdw>
                </a:effectLst>
              </a:rPr>
              <a:t> of Relationships</a:t>
            </a:r>
          </a:p>
        </p:txBody>
      </p:sp>
      <p:sp>
        <p:nvSpPr>
          <p:cNvPr id="188419" name="Rectangle 3"/>
          <p:cNvSpPr>
            <a:spLocks noGrp="1" noChangeArrowheads="1"/>
          </p:cNvSpPr>
          <p:nvPr>
            <p:ph idx="1"/>
          </p:nvPr>
        </p:nvSpPr>
        <p:spPr>
          <a:xfrm>
            <a:off x="236538" y="1458913"/>
            <a:ext cx="8686800" cy="4525962"/>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One-to-One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entity in the relationship will have exactly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Many-to-Many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Entities on both sides of the relationship can have many related entities on the other side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1703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800">
                <a:solidFill>
                  <a:srgbClr val="000000"/>
                </a:solidFill>
                <a:latin typeface="Times New Roman" pitchFamily="18" charset="0"/>
              </a:rPr>
              <a:t>Sample E-R Diagram (Figure 2-1)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5" y="801831"/>
            <a:ext cx="8911895" cy="557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6"/>
          <p:cNvSpPr txBox="1">
            <a:spLocks noChangeArrowheads="1"/>
          </p:cNvSpPr>
          <p:nvPr/>
        </p:nvSpPr>
        <p:spPr bwMode="auto">
          <a:xfrm>
            <a:off x="7796781" y="4566042"/>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rPr>
              <a:t>0 or 1</a:t>
            </a:r>
          </a:p>
        </p:txBody>
      </p:sp>
      <p:sp>
        <p:nvSpPr>
          <p:cNvPr id="5" name="Text Box 7"/>
          <p:cNvSpPr txBox="1">
            <a:spLocks noChangeArrowheads="1"/>
          </p:cNvSpPr>
          <p:nvPr/>
        </p:nvSpPr>
        <p:spPr bwMode="auto">
          <a:xfrm>
            <a:off x="3856606" y="5896936"/>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990000"/>
                </a:solidFill>
                <a:ea typeface="新細明體" panose="02020500000000000000" pitchFamily="18" charset="-120"/>
              </a:rPr>
              <a:t>1…N</a:t>
            </a:r>
          </a:p>
        </p:txBody>
      </p:sp>
      <p:sp>
        <p:nvSpPr>
          <p:cNvPr id="6" name="Text Box 8"/>
          <p:cNvSpPr txBox="1">
            <a:spLocks noChangeArrowheads="1"/>
          </p:cNvSpPr>
          <p:nvPr/>
        </p:nvSpPr>
        <p:spPr bwMode="auto">
          <a:xfrm>
            <a:off x="7863456" y="5896936"/>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rPr>
              <a:t>0…N</a:t>
            </a:r>
          </a:p>
        </p:txBody>
      </p:sp>
      <p:sp>
        <p:nvSpPr>
          <p:cNvPr id="7" name="Text Box 9"/>
          <p:cNvSpPr txBox="1">
            <a:spLocks noChangeArrowheads="1"/>
          </p:cNvSpPr>
          <p:nvPr/>
        </p:nvSpPr>
        <p:spPr bwMode="auto">
          <a:xfrm>
            <a:off x="3958206" y="4566042"/>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990000"/>
                </a:solidFill>
                <a:ea typeface="新細明體" panose="02020500000000000000" pitchFamily="18" charset="-120"/>
              </a:rPr>
              <a:t>1</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7"/>
          <p:cNvSpPr txBox="1">
            <a:spLocks noChangeArrowheads="1"/>
          </p:cNvSpPr>
          <p:nvPr/>
        </p:nvSpPr>
        <p:spPr bwMode="auto">
          <a:xfrm>
            <a:off x="517525" y="387350"/>
            <a:ext cx="667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a:t>
            </a:r>
          </a:p>
          <a:p>
            <a:pPr eaLnBrk="1" hangingPunct="1"/>
            <a:endParaRPr lang="en-US" altLang="en-US" sz="2000">
              <a:solidFill>
                <a:srgbClr val="000000"/>
              </a:solidFill>
            </a:endParaRPr>
          </a:p>
          <a:p>
            <a:pPr eaLnBrk="1" hangingPunct="1"/>
            <a:r>
              <a:rPr lang="en-US" altLang="en-US" sz="2000">
                <a:solidFill>
                  <a:srgbClr val="000000"/>
                </a:solidFill>
              </a:rPr>
              <a:t>a) Unary relationships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706563"/>
            <a:ext cx="8610600"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b) Binary relationships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076450"/>
            <a:ext cx="8620125" cy="366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1" y="1495424"/>
            <a:ext cx="7304088" cy="401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2"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c) Ternary relationship</a:t>
            </a:r>
          </a:p>
        </p:txBody>
      </p:sp>
      <p:grpSp>
        <p:nvGrpSpPr>
          <p:cNvPr id="43013" name="Group 7"/>
          <p:cNvGrpSpPr>
            <a:grpSpLocks/>
          </p:cNvGrpSpPr>
          <p:nvPr/>
        </p:nvGrpSpPr>
        <p:grpSpPr bwMode="auto">
          <a:xfrm>
            <a:off x="1335088" y="4249738"/>
            <a:ext cx="6653212" cy="1871662"/>
            <a:chOff x="801" y="2640"/>
            <a:chExt cx="4191" cy="1179"/>
          </a:xfrm>
        </p:grpSpPr>
        <p:sp>
          <p:nvSpPr>
            <p:cNvPr id="43017" name="Text Box 5"/>
            <p:cNvSpPr txBox="1">
              <a:spLocks noChangeArrowheads="1"/>
            </p:cNvSpPr>
            <p:nvPr/>
          </p:nvSpPr>
          <p:spPr bwMode="auto">
            <a:xfrm>
              <a:off x="801" y="3531"/>
              <a:ext cx="4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Note: a relationship can have attributes of its own</a:t>
              </a:r>
            </a:p>
          </p:txBody>
        </p:sp>
        <p:sp>
          <p:nvSpPr>
            <p:cNvPr id="43018" name="Oval 6"/>
            <p:cNvSpPr>
              <a:spLocks noChangeArrowheads="1"/>
            </p:cNvSpPr>
            <p:nvPr/>
          </p:nvSpPr>
          <p:spPr bwMode="auto">
            <a:xfrm>
              <a:off x="2405" y="2640"/>
              <a:ext cx="1161" cy="720"/>
            </a:xfrm>
            <a:prstGeom prst="ellipse">
              <a:avLst/>
            </a:prstGeom>
            <a:noFill/>
            <a:ln w="25400" algn="ctr">
              <a:solidFill>
                <a:srgbClr val="990000"/>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7" name="Text Box 9"/>
          <p:cNvSpPr txBox="1">
            <a:spLocks noChangeArrowheads="1"/>
          </p:cNvSpPr>
          <p:nvPr/>
        </p:nvSpPr>
        <p:spPr bwMode="auto">
          <a:xfrm>
            <a:off x="1661867" y="264318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latin typeface="Arial" panose="020B0604020202020204" pitchFamily="34" charset="0"/>
                <a:ea typeface="新細明體" panose="02020500000000000000" pitchFamily="18" charset="-120"/>
              </a:rPr>
              <a:t>廠商</a:t>
            </a:r>
          </a:p>
        </p:txBody>
      </p:sp>
      <p:sp>
        <p:nvSpPr>
          <p:cNvPr id="8" name="Text Box 10"/>
          <p:cNvSpPr txBox="1">
            <a:spLocks noChangeArrowheads="1"/>
          </p:cNvSpPr>
          <p:nvPr/>
        </p:nvSpPr>
        <p:spPr bwMode="auto">
          <a:xfrm>
            <a:off x="4484442" y="127158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000000"/>
                </a:solidFill>
                <a:latin typeface="Arial" panose="020B0604020202020204" pitchFamily="34" charset="0"/>
                <a:ea typeface="新細明體" panose="02020500000000000000" pitchFamily="18" charset="-120"/>
              </a:rPr>
              <a:t>零件</a:t>
            </a:r>
          </a:p>
        </p:txBody>
      </p:sp>
      <p:sp>
        <p:nvSpPr>
          <p:cNvPr id="9" name="Text Box 11"/>
          <p:cNvSpPr txBox="1">
            <a:spLocks noChangeArrowheads="1"/>
          </p:cNvSpPr>
          <p:nvPr/>
        </p:nvSpPr>
        <p:spPr bwMode="auto">
          <a:xfrm>
            <a:off x="6719642" y="264953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000000"/>
                </a:solidFill>
                <a:latin typeface="Arial" panose="020B0604020202020204" pitchFamily="34" charset="0"/>
                <a:ea typeface="新細明體" panose="02020500000000000000" pitchFamily="18" charset="-120"/>
              </a:rPr>
              <a:t>倉庫</a:t>
            </a:r>
          </a:p>
        </p:txBody>
      </p:sp>
      <p:sp>
        <p:nvSpPr>
          <p:cNvPr id="10" name="Text Box 12"/>
          <p:cNvSpPr txBox="1">
            <a:spLocks noChangeArrowheads="1"/>
          </p:cNvSpPr>
          <p:nvPr/>
        </p:nvSpPr>
        <p:spPr bwMode="auto">
          <a:xfrm>
            <a:off x="5724525" y="459263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latin typeface="Arial" panose="020B0604020202020204" pitchFamily="34" charset="0"/>
                <a:ea typeface="新細明體" panose="02020500000000000000" pitchFamily="18" charset="-120"/>
              </a:rPr>
              <a:t>供應出貨關係</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347663"/>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Constraints</a:t>
            </a:r>
          </a:p>
        </p:txBody>
      </p:sp>
      <p:sp>
        <p:nvSpPr>
          <p:cNvPr id="189443" name="Rectangle 3"/>
          <p:cNvSpPr>
            <a:spLocks noGrp="1" noChangeArrowheads="1"/>
          </p:cNvSpPr>
          <p:nvPr>
            <p:ph idx="1"/>
          </p:nvPr>
        </p:nvSpPr>
        <p:spPr>
          <a:xfrm>
            <a:off x="269875" y="1397000"/>
            <a:ext cx="85344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Cardinality Constraints—the number of instances of one entity that can or must be associated with each instance of another entity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Minimum Cardinality</a:t>
            </a:r>
            <a:r>
              <a:rPr lang="zh-TW" altLang="en-US" sz="3600" dirty="0" smtClean="0">
                <a:solidFill>
                  <a:srgbClr val="000000"/>
                </a:solidFill>
                <a:effectLst>
                  <a:outerShdw blurRad="38100" dist="38100" dir="2700000" algn="tl">
                    <a:srgbClr val="FFFFFF"/>
                  </a:outerShdw>
                </a:effectLst>
              </a:rPr>
              <a:t> 最小值</a:t>
            </a:r>
            <a:endParaRPr lang="en-US" sz="36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zero, then optional</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one or more, then mandatory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Maximum Cardinality</a:t>
            </a:r>
            <a:r>
              <a:rPr lang="zh-TW" altLang="en-US" sz="3600" dirty="0" smtClean="0">
                <a:solidFill>
                  <a:srgbClr val="000000"/>
                </a:solidFill>
                <a:effectLst>
                  <a:outerShdw blurRad="38100" dist="38100" dir="2700000" algn="tl">
                    <a:srgbClr val="FFFFFF"/>
                  </a:outerShdw>
                </a:effectLst>
              </a:rPr>
              <a:t> 最大值</a:t>
            </a:r>
            <a:endParaRPr lang="en-US" sz="36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The maximum number</a:t>
            </a:r>
          </a:p>
          <a:p>
            <a:pPr eaLnBrk="1" fontAlgn="auto" hangingPunct="1">
              <a:lnSpc>
                <a:spcPct val="90000"/>
              </a:lnSpc>
              <a:spcAft>
                <a:spcPts val="0"/>
              </a:spcAft>
              <a:buFontTx/>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679700"/>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a) Mandatory cardinalities</a:t>
            </a:r>
          </a:p>
        </p:txBody>
      </p:sp>
      <p:pic>
        <p:nvPicPr>
          <p:cNvPr id="45061" name="Picture 7"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909638"/>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2" name="Group 11"/>
          <p:cNvGrpSpPr>
            <a:grpSpLocks/>
          </p:cNvGrpSpPr>
          <p:nvPr/>
        </p:nvGrpSpPr>
        <p:grpSpPr bwMode="auto">
          <a:xfrm>
            <a:off x="4659313" y="3822700"/>
            <a:ext cx="3417887" cy="2044700"/>
            <a:chOff x="2935" y="2313"/>
            <a:chExt cx="2153" cy="1288"/>
          </a:xfrm>
        </p:grpSpPr>
        <p:sp>
          <p:nvSpPr>
            <p:cNvPr id="45069" name="Text Box 8"/>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must have recorded at least one history, and can have many</a:t>
              </a:r>
            </a:p>
          </p:txBody>
        </p:sp>
        <p:sp>
          <p:nvSpPr>
            <p:cNvPr id="45070" name="Line 10"/>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5063" name="Group 13"/>
          <p:cNvGrpSpPr>
            <a:grpSpLocks/>
          </p:cNvGrpSpPr>
          <p:nvPr/>
        </p:nvGrpSpPr>
        <p:grpSpPr bwMode="auto">
          <a:xfrm>
            <a:off x="381000" y="3749675"/>
            <a:ext cx="2743200" cy="2041525"/>
            <a:chOff x="240" y="2267"/>
            <a:chExt cx="1728" cy="1286"/>
          </a:xfrm>
        </p:grpSpPr>
        <p:sp>
          <p:nvSpPr>
            <p:cNvPr id="45067" name="Rectangle 9"/>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history is recorded for one and only one patient</a:t>
              </a:r>
            </a:p>
          </p:txBody>
        </p:sp>
        <p:sp>
          <p:nvSpPr>
            <p:cNvPr id="45068" name="Line 12"/>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603500"/>
            <a:ext cx="68961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2"/>
          <p:cNvSpPr>
            <a:spLocks noChangeArrowheads="1"/>
          </p:cNvSpPr>
          <p:nvPr/>
        </p:nvSpPr>
        <p:spPr bwMode="auto">
          <a:xfrm>
            <a:off x="228600" y="233363"/>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b) One optional, one mandatory</a:t>
            </a:r>
          </a:p>
        </p:txBody>
      </p:sp>
      <p:pic>
        <p:nvPicPr>
          <p:cNvPr id="46085"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838200"/>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6" name="Group 5"/>
          <p:cNvGrpSpPr>
            <a:grpSpLocks/>
          </p:cNvGrpSpPr>
          <p:nvPr/>
        </p:nvGrpSpPr>
        <p:grpSpPr bwMode="auto">
          <a:xfrm>
            <a:off x="4659313" y="3563938"/>
            <a:ext cx="3417887" cy="2601912"/>
            <a:chOff x="2935" y="2135"/>
            <a:chExt cx="2153" cy="1639"/>
          </a:xfrm>
        </p:grpSpPr>
        <p:sp>
          <p:nvSpPr>
            <p:cNvPr id="46093" name="Text Box 6"/>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An employee can be assigned to any number of projects, or may not be assigned to any at all</a:t>
              </a:r>
            </a:p>
          </p:txBody>
        </p:sp>
        <p:sp>
          <p:nvSpPr>
            <p:cNvPr id="46094" name="Line 7"/>
            <p:cNvSpPr>
              <a:spLocks noChangeShapeType="1"/>
            </p:cNvSpPr>
            <p:nvPr/>
          </p:nvSpPr>
          <p:spPr bwMode="auto">
            <a:xfrm flipH="1" flipV="1">
              <a:off x="2935" y="2135"/>
              <a:ext cx="185" cy="937"/>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6087" name="Group 8"/>
          <p:cNvGrpSpPr>
            <a:grpSpLocks/>
          </p:cNvGrpSpPr>
          <p:nvPr/>
        </p:nvGrpSpPr>
        <p:grpSpPr bwMode="auto">
          <a:xfrm>
            <a:off x="381000" y="3608388"/>
            <a:ext cx="2743200" cy="2576512"/>
            <a:chOff x="240" y="2103"/>
            <a:chExt cx="1728" cy="1623"/>
          </a:xfrm>
        </p:grpSpPr>
        <p:sp>
          <p:nvSpPr>
            <p:cNvPr id="46091" name="Rectangle 9"/>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project must be assigned to at least one employee, and may be assigned to many</a:t>
              </a:r>
            </a:p>
          </p:txBody>
        </p:sp>
        <p:sp>
          <p:nvSpPr>
            <p:cNvPr id="46092" name="Line 10"/>
            <p:cNvSpPr>
              <a:spLocks noChangeShapeType="1"/>
            </p:cNvSpPr>
            <p:nvPr/>
          </p:nvSpPr>
          <p:spPr bwMode="auto">
            <a:xfrm flipV="1">
              <a:off x="1440" y="2103"/>
              <a:ext cx="398" cy="87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513" y="3000375"/>
            <a:ext cx="58562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c) Optional cardinalities</a:t>
            </a:r>
          </a:p>
        </p:txBody>
      </p:sp>
      <p:pic>
        <p:nvPicPr>
          <p:cNvPr id="47109"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1077913"/>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13"/>
          <p:cNvGrpSpPr>
            <a:grpSpLocks/>
          </p:cNvGrpSpPr>
          <p:nvPr/>
        </p:nvGrpSpPr>
        <p:grpSpPr bwMode="auto">
          <a:xfrm>
            <a:off x="377825" y="3614738"/>
            <a:ext cx="3505200" cy="1465262"/>
            <a:chOff x="192" y="2112"/>
            <a:chExt cx="2208" cy="923"/>
          </a:xfrm>
        </p:grpSpPr>
        <p:sp>
          <p:nvSpPr>
            <p:cNvPr id="47114" name="Rectangle 9"/>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person is  married to at most one other person, or may not be married at all</a:t>
              </a:r>
            </a:p>
          </p:txBody>
        </p:sp>
        <p:sp>
          <p:nvSpPr>
            <p:cNvPr id="47115" name="Line 10"/>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116" name="Line 12"/>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671513" y="5105400"/>
            <a:ext cx="7558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Entities can be related to one another in more than one way</a:t>
            </a:r>
          </a:p>
        </p:txBody>
      </p:sp>
      <p:sp>
        <p:nvSpPr>
          <p:cNvPr id="48132" name="Rectangle 6"/>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a) Employees and departments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501775"/>
            <a:ext cx="7562234" cy="360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 (cont.)</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b) Professors and courses (fixed lower limit constraint)</a:t>
            </a:r>
          </a:p>
        </p:txBody>
      </p:sp>
      <p:sp>
        <p:nvSpPr>
          <p:cNvPr id="49156" name="Text Box 6"/>
          <p:cNvSpPr txBox="1">
            <a:spLocks noChangeArrowheads="1"/>
          </p:cNvSpPr>
          <p:nvPr/>
        </p:nvSpPr>
        <p:spPr bwMode="auto">
          <a:xfrm>
            <a:off x="900113" y="4729163"/>
            <a:ext cx="722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Here, min cardinality constraint is 2. At least two professors must be qualified to teach each course. Each professor must be qualified to teach at least one course.</a:t>
            </a:r>
          </a:p>
        </p:txBody>
      </p:sp>
      <p:pic>
        <p:nvPicPr>
          <p:cNvPr id="491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973263"/>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 y="3320175"/>
            <a:ext cx="7843280" cy="295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09" y="693041"/>
            <a:ext cx="7843280" cy="251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81" name="Text Box 14"/>
          <p:cNvSpPr txBox="1">
            <a:spLocks noChangeArrowheads="1"/>
          </p:cNvSpPr>
          <p:nvPr/>
        </p:nvSpPr>
        <p:spPr bwMode="auto">
          <a:xfrm>
            <a:off x="255588" y="204788"/>
            <a:ext cx="8467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Figure 2-15a and 2-15b Multivalued attributes can be represented as relationships</a:t>
            </a:r>
          </a:p>
        </p:txBody>
      </p:sp>
      <p:sp>
        <p:nvSpPr>
          <p:cNvPr id="50182" name="Text Box 17"/>
          <p:cNvSpPr txBox="1">
            <a:spLocks noChangeArrowheads="1"/>
          </p:cNvSpPr>
          <p:nvPr/>
        </p:nvSpPr>
        <p:spPr bwMode="auto">
          <a:xfrm>
            <a:off x="1513681" y="2620277"/>
            <a:ext cx="83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990000"/>
                </a:solidFill>
              </a:rPr>
              <a:t>simple</a:t>
            </a:r>
          </a:p>
        </p:txBody>
      </p:sp>
      <p:sp>
        <p:nvSpPr>
          <p:cNvPr id="50183" name="Text Box 18"/>
          <p:cNvSpPr txBox="1">
            <a:spLocks noChangeArrowheads="1"/>
          </p:cNvSpPr>
          <p:nvPr/>
        </p:nvSpPr>
        <p:spPr bwMode="auto">
          <a:xfrm>
            <a:off x="1325563" y="54594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composite</a:t>
            </a:r>
          </a:p>
        </p:txBody>
      </p:sp>
      <p:sp>
        <p:nvSpPr>
          <p:cNvPr id="2" name="文字方塊 1"/>
          <p:cNvSpPr txBox="1"/>
          <p:nvPr/>
        </p:nvSpPr>
        <p:spPr>
          <a:xfrm>
            <a:off x="3810000" y="3089342"/>
            <a:ext cx="4254242" cy="461665"/>
          </a:xfrm>
          <a:prstGeom prst="rect">
            <a:avLst/>
          </a:prstGeom>
          <a:solidFill>
            <a:schemeClr val="bg1"/>
          </a:solidFill>
        </p:spPr>
        <p:txBody>
          <a:bodyPr wrap="none" rtlCol="0">
            <a:spAutoFit/>
          </a:bodyPr>
          <a:lstStyle/>
          <a:p>
            <a:r>
              <a:rPr lang="en-US" altLang="zh-TW" sz="2400" dirty="0" smtClean="0"/>
              <a:t>Ch4. First Normal Form</a:t>
            </a:r>
            <a:r>
              <a:rPr lang="zh-TW" altLang="en-US" sz="2400" dirty="0" smtClean="0"/>
              <a:t>時會教</a:t>
            </a:r>
            <a:endParaRPr lang="zh-TW"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952500"/>
            <a:ext cx="584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10"/>
          <p:cNvSpPr txBox="1">
            <a:spLocks noChangeArrowheads="1"/>
          </p:cNvSpPr>
          <p:nvPr/>
        </p:nvSpPr>
        <p:spPr bwMode="auto">
          <a:xfrm>
            <a:off x="98425" y="3733800"/>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degrees specify number of entity types involved</a:t>
            </a:r>
          </a:p>
        </p:txBody>
      </p:sp>
      <p:grpSp>
        <p:nvGrpSpPr>
          <p:cNvPr id="17413" name="Group 27"/>
          <p:cNvGrpSpPr>
            <a:grpSpLocks/>
          </p:cNvGrpSpPr>
          <p:nvPr/>
        </p:nvGrpSpPr>
        <p:grpSpPr bwMode="auto">
          <a:xfrm>
            <a:off x="169863" y="1027113"/>
            <a:ext cx="3886200" cy="1905000"/>
            <a:chOff x="144" y="528"/>
            <a:chExt cx="2448" cy="1200"/>
          </a:xfrm>
        </p:grpSpPr>
        <p:sp>
          <p:nvSpPr>
            <p:cNvPr id="17431" name="Text Box 4"/>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Entity symbols</a:t>
              </a:r>
            </a:p>
          </p:txBody>
        </p:sp>
        <p:sp>
          <p:nvSpPr>
            <p:cNvPr id="17432" name="Rectangle 12"/>
            <p:cNvSpPr>
              <a:spLocks noChangeArrowheads="1"/>
            </p:cNvSpPr>
            <p:nvPr/>
          </p:nvSpPr>
          <p:spPr bwMode="auto">
            <a:xfrm>
              <a:off x="1161" y="528"/>
              <a:ext cx="1431" cy="120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33" name="Line 13"/>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4" name="Group 28"/>
          <p:cNvGrpSpPr>
            <a:grpSpLocks/>
          </p:cNvGrpSpPr>
          <p:nvPr/>
        </p:nvGrpSpPr>
        <p:grpSpPr bwMode="auto">
          <a:xfrm>
            <a:off x="-17463" y="2514600"/>
            <a:ext cx="2438401" cy="1006475"/>
            <a:chOff x="0" y="1584"/>
            <a:chExt cx="1536" cy="634"/>
          </a:xfrm>
        </p:grpSpPr>
        <p:sp>
          <p:nvSpPr>
            <p:cNvPr id="17429" name="Text Box 7"/>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special entity that is also a relationship</a:t>
              </a:r>
            </a:p>
          </p:txBody>
        </p:sp>
        <p:sp>
          <p:nvSpPr>
            <p:cNvPr id="17430" name="Line 14"/>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5" name="Group 30"/>
          <p:cNvGrpSpPr>
            <a:grpSpLocks/>
          </p:cNvGrpSpPr>
          <p:nvPr/>
        </p:nvGrpSpPr>
        <p:grpSpPr bwMode="auto">
          <a:xfrm>
            <a:off x="1752600" y="2743200"/>
            <a:ext cx="7543800" cy="3352800"/>
            <a:chOff x="1104" y="1728"/>
            <a:chExt cx="4752" cy="2112"/>
          </a:xfrm>
        </p:grpSpPr>
        <p:sp>
          <p:nvSpPr>
            <p:cNvPr id="17425" name="Rectangle 15"/>
            <p:cNvSpPr>
              <a:spLocks noChangeArrowheads="1"/>
            </p:cNvSpPr>
            <p:nvPr/>
          </p:nvSpPr>
          <p:spPr bwMode="auto">
            <a:xfrm>
              <a:off x="1104" y="1920"/>
              <a:ext cx="3648" cy="192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endParaRPr lang="en-US" altLang="en-US"/>
            </a:p>
          </p:txBody>
        </p:sp>
        <p:grpSp>
          <p:nvGrpSpPr>
            <p:cNvPr id="17426" name="Group 29"/>
            <p:cNvGrpSpPr>
              <a:grpSpLocks/>
            </p:cNvGrpSpPr>
            <p:nvPr/>
          </p:nvGrpSpPr>
          <p:grpSpPr bwMode="auto">
            <a:xfrm>
              <a:off x="4800" y="1728"/>
              <a:ext cx="1056" cy="480"/>
              <a:chOff x="4800" y="1728"/>
              <a:chExt cx="1056" cy="480"/>
            </a:xfrm>
          </p:grpSpPr>
          <p:sp>
            <p:nvSpPr>
              <p:cNvPr id="17427" name="Text Box 5"/>
              <p:cNvSpPr txBox="1">
                <a:spLocks noChangeArrowheads="1"/>
              </p:cNvSpPr>
              <p:nvPr/>
            </p:nvSpPr>
            <p:spPr bwMode="auto">
              <a:xfrm>
                <a:off x="4848" y="172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Relationship symbols</a:t>
                </a:r>
              </a:p>
            </p:txBody>
          </p:sp>
          <p:sp>
            <p:nvSpPr>
              <p:cNvPr id="17428" name="Line 16"/>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
        <p:nvSpPr>
          <p:cNvPr id="17416" name="Text Box 18"/>
          <p:cNvSpPr txBox="1">
            <a:spLocks noChangeArrowheads="1"/>
          </p:cNvSpPr>
          <p:nvPr/>
        </p:nvSpPr>
        <p:spPr bwMode="auto">
          <a:xfrm>
            <a:off x="7620000" y="4648200"/>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cardinalities specify how many of each entity type is allowed</a:t>
            </a:r>
          </a:p>
        </p:txBody>
      </p:sp>
      <p:grpSp>
        <p:nvGrpSpPr>
          <p:cNvPr id="17417" name="Group 31"/>
          <p:cNvGrpSpPr>
            <a:grpSpLocks/>
          </p:cNvGrpSpPr>
          <p:nvPr/>
        </p:nvGrpSpPr>
        <p:grpSpPr bwMode="auto">
          <a:xfrm>
            <a:off x="4430713" y="1044575"/>
            <a:ext cx="4397375" cy="1828800"/>
            <a:chOff x="2928" y="576"/>
            <a:chExt cx="2770" cy="1152"/>
          </a:xfrm>
        </p:grpSpPr>
        <p:sp>
          <p:nvSpPr>
            <p:cNvPr id="17422" name="Text Box 6"/>
            <p:cNvSpPr txBox="1">
              <a:spLocks noChangeArrowheads="1"/>
            </p:cNvSpPr>
            <p:nvPr/>
          </p:nvSpPr>
          <p:spPr bwMode="auto">
            <a:xfrm>
              <a:off x="4834"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Attribute symbols</a:t>
              </a:r>
            </a:p>
          </p:txBody>
        </p:sp>
        <p:sp>
          <p:nvSpPr>
            <p:cNvPr id="17423" name="Rectangle 17"/>
            <p:cNvSpPr>
              <a:spLocks noChangeArrowheads="1"/>
            </p:cNvSpPr>
            <p:nvPr/>
          </p:nvSpPr>
          <p:spPr bwMode="auto">
            <a:xfrm>
              <a:off x="2928" y="576"/>
              <a:ext cx="1200" cy="1152"/>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24" name="Line 21"/>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7418" name="Rectangle 25"/>
          <p:cNvSpPr>
            <a:spLocks noChangeArrowheads="1"/>
          </p:cNvSpPr>
          <p:nvPr/>
        </p:nvSpPr>
        <p:spPr bwMode="auto">
          <a:xfrm>
            <a:off x="76200" y="36513"/>
            <a:ext cx="46688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Basic E-R notation (Figure 2-2)</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320675"/>
            <a:ext cx="8223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Associative Entities</a:t>
            </a:r>
          </a:p>
        </p:txBody>
      </p:sp>
      <p:sp>
        <p:nvSpPr>
          <p:cNvPr id="219139" name="Rectangle 3"/>
          <p:cNvSpPr>
            <a:spLocks noGrp="1" noChangeArrowheads="1"/>
          </p:cNvSpPr>
          <p:nvPr>
            <p:ph idx="1"/>
          </p:nvPr>
        </p:nvSpPr>
        <p:spPr>
          <a:xfrm>
            <a:off x="0" y="1171575"/>
            <a:ext cx="8980488" cy="4114800"/>
          </a:xfrm>
        </p:spPr>
        <p:txBody>
          <a:bodyPr>
            <a:noAutofit/>
          </a:bodyPr>
          <a:lstStyle/>
          <a:p>
            <a:pPr eaLnBrk="1" fontAlgn="auto" hangingPunct="1">
              <a:lnSpc>
                <a:spcPct val="11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An entity–has attributes</a:t>
            </a:r>
          </a:p>
          <a:p>
            <a:pPr eaLnBrk="1" fontAlgn="auto" hangingPunct="1">
              <a:lnSpc>
                <a:spcPct val="11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relationship–links entities together</a:t>
            </a:r>
          </a:p>
          <a:p>
            <a:pPr eaLnBrk="1" fontAlgn="auto" hangingPunct="1">
              <a:lnSpc>
                <a:spcPct val="11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When should a </a:t>
            </a:r>
            <a:r>
              <a:rPr lang="en-US" sz="2800" i="1" dirty="0" smtClean="0">
                <a:solidFill>
                  <a:srgbClr val="000000"/>
                </a:solidFill>
                <a:effectLst>
                  <a:outerShdw blurRad="38100" dist="38100" dir="2700000" algn="tl">
                    <a:srgbClr val="FFFFFF"/>
                  </a:outerShdw>
                </a:effectLst>
              </a:rPr>
              <a:t>relationship with attributes</a:t>
            </a:r>
            <a:r>
              <a:rPr lang="en-US" sz="2800" dirty="0" smtClean="0">
                <a:solidFill>
                  <a:srgbClr val="000000"/>
                </a:solidFill>
                <a:effectLst>
                  <a:outerShdw blurRad="38100" dist="38100" dir="2700000" algn="tl">
                    <a:srgbClr val="FFFFFF"/>
                  </a:outerShdw>
                </a:effectLst>
              </a:rPr>
              <a:t> instead be an </a:t>
            </a:r>
            <a:r>
              <a:rPr lang="en-US" sz="2800" i="1" dirty="0" smtClean="0">
                <a:solidFill>
                  <a:srgbClr val="000000"/>
                </a:solidFill>
                <a:effectLst>
                  <a:outerShdw blurRad="38100" dist="38100" dir="2700000" algn="tl">
                    <a:srgbClr val="FFFFFF"/>
                  </a:outerShdw>
                </a:effectLst>
              </a:rPr>
              <a:t>associative entity</a:t>
            </a:r>
            <a:r>
              <a:rPr lang="en-US" sz="2800" dirty="0" smtClean="0">
                <a:solidFill>
                  <a:srgbClr val="000000"/>
                </a:solidFill>
                <a:effectLst>
                  <a:outerShdw blurRad="38100" dist="38100" dir="2700000" algn="tl">
                    <a:srgbClr val="FFFFFF"/>
                  </a:outerShdw>
                </a:effectLst>
              </a:rPr>
              <a:t>? </a:t>
            </a: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All relationships for the associative entity should be </a:t>
            </a:r>
            <a:r>
              <a:rPr lang="en-US" sz="2000" dirty="0" smtClean="0">
                <a:solidFill>
                  <a:srgbClr val="C00000"/>
                </a:solidFill>
                <a:effectLst>
                  <a:outerShdw blurRad="38100" dist="38100" dir="2700000" algn="tl">
                    <a:srgbClr val="FFFFFF"/>
                  </a:outerShdw>
                </a:effectLst>
              </a:rPr>
              <a:t>many</a:t>
            </a:r>
            <a:r>
              <a:rPr lang="zh-TW" altLang="en-US" sz="2000" dirty="0">
                <a:solidFill>
                  <a:srgbClr val="C00000"/>
                </a:solidFill>
                <a:effectLst>
                  <a:outerShdw blurRad="38100" dist="38100" dir="2700000" algn="tl">
                    <a:srgbClr val="FFFFFF"/>
                  </a:outerShdw>
                </a:effectLst>
              </a:rPr>
              <a:t> </a:t>
            </a:r>
            <a:r>
              <a:rPr lang="en-US" altLang="zh-TW" sz="2000" dirty="0" smtClean="0">
                <a:solidFill>
                  <a:srgbClr val="C00000"/>
                </a:solidFill>
                <a:effectLst>
                  <a:outerShdw blurRad="38100" dist="38100" dir="2700000" algn="tl">
                    <a:srgbClr val="FFFFFF"/>
                  </a:outerShdw>
                </a:effectLst>
              </a:rPr>
              <a:t>(tips: </a:t>
            </a:r>
            <a:r>
              <a:rPr lang="zh-TW" altLang="en-US" sz="2000" dirty="0" smtClean="0">
                <a:solidFill>
                  <a:srgbClr val="C00000"/>
                </a:solidFill>
                <a:effectLst>
                  <a:outerShdw blurRad="38100" dist="38100" dir="2700000" algn="tl">
                    <a:srgbClr val="FFFFFF"/>
                  </a:outerShdw>
                </a:effectLst>
              </a:rPr>
              <a:t>多對多關係</a:t>
            </a:r>
            <a:r>
              <a:rPr lang="en-US" altLang="zh-TW" sz="2000" dirty="0" smtClean="0">
                <a:solidFill>
                  <a:srgbClr val="C00000"/>
                </a:solidFill>
                <a:effectLst>
                  <a:outerShdw blurRad="38100" dist="38100" dir="2700000" algn="tl">
                    <a:srgbClr val="FFFFFF"/>
                  </a:outerShdw>
                </a:effectLst>
              </a:rPr>
              <a:t>)</a:t>
            </a:r>
            <a:endParaRPr lang="en-US" sz="2000" dirty="0" smtClean="0">
              <a:solidFill>
                <a:srgbClr val="C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associative entity could have meaning independent of the other entities</a:t>
            </a:r>
            <a:r>
              <a:rPr lang="zh-TW" altLang="en-US" sz="2000" dirty="0" smtClean="0">
                <a:solidFill>
                  <a:srgbClr val="000000"/>
                </a:solidFill>
                <a:effectLst>
                  <a:outerShdw blurRad="38100" dist="38100" dir="2700000" algn="tl">
                    <a:srgbClr val="FFFFFF"/>
                  </a:outerShdw>
                </a:effectLst>
              </a:rPr>
              <a:t> 有獨立意義時</a:t>
            </a:r>
            <a:endParaRPr lang="en-US" sz="2000"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associative entity preferably has a unique identifier, and should also have other attributes</a:t>
            </a:r>
            <a:r>
              <a:rPr lang="zh-TW" altLang="en-US" sz="2000" dirty="0" smtClean="0">
                <a:solidFill>
                  <a:srgbClr val="000000"/>
                </a:solidFill>
                <a:effectLst>
                  <a:outerShdw blurRad="38100" dist="38100" dir="2700000" algn="tl">
                    <a:srgbClr val="FFFFFF"/>
                  </a:outerShdw>
                </a:effectLst>
              </a:rPr>
              <a:t> 自己有獨立</a:t>
            </a:r>
            <a:r>
              <a:rPr lang="en-US" altLang="zh-TW" sz="2000" dirty="0" smtClean="0">
                <a:solidFill>
                  <a:srgbClr val="000000"/>
                </a:solidFill>
                <a:effectLst>
                  <a:outerShdw blurRad="38100" dist="38100" dir="2700000" algn="tl">
                    <a:srgbClr val="FFFFFF"/>
                  </a:outerShdw>
                </a:effectLst>
              </a:rPr>
              <a:t>id</a:t>
            </a:r>
            <a:r>
              <a:rPr lang="zh-TW" altLang="en-US" sz="2000" dirty="0">
                <a:solidFill>
                  <a:srgbClr val="000000"/>
                </a:solidFill>
                <a:effectLst>
                  <a:outerShdw blurRad="38100" dist="38100" dir="2700000" algn="tl">
                    <a:srgbClr val="FFFFFF"/>
                  </a:outerShdw>
                </a:effectLst>
              </a:rPr>
              <a:t>時</a:t>
            </a:r>
            <a:endParaRPr lang="en-US" sz="2000"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associative entity may participate in other relationships other than the entities of the associated relationship</a:t>
            </a:r>
            <a:r>
              <a:rPr lang="zh-TW" altLang="en-US" sz="2000" dirty="0" smtClean="0">
                <a:solidFill>
                  <a:srgbClr val="000000"/>
                </a:solidFill>
                <a:effectLst>
                  <a:outerShdw blurRad="38100" dist="38100" dir="2700000" algn="tl">
                    <a:srgbClr val="FFFFFF"/>
                  </a:outerShdw>
                </a:effectLst>
              </a:rPr>
              <a:t> </a:t>
            </a:r>
            <a:r>
              <a:rPr lang="en-US" altLang="zh-TW" sz="2000" dirty="0" smtClean="0">
                <a:solidFill>
                  <a:srgbClr val="000000"/>
                </a:solidFill>
                <a:effectLst>
                  <a:outerShdw blurRad="38100" dist="38100" dir="2700000" algn="tl">
                    <a:srgbClr val="FFFFFF"/>
                  </a:outerShdw>
                </a:effectLst>
              </a:rPr>
              <a:t>(</a:t>
            </a:r>
            <a:r>
              <a:rPr lang="zh-TW" altLang="en-US" sz="2000" dirty="0" smtClean="0">
                <a:solidFill>
                  <a:srgbClr val="000000"/>
                </a:solidFill>
                <a:effectLst>
                  <a:outerShdw blurRad="38100" dist="38100" dir="2700000" algn="tl">
                    <a:srgbClr val="FFFFFF"/>
                  </a:outerShdw>
                </a:effectLst>
              </a:rPr>
              <a:t>理由類同下條</a:t>
            </a:r>
            <a:r>
              <a:rPr lang="en-US" altLang="zh-TW" sz="2000" dirty="0" smtClean="0">
                <a:solidFill>
                  <a:srgbClr val="000000"/>
                </a:solidFill>
                <a:effectLst>
                  <a:outerShdw blurRad="38100" dist="38100" dir="2700000" algn="tl">
                    <a:srgbClr val="FFFFFF"/>
                  </a:outerShdw>
                </a:effectLst>
              </a:rPr>
              <a:t>)</a:t>
            </a:r>
            <a:endParaRPr lang="en-US" sz="2000"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Ternary relationships should be converted to associative entities</a:t>
            </a:r>
          </a:p>
          <a:p>
            <a:pPr lvl="1" eaLnBrk="1" fontAlgn="auto" hangingPunct="1">
              <a:lnSpc>
                <a:spcPct val="11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a:p>
            <a:pPr eaLnBrk="1" fontAlgn="auto" hangingPunct="1">
              <a:lnSpc>
                <a:spcPct val="110000"/>
              </a:lnSpc>
              <a:spcAft>
                <a:spcPts val="0"/>
              </a:spcAft>
              <a:buFont typeface="Wingdings 2"/>
              <a:buChar char=""/>
              <a:defRPr/>
            </a:pPr>
            <a:endParaRPr lang="en-US" sz="2400" dirty="0" smtClean="0"/>
          </a:p>
          <a:p>
            <a:pPr eaLnBrk="1" fontAlgn="auto" hangingPunct="1">
              <a:lnSpc>
                <a:spcPct val="110000"/>
              </a:lnSpc>
              <a:spcAft>
                <a:spcPts val="0"/>
              </a:spcAft>
              <a:buFont typeface="Wingdings 2"/>
              <a:buChar char=""/>
              <a:defRPr/>
            </a:pPr>
            <a:endParaRPr lang="en-US" sz="1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ChangeArrowheads="1"/>
          </p:cNvSpPr>
          <p:nvPr/>
        </p:nvSpPr>
        <p:spPr bwMode="auto">
          <a:xfrm>
            <a:off x="382588" y="611188"/>
            <a:ext cx="71247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2-11a A binary relationship with an attribute</a:t>
            </a:r>
          </a:p>
        </p:txBody>
      </p:sp>
      <p:sp>
        <p:nvSpPr>
          <p:cNvPr id="52228" name="Text Box 4"/>
          <p:cNvSpPr txBox="1">
            <a:spLocks noChangeArrowheads="1"/>
          </p:cNvSpPr>
          <p:nvPr/>
        </p:nvSpPr>
        <p:spPr bwMode="auto">
          <a:xfrm>
            <a:off x="685800" y="4495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Here, the date completed attribute pertains specifically to the employee’s completion of a course…it is an attribute of the </a:t>
            </a:r>
            <a:r>
              <a:rPr lang="en-US" altLang="en-US" sz="2400" i="1">
                <a:solidFill>
                  <a:srgbClr val="000000"/>
                </a:solidFill>
                <a:latin typeface="Times New Roman" pitchFamily="18" charset="0"/>
              </a:rPr>
              <a:t>relationship.</a:t>
            </a:r>
          </a:p>
        </p:txBody>
      </p:sp>
      <p:pic>
        <p:nvPicPr>
          <p:cNvPr id="52229"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552575"/>
            <a:ext cx="85629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519113" y="347663"/>
            <a:ext cx="6927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2-11b An associative entity (CERTIFICATE)</a:t>
            </a:r>
          </a:p>
        </p:txBody>
      </p:sp>
      <p:sp>
        <p:nvSpPr>
          <p:cNvPr id="53252" name="Text Box 4"/>
          <p:cNvSpPr txBox="1">
            <a:spLocks noChangeArrowheads="1"/>
          </p:cNvSpPr>
          <p:nvPr/>
        </p:nvSpPr>
        <p:spPr bwMode="auto">
          <a:xfrm>
            <a:off x="457200" y="3810000"/>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Times New Roman" pitchFamily="18" charset="0"/>
              </a:rPr>
              <a:t>Associative entity is like a relationship with an attribute, but it is also considered to be an entity in its own right.</a:t>
            </a:r>
          </a:p>
          <a:p>
            <a:endParaRPr lang="en-US" altLang="en-US" sz="2400" dirty="0">
              <a:solidFill>
                <a:srgbClr val="000000"/>
              </a:solidFill>
              <a:latin typeface="Times New Roman" pitchFamily="18" charset="0"/>
            </a:endParaRPr>
          </a:p>
          <a:p>
            <a:r>
              <a:rPr lang="en-US" altLang="en-US" sz="2400" dirty="0">
                <a:solidFill>
                  <a:srgbClr val="000000"/>
                </a:solidFill>
                <a:latin typeface="Times New Roman" pitchFamily="18" charset="0"/>
              </a:rPr>
              <a:t>Note that the </a:t>
            </a:r>
            <a:r>
              <a:rPr lang="en-US" altLang="en-US" sz="2400" dirty="0">
                <a:solidFill>
                  <a:srgbClr val="C00000"/>
                </a:solidFill>
                <a:latin typeface="Times New Roman" pitchFamily="18" charset="0"/>
              </a:rPr>
              <a:t>many-to-many cardinality between entities </a:t>
            </a:r>
            <a:r>
              <a:rPr lang="en-US" altLang="en-US" sz="2400" dirty="0">
                <a:solidFill>
                  <a:srgbClr val="000000"/>
                </a:solidFill>
                <a:latin typeface="Times New Roman" pitchFamily="18" charset="0"/>
              </a:rPr>
              <a:t>in Figure 2-11a </a:t>
            </a:r>
            <a:r>
              <a:rPr lang="en-US" altLang="en-US" sz="2400" dirty="0">
                <a:solidFill>
                  <a:srgbClr val="C00000"/>
                </a:solidFill>
                <a:latin typeface="Times New Roman" pitchFamily="18" charset="0"/>
              </a:rPr>
              <a:t>has been replaced by two one-to-many relationships with the associative entity</a:t>
            </a:r>
            <a:r>
              <a:rPr lang="en-US" altLang="en-US" sz="2400" dirty="0">
                <a:solidFill>
                  <a:srgbClr val="000000"/>
                </a:solidFill>
                <a:latin typeface="Times New Roman" pitchFamily="18" charset="0"/>
              </a:rPr>
              <a:t>.</a:t>
            </a:r>
          </a:p>
        </p:txBody>
      </p:sp>
      <p:pic>
        <p:nvPicPr>
          <p:cNvPr id="5325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3741738" y="11001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轉成一張表</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Noname.gif"/>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01625" y="914400"/>
            <a:ext cx="856800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Noname.gif"/>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01625" y="3581400"/>
            <a:ext cx="8568000" cy="19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301625" y="76200"/>
            <a:ext cx="7003840" cy="830997"/>
          </a:xfrm>
          <a:prstGeom prst="rect">
            <a:avLst/>
          </a:prstGeom>
          <a:noFill/>
        </p:spPr>
        <p:txBody>
          <a:bodyPr wrap="none" rtlCol="0">
            <a:spAutoFit/>
          </a:bodyPr>
          <a:lstStyle/>
          <a:p>
            <a:r>
              <a:rPr lang="zh-TW" altLang="en-US" sz="2400" dirty="0" smtClean="0">
                <a:latin typeface="+mn-ea"/>
              </a:rPr>
              <a:t>原圖及改以</a:t>
            </a:r>
            <a:r>
              <a:rPr lang="en-US" altLang="zh-TW" sz="2400" dirty="0" smtClean="0">
                <a:latin typeface="+mn-ea"/>
              </a:rPr>
              <a:t>Associative</a:t>
            </a:r>
            <a:r>
              <a:rPr lang="zh-TW" altLang="en-US" sz="2400" dirty="0">
                <a:latin typeface="+mn-ea"/>
              </a:rPr>
              <a:t> </a:t>
            </a:r>
            <a:r>
              <a:rPr lang="en-US" altLang="zh-TW" sz="2400" dirty="0" smtClean="0">
                <a:latin typeface="+mn-ea"/>
              </a:rPr>
              <a:t>Entity</a:t>
            </a:r>
            <a:r>
              <a:rPr lang="zh-TW" altLang="en-US" sz="2400" dirty="0" smtClean="0">
                <a:latin typeface="+mn-ea"/>
              </a:rPr>
              <a:t>表示後之比較</a:t>
            </a:r>
            <a:endParaRPr lang="en-US" altLang="zh-TW" sz="2400" dirty="0" smtClean="0">
              <a:latin typeface="+mn-ea"/>
            </a:endParaRPr>
          </a:p>
          <a:p>
            <a:r>
              <a:rPr lang="en-US" altLang="zh-TW" sz="2400" dirty="0">
                <a:solidFill>
                  <a:srgbClr val="C00000"/>
                </a:solidFill>
                <a:latin typeface="+mn-ea"/>
              </a:rPr>
              <a:t>1</a:t>
            </a:r>
            <a:r>
              <a:rPr lang="zh-TW" altLang="en-US" sz="2400" dirty="0">
                <a:solidFill>
                  <a:srgbClr val="C00000"/>
                </a:solidFill>
                <a:latin typeface="+mn-ea"/>
              </a:rPr>
              <a:t>個多對多關係分成兩個</a:t>
            </a:r>
            <a:r>
              <a:rPr lang="en-US" altLang="zh-TW" sz="2400" dirty="0">
                <a:solidFill>
                  <a:srgbClr val="C00000"/>
                </a:solidFill>
                <a:latin typeface="+mn-ea"/>
              </a:rPr>
              <a:t>1</a:t>
            </a:r>
            <a:r>
              <a:rPr lang="zh-TW" altLang="en-US" sz="2400" dirty="0">
                <a:solidFill>
                  <a:srgbClr val="C00000"/>
                </a:solidFill>
                <a:latin typeface="+mn-ea"/>
              </a:rPr>
              <a:t>對多關係，且意思上</a:t>
            </a:r>
            <a:r>
              <a:rPr lang="zh-TW" altLang="en-US" sz="2400" dirty="0" smtClean="0">
                <a:solidFill>
                  <a:srgbClr val="C00000"/>
                </a:solidFill>
                <a:latin typeface="+mn-ea"/>
              </a:rPr>
              <a:t>正確</a:t>
            </a:r>
            <a:endParaRPr lang="zh-TW" altLang="en-US" sz="2400" dirty="0">
              <a:solidFill>
                <a:srgbClr val="C00000"/>
              </a:solidFill>
              <a:latin typeface="+mn-ea"/>
            </a:endParaRPr>
          </a:p>
        </p:txBody>
      </p:sp>
      <p:sp>
        <p:nvSpPr>
          <p:cNvPr id="5" name="文字方塊 4"/>
          <p:cNvSpPr txBox="1"/>
          <p:nvPr/>
        </p:nvSpPr>
        <p:spPr>
          <a:xfrm>
            <a:off x="762000" y="5562600"/>
            <a:ext cx="3657600" cy="830997"/>
          </a:xfrm>
          <a:prstGeom prst="rect">
            <a:avLst/>
          </a:prstGeom>
          <a:noFill/>
        </p:spPr>
        <p:txBody>
          <a:bodyPr wrap="square" rtlCol="0">
            <a:spAutoFit/>
          </a:bodyPr>
          <a:lstStyle/>
          <a:p>
            <a:pPr algn="ctr"/>
            <a:r>
              <a:rPr lang="en-US" altLang="zh-TW" sz="2400" dirty="0" smtClean="0">
                <a:latin typeface="+mn-ea"/>
              </a:rPr>
              <a:t>1</a:t>
            </a:r>
            <a:r>
              <a:rPr lang="zh-TW" altLang="en-US" sz="2400" dirty="0" smtClean="0">
                <a:latin typeface="+mn-ea"/>
              </a:rPr>
              <a:t>個員工可得</a:t>
            </a:r>
            <a:r>
              <a:rPr lang="en-US" altLang="zh-TW" sz="2400" dirty="0" smtClean="0">
                <a:latin typeface="+mn-ea"/>
              </a:rPr>
              <a:t>1</a:t>
            </a:r>
            <a:r>
              <a:rPr lang="zh-TW" altLang="en-US" sz="2400" dirty="0" smtClean="0">
                <a:latin typeface="+mn-ea"/>
              </a:rPr>
              <a:t>到多張證書，每張證書必歸</a:t>
            </a:r>
            <a:r>
              <a:rPr lang="en-US" altLang="zh-TW" sz="2400" dirty="0" smtClean="0">
                <a:latin typeface="+mn-ea"/>
              </a:rPr>
              <a:t>1</a:t>
            </a:r>
            <a:r>
              <a:rPr lang="zh-TW" altLang="en-US" sz="2400" dirty="0" smtClean="0">
                <a:latin typeface="+mn-ea"/>
              </a:rPr>
              <a:t>個員工</a:t>
            </a:r>
            <a:endParaRPr lang="zh-TW" altLang="en-US" sz="2400" dirty="0">
              <a:latin typeface="+mn-ea"/>
            </a:endParaRPr>
          </a:p>
        </p:txBody>
      </p:sp>
      <p:sp>
        <p:nvSpPr>
          <p:cNvPr id="6" name="文字方塊 5"/>
          <p:cNvSpPr txBox="1"/>
          <p:nvPr/>
        </p:nvSpPr>
        <p:spPr>
          <a:xfrm>
            <a:off x="301625" y="3048000"/>
            <a:ext cx="8568000" cy="461665"/>
          </a:xfrm>
          <a:prstGeom prst="rect">
            <a:avLst/>
          </a:prstGeom>
          <a:noFill/>
        </p:spPr>
        <p:txBody>
          <a:bodyPr wrap="square" rtlCol="0">
            <a:spAutoFit/>
          </a:bodyPr>
          <a:lstStyle/>
          <a:p>
            <a:pPr algn="ctr"/>
            <a:r>
              <a:rPr lang="en-US" altLang="zh-TW" sz="2400" dirty="0" smtClean="0">
                <a:latin typeface="+mn-ea"/>
              </a:rPr>
              <a:t>1</a:t>
            </a:r>
            <a:r>
              <a:rPr lang="zh-TW" altLang="en-US" sz="2400" dirty="0" smtClean="0">
                <a:latin typeface="+mn-ea"/>
              </a:rPr>
              <a:t>個員工可修</a:t>
            </a:r>
            <a:r>
              <a:rPr lang="en-US" altLang="zh-TW" sz="2400" dirty="0" smtClean="0">
                <a:latin typeface="+mn-ea"/>
              </a:rPr>
              <a:t>1</a:t>
            </a:r>
            <a:r>
              <a:rPr lang="zh-TW" altLang="en-US" sz="2400" dirty="0" smtClean="0">
                <a:latin typeface="+mn-ea"/>
              </a:rPr>
              <a:t>到多門課；</a:t>
            </a:r>
            <a:r>
              <a:rPr lang="en-US" altLang="zh-TW" sz="2400" dirty="0" smtClean="0">
                <a:latin typeface="+mn-ea"/>
              </a:rPr>
              <a:t>1</a:t>
            </a:r>
            <a:r>
              <a:rPr lang="zh-TW" altLang="en-US" sz="2400" dirty="0" smtClean="0">
                <a:latin typeface="+mn-ea"/>
              </a:rPr>
              <a:t>門課可被</a:t>
            </a:r>
            <a:r>
              <a:rPr lang="en-US" altLang="zh-TW" sz="2400" dirty="0" smtClean="0">
                <a:latin typeface="+mn-ea"/>
              </a:rPr>
              <a:t>1</a:t>
            </a:r>
            <a:r>
              <a:rPr lang="zh-TW" altLang="en-US" sz="2400" dirty="0" smtClean="0">
                <a:latin typeface="+mn-ea"/>
              </a:rPr>
              <a:t>到多個員工修</a:t>
            </a:r>
            <a:endParaRPr lang="zh-TW" altLang="en-US" sz="2400" dirty="0">
              <a:latin typeface="+mn-ea"/>
            </a:endParaRPr>
          </a:p>
        </p:txBody>
      </p:sp>
      <p:sp>
        <p:nvSpPr>
          <p:cNvPr id="7" name="文字方塊 6"/>
          <p:cNvSpPr txBox="1"/>
          <p:nvPr/>
        </p:nvSpPr>
        <p:spPr>
          <a:xfrm>
            <a:off x="4724400" y="5569803"/>
            <a:ext cx="3764224" cy="830997"/>
          </a:xfrm>
          <a:prstGeom prst="rect">
            <a:avLst/>
          </a:prstGeom>
          <a:noFill/>
        </p:spPr>
        <p:txBody>
          <a:bodyPr wrap="square" rtlCol="0">
            <a:spAutoFit/>
          </a:bodyPr>
          <a:lstStyle/>
          <a:p>
            <a:pPr algn="ctr"/>
            <a:r>
              <a:rPr lang="en-US" altLang="zh-TW" sz="2400" dirty="0" smtClean="0">
                <a:latin typeface="+mn-ea"/>
              </a:rPr>
              <a:t>1</a:t>
            </a:r>
            <a:r>
              <a:rPr lang="zh-TW" altLang="en-US" sz="2400" dirty="0" smtClean="0">
                <a:latin typeface="+mn-ea"/>
              </a:rPr>
              <a:t>門課可發</a:t>
            </a:r>
            <a:r>
              <a:rPr lang="en-US" altLang="zh-TW" sz="2400" dirty="0" smtClean="0">
                <a:latin typeface="+mn-ea"/>
              </a:rPr>
              <a:t>1</a:t>
            </a:r>
            <a:r>
              <a:rPr lang="zh-TW" altLang="en-US" sz="2400" dirty="0" smtClean="0">
                <a:latin typeface="+mn-ea"/>
              </a:rPr>
              <a:t>到多張證書，每張證書必載</a:t>
            </a:r>
            <a:r>
              <a:rPr lang="en-US" altLang="zh-TW" sz="2400" dirty="0" smtClean="0">
                <a:latin typeface="+mn-ea"/>
              </a:rPr>
              <a:t>1</a:t>
            </a:r>
            <a:r>
              <a:rPr lang="zh-TW" altLang="en-US" sz="2400" dirty="0" smtClean="0">
                <a:latin typeface="+mn-ea"/>
              </a:rPr>
              <a:t>門課</a:t>
            </a:r>
            <a:endParaRPr lang="zh-TW" altLang="en-US" sz="2400" dirty="0">
              <a:latin typeface="+mn-ea"/>
            </a:endParaRPr>
          </a:p>
        </p:txBody>
      </p:sp>
    </p:spTree>
    <p:extLst>
      <p:ext uri="{BB962C8B-B14F-4D97-AF65-F5344CB8AC3E}">
        <p14:creationId xmlns:p14="http://schemas.microsoft.com/office/powerpoint/2010/main" val="1728239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Noname.gif"/>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01625" y="914400"/>
            <a:ext cx="856800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Noname.gif"/>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01625" y="3581400"/>
            <a:ext cx="8568000" cy="19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301625" y="76200"/>
            <a:ext cx="6080191" cy="830997"/>
          </a:xfrm>
          <a:prstGeom prst="rect">
            <a:avLst/>
          </a:prstGeom>
          <a:noFill/>
        </p:spPr>
        <p:txBody>
          <a:bodyPr wrap="none" rtlCol="0">
            <a:spAutoFit/>
          </a:bodyPr>
          <a:lstStyle/>
          <a:p>
            <a:r>
              <a:rPr lang="zh-TW" altLang="en-US" sz="2400" dirty="0" smtClean="0">
                <a:latin typeface="+mn-ea"/>
              </a:rPr>
              <a:t>原圖及改以</a:t>
            </a:r>
            <a:r>
              <a:rPr lang="en-US" altLang="zh-TW" sz="2400" dirty="0" smtClean="0">
                <a:latin typeface="+mn-ea"/>
              </a:rPr>
              <a:t>Associative</a:t>
            </a:r>
            <a:r>
              <a:rPr lang="zh-TW" altLang="en-US" sz="2400" dirty="0">
                <a:latin typeface="+mn-ea"/>
              </a:rPr>
              <a:t> </a:t>
            </a:r>
            <a:r>
              <a:rPr lang="en-US" altLang="zh-TW" sz="2400" dirty="0" smtClean="0">
                <a:latin typeface="+mn-ea"/>
              </a:rPr>
              <a:t>Entity</a:t>
            </a:r>
            <a:r>
              <a:rPr lang="zh-TW" altLang="en-US" sz="2400" dirty="0" smtClean="0">
                <a:latin typeface="+mn-ea"/>
              </a:rPr>
              <a:t>表示後之比較</a:t>
            </a:r>
            <a:endParaRPr lang="en-US" altLang="zh-TW" sz="2400" dirty="0" smtClean="0">
              <a:latin typeface="+mn-ea"/>
            </a:endParaRPr>
          </a:p>
          <a:p>
            <a:r>
              <a:rPr lang="zh-TW" altLang="en-US" sz="2400" dirty="0" smtClean="0">
                <a:solidFill>
                  <a:srgbClr val="C00000"/>
                </a:solidFill>
                <a:latin typeface="+mn-ea"/>
              </a:rPr>
              <a:t>速算</a:t>
            </a:r>
            <a:r>
              <a:rPr lang="zh-TW" altLang="en-US" sz="2400" dirty="0">
                <a:solidFill>
                  <a:srgbClr val="C00000"/>
                </a:solidFill>
                <a:latin typeface="+mn-ea"/>
              </a:rPr>
              <a:t>法</a:t>
            </a:r>
          </a:p>
        </p:txBody>
      </p:sp>
      <p:sp>
        <p:nvSpPr>
          <p:cNvPr id="9" name="橢圓 8"/>
          <p:cNvSpPr/>
          <p:nvPr/>
        </p:nvSpPr>
        <p:spPr>
          <a:xfrm>
            <a:off x="2133600" y="1752600"/>
            <a:ext cx="914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172200" y="1752600"/>
            <a:ext cx="914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a:stCxn id="10" idx="3"/>
          </p:cNvCxnSpPr>
          <p:nvPr/>
        </p:nvCxnSpPr>
        <p:spPr>
          <a:xfrm flipH="1">
            <a:off x="3676090" y="2533089"/>
            <a:ext cx="2630021" cy="1810311"/>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2914089" y="2533089"/>
            <a:ext cx="2496111" cy="1810311"/>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6096000" y="4757620"/>
            <a:ext cx="825867" cy="400110"/>
          </a:xfrm>
          <a:prstGeom prst="rect">
            <a:avLst/>
          </a:prstGeom>
          <a:noFill/>
        </p:spPr>
        <p:txBody>
          <a:bodyPr wrap="none" rtlCol="0">
            <a:spAutoFit/>
          </a:bodyPr>
          <a:lstStyle/>
          <a:p>
            <a:r>
              <a:rPr lang="zh-TW" altLang="en-US" sz="2000" dirty="0" smtClean="0">
                <a:solidFill>
                  <a:srgbClr val="C00000"/>
                </a:solidFill>
                <a:latin typeface="+mn-ea"/>
              </a:rPr>
              <a:t>必為</a:t>
            </a:r>
            <a:r>
              <a:rPr lang="en-US" altLang="zh-TW" sz="2000" dirty="0" smtClean="0">
                <a:solidFill>
                  <a:srgbClr val="C00000"/>
                </a:solidFill>
                <a:latin typeface="+mn-ea"/>
              </a:rPr>
              <a:t>|</a:t>
            </a:r>
            <a:r>
              <a:rPr lang="en-US" altLang="zh-TW" sz="2000" dirty="0">
                <a:solidFill>
                  <a:srgbClr val="C00000"/>
                </a:solidFill>
                <a:latin typeface="+mn-ea"/>
              </a:rPr>
              <a:t>|</a:t>
            </a:r>
            <a:endParaRPr lang="zh-TW" altLang="en-US" sz="2000" dirty="0">
              <a:solidFill>
                <a:srgbClr val="C00000"/>
              </a:solidFill>
              <a:latin typeface="+mn-ea"/>
            </a:endParaRPr>
          </a:p>
        </p:txBody>
      </p:sp>
      <p:sp>
        <p:nvSpPr>
          <p:cNvPr id="18" name="文字方塊 17"/>
          <p:cNvSpPr txBox="1"/>
          <p:nvPr/>
        </p:nvSpPr>
        <p:spPr>
          <a:xfrm>
            <a:off x="2177866" y="4757620"/>
            <a:ext cx="825867" cy="400110"/>
          </a:xfrm>
          <a:prstGeom prst="rect">
            <a:avLst/>
          </a:prstGeom>
          <a:noFill/>
        </p:spPr>
        <p:txBody>
          <a:bodyPr wrap="none" rtlCol="0">
            <a:spAutoFit/>
          </a:bodyPr>
          <a:lstStyle/>
          <a:p>
            <a:r>
              <a:rPr lang="zh-TW" altLang="en-US" sz="2000" dirty="0" smtClean="0">
                <a:solidFill>
                  <a:srgbClr val="C00000"/>
                </a:solidFill>
                <a:latin typeface="+mn-ea"/>
              </a:rPr>
              <a:t>必為</a:t>
            </a:r>
            <a:r>
              <a:rPr lang="en-US" altLang="zh-TW" sz="2000" dirty="0" smtClean="0">
                <a:solidFill>
                  <a:srgbClr val="C00000"/>
                </a:solidFill>
                <a:latin typeface="+mn-ea"/>
              </a:rPr>
              <a:t>|</a:t>
            </a:r>
            <a:r>
              <a:rPr lang="en-US" altLang="zh-TW" sz="2000" dirty="0">
                <a:solidFill>
                  <a:srgbClr val="C00000"/>
                </a:solidFill>
                <a:latin typeface="+mn-ea"/>
              </a:rPr>
              <a:t>|</a:t>
            </a:r>
            <a:endParaRPr lang="zh-TW" altLang="en-US" sz="2000" dirty="0">
              <a:solidFill>
                <a:srgbClr val="C00000"/>
              </a:solidFill>
              <a:latin typeface="+mn-ea"/>
            </a:endParaRPr>
          </a:p>
        </p:txBody>
      </p:sp>
      <p:sp>
        <p:nvSpPr>
          <p:cNvPr id="19" name="文字方塊 18"/>
          <p:cNvSpPr txBox="1"/>
          <p:nvPr/>
        </p:nvSpPr>
        <p:spPr>
          <a:xfrm>
            <a:off x="5626973" y="2895600"/>
            <a:ext cx="697627" cy="400110"/>
          </a:xfrm>
          <a:prstGeom prst="rect">
            <a:avLst/>
          </a:prstGeom>
          <a:noFill/>
        </p:spPr>
        <p:txBody>
          <a:bodyPr wrap="none" rtlCol="0">
            <a:spAutoFit/>
          </a:bodyPr>
          <a:lstStyle/>
          <a:p>
            <a:r>
              <a:rPr lang="zh-TW" altLang="en-US" sz="2000" dirty="0" smtClean="0">
                <a:solidFill>
                  <a:srgbClr val="C00000"/>
                </a:solidFill>
                <a:latin typeface="+mn-ea"/>
              </a:rPr>
              <a:t>移至</a:t>
            </a:r>
            <a:endParaRPr lang="zh-TW" altLang="en-US" sz="2000" dirty="0">
              <a:solidFill>
                <a:srgbClr val="C00000"/>
              </a:solidFill>
              <a:latin typeface="+mn-ea"/>
            </a:endParaRPr>
          </a:p>
        </p:txBody>
      </p:sp>
      <p:sp>
        <p:nvSpPr>
          <p:cNvPr id="20" name="文字方塊 19"/>
          <p:cNvSpPr txBox="1"/>
          <p:nvPr/>
        </p:nvSpPr>
        <p:spPr>
          <a:xfrm>
            <a:off x="2755533" y="2895600"/>
            <a:ext cx="697627" cy="400110"/>
          </a:xfrm>
          <a:prstGeom prst="rect">
            <a:avLst/>
          </a:prstGeom>
          <a:noFill/>
        </p:spPr>
        <p:txBody>
          <a:bodyPr wrap="none" rtlCol="0">
            <a:spAutoFit/>
          </a:bodyPr>
          <a:lstStyle/>
          <a:p>
            <a:r>
              <a:rPr lang="zh-TW" altLang="en-US" sz="2000" dirty="0" smtClean="0">
                <a:solidFill>
                  <a:srgbClr val="C00000"/>
                </a:solidFill>
                <a:latin typeface="+mn-ea"/>
              </a:rPr>
              <a:t>移至</a:t>
            </a:r>
            <a:endParaRPr lang="zh-TW" altLang="en-US" sz="2000" dirty="0">
              <a:solidFill>
                <a:srgbClr val="C00000"/>
              </a:solidFill>
              <a:latin typeface="+mn-ea"/>
            </a:endParaRPr>
          </a:p>
        </p:txBody>
      </p:sp>
    </p:spTree>
    <p:extLst>
      <p:ext uri="{BB962C8B-B14F-4D97-AF65-F5344CB8AC3E}">
        <p14:creationId xmlns:p14="http://schemas.microsoft.com/office/powerpoint/2010/main" val="2473431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Noname.gif"/>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01625" y="990600"/>
            <a:ext cx="8568000" cy="19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301625" y="76200"/>
            <a:ext cx="6080191" cy="830997"/>
          </a:xfrm>
          <a:prstGeom prst="rect">
            <a:avLst/>
          </a:prstGeom>
          <a:noFill/>
        </p:spPr>
        <p:txBody>
          <a:bodyPr wrap="none" rtlCol="0">
            <a:spAutoFit/>
          </a:bodyPr>
          <a:lstStyle/>
          <a:p>
            <a:r>
              <a:rPr lang="zh-TW" altLang="en-US" sz="2400" dirty="0" smtClean="0">
                <a:latin typeface="+mn-ea"/>
              </a:rPr>
              <a:t>原圖及改以</a:t>
            </a:r>
            <a:r>
              <a:rPr lang="en-US" altLang="zh-TW" sz="2400" dirty="0" smtClean="0">
                <a:latin typeface="+mn-ea"/>
              </a:rPr>
              <a:t>Associative</a:t>
            </a:r>
            <a:r>
              <a:rPr lang="zh-TW" altLang="en-US" sz="2400" dirty="0">
                <a:latin typeface="+mn-ea"/>
              </a:rPr>
              <a:t> </a:t>
            </a:r>
            <a:r>
              <a:rPr lang="en-US" altLang="zh-TW" sz="2400" dirty="0" smtClean="0">
                <a:latin typeface="+mn-ea"/>
              </a:rPr>
              <a:t>Entity</a:t>
            </a:r>
            <a:r>
              <a:rPr lang="zh-TW" altLang="en-US" sz="2400" dirty="0" smtClean="0">
                <a:latin typeface="+mn-ea"/>
              </a:rPr>
              <a:t>表示後之比較</a:t>
            </a:r>
            <a:endParaRPr lang="en-US" altLang="zh-TW" sz="2400" dirty="0" smtClean="0">
              <a:latin typeface="+mn-ea"/>
            </a:endParaRPr>
          </a:p>
          <a:p>
            <a:r>
              <a:rPr lang="zh-TW" altLang="en-US" sz="2400" dirty="0" smtClean="0">
                <a:solidFill>
                  <a:srgbClr val="C00000"/>
                </a:solidFill>
                <a:latin typeface="+mn-ea"/>
              </a:rPr>
              <a:t>為何需</a:t>
            </a:r>
            <a:r>
              <a:rPr lang="zh-TW" altLang="en-US" sz="2400" dirty="0">
                <a:solidFill>
                  <a:srgbClr val="C00000"/>
                </a:solidFill>
                <a:latin typeface="+mn-ea"/>
              </a:rPr>
              <a:t>要</a:t>
            </a:r>
          </a:p>
        </p:txBody>
      </p:sp>
      <p:graphicFrame>
        <p:nvGraphicFramePr>
          <p:cNvPr id="5" name="表格 4"/>
          <p:cNvGraphicFramePr>
            <a:graphicFrameLocks noGrp="1"/>
          </p:cNvGraphicFramePr>
          <p:nvPr>
            <p:extLst>
              <p:ext uri="{D42A27DB-BD31-4B8C-83A1-F6EECF244321}">
                <p14:modId xmlns:p14="http://schemas.microsoft.com/office/powerpoint/2010/main" val="1976421471"/>
              </p:ext>
            </p:extLst>
          </p:nvPr>
        </p:nvGraphicFramePr>
        <p:xfrm>
          <a:off x="301625" y="3429000"/>
          <a:ext cx="2133600" cy="14833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163858340"/>
                    </a:ext>
                  </a:extLst>
                </a:gridCol>
                <a:gridCol w="1066800">
                  <a:extLst>
                    <a:ext uri="{9D8B030D-6E8A-4147-A177-3AD203B41FA5}">
                      <a16:colId xmlns:a16="http://schemas.microsoft.com/office/drawing/2014/main" val="2249110138"/>
                    </a:ext>
                  </a:extLst>
                </a:gridCol>
              </a:tblGrid>
              <a:tr h="370840">
                <a:tc>
                  <a:txBody>
                    <a:bodyPr/>
                    <a:lstStyle/>
                    <a:p>
                      <a:r>
                        <a:rPr lang="en-US" altLang="zh-TW" dirty="0" smtClean="0"/>
                        <a:t>E_ID</a:t>
                      </a:r>
                      <a:endParaRPr lang="zh-TW" altLang="en-US" dirty="0"/>
                    </a:p>
                  </a:txBody>
                  <a:tcPr/>
                </a:tc>
                <a:tc>
                  <a:txBody>
                    <a:bodyPr/>
                    <a:lstStyle/>
                    <a:p>
                      <a:r>
                        <a:rPr lang="en-US" altLang="zh-TW" dirty="0" smtClean="0"/>
                        <a:t>E_NAME</a:t>
                      </a:r>
                      <a:endParaRPr lang="zh-TW" altLang="en-US" dirty="0"/>
                    </a:p>
                  </a:txBody>
                  <a:tcPr/>
                </a:tc>
                <a:extLst>
                  <a:ext uri="{0D108BD9-81ED-4DB2-BD59-A6C34878D82A}">
                    <a16:rowId xmlns:a16="http://schemas.microsoft.com/office/drawing/2014/main" val="3404514533"/>
                  </a:ext>
                </a:extLst>
              </a:tr>
              <a:tr h="370840">
                <a:tc>
                  <a:txBody>
                    <a:bodyPr/>
                    <a:lstStyle/>
                    <a:p>
                      <a:r>
                        <a:rPr lang="en-US" altLang="zh-TW" dirty="0" smtClean="0"/>
                        <a:t>1</a:t>
                      </a:r>
                      <a:endParaRPr lang="zh-TW" altLang="en-US" dirty="0"/>
                    </a:p>
                  </a:txBody>
                  <a:tcPr/>
                </a:tc>
                <a:tc>
                  <a:txBody>
                    <a:bodyPr/>
                    <a:lstStyle/>
                    <a:p>
                      <a:r>
                        <a:rPr lang="en-US" altLang="zh-TW" dirty="0" smtClean="0"/>
                        <a:t>John</a:t>
                      </a:r>
                      <a:endParaRPr lang="zh-TW" altLang="en-US" dirty="0"/>
                    </a:p>
                  </a:txBody>
                  <a:tcPr/>
                </a:tc>
                <a:extLst>
                  <a:ext uri="{0D108BD9-81ED-4DB2-BD59-A6C34878D82A}">
                    <a16:rowId xmlns:a16="http://schemas.microsoft.com/office/drawing/2014/main" val="689725344"/>
                  </a:ext>
                </a:extLst>
              </a:tr>
              <a:tr h="370840">
                <a:tc>
                  <a:txBody>
                    <a:bodyPr/>
                    <a:lstStyle/>
                    <a:p>
                      <a:r>
                        <a:rPr lang="en-US" altLang="zh-TW" dirty="0" smtClean="0"/>
                        <a:t>2</a:t>
                      </a:r>
                      <a:endParaRPr lang="zh-TW" altLang="en-US" dirty="0"/>
                    </a:p>
                  </a:txBody>
                  <a:tcPr/>
                </a:tc>
                <a:tc>
                  <a:txBody>
                    <a:bodyPr/>
                    <a:lstStyle/>
                    <a:p>
                      <a:r>
                        <a:rPr lang="en-US" altLang="zh-TW" dirty="0" smtClean="0"/>
                        <a:t>Mary</a:t>
                      </a:r>
                      <a:endParaRPr lang="zh-TW" altLang="en-US" dirty="0"/>
                    </a:p>
                  </a:txBody>
                  <a:tcPr/>
                </a:tc>
                <a:extLst>
                  <a:ext uri="{0D108BD9-81ED-4DB2-BD59-A6C34878D82A}">
                    <a16:rowId xmlns:a16="http://schemas.microsoft.com/office/drawing/2014/main" val="2534616905"/>
                  </a:ext>
                </a:extLst>
              </a:tr>
              <a:tr h="370840">
                <a:tc>
                  <a:txBody>
                    <a:bodyPr/>
                    <a:lstStyle/>
                    <a:p>
                      <a:r>
                        <a:rPr lang="en-US" altLang="zh-TW" dirty="0" smtClean="0"/>
                        <a:t>3</a:t>
                      </a:r>
                      <a:endParaRPr lang="zh-TW" altLang="en-US" dirty="0"/>
                    </a:p>
                  </a:txBody>
                  <a:tcPr/>
                </a:tc>
                <a:tc>
                  <a:txBody>
                    <a:bodyPr/>
                    <a:lstStyle/>
                    <a:p>
                      <a:r>
                        <a:rPr lang="en-US" altLang="zh-TW" dirty="0" smtClean="0"/>
                        <a:t>Bob</a:t>
                      </a:r>
                      <a:endParaRPr lang="zh-TW" altLang="en-US" dirty="0"/>
                    </a:p>
                  </a:txBody>
                  <a:tcPr/>
                </a:tc>
                <a:extLst>
                  <a:ext uri="{0D108BD9-81ED-4DB2-BD59-A6C34878D82A}">
                    <a16:rowId xmlns:a16="http://schemas.microsoft.com/office/drawing/2014/main" val="3404916858"/>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474295693"/>
              </p:ext>
            </p:extLst>
          </p:nvPr>
        </p:nvGraphicFramePr>
        <p:xfrm>
          <a:off x="2971800" y="3429000"/>
          <a:ext cx="3181416" cy="2225040"/>
        </p:xfrm>
        <a:graphic>
          <a:graphicData uri="http://schemas.openxmlformats.org/drawingml/2006/table">
            <a:tbl>
              <a:tblPr firstRow="1" bandRow="1">
                <a:tableStyleId>{5C22544A-7EE6-4342-B048-85BDC9FD1C3A}</a:tableStyleId>
              </a:tblPr>
              <a:tblGrid>
                <a:gridCol w="795354">
                  <a:extLst>
                    <a:ext uri="{9D8B030D-6E8A-4147-A177-3AD203B41FA5}">
                      <a16:colId xmlns:a16="http://schemas.microsoft.com/office/drawing/2014/main" val="3163858340"/>
                    </a:ext>
                  </a:extLst>
                </a:gridCol>
                <a:gridCol w="795354">
                  <a:extLst>
                    <a:ext uri="{9D8B030D-6E8A-4147-A177-3AD203B41FA5}">
                      <a16:colId xmlns:a16="http://schemas.microsoft.com/office/drawing/2014/main" val="2249110138"/>
                    </a:ext>
                  </a:extLst>
                </a:gridCol>
                <a:gridCol w="795354">
                  <a:extLst>
                    <a:ext uri="{9D8B030D-6E8A-4147-A177-3AD203B41FA5}">
                      <a16:colId xmlns:a16="http://schemas.microsoft.com/office/drawing/2014/main" val="1144792713"/>
                    </a:ext>
                  </a:extLst>
                </a:gridCol>
                <a:gridCol w="795354">
                  <a:extLst>
                    <a:ext uri="{9D8B030D-6E8A-4147-A177-3AD203B41FA5}">
                      <a16:colId xmlns:a16="http://schemas.microsoft.com/office/drawing/2014/main" val="2031063823"/>
                    </a:ext>
                  </a:extLst>
                </a:gridCol>
              </a:tblGrid>
              <a:tr h="370840">
                <a:tc>
                  <a:txBody>
                    <a:bodyPr/>
                    <a:lstStyle/>
                    <a:p>
                      <a:r>
                        <a:rPr lang="en-US" altLang="zh-TW" u="sng" dirty="0" smtClean="0"/>
                        <a:t>CNO</a:t>
                      </a:r>
                      <a:endParaRPr lang="zh-TW" altLang="en-US" u="sng" dirty="0"/>
                    </a:p>
                  </a:txBody>
                  <a:tcPr/>
                </a:tc>
                <a:tc>
                  <a:txBody>
                    <a:bodyPr/>
                    <a:lstStyle/>
                    <a:p>
                      <a:r>
                        <a:rPr lang="en-US" altLang="zh-TW" dirty="0" smtClean="0"/>
                        <a:t>E_ID</a:t>
                      </a:r>
                      <a:endParaRPr lang="zh-TW" altLang="en-US" dirty="0"/>
                    </a:p>
                  </a:txBody>
                  <a:tcPr/>
                </a:tc>
                <a:tc>
                  <a:txBody>
                    <a:bodyPr/>
                    <a:lstStyle/>
                    <a:p>
                      <a:r>
                        <a:rPr lang="en-US" altLang="zh-TW" dirty="0" smtClean="0"/>
                        <a:t>C_ID</a:t>
                      </a:r>
                      <a:endParaRPr lang="zh-TW" altLang="en-US" dirty="0"/>
                    </a:p>
                  </a:txBody>
                  <a:tcPr/>
                </a:tc>
                <a:tc>
                  <a:txBody>
                    <a:bodyPr/>
                    <a:lstStyle/>
                    <a:p>
                      <a:r>
                        <a:rPr lang="en-US" altLang="zh-TW" dirty="0" err="1" smtClean="0"/>
                        <a:t>CDate</a:t>
                      </a:r>
                      <a:endParaRPr lang="zh-TW" altLang="en-US" dirty="0"/>
                    </a:p>
                  </a:txBody>
                  <a:tcPr/>
                </a:tc>
                <a:extLst>
                  <a:ext uri="{0D108BD9-81ED-4DB2-BD59-A6C34878D82A}">
                    <a16:rowId xmlns:a16="http://schemas.microsoft.com/office/drawing/2014/main" val="3404514533"/>
                  </a:ext>
                </a:extLst>
              </a:tr>
              <a:tr h="370840">
                <a:tc>
                  <a:txBody>
                    <a:bodyPr/>
                    <a:lstStyle/>
                    <a:p>
                      <a:r>
                        <a:rPr lang="en-US" altLang="zh-TW" dirty="0" smtClean="0"/>
                        <a:t>001</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A</a:t>
                      </a:r>
                      <a:endParaRPr lang="zh-TW" altLang="en-US" dirty="0"/>
                    </a:p>
                  </a:txBody>
                  <a:tcPr/>
                </a:tc>
                <a:tc>
                  <a:txBody>
                    <a:bodyPr/>
                    <a:lstStyle/>
                    <a:p>
                      <a:r>
                        <a:rPr lang="en-US" altLang="zh-TW" dirty="0" smtClean="0"/>
                        <a:t>10/1</a:t>
                      </a:r>
                      <a:endParaRPr lang="zh-TW" altLang="en-US" dirty="0"/>
                    </a:p>
                  </a:txBody>
                  <a:tcPr/>
                </a:tc>
                <a:extLst>
                  <a:ext uri="{0D108BD9-81ED-4DB2-BD59-A6C34878D82A}">
                    <a16:rowId xmlns:a16="http://schemas.microsoft.com/office/drawing/2014/main" val="689725344"/>
                  </a:ext>
                </a:extLst>
              </a:tr>
              <a:tr h="370840">
                <a:tc>
                  <a:txBody>
                    <a:bodyPr/>
                    <a:lstStyle/>
                    <a:p>
                      <a:r>
                        <a:rPr lang="en-US" altLang="zh-TW" dirty="0" smtClean="0"/>
                        <a:t>002</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10/5</a:t>
                      </a:r>
                      <a:endParaRPr lang="zh-TW" altLang="en-US" dirty="0"/>
                    </a:p>
                  </a:txBody>
                  <a:tcPr/>
                </a:tc>
                <a:extLst>
                  <a:ext uri="{0D108BD9-81ED-4DB2-BD59-A6C34878D82A}">
                    <a16:rowId xmlns:a16="http://schemas.microsoft.com/office/drawing/2014/main" val="2534616905"/>
                  </a:ext>
                </a:extLst>
              </a:tr>
              <a:tr h="370840">
                <a:tc>
                  <a:txBody>
                    <a:bodyPr/>
                    <a:lstStyle/>
                    <a:p>
                      <a:r>
                        <a:rPr lang="en-US" altLang="zh-TW" dirty="0" smtClean="0"/>
                        <a:t>003</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A</a:t>
                      </a:r>
                      <a:endParaRPr lang="zh-TW" altLang="en-US" dirty="0"/>
                    </a:p>
                  </a:txBody>
                  <a:tcPr/>
                </a:tc>
                <a:tc>
                  <a:txBody>
                    <a:bodyPr/>
                    <a:lstStyle/>
                    <a:p>
                      <a:r>
                        <a:rPr lang="en-US" altLang="zh-TW" dirty="0" smtClean="0"/>
                        <a:t>10/1</a:t>
                      </a:r>
                      <a:endParaRPr lang="zh-TW" altLang="en-US" dirty="0"/>
                    </a:p>
                  </a:txBody>
                  <a:tcPr/>
                </a:tc>
                <a:extLst>
                  <a:ext uri="{0D108BD9-81ED-4DB2-BD59-A6C34878D82A}">
                    <a16:rowId xmlns:a16="http://schemas.microsoft.com/office/drawing/2014/main" val="3404916858"/>
                  </a:ext>
                </a:extLst>
              </a:tr>
              <a:tr h="370840">
                <a:tc>
                  <a:txBody>
                    <a:bodyPr/>
                    <a:lstStyle/>
                    <a:p>
                      <a:r>
                        <a:rPr lang="en-US" altLang="zh-TW" dirty="0" smtClean="0"/>
                        <a:t>004</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10/9</a:t>
                      </a:r>
                      <a:endParaRPr lang="zh-TW" altLang="en-US" dirty="0"/>
                    </a:p>
                  </a:txBody>
                  <a:tcPr/>
                </a:tc>
                <a:extLst>
                  <a:ext uri="{0D108BD9-81ED-4DB2-BD59-A6C34878D82A}">
                    <a16:rowId xmlns:a16="http://schemas.microsoft.com/office/drawing/2014/main" val="3123750274"/>
                  </a:ext>
                </a:extLst>
              </a:tr>
              <a:tr h="370840">
                <a:tc>
                  <a:txBody>
                    <a:bodyPr/>
                    <a:lstStyle/>
                    <a:p>
                      <a:r>
                        <a:rPr lang="en-US" altLang="zh-TW" dirty="0" smtClean="0"/>
                        <a:t>005</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10/5</a:t>
                      </a:r>
                      <a:endParaRPr lang="zh-TW" altLang="en-US" dirty="0"/>
                    </a:p>
                  </a:txBody>
                  <a:tcPr/>
                </a:tc>
                <a:extLst>
                  <a:ext uri="{0D108BD9-81ED-4DB2-BD59-A6C34878D82A}">
                    <a16:rowId xmlns:a16="http://schemas.microsoft.com/office/drawing/2014/main" val="108973481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95359127"/>
              </p:ext>
            </p:extLst>
          </p:nvPr>
        </p:nvGraphicFramePr>
        <p:xfrm>
          <a:off x="6705600" y="3429000"/>
          <a:ext cx="2133600" cy="14833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163858340"/>
                    </a:ext>
                  </a:extLst>
                </a:gridCol>
                <a:gridCol w="1066800">
                  <a:extLst>
                    <a:ext uri="{9D8B030D-6E8A-4147-A177-3AD203B41FA5}">
                      <a16:colId xmlns:a16="http://schemas.microsoft.com/office/drawing/2014/main" val="2249110138"/>
                    </a:ext>
                  </a:extLst>
                </a:gridCol>
              </a:tblGrid>
              <a:tr h="370840">
                <a:tc>
                  <a:txBody>
                    <a:bodyPr/>
                    <a:lstStyle/>
                    <a:p>
                      <a:r>
                        <a:rPr lang="en-US" altLang="zh-TW" dirty="0" smtClean="0"/>
                        <a:t>C_ID</a:t>
                      </a:r>
                      <a:endParaRPr lang="zh-TW" altLang="en-US" dirty="0"/>
                    </a:p>
                  </a:txBody>
                  <a:tcPr/>
                </a:tc>
                <a:tc>
                  <a:txBody>
                    <a:bodyPr/>
                    <a:lstStyle/>
                    <a:p>
                      <a:r>
                        <a:rPr lang="en-US" altLang="zh-TW" dirty="0" err="1" smtClean="0"/>
                        <a:t>C_Title</a:t>
                      </a:r>
                      <a:endParaRPr lang="zh-TW" altLang="en-US" dirty="0"/>
                    </a:p>
                  </a:txBody>
                  <a:tcPr/>
                </a:tc>
                <a:extLst>
                  <a:ext uri="{0D108BD9-81ED-4DB2-BD59-A6C34878D82A}">
                    <a16:rowId xmlns:a16="http://schemas.microsoft.com/office/drawing/2014/main" val="3404514533"/>
                  </a:ext>
                </a:extLst>
              </a:tr>
              <a:tr h="370840">
                <a:tc>
                  <a:txBody>
                    <a:bodyPr/>
                    <a:lstStyle/>
                    <a:p>
                      <a:r>
                        <a:rPr lang="en-US" altLang="zh-TW" dirty="0" smtClean="0"/>
                        <a:t>A</a:t>
                      </a:r>
                      <a:endParaRPr lang="zh-TW" altLang="en-US" dirty="0"/>
                    </a:p>
                  </a:txBody>
                  <a:tcPr/>
                </a:tc>
                <a:tc>
                  <a:txBody>
                    <a:bodyPr/>
                    <a:lstStyle/>
                    <a:p>
                      <a:r>
                        <a:rPr lang="zh-TW" altLang="en-US" dirty="0" smtClean="0"/>
                        <a:t>會計</a:t>
                      </a:r>
                      <a:endParaRPr lang="zh-TW" altLang="en-US" dirty="0"/>
                    </a:p>
                  </a:txBody>
                  <a:tcPr/>
                </a:tc>
                <a:extLst>
                  <a:ext uri="{0D108BD9-81ED-4DB2-BD59-A6C34878D82A}">
                    <a16:rowId xmlns:a16="http://schemas.microsoft.com/office/drawing/2014/main" val="689725344"/>
                  </a:ext>
                </a:extLst>
              </a:tr>
              <a:tr h="370840">
                <a:tc>
                  <a:txBody>
                    <a:bodyPr/>
                    <a:lstStyle/>
                    <a:p>
                      <a:r>
                        <a:rPr lang="en-US" altLang="zh-TW" dirty="0" smtClean="0"/>
                        <a:t>B</a:t>
                      </a:r>
                      <a:endParaRPr lang="zh-TW" altLang="en-US" dirty="0"/>
                    </a:p>
                  </a:txBody>
                  <a:tcPr/>
                </a:tc>
                <a:tc>
                  <a:txBody>
                    <a:bodyPr/>
                    <a:lstStyle/>
                    <a:p>
                      <a:r>
                        <a:rPr lang="zh-TW" altLang="en-US" dirty="0" smtClean="0"/>
                        <a:t>行銷</a:t>
                      </a:r>
                      <a:endParaRPr lang="zh-TW" altLang="en-US" dirty="0"/>
                    </a:p>
                  </a:txBody>
                  <a:tcPr/>
                </a:tc>
                <a:extLst>
                  <a:ext uri="{0D108BD9-81ED-4DB2-BD59-A6C34878D82A}">
                    <a16:rowId xmlns:a16="http://schemas.microsoft.com/office/drawing/2014/main" val="2534616905"/>
                  </a:ext>
                </a:extLst>
              </a:tr>
              <a:tr h="370840">
                <a:tc>
                  <a:txBody>
                    <a:bodyPr/>
                    <a:lstStyle/>
                    <a:p>
                      <a:r>
                        <a:rPr lang="en-US" altLang="zh-TW" dirty="0" smtClean="0"/>
                        <a:t>C</a:t>
                      </a:r>
                      <a:endParaRPr lang="zh-TW" altLang="en-US" dirty="0"/>
                    </a:p>
                  </a:txBody>
                  <a:tcPr/>
                </a:tc>
                <a:tc>
                  <a:txBody>
                    <a:bodyPr/>
                    <a:lstStyle/>
                    <a:p>
                      <a:r>
                        <a:rPr lang="zh-TW" altLang="en-US" dirty="0" smtClean="0"/>
                        <a:t>管理</a:t>
                      </a:r>
                      <a:endParaRPr lang="zh-TW" altLang="en-US" dirty="0"/>
                    </a:p>
                  </a:txBody>
                  <a:tcPr/>
                </a:tc>
                <a:extLst>
                  <a:ext uri="{0D108BD9-81ED-4DB2-BD59-A6C34878D82A}">
                    <a16:rowId xmlns:a16="http://schemas.microsoft.com/office/drawing/2014/main" val="3404916858"/>
                  </a:ext>
                </a:extLst>
              </a:tr>
            </a:tbl>
          </a:graphicData>
        </a:graphic>
      </p:graphicFrame>
      <p:sp>
        <p:nvSpPr>
          <p:cNvPr id="21" name="文字方塊 20"/>
          <p:cNvSpPr txBox="1"/>
          <p:nvPr/>
        </p:nvSpPr>
        <p:spPr>
          <a:xfrm>
            <a:off x="2971800" y="5712330"/>
            <a:ext cx="2278188" cy="400110"/>
          </a:xfrm>
          <a:prstGeom prst="rect">
            <a:avLst/>
          </a:prstGeom>
          <a:noFill/>
        </p:spPr>
        <p:txBody>
          <a:bodyPr wrap="none" rtlCol="0">
            <a:spAutoFit/>
          </a:bodyPr>
          <a:lstStyle/>
          <a:p>
            <a:r>
              <a:rPr lang="zh-TW" altLang="en-US" sz="2000" dirty="0" smtClean="0">
                <a:solidFill>
                  <a:srgbClr val="C00000"/>
                </a:solidFill>
                <a:latin typeface="+mn-ea"/>
              </a:rPr>
              <a:t>每</a:t>
            </a:r>
            <a:r>
              <a:rPr lang="en-US" altLang="zh-TW" sz="2000" dirty="0" smtClean="0">
                <a:solidFill>
                  <a:srgbClr val="C00000"/>
                </a:solidFill>
                <a:latin typeface="+mn-ea"/>
              </a:rPr>
              <a:t>1</a:t>
            </a:r>
            <a:r>
              <a:rPr lang="zh-TW" altLang="en-US" sz="2000" dirty="0" smtClean="0">
                <a:solidFill>
                  <a:srgbClr val="C00000"/>
                </a:solidFill>
                <a:latin typeface="+mn-ea"/>
              </a:rPr>
              <a:t>列代表</a:t>
            </a:r>
            <a:r>
              <a:rPr lang="en-US" altLang="zh-TW" sz="2000" dirty="0" smtClean="0">
                <a:solidFill>
                  <a:srgbClr val="C00000"/>
                </a:solidFill>
                <a:latin typeface="+mn-ea"/>
              </a:rPr>
              <a:t>1</a:t>
            </a:r>
            <a:r>
              <a:rPr lang="zh-TW" altLang="en-US" sz="2000" dirty="0" smtClean="0">
                <a:solidFill>
                  <a:srgbClr val="C00000"/>
                </a:solidFill>
                <a:latin typeface="+mn-ea"/>
              </a:rPr>
              <a:t>張證書</a:t>
            </a:r>
            <a:endParaRPr lang="zh-TW" altLang="en-US" sz="2000" dirty="0">
              <a:solidFill>
                <a:srgbClr val="C00000"/>
              </a:solidFill>
              <a:latin typeface="+mn-ea"/>
            </a:endParaRPr>
          </a:p>
        </p:txBody>
      </p:sp>
      <p:sp>
        <p:nvSpPr>
          <p:cNvPr id="22" name="文字方塊 21"/>
          <p:cNvSpPr txBox="1"/>
          <p:nvPr/>
        </p:nvSpPr>
        <p:spPr>
          <a:xfrm>
            <a:off x="6637212" y="4953000"/>
            <a:ext cx="2021707" cy="400110"/>
          </a:xfrm>
          <a:prstGeom prst="rect">
            <a:avLst/>
          </a:prstGeom>
          <a:noFill/>
        </p:spPr>
        <p:txBody>
          <a:bodyPr wrap="none" rtlCol="0">
            <a:spAutoFit/>
          </a:bodyPr>
          <a:lstStyle/>
          <a:p>
            <a:r>
              <a:rPr lang="zh-TW" altLang="en-US" sz="2000" dirty="0" smtClean="0">
                <a:solidFill>
                  <a:srgbClr val="C00000"/>
                </a:solidFill>
                <a:latin typeface="+mn-ea"/>
              </a:rPr>
              <a:t>每</a:t>
            </a:r>
            <a:r>
              <a:rPr lang="en-US" altLang="zh-TW" sz="2000" dirty="0" smtClean="0">
                <a:solidFill>
                  <a:srgbClr val="C00000"/>
                </a:solidFill>
                <a:latin typeface="+mn-ea"/>
              </a:rPr>
              <a:t>1</a:t>
            </a:r>
            <a:r>
              <a:rPr lang="zh-TW" altLang="en-US" sz="2000" dirty="0" smtClean="0">
                <a:solidFill>
                  <a:srgbClr val="C00000"/>
                </a:solidFill>
                <a:latin typeface="+mn-ea"/>
              </a:rPr>
              <a:t>列代表</a:t>
            </a:r>
            <a:r>
              <a:rPr lang="en-US" altLang="zh-TW" sz="2000" dirty="0" smtClean="0">
                <a:solidFill>
                  <a:srgbClr val="C00000"/>
                </a:solidFill>
                <a:latin typeface="+mn-ea"/>
              </a:rPr>
              <a:t>1</a:t>
            </a:r>
            <a:r>
              <a:rPr lang="zh-TW" altLang="en-US" sz="2000" dirty="0" smtClean="0">
                <a:solidFill>
                  <a:srgbClr val="C00000"/>
                </a:solidFill>
                <a:latin typeface="+mn-ea"/>
              </a:rPr>
              <a:t>門</a:t>
            </a:r>
            <a:r>
              <a:rPr lang="zh-TW" altLang="en-US" sz="2000" dirty="0">
                <a:solidFill>
                  <a:srgbClr val="C00000"/>
                </a:solidFill>
                <a:latin typeface="+mn-ea"/>
              </a:rPr>
              <a:t>課</a:t>
            </a:r>
          </a:p>
        </p:txBody>
      </p:sp>
      <p:sp>
        <p:nvSpPr>
          <p:cNvPr id="24" name="文字方塊 23"/>
          <p:cNvSpPr txBox="1"/>
          <p:nvPr/>
        </p:nvSpPr>
        <p:spPr>
          <a:xfrm>
            <a:off x="228600" y="4953000"/>
            <a:ext cx="2278188" cy="400110"/>
          </a:xfrm>
          <a:prstGeom prst="rect">
            <a:avLst/>
          </a:prstGeom>
          <a:noFill/>
        </p:spPr>
        <p:txBody>
          <a:bodyPr wrap="none" rtlCol="0">
            <a:spAutoFit/>
          </a:bodyPr>
          <a:lstStyle/>
          <a:p>
            <a:r>
              <a:rPr lang="zh-TW" altLang="en-US" sz="2000" dirty="0" smtClean="0">
                <a:solidFill>
                  <a:srgbClr val="C00000"/>
                </a:solidFill>
                <a:latin typeface="+mn-ea"/>
              </a:rPr>
              <a:t>每</a:t>
            </a:r>
            <a:r>
              <a:rPr lang="en-US" altLang="zh-TW" sz="2000" dirty="0" smtClean="0">
                <a:solidFill>
                  <a:srgbClr val="C00000"/>
                </a:solidFill>
                <a:latin typeface="+mn-ea"/>
              </a:rPr>
              <a:t>1</a:t>
            </a:r>
            <a:r>
              <a:rPr lang="zh-TW" altLang="en-US" sz="2000" dirty="0" smtClean="0">
                <a:solidFill>
                  <a:srgbClr val="C00000"/>
                </a:solidFill>
                <a:latin typeface="+mn-ea"/>
              </a:rPr>
              <a:t>列代表</a:t>
            </a:r>
            <a:r>
              <a:rPr lang="en-US" altLang="zh-TW" sz="2000" dirty="0" smtClean="0">
                <a:solidFill>
                  <a:srgbClr val="C00000"/>
                </a:solidFill>
                <a:latin typeface="+mn-ea"/>
              </a:rPr>
              <a:t>1</a:t>
            </a:r>
            <a:r>
              <a:rPr lang="zh-TW" altLang="en-US" sz="2000" dirty="0" smtClean="0">
                <a:solidFill>
                  <a:srgbClr val="C00000"/>
                </a:solidFill>
                <a:latin typeface="+mn-ea"/>
              </a:rPr>
              <a:t>位員工</a:t>
            </a:r>
            <a:endParaRPr lang="zh-TW" altLang="en-US" sz="2000" dirty="0">
              <a:solidFill>
                <a:srgbClr val="C00000"/>
              </a:solidFill>
              <a:latin typeface="+mn-ea"/>
            </a:endParaRPr>
          </a:p>
        </p:txBody>
      </p:sp>
    </p:spTree>
    <p:extLst>
      <p:ext uri="{BB962C8B-B14F-4D97-AF65-F5344CB8AC3E}">
        <p14:creationId xmlns:p14="http://schemas.microsoft.com/office/powerpoint/2010/main" val="2549322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533400" y="457200"/>
            <a:ext cx="8496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2-13c An associative entity – bill of materials structure</a:t>
            </a:r>
          </a:p>
        </p:txBody>
      </p:sp>
      <p:sp>
        <p:nvSpPr>
          <p:cNvPr id="54276" name="Text Box 4"/>
          <p:cNvSpPr txBox="1">
            <a:spLocks noChangeArrowheads="1"/>
          </p:cNvSpPr>
          <p:nvPr/>
        </p:nvSpPr>
        <p:spPr bwMode="auto">
          <a:xfrm>
            <a:off x="1963738" y="4843463"/>
            <a:ext cx="4740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This could just be a relationship with attributes…it’s a judgment call.</a:t>
            </a:r>
          </a:p>
        </p:txBody>
      </p:sp>
      <p:pic>
        <p:nvPicPr>
          <p:cNvPr id="5427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522413"/>
            <a:ext cx="78708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 y="3333453"/>
            <a:ext cx="78708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4"/>
          <a:stretch>
            <a:fillRect/>
          </a:stretch>
        </p:blipFill>
        <p:spPr>
          <a:xfrm>
            <a:off x="666750" y="381000"/>
            <a:ext cx="8296275" cy="2771775"/>
          </a:xfrm>
          <a:prstGeom prst="rect">
            <a:avLst/>
          </a:prstGeom>
        </p:spPr>
      </p:pic>
      <p:sp>
        <p:nvSpPr>
          <p:cNvPr id="6" name="文字方塊 5"/>
          <p:cNvSpPr txBox="1"/>
          <p:nvPr/>
        </p:nvSpPr>
        <p:spPr>
          <a:xfrm>
            <a:off x="5570985" y="3276600"/>
            <a:ext cx="3039615" cy="400110"/>
          </a:xfrm>
          <a:prstGeom prst="rect">
            <a:avLst/>
          </a:prstGeom>
          <a:noFill/>
        </p:spPr>
        <p:txBody>
          <a:bodyPr wrap="none" rtlCol="0">
            <a:spAutoFit/>
          </a:bodyPr>
          <a:lstStyle/>
          <a:p>
            <a:r>
              <a:rPr lang="zh-TW" altLang="en-US" sz="2000" dirty="0" smtClean="0">
                <a:solidFill>
                  <a:srgbClr val="C00000"/>
                </a:solidFill>
                <a:latin typeface="+mn-ea"/>
              </a:rPr>
              <a:t>用</a:t>
            </a:r>
            <a:r>
              <a:rPr lang="en-US" altLang="zh-TW" sz="2000" dirty="0" smtClean="0">
                <a:solidFill>
                  <a:srgbClr val="C00000"/>
                </a:solidFill>
                <a:latin typeface="+mn-ea"/>
              </a:rPr>
              <a:t>Associative Entity</a:t>
            </a:r>
            <a:r>
              <a:rPr lang="zh-TW" altLang="en-US" sz="2000" dirty="0" smtClean="0">
                <a:solidFill>
                  <a:srgbClr val="C00000"/>
                </a:solidFill>
                <a:latin typeface="+mn-ea"/>
              </a:rPr>
              <a:t>表示</a:t>
            </a:r>
            <a:endParaRPr lang="zh-TW" altLang="en-US" sz="2000" dirty="0">
              <a:solidFill>
                <a:srgbClr val="C00000"/>
              </a:solidFill>
              <a:latin typeface="+mn-ea"/>
            </a:endParaRPr>
          </a:p>
        </p:txBody>
      </p:sp>
      <p:sp>
        <p:nvSpPr>
          <p:cNvPr id="8" name="文字方塊 7"/>
          <p:cNvSpPr txBox="1"/>
          <p:nvPr/>
        </p:nvSpPr>
        <p:spPr>
          <a:xfrm>
            <a:off x="7476212" y="1828800"/>
            <a:ext cx="1210588" cy="400110"/>
          </a:xfrm>
          <a:prstGeom prst="rect">
            <a:avLst/>
          </a:prstGeom>
          <a:noFill/>
        </p:spPr>
        <p:txBody>
          <a:bodyPr wrap="none" rtlCol="0">
            <a:spAutoFit/>
          </a:bodyPr>
          <a:lstStyle/>
          <a:p>
            <a:r>
              <a:rPr lang="zh-TW" altLang="en-US" sz="2000" dirty="0" smtClean="0">
                <a:solidFill>
                  <a:srgbClr val="C00000"/>
                </a:solidFill>
                <a:latin typeface="+mn-ea"/>
              </a:rPr>
              <a:t>對比原圖</a:t>
            </a:r>
            <a:endParaRPr lang="zh-TW" altLang="en-US" sz="2000" dirty="0">
              <a:solidFill>
                <a:srgbClr val="C00000"/>
              </a:solidFill>
              <a:latin typeface="+mn-ea"/>
            </a:endParaRPr>
          </a:p>
        </p:txBody>
      </p:sp>
    </p:spTree>
    <p:extLst>
      <p:ext uri="{BB962C8B-B14F-4D97-AF65-F5344CB8AC3E}">
        <p14:creationId xmlns:p14="http://schemas.microsoft.com/office/powerpoint/2010/main" val="3542327139"/>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479425" y="646113"/>
            <a:ext cx="815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2-18 Cardinality constraints in a ternary relationship</a:t>
            </a:r>
          </a:p>
        </p:txBody>
      </p:sp>
      <p:pic>
        <p:nvPicPr>
          <p:cNvPr id="5530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474788"/>
            <a:ext cx="83010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1" y="1495424"/>
            <a:ext cx="7304088" cy="401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9"/>
          <p:cNvSpPr txBox="1">
            <a:spLocks noChangeArrowheads="1"/>
          </p:cNvSpPr>
          <p:nvPr/>
        </p:nvSpPr>
        <p:spPr bwMode="auto">
          <a:xfrm>
            <a:off x="1661867" y="264318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latin typeface="Arial" panose="020B0604020202020204" pitchFamily="34" charset="0"/>
                <a:ea typeface="新細明體" panose="02020500000000000000" pitchFamily="18" charset="-120"/>
              </a:rPr>
              <a:t>廠商</a:t>
            </a:r>
          </a:p>
        </p:txBody>
      </p:sp>
      <p:sp>
        <p:nvSpPr>
          <p:cNvPr id="8" name="Text Box 10"/>
          <p:cNvSpPr txBox="1">
            <a:spLocks noChangeArrowheads="1"/>
          </p:cNvSpPr>
          <p:nvPr/>
        </p:nvSpPr>
        <p:spPr bwMode="auto">
          <a:xfrm>
            <a:off x="4484442" y="127158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000000"/>
                </a:solidFill>
                <a:latin typeface="Arial" panose="020B0604020202020204" pitchFamily="34" charset="0"/>
                <a:ea typeface="新細明體" panose="02020500000000000000" pitchFamily="18" charset="-120"/>
              </a:rPr>
              <a:t>零件</a:t>
            </a:r>
          </a:p>
        </p:txBody>
      </p:sp>
      <p:sp>
        <p:nvSpPr>
          <p:cNvPr id="9" name="Text Box 11"/>
          <p:cNvSpPr txBox="1">
            <a:spLocks noChangeArrowheads="1"/>
          </p:cNvSpPr>
          <p:nvPr/>
        </p:nvSpPr>
        <p:spPr bwMode="auto">
          <a:xfrm>
            <a:off x="6719642" y="264953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000000"/>
                </a:solidFill>
                <a:latin typeface="Arial" panose="020B0604020202020204" pitchFamily="34" charset="0"/>
                <a:ea typeface="新細明體" panose="02020500000000000000" pitchFamily="18" charset="-120"/>
              </a:rPr>
              <a:t>倉庫</a:t>
            </a:r>
          </a:p>
        </p:txBody>
      </p:sp>
      <p:sp>
        <p:nvSpPr>
          <p:cNvPr id="10" name="Text Box 12"/>
          <p:cNvSpPr txBox="1">
            <a:spLocks noChangeArrowheads="1"/>
          </p:cNvSpPr>
          <p:nvPr/>
        </p:nvSpPr>
        <p:spPr bwMode="auto">
          <a:xfrm>
            <a:off x="5724525" y="459263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latin typeface="Arial" panose="020B0604020202020204" pitchFamily="34" charset="0"/>
                <a:ea typeface="新細明體" panose="02020500000000000000" pitchFamily="18" charset="-120"/>
              </a:rPr>
              <a:t>供應出貨關係</a:t>
            </a:r>
          </a:p>
        </p:txBody>
      </p:sp>
      <p:sp>
        <p:nvSpPr>
          <p:cNvPr id="11" name="文字方塊 10"/>
          <p:cNvSpPr txBox="1"/>
          <p:nvPr/>
        </p:nvSpPr>
        <p:spPr>
          <a:xfrm>
            <a:off x="177956" y="533400"/>
            <a:ext cx="8966044" cy="830997"/>
          </a:xfrm>
          <a:prstGeom prst="rect">
            <a:avLst/>
          </a:prstGeom>
          <a:noFill/>
        </p:spPr>
        <p:txBody>
          <a:bodyPr wrap="none" rtlCol="0">
            <a:spAutoFit/>
          </a:bodyPr>
          <a:lstStyle/>
          <a:p>
            <a:r>
              <a:rPr lang="zh-TW" altLang="en-US" sz="2400" dirty="0" smtClean="0">
                <a:solidFill>
                  <a:srgbClr val="C00000"/>
                </a:solidFill>
                <a:latin typeface="+mn-ea"/>
              </a:rPr>
              <a:t>對比原圖 </a:t>
            </a:r>
            <a:endParaRPr lang="en-US" altLang="zh-TW" sz="2400" dirty="0" smtClean="0">
              <a:solidFill>
                <a:srgbClr val="C00000"/>
              </a:solidFill>
              <a:latin typeface="+mn-ea"/>
            </a:endParaRPr>
          </a:p>
          <a:p>
            <a:r>
              <a:rPr lang="en-US" altLang="zh-TW" sz="2400" dirty="0" smtClean="0">
                <a:solidFill>
                  <a:srgbClr val="C00000"/>
                </a:solidFill>
                <a:latin typeface="+mn-ea"/>
              </a:rPr>
              <a:t>(</a:t>
            </a:r>
            <a:r>
              <a:rPr lang="zh-TW" altLang="en-US" sz="2400" dirty="0" smtClean="0">
                <a:solidFill>
                  <a:srgbClr val="C00000"/>
                </a:solidFill>
                <a:latin typeface="+mn-ea"/>
              </a:rPr>
              <a:t>有</a:t>
            </a:r>
            <a:r>
              <a:rPr lang="en-US" altLang="zh-TW" sz="2400" dirty="0" smtClean="0">
                <a:solidFill>
                  <a:srgbClr val="C00000"/>
                </a:solidFill>
                <a:latin typeface="+mn-ea"/>
              </a:rPr>
              <a:t>associative entity</a:t>
            </a:r>
            <a:r>
              <a:rPr lang="zh-TW" altLang="en-US" sz="2400" dirty="0" smtClean="0">
                <a:solidFill>
                  <a:srgbClr val="C00000"/>
                </a:solidFill>
                <a:latin typeface="+mn-ea"/>
              </a:rPr>
              <a:t>的</a:t>
            </a:r>
            <a:r>
              <a:rPr lang="en-US" altLang="zh-TW" sz="2400" dirty="0" smtClean="0">
                <a:solidFill>
                  <a:srgbClr val="C00000"/>
                </a:solidFill>
                <a:latin typeface="+mn-ea"/>
              </a:rPr>
              <a:t>cardinality</a:t>
            </a:r>
            <a:r>
              <a:rPr lang="zh-TW" altLang="en-US" sz="2400" dirty="0" smtClean="0">
                <a:solidFill>
                  <a:srgbClr val="C00000"/>
                </a:solidFill>
                <a:latin typeface="+mn-ea"/>
              </a:rPr>
              <a:t>可以表達更細；不能用速算法</a:t>
            </a:r>
            <a:r>
              <a:rPr lang="en-US" altLang="zh-TW" sz="2400" dirty="0" smtClean="0">
                <a:solidFill>
                  <a:srgbClr val="C00000"/>
                </a:solidFill>
                <a:latin typeface="+mn-ea"/>
              </a:rPr>
              <a:t>)</a:t>
            </a:r>
            <a:endParaRPr lang="zh-TW" altLang="en-US" sz="2400" dirty="0">
              <a:solidFill>
                <a:srgbClr val="C00000"/>
              </a:solidFill>
              <a:latin typeface="+mn-ea"/>
            </a:endParaRPr>
          </a:p>
        </p:txBody>
      </p:sp>
    </p:spTree>
    <p:extLst>
      <p:ext uri="{BB962C8B-B14F-4D97-AF65-F5344CB8AC3E}">
        <p14:creationId xmlns:p14="http://schemas.microsoft.com/office/powerpoint/2010/main" val="280296856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295835"/>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Business Rules</a:t>
            </a:r>
          </a:p>
        </p:txBody>
      </p:sp>
      <p:sp>
        <p:nvSpPr>
          <p:cNvPr id="231427" name="Rectangle 3"/>
          <p:cNvSpPr>
            <a:spLocks noGrp="1" noChangeArrowheads="1"/>
          </p:cNvSpPr>
          <p:nvPr>
            <p:ph idx="1"/>
          </p:nvPr>
        </p:nvSpPr>
        <p:spPr>
          <a:xfrm>
            <a:off x="474663" y="1134034"/>
            <a:ext cx="8424240" cy="5295045"/>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statements that define or constrain some aspect of the business</a:t>
            </a:r>
            <a:r>
              <a:rPr lang="zh-TW" altLang="en-US" sz="2800" dirty="0" smtClean="0">
                <a:solidFill>
                  <a:srgbClr val="000000"/>
                </a:solidFill>
                <a:effectLst>
                  <a:outerShdw blurRad="38100" dist="38100" dir="2700000" algn="tl">
                    <a:srgbClr val="FFFFFF"/>
                  </a:outerShdw>
                </a:effectLst>
              </a:rPr>
              <a:t> 用來</a:t>
            </a:r>
            <a:r>
              <a:rPr lang="zh-TW" altLang="en-US" sz="2800" dirty="0">
                <a:solidFill>
                  <a:srgbClr val="000000"/>
                </a:solidFill>
                <a:effectLst>
                  <a:outerShdw blurRad="38100" dist="38100" dir="2700000" algn="tl">
                    <a:srgbClr val="FFFFFF"/>
                  </a:outerShdw>
                </a:effectLst>
              </a:rPr>
              <a:t>定義或限制 </a:t>
            </a:r>
            <a:r>
              <a:rPr lang="en-US" altLang="zh-TW" sz="2800" dirty="0">
                <a:solidFill>
                  <a:srgbClr val="000000"/>
                </a:solidFill>
                <a:effectLst>
                  <a:outerShdw blurRad="38100" dist="38100" dir="2700000" algn="tl">
                    <a:srgbClr val="FFFFFF"/>
                  </a:outerShdw>
                </a:effectLst>
              </a:rPr>
              <a:t>: Ex. </a:t>
            </a:r>
            <a:r>
              <a:rPr lang="zh-TW" altLang="en-US" sz="2800" dirty="0">
                <a:solidFill>
                  <a:srgbClr val="000000"/>
                </a:solidFill>
                <a:effectLst>
                  <a:outerShdw blurRad="38100" dist="38100" dir="2700000" algn="tl">
                    <a:srgbClr val="FFFFFF"/>
                  </a:outerShdw>
                </a:effectLst>
              </a:rPr>
              <a:t>每人每學期修課總學分上限為</a:t>
            </a:r>
            <a:r>
              <a:rPr lang="en-US" altLang="zh-TW" sz="2800" dirty="0">
                <a:solidFill>
                  <a:srgbClr val="000000"/>
                </a:solidFill>
                <a:effectLst>
                  <a:outerShdw blurRad="38100" dist="38100" dir="2700000" algn="tl">
                    <a:srgbClr val="FFFFFF"/>
                  </a:outerShdw>
                </a:effectLst>
              </a:rPr>
              <a:t>30</a:t>
            </a:r>
            <a:r>
              <a:rPr lang="zh-TW" altLang="en-US" sz="2800" dirty="0" smtClean="0">
                <a:solidFill>
                  <a:srgbClr val="000000"/>
                </a:solidFill>
                <a:effectLst>
                  <a:outerShdw blurRad="38100" dist="38100" dir="2700000" algn="tl">
                    <a:srgbClr val="FFFFFF"/>
                  </a:outerShdw>
                </a:effectLst>
              </a:rPr>
              <a:t>學分</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derived from policies, procedures, events, </a:t>
            </a:r>
            <a:r>
              <a:rPr lang="en-US" sz="2800" dirty="0" smtClean="0">
                <a:solidFill>
                  <a:srgbClr val="000000"/>
                </a:solidFill>
                <a:effectLst>
                  <a:outerShdw blurRad="38100" dist="38100" dir="2700000" algn="tl">
                    <a:srgbClr val="FFFFFF"/>
                  </a:outerShdw>
                </a:effectLst>
              </a:rPr>
              <a:t>functions; Assert </a:t>
            </a:r>
            <a:r>
              <a:rPr lang="en-US" sz="2800" dirty="0" smtClean="0">
                <a:solidFill>
                  <a:srgbClr val="000000"/>
                </a:solidFill>
                <a:effectLst>
                  <a:outerShdw blurRad="38100" dist="38100" dir="2700000" algn="tl">
                    <a:srgbClr val="FFFFFF"/>
                  </a:outerShdw>
                </a:effectLst>
              </a:rPr>
              <a:t>business </a:t>
            </a:r>
            <a:r>
              <a:rPr lang="en-US" sz="2800" dirty="0" smtClean="0">
                <a:solidFill>
                  <a:srgbClr val="000000"/>
                </a:solidFill>
                <a:effectLst>
                  <a:outerShdw blurRad="38100" dist="38100" dir="2700000" algn="tl">
                    <a:srgbClr val="FFFFFF"/>
                  </a:outerShdw>
                </a:effectLst>
              </a:rPr>
              <a:t>structure </a:t>
            </a:r>
            <a:r>
              <a:rPr lang="zh-TW" altLang="en-US" sz="2800" dirty="0" smtClean="0">
                <a:solidFill>
                  <a:srgbClr val="000000"/>
                </a:solidFill>
                <a:effectLst>
                  <a:outerShdw blurRad="38100" dist="38100" dir="2700000" algn="tl">
                    <a:srgbClr val="FFFFFF"/>
                  </a:outerShdw>
                </a:effectLst>
              </a:rPr>
              <a:t>定出商業結構 </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Control/influence business behavior</a:t>
            </a:r>
            <a:r>
              <a:rPr lang="zh-TW" altLang="en-US" sz="2800" dirty="0" smtClean="0">
                <a:solidFill>
                  <a:srgbClr val="000000"/>
                </a:solidFill>
                <a:effectLst>
                  <a:outerShdw blurRad="38100" dist="38100" dir="2700000" algn="tl">
                    <a:srgbClr val="FFFFFF"/>
                  </a:outerShdw>
                </a:effectLst>
              </a:rPr>
              <a:t> 控制</a:t>
            </a:r>
            <a:r>
              <a:rPr lang="zh-TW" altLang="en-US" sz="2800" dirty="0">
                <a:solidFill>
                  <a:srgbClr val="000000"/>
                </a:solidFill>
                <a:effectLst>
                  <a:outerShdw blurRad="38100" dist="38100" dir="2700000" algn="tl">
                    <a:srgbClr val="FFFFFF"/>
                  </a:outerShdw>
                </a:effectLst>
              </a:rPr>
              <a:t>或影響行為 </a:t>
            </a:r>
            <a:r>
              <a:rPr lang="en-US" altLang="zh-TW" sz="2800" dirty="0">
                <a:solidFill>
                  <a:srgbClr val="000000"/>
                </a:solidFill>
                <a:effectLst>
                  <a:outerShdw blurRad="38100" dist="38100" dir="2700000" algn="tl">
                    <a:srgbClr val="FFFFFF"/>
                  </a:outerShdw>
                </a:effectLst>
              </a:rPr>
              <a:t>Ex. </a:t>
            </a:r>
            <a:r>
              <a:rPr lang="zh-TW" altLang="en-US" sz="2800" dirty="0">
                <a:solidFill>
                  <a:srgbClr val="000000"/>
                </a:solidFill>
                <a:effectLst>
                  <a:outerShdw blurRad="38100" dist="38100" dir="2700000" algn="tl">
                    <a:srgbClr val="FFFFFF"/>
                  </a:outerShdw>
                </a:effectLst>
              </a:rPr>
              <a:t>避免學生超修行為</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expressed in terms familiar to end users</a:t>
            </a:r>
            <a:r>
              <a:rPr lang="zh-TW" altLang="en-US" sz="2800" dirty="0" smtClean="0">
                <a:solidFill>
                  <a:srgbClr val="000000"/>
                </a:solidFill>
                <a:effectLst>
                  <a:outerShdw blurRad="38100" dist="38100" dir="2700000" algn="tl">
                    <a:srgbClr val="FFFFFF"/>
                  </a:outerShdw>
                </a:effectLst>
              </a:rPr>
              <a:t> 以</a:t>
            </a:r>
            <a:r>
              <a:rPr lang="zh-TW" altLang="en-US" sz="2800" dirty="0">
                <a:solidFill>
                  <a:srgbClr val="000000"/>
                </a:solidFill>
                <a:effectLst>
                  <a:outerShdw blurRad="38100" dist="38100" dir="2700000" algn="tl">
                    <a:srgbClr val="FFFFFF"/>
                  </a:outerShdw>
                </a:effectLst>
              </a:rPr>
              <a:t>使用者熟悉的語言來表達</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automated through DBMS software</a:t>
            </a:r>
            <a:r>
              <a:rPr lang="zh-TW" altLang="en-US" sz="2800" dirty="0" smtClean="0">
                <a:solidFill>
                  <a:srgbClr val="000000"/>
                </a:solidFill>
                <a:effectLst>
                  <a:outerShdw blurRad="38100" dist="38100" dir="2700000" algn="tl">
                    <a:srgbClr val="FFFFFF"/>
                  </a:outerShdw>
                </a:effectLst>
              </a:rPr>
              <a:t> 例如修課</a:t>
            </a:r>
            <a:r>
              <a:rPr lang="zh-TW" altLang="en-US" sz="2800" dirty="0">
                <a:solidFill>
                  <a:srgbClr val="000000"/>
                </a:solidFill>
                <a:effectLst>
                  <a:outerShdw blurRad="38100" dist="38100" dir="2700000" algn="tl">
                    <a:srgbClr val="FFFFFF"/>
                  </a:outerShdw>
                </a:effectLst>
              </a:rPr>
              <a:t>系統應自動擋掉超修行為</a:t>
            </a: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671513" y="271463"/>
            <a:ext cx="59531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2-19  Simple example of time-stamping</a:t>
            </a:r>
          </a:p>
        </p:txBody>
      </p:sp>
      <p:sp>
        <p:nvSpPr>
          <p:cNvPr id="56324" name="Text Box 4"/>
          <p:cNvSpPr txBox="1">
            <a:spLocks noChangeArrowheads="1"/>
          </p:cNvSpPr>
          <p:nvPr/>
        </p:nvSpPr>
        <p:spPr bwMode="auto">
          <a:xfrm>
            <a:off x="5791200" y="4572000"/>
            <a:ext cx="29067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Price History attribute is both multivalued </a:t>
            </a:r>
            <a:r>
              <a:rPr lang="en-US" altLang="en-US" sz="2000" i="1">
                <a:solidFill>
                  <a:srgbClr val="990000"/>
                </a:solidFill>
              </a:rPr>
              <a:t>and</a:t>
            </a:r>
            <a:r>
              <a:rPr lang="en-US" altLang="en-US" sz="2000">
                <a:solidFill>
                  <a:srgbClr val="990000"/>
                </a:solidFill>
              </a:rPr>
              <a:t> composite.</a:t>
            </a:r>
          </a:p>
          <a:p>
            <a:endParaRPr lang="en-US" altLang="en-US" sz="2800">
              <a:solidFill>
                <a:srgbClr val="990000"/>
              </a:solidFill>
              <a:latin typeface="Times New Roman" pitchFamily="18" charset="0"/>
            </a:endParaRPr>
          </a:p>
        </p:txBody>
      </p:sp>
      <p:sp>
        <p:nvSpPr>
          <p:cNvPr id="56326" name="Rectangle 5"/>
          <p:cNvSpPr>
            <a:spLocks noChangeArrowheads="1"/>
          </p:cNvSpPr>
          <p:nvPr/>
        </p:nvSpPr>
        <p:spPr bwMode="auto">
          <a:xfrm>
            <a:off x="593725" y="485298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Time stamp</a:t>
            </a:r>
            <a:r>
              <a:rPr lang="en-US" altLang="en-US"/>
              <a:t> – a time value that is associated with a data value, often indicating when some event occurred that affected the data value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1194096"/>
            <a:ext cx="6807047" cy="325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7"/>
          <p:cNvSpPr>
            <a:spLocks noChangeArrowheads="1"/>
          </p:cNvSpPr>
          <p:nvPr/>
        </p:nvSpPr>
        <p:spPr bwMode="auto">
          <a:xfrm>
            <a:off x="4245695" y="3228768"/>
            <a:ext cx="34163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歷史</a:t>
            </a:r>
            <a:r>
              <a:rPr lang="zh-TW" altLang="en-US" sz="2800" dirty="0" smtClean="0">
                <a:solidFill>
                  <a:srgbClr val="000000"/>
                </a:solidFill>
                <a:ea typeface="新細明體" panose="02020500000000000000" pitchFamily="18" charset="-120"/>
              </a:rPr>
              <a:t>價格</a:t>
            </a:r>
            <a:endParaRPr lang="en-US" altLang="zh-TW" sz="2800" dirty="0">
              <a:solidFill>
                <a:srgbClr val="000000"/>
              </a:solidFill>
              <a:ea typeface="新細明體" panose="02020500000000000000" pitchFamily="18" charset="-120"/>
            </a:endParaRPr>
          </a:p>
          <a:p>
            <a:pPr eaLnBrk="1" hangingPunct="1">
              <a:spcBef>
                <a:spcPct val="0"/>
              </a:spcBef>
              <a:buClrTx/>
              <a:buSzTx/>
              <a:buFontTx/>
              <a:buNone/>
            </a:pPr>
            <a:r>
              <a:rPr lang="zh-TW" altLang="en-US" sz="2800" dirty="0">
                <a:solidFill>
                  <a:srgbClr val="000000"/>
                </a:solidFill>
                <a:ea typeface="新細明體" panose="02020500000000000000" pitchFamily="18" charset="-120"/>
              </a:rPr>
              <a:t>注意大括號與小括號</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671513" y="271463"/>
            <a:ext cx="7089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Times New Roman" pitchFamily="18" charset="0"/>
              </a:rPr>
              <a:t>Figure 2-20c  E-R diagram with associative entity for product assignment to product line over time</a:t>
            </a:r>
          </a:p>
        </p:txBody>
      </p:sp>
      <p:sp>
        <p:nvSpPr>
          <p:cNvPr id="57348" name="Text Box 4"/>
          <p:cNvSpPr txBox="1">
            <a:spLocks noChangeArrowheads="1"/>
          </p:cNvSpPr>
          <p:nvPr/>
        </p:nvSpPr>
        <p:spPr bwMode="auto">
          <a:xfrm>
            <a:off x="5486400" y="4572000"/>
            <a:ext cx="34750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990000"/>
                </a:solidFill>
              </a:rPr>
              <a:t>The Assignment associative entity shows the date range of a product’s assignment to a particular product line.</a:t>
            </a:r>
          </a:p>
          <a:p>
            <a:endParaRPr lang="en-US" altLang="en-US" sz="2800" dirty="0">
              <a:solidFill>
                <a:srgbClr val="990000"/>
              </a:solidFill>
              <a:latin typeface="Times New Roman" pitchFamily="18" charset="0"/>
            </a:endParaRPr>
          </a:p>
        </p:txBody>
      </p:sp>
      <p:sp>
        <p:nvSpPr>
          <p:cNvPr id="57349" name="Rectangle 5"/>
          <p:cNvSpPr>
            <a:spLocks noChangeArrowheads="1"/>
          </p:cNvSpPr>
          <p:nvPr/>
        </p:nvSpPr>
        <p:spPr bwMode="auto">
          <a:xfrm>
            <a:off x="593725" y="4852988"/>
            <a:ext cx="457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t>Modeling time-dependent data has become more important due to regulations such as </a:t>
            </a:r>
            <a:r>
              <a:rPr lang="en-US" altLang="en-US" dirty="0" smtClean="0"/>
              <a:t>HIPAA</a:t>
            </a:r>
            <a:r>
              <a:rPr lang="zh-TW" altLang="en-US" dirty="0" smtClean="0"/>
              <a:t> </a:t>
            </a:r>
            <a:r>
              <a:rPr lang="zh-TW" altLang="en-US" dirty="0" smtClean="0"/>
              <a:t>健康</a:t>
            </a:r>
            <a:r>
              <a:rPr lang="zh-TW" altLang="en-US" dirty="0"/>
              <a:t>保險可攜性及責任</a:t>
            </a:r>
            <a:r>
              <a:rPr lang="zh-TW" altLang="en-US" dirty="0" smtClean="0"/>
              <a:t>法案 </a:t>
            </a:r>
            <a:r>
              <a:rPr lang="en-US" altLang="en-US" dirty="0" smtClean="0"/>
              <a:t>and Sarbanes-Oxley</a:t>
            </a:r>
            <a:r>
              <a:rPr lang="zh-TW" altLang="en-US" dirty="0" smtClean="0"/>
              <a:t> </a:t>
            </a:r>
            <a:r>
              <a:rPr lang="zh-TW" altLang="en-US" dirty="0" smtClean="0"/>
              <a:t>沙賓法</a:t>
            </a:r>
            <a:r>
              <a:rPr lang="zh-TW" altLang="en-US" dirty="0"/>
              <a:t>案</a:t>
            </a:r>
            <a:r>
              <a:rPr lang="en-US" altLang="en-US" dirty="0" smtClean="0"/>
              <a:t>.</a:t>
            </a:r>
            <a:endParaRPr lang="en-US" altLang="en-US" dirty="0"/>
          </a:p>
        </p:txBody>
      </p:sp>
      <p:pic>
        <p:nvPicPr>
          <p:cNvPr id="573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331913"/>
            <a:ext cx="6315075"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493713"/>
            <a:ext cx="7772400" cy="1143000"/>
          </a:xfrm>
        </p:spPr>
        <p:txBody>
          <a:bodyPr>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Strong vs. Weak Entities, and</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Identifying Relationships</a:t>
            </a:r>
          </a:p>
        </p:txBody>
      </p:sp>
      <p:sp>
        <p:nvSpPr>
          <p:cNvPr id="217091" name="Rectangle 3"/>
          <p:cNvSpPr>
            <a:spLocks noGrp="1" noChangeArrowheads="1"/>
          </p:cNvSpPr>
          <p:nvPr>
            <p:ph idx="1"/>
          </p:nvPr>
        </p:nvSpPr>
        <p:spPr>
          <a:xfrm>
            <a:off x="168275" y="1665288"/>
            <a:ext cx="8610600" cy="3505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Strong entity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exists independently of other types of entities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has its own unique identifier</a:t>
            </a:r>
          </a:p>
          <a:p>
            <a:pPr lvl="2" eaLnBrk="1" fontAlgn="auto" hangingPunct="1">
              <a:lnSpc>
                <a:spcPct val="90000"/>
              </a:lnSpc>
              <a:spcAft>
                <a:spcPts val="0"/>
              </a:spcAft>
              <a:buFont typeface="Wingdings 2"/>
              <a:buChar char=""/>
              <a:defRPr/>
            </a:pPr>
            <a:r>
              <a:rPr lang="en-US" sz="1800" dirty="0" smtClean="0">
                <a:solidFill>
                  <a:srgbClr val="000000"/>
                </a:solidFill>
                <a:effectLst>
                  <a:outerShdw blurRad="38100" dist="38100" dir="2700000" algn="tl">
                    <a:srgbClr val="FFFFFF"/>
                  </a:outerShdw>
                </a:effectLst>
              </a:rPr>
              <a:t>identifier underlined with single line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Weak entity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dependent on a strong entity (identifying owner)…cannot exist on its own</a:t>
            </a:r>
          </a:p>
          <a:p>
            <a:pPr lvl="1" eaLnBrk="1" fontAlgn="auto" hangingPunct="1">
              <a:lnSpc>
                <a:spcPct val="90000"/>
              </a:lnSpc>
              <a:spcAft>
                <a:spcPts val="0"/>
              </a:spcAft>
              <a:buFont typeface="Wingdings 2"/>
              <a:buChar char=""/>
              <a:defRPr/>
            </a:pPr>
            <a:r>
              <a:rPr lang="en-US" sz="2400" dirty="0" smtClean="0">
                <a:solidFill>
                  <a:srgbClr val="C00000"/>
                </a:solidFill>
                <a:effectLst>
                  <a:outerShdw blurRad="38100" dist="38100" dir="2700000" algn="tl">
                    <a:srgbClr val="FFFFFF"/>
                  </a:outerShdw>
                </a:effectLst>
              </a:rPr>
              <a:t>does not have a unique identifier (only a partial identifier)</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entity box and partial identifier have double lines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Identifying relationship</a:t>
            </a:r>
          </a:p>
          <a:p>
            <a:pPr lvl="1" eaLnBrk="1" fontAlgn="auto" hangingPunct="1">
              <a:lnSpc>
                <a:spcPct val="90000"/>
              </a:lnSpc>
              <a:spcAft>
                <a:spcPts val="0"/>
              </a:spcAft>
              <a:buFont typeface="Wingdings 2"/>
              <a:buChar char=""/>
              <a:defRPr/>
            </a:pPr>
            <a:r>
              <a:rPr lang="en-US" sz="2400" dirty="0" smtClean="0">
                <a:solidFill>
                  <a:srgbClr val="C00000"/>
                </a:solidFill>
                <a:effectLst>
                  <a:outerShdw blurRad="38100" dist="38100" dir="2700000" algn="tl">
                    <a:srgbClr val="FFFFFF"/>
                  </a:outerShdw>
                </a:effectLst>
              </a:rPr>
              <a:t>links strong entities to weak entities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03275" y="5125118"/>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Strong entity</a:t>
            </a:r>
          </a:p>
        </p:txBody>
      </p:sp>
      <p:sp>
        <p:nvSpPr>
          <p:cNvPr id="25605" name="Text Box 5"/>
          <p:cNvSpPr txBox="1">
            <a:spLocks noChangeArrowheads="1"/>
          </p:cNvSpPr>
          <p:nvPr/>
        </p:nvSpPr>
        <p:spPr bwMode="auto">
          <a:xfrm>
            <a:off x="5556250" y="5107656"/>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Weak entity</a:t>
            </a:r>
          </a:p>
        </p:txBody>
      </p:sp>
      <p:sp>
        <p:nvSpPr>
          <p:cNvPr id="25606" name="Text Box 6"/>
          <p:cNvSpPr txBox="1">
            <a:spLocks noChangeArrowheads="1"/>
          </p:cNvSpPr>
          <p:nvPr/>
        </p:nvSpPr>
        <p:spPr bwMode="auto">
          <a:xfrm>
            <a:off x="327025" y="493713"/>
            <a:ext cx="881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000000"/>
                </a:solidFill>
                <a:latin typeface="Times New Roman" pitchFamily="18" charset="0"/>
              </a:rPr>
              <a:t>Figure 2-5 Example of a weak identity and its identifying relationship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386216"/>
            <a:ext cx="8588182" cy="373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9"/>
          <p:cNvSpPr>
            <a:spLocks noChangeArrowheads="1"/>
          </p:cNvSpPr>
          <p:nvPr/>
        </p:nvSpPr>
        <p:spPr bwMode="auto">
          <a:xfrm>
            <a:off x="5556250" y="2204711"/>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ea typeface="新細明體" panose="02020500000000000000" pitchFamily="18" charset="-120"/>
              </a:rPr>
              <a:t>扶養親屬</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ChangeArrowheads="1"/>
          </p:cNvSpPr>
          <p:nvPr/>
        </p:nvSpPr>
        <p:spPr bwMode="auto">
          <a:xfrm>
            <a:off x="5867400" y="381000"/>
            <a:ext cx="3200400"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mn-ea"/>
              </a:rPr>
              <a:t>Figure 2-22</a:t>
            </a:r>
          </a:p>
          <a:p>
            <a:r>
              <a:rPr lang="en-US" altLang="en-US" sz="2400" dirty="0">
                <a:solidFill>
                  <a:srgbClr val="000000"/>
                </a:solidFill>
                <a:latin typeface="+mn-ea"/>
              </a:rPr>
              <a:t>Data model for Pine Valley Furniture Company in Microsoft Visio notation</a:t>
            </a:r>
          </a:p>
        </p:txBody>
      </p:sp>
      <p:sp>
        <p:nvSpPr>
          <p:cNvPr id="58372" name="Text Box 5"/>
          <p:cNvSpPr txBox="1">
            <a:spLocks noChangeArrowheads="1"/>
          </p:cNvSpPr>
          <p:nvPr/>
        </p:nvSpPr>
        <p:spPr bwMode="auto">
          <a:xfrm>
            <a:off x="6086475" y="3698875"/>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mn-ea"/>
              </a:rPr>
              <a:t>Different modeling software tools may have different notation for the same constructs.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11" y="85025"/>
            <a:ext cx="5367257" cy="6140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7"/>
          <p:cNvSpPr>
            <a:spLocks noChangeArrowheads="1"/>
          </p:cNvSpPr>
          <p:nvPr/>
        </p:nvSpPr>
        <p:spPr bwMode="auto">
          <a:xfrm>
            <a:off x="6005758" y="4889500"/>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smtClean="0">
                <a:solidFill>
                  <a:srgbClr val="000000"/>
                </a:solidFill>
                <a:latin typeface="+mn-ea"/>
              </a:rPr>
              <a:t>不同工具之圖例表達</a:t>
            </a:r>
            <a:endParaRPr lang="en-US" altLang="zh-TW" sz="2400" dirty="0" smtClean="0">
              <a:solidFill>
                <a:srgbClr val="000000"/>
              </a:solidFill>
              <a:latin typeface="+mn-ea"/>
            </a:endParaRPr>
          </a:p>
          <a:p>
            <a:pPr eaLnBrk="1" hangingPunct="1">
              <a:spcBef>
                <a:spcPct val="0"/>
              </a:spcBef>
              <a:buClrTx/>
              <a:buSzTx/>
              <a:buFontTx/>
              <a:buNone/>
            </a:pPr>
            <a:r>
              <a:rPr lang="zh-TW" altLang="en-US" sz="2400" dirty="0" smtClean="0">
                <a:solidFill>
                  <a:srgbClr val="000000"/>
                </a:solidFill>
                <a:latin typeface="+mn-ea"/>
              </a:rPr>
              <a:t>可能</a:t>
            </a:r>
            <a:r>
              <a:rPr lang="zh-TW" altLang="en-US" sz="2400" dirty="0">
                <a:solidFill>
                  <a:srgbClr val="000000"/>
                </a:solidFill>
                <a:latin typeface="+mn-ea"/>
              </a:rPr>
              <a:t>略有不同</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04800" y="228600"/>
            <a:ext cx="7465219" cy="5689283"/>
          </a:xfrm>
          <a:prstGeom prst="rect">
            <a:avLst/>
          </a:prstGeom>
        </p:spPr>
      </p:pic>
      <p:sp>
        <p:nvSpPr>
          <p:cNvPr id="3" name="文字方塊 2"/>
          <p:cNvSpPr txBox="1"/>
          <p:nvPr/>
        </p:nvSpPr>
        <p:spPr>
          <a:xfrm>
            <a:off x="5334000" y="1905000"/>
            <a:ext cx="2056845" cy="461665"/>
          </a:xfrm>
          <a:prstGeom prst="rect">
            <a:avLst/>
          </a:prstGeom>
          <a:noFill/>
        </p:spPr>
        <p:txBody>
          <a:bodyPr wrap="none" rtlCol="0">
            <a:spAutoFit/>
          </a:bodyPr>
          <a:lstStyle/>
          <a:p>
            <a:r>
              <a:rPr lang="en-US" altLang="zh-TW" sz="2400" dirty="0" smtClean="0"/>
              <a:t>http://draw.io</a:t>
            </a:r>
            <a:endParaRPr lang="zh-TW" altLang="en-US" sz="2400" dirty="0"/>
          </a:p>
        </p:txBody>
      </p:sp>
    </p:spTree>
    <p:extLst>
      <p:ext uri="{BB962C8B-B14F-4D97-AF65-F5344CB8AC3E}">
        <p14:creationId xmlns:p14="http://schemas.microsoft.com/office/powerpoint/2010/main" val="21268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55650" y="320675"/>
            <a:ext cx="7842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Business Rule Is:</a:t>
            </a:r>
          </a:p>
        </p:txBody>
      </p:sp>
      <p:sp>
        <p:nvSpPr>
          <p:cNvPr id="157699" name="Rectangle 3"/>
          <p:cNvSpPr>
            <a:spLocks noGrp="1" noChangeArrowheads="1"/>
          </p:cNvSpPr>
          <p:nvPr>
            <p:ph idx="1"/>
          </p:nvPr>
        </p:nvSpPr>
        <p:spPr>
          <a:xfrm>
            <a:off x="304800" y="1225486"/>
            <a:ext cx="8686800" cy="5297862"/>
          </a:xfrm>
        </p:spPr>
        <p:txBody>
          <a:bodyPr>
            <a:normAutofit/>
          </a:bodyPr>
          <a:lstStyle/>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Declarative–what, not how </a:t>
            </a:r>
            <a:r>
              <a:rPr lang="zh-TW" altLang="en-US" dirty="0" smtClean="0">
                <a:solidFill>
                  <a:srgbClr val="000000"/>
                </a:solidFill>
                <a:effectLst>
                  <a:outerShdw blurRad="38100" dist="38100" dir="2700000" algn="tl">
                    <a:srgbClr val="FFFFFF"/>
                  </a:outerShdw>
                </a:effectLst>
              </a:rPr>
              <a:t>做什麼</a:t>
            </a:r>
            <a:r>
              <a:rPr lang="en-US" altLang="zh-TW" dirty="0" smtClean="0">
                <a:solidFill>
                  <a:srgbClr val="000000"/>
                </a:solidFill>
                <a:effectLst>
                  <a:outerShdw blurRad="38100" dist="38100" dir="2700000" algn="tl">
                    <a:srgbClr val="FFFFFF"/>
                  </a:outerShdw>
                </a:effectLst>
              </a:rPr>
              <a:t>(</a:t>
            </a:r>
            <a:r>
              <a:rPr lang="zh-TW" altLang="en-US" dirty="0" smtClean="0">
                <a:solidFill>
                  <a:srgbClr val="000000"/>
                </a:solidFill>
                <a:effectLst>
                  <a:outerShdw blurRad="38100" dist="38100" dir="2700000" algn="tl">
                    <a:srgbClr val="FFFFFF"/>
                  </a:outerShdw>
                </a:effectLst>
              </a:rPr>
              <a:t>而非如何做</a:t>
            </a:r>
            <a:r>
              <a:rPr lang="en-US" altLang="zh-TW" dirty="0" smtClean="0">
                <a:solidFill>
                  <a:srgbClr val="000000"/>
                </a:solidFill>
                <a:effectLst>
                  <a:outerShdw blurRad="38100" dist="38100" dir="2700000" algn="tl">
                    <a:srgbClr val="FFFFFF"/>
                  </a:outerShdw>
                </a:effectLst>
              </a:rPr>
              <a:t>)</a:t>
            </a:r>
            <a:endParaRPr lang="zh-TW" altLang="en-US" dirty="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Precise–clear, agreed-upon meaning </a:t>
            </a:r>
            <a:r>
              <a:rPr lang="zh-TW" altLang="en-US" dirty="0">
                <a:solidFill>
                  <a:srgbClr val="000000"/>
                </a:solidFill>
                <a:effectLst>
                  <a:outerShdw blurRad="38100" dist="38100" dir="2700000" algn="tl">
                    <a:srgbClr val="FFFFFF"/>
                  </a:outerShdw>
                </a:effectLst>
              </a:rPr>
              <a:t>精確</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Atomic–one statement </a:t>
            </a:r>
            <a:r>
              <a:rPr lang="zh-TW" altLang="en-US" dirty="0">
                <a:solidFill>
                  <a:srgbClr val="000000"/>
                </a:solidFill>
                <a:effectLst>
                  <a:outerShdw blurRad="38100" dist="38100" dir="2700000" algn="tl">
                    <a:srgbClr val="FFFFFF"/>
                  </a:outerShdw>
                </a:effectLst>
              </a:rPr>
              <a:t>不可分割</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Consistent–internally and externally </a:t>
            </a:r>
            <a:r>
              <a:rPr lang="zh-TW" altLang="en-US" dirty="0">
                <a:solidFill>
                  <a:srgbClr val="000000"/>
                </a:solidFill>
                <a:effectLst>
                  <a:outerShdw blurRad="38100" dist="38100" dir="2700000" algn="tl">
                    <a:srgbClr val="FFFFFF"/>
                  </a:outerShdw>
                </a:effectLst>
              </a:rPr>
              <a:t>一致</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Expressible–structured, natural language </a:t>
            </a:r>
            <a:r>
              <a:rPr lang="zh-TW" altLang="en-US" dirty="0">
                <a:solidFill>
                  <a:srgbClr val="000000"/>
                </a:solidFill>
                <a:effectLst>
                  <a:outerShdw blurRad="38100" dist="38100" dir="2700000" algn="tl">
                    <a:srgbClr val="FFFFFF"/>
                  </a:outerShdw>
                </a:effectLst>
              </a:rPr>
              <a:t>可被結構化的口語表達</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Distinct–non-redundant </a:t>
            </a:r>
            <a:r>
              <a:rPr lang="zh-TW" altLang="en-US" dirty="0">
                <a:solidFill>
                  <a:srgbClr val="000000"/>
                </a:solidFill>
                <a:effectLst>
                  <a:outerShdw blurRad="38100" dist="38100" dir="2700000" algn="tl">
                    <a:srgbClr val="FFFFFF"/>
                  </a:outerShdw>
                </a:effectLst>
              </a:rPr>
              <a:t>非贅述的</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Business-oriented–understood by business people </a:t>
            </a:r>
            <a:r>
              <a:rPr lang="zh-TW" altLang="en-US" dirty="0">
                <a:solidFill>
                  <a:srgbClr val="000000"/>
                </a:solidFill>
                <a:effectLst>
                  <a:outerShdw blurRad="38100" dist="38100" dir="2700000" algn="tl">
                    <a:srgbClr val="FFFFFF"/>
                  </a:outerShdw>
                </a:effectLst>
              </a:rPr>
              <a:t>可被該領域的人了解</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2923447658"/>
              </p:ext>
            </p:extLst>
          </p:nvPr>
        </p:nvGraphicFramePr>
        <p:xfrm>
          <a:off x="1512256" y="457200"/>
          <a:ext cx="7498101" cy="5622925"/>
        </p:xfrm>
        <a:graphic>
          <a:graphicData uri="http://schemas.openxmlformats.org/presentationml/2006/ole">
            <mc:AlternateContent xmlns:mc="http://schemas.openxmlformats.org/markup-compatibility/2006">
              <mc:Choice xmlns:v="urn:schemas-microsoft-com:vml" Requires="v">
                <p:oleObj spid="_x0000_s1027" name="投影片" r:id="rId3" imgW="4570551" imgH="3427315" progId="PowerPoint.Slide.12">
                  <p:embed/>
                </p:oleObj>
              </mc:Choice>
              <mc:Fallback>
                <p:oleObj name="投影片" r:id="rId3" imgW="4570551" imgH="3427315" progId="PowerPoint.Slide.12">
                  <p:embed/>
                  <p:pic>
                    <p:nvPicPr>
                      <p:cNvPr id="0" name=""/>
                      <p:cNvPicPr/>
                      <p:nvPr/>
                    </p:nvPicPr>
                    <p:blipFill>
                      <a:blip r:embed="rId4"/>
                      <a:stretch>
                        <a:fillRect/>
                      </a:stretch>
                    </p:blipFill>
                    <p:spPr>
                      <a:xfrm>
                        <a:off x="1512256" y="457200"/>
                        <a:ext cx="7498101" cy="5622925"/>
                      </a:xfrm>
                      <a:prstGeom prst="rect">
                        <a:avLst/>
                      </a:prstGeom>
                    </p:spPr>
                  </p:pic>
                </p:oleObj>
              </mc:Fallback>
            </mc:AlternateContent>
          </a:graphicData>
        </a:graphic>
      </p:graphicFrame>
      <p:sp>
        <p:nvSpPr>
          <p:cNvPr id="7" name="文字方塊 6"/>
          <p:cNvSpPr txBox="1"/>
          <p:nvPr/>
        </p:nvSpPr>
        <p:spPr>
          <a:xfrm>
            <a:off x="2286000" y="457200"/>
            <a:ext cx="6724356" cy="1015663"/>
          </a:xfrm>
          <a:prstGeom prst="rect">
            <a:avLst/>
          </a:prstGeom>
          <a:solidFill>
            <a:schemeClr val="bg1"/>
          </a:solidFill>
        </p:spPr>
        <p:txBody>
          <a:bodyPr wrap="square" rtlCol="0">
            <a:spAutoFit/>
          </a:bodyPr>
          <a:lstStyle/>
          <a:p>
            <a:pPr algn="ctr"/>
            <a:r>
              <a:rPr lang="zh-TW" altLang="en-US" sz="3000" dirty="0" smtClean="0"/>
              <a:t>作業範例</a:t>
            </a:r>
            <a:endParaRPr lang="en-US" altLang="zh-TW" sz="3000" dirty="0" smtClean="0"/>
          </a:p>
          <a:p>
            <a:pPr algn="ctr"/>
            <a:r>
              <a:rPr lang="zh-TW" altLang="en-US" sz="3000" dirty="0" smtClean="0"/>
              <a:t>圖書館的商業</a:t>
            </a:r>
            <a:r>
              <a:rPr lang="zh-TW" altLang="en-US" sz="3000" dirty="0"/>
              <a:t>規則</a:t>
            </a:r>
          </a:p>
        </p:txBody>
      </p:sp>
    </p:spTree>
    <p:extLst>
      <p:ext uri="{BB962C8B-B14F-4D97-AF65-F5344CB8AC3E}">
        <p14:creationId xmlns:p14="http://schemas.microsoft.com/office/powerpoint/2010/main" val="247361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77850" y="322263"/>
            <a:ext cx="8243888"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Data Name Is:</a:t>
            </a:r>
          </a:p>
        </p:txBody>
      </p:sp>
      <p:sp>
        <p:nvSpPr>
          <p:cNvPr id="236547" name="Rectangle 3"/>
          <p:cNvSpPr>
            <a:spLocks noGrp="1" noChangeArrowheads="1"/>
          </p:cNvSpPr>
          <p:nvPr>
            <p:ph idx="1"/>
          </p:nvPr>
        </p:nvSpPr>
        <p:spPr>
          <a:xfrm>
            <a:off x="457199" y="1357461"/>
            <a:ext cx="8460557" cy="5052766"/>
          </a:xfrm>
        </p:spPr>
        <p:txBody>
          <a:bodyPr>
            <a:no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Related to business, not technical, characteristics</a:t>
            </a:r>
            <a:r>
              <a:rPr lang="zh-TW" altLang="en-US" sz="2800" dirty="0" smtClean="0">
                <a:solidFill>
                  <a:srgbClr val="000000"/>
                </a:solidFill>
                <a:effectLst>
                  <a:outerShdw blurRad="38100" dist="38100" dir="2700000" algn="tl">
                    <a:srgbClr val="FFFFFF"/>
                  </a:outerShdw>
                </a:effectLst>
              </a:rPr>
              <a:t> 非</a:t>
            </a:r>
            <a:r>
              <a:rPr lang="zh-TW" altLang="en-US" sz="2800" dirty="0">
                <a:solidFill>
                  <a:srgbClr val="000000"/>
                </a:solidFill>
                <a:effectLst>
                  <a:outerShdw blurRad="38100" dist="38100" dir="2700000" algn="tl">
                    <a:srgbClr val="FFFFFF"/>
                  </a:outerShdw>
                </a:effectLst>
              </a:rPr>
              <a:t>技術</a:t>
            </a:r>
            <a:r>
              <a:rPr lang="zh-TW" altLang="en-US" sz="2800" dirty="0" smtClean="0">
                <a:solidFill>
                  <a:srgbClr val="000000"/>
                </a:solidFill>
                <a:effectLst>
                  <a:outerShdw blurRad="38100" dist="38100" dir="2700000" algn="tl">
                    <a:srgbClr val="FFFFFF"/>
                  </a:outerShdw>
                </a:effectLst>
              </a:rPr>
              <a:t>詞</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Meaningful and self-documenting</a:t>
            </a:r>
            <a:r>
              <a:rPr lang="zh-TW" altLang="en-US" sz="2800" dirty="0" smtClean="0">
                <a:solidFill>
                  <a:srgbClr val="000000"/>
                </a:solidFill>
                <a:effectLst>
                  <a:outerShdw blurRad="38100" dist="38100" dir="2700000" algn="tl">
                    <a:srgbClr val="FFFFFF"/>
                  </a:outerShdw>
                </a:effectLst>
              </a:rPr>
              <a:t> 看了就懂</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Unique</a:t>
            </a:r>
            <a:r>
              <a:rPr lang="zh-TW" altLang="en-US" sz="2800" dirty="0" smtClean="0">
                <a:solidFill>
                  <a:srgbClr val="000000"/>
                </a:solidFill>
                <a:effectLst>
                  <a:outerShdw blurRad="38100" dist="38100" dir="2700000" algn="tl">
                    <a:srgbClr val="FFFFFF"/>
                  </a:outerShdw>
                </a:effectLst>
              </a:rPr>
              <a:t> 獨一</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Readable</a:t>
            </a:r>
            <a:r>
              <a:rPr lang="zh-TW" altLang="en-US" sz="2800" dirty="0" smtClean="0">
                <a:solidFill>
                  <a:srgbClr val="000000"/>
                </a:solidFill>
                <a:effectLst>
                  <a:outerShdw blurRad="38100" dist="38100" dir="2700000" algn="tl">
                    <a:srgbClr val="FFFFFF"/>
                  </a:outerShdw>
                </a:effectLst>
              </a:rPr>
              <a:t> 可讀性高</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非只是一堆代號</a:t>
            </a:r>
            <a:r>
              <a:rPr lang="en-US" altLang="zh-TW" sz="2800" dirty="0" smtClean="0">
                <a:solidFill>
                  <a:srgbClr val="000000"/>
                </a:solidFill>
                <a:effectLst>
                  <a:outerShdw blurRad="38100" dist="38100" dir="2700000" algn="tl">
                    <a:srgbClr val="FFFFFF"/>
                  </a:outerShdw>
                </a:effectLst>
              </a:rPr>
              <a:t>)</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Composed of words from an approved list</a:t>
            </a:r>
            <a:r>
              <a:rPr lang="zh-TW" altLang="en-US" sz="2800" dirty="0" smtClean="0">
                <a:solidFill>
                  <a:srgbClr val="000000"/>
                </a:solidFill>
                <a:effectLst>
                  <a:outerShdw blurRad="38100" dist="38100" dir="2700000" algn="tl">
                    <a:srgbClr val="FFFFFF"/>
                  </a:outerShdw>
                </a:effectLst>
              </a:rPr>
              <a:t> 是可用列表中的語詞</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Repeatable</a:t>
            </a:r>
            <a:r>
              <a:rPr lang="zh-TW" altLang="en-US" sz="2800" dirty="0" smtClean="0">
                <a:solidFill>
                  <a:srgbClr val="000000"/>
                </a:solidFill>
                <a:effectLst>
                  <a:outerShdw blurRad="38100" dist="38100" dir="2700000" algn="tl">
                    <a:srgbClr val="FFFFFF"/>
                  </a:outerShdw>
                </a:effectLst>
              </a:rPr>
              <a:t> 適用多種狀況</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Written in standard syntax</a:t>
            </a:r>
            <a:r>
              <a:rPr lang="zh-TW" altLang="en-US" sz="2800" dirty="0" smtClean="0">
                <a:solidFill>
                  <a:srgbClr val="000000"/>
                </a:solidFill>
                <a:effectLst>
                  <a:outerShdw blurRad="38100" dist="38100" dir="2700000" algn="tl">
                    <a:srgbClr val="FFFFFF"/>
                  </a:outerShdw>
                </a:effectLst>
              </a:rPr>
              <a:t> 有固定命名</a:t>
            </a:r>
            <a:r>
              <a:rPr lang="zh-TW" altLang="en-US" sz="2800" dirty="0" smtClean="0">
                <a:solidFill>
                  <a:srgbClr val="000000"/>
                </a:solidFill>
                <a:effectLst>
                  <a:outerShdw blurRad="38100" dist="38100" dir="2700000" algn="tl">
                    <a:srgbClr val="FFFFFF"/>
                  </a:outerShdw>
                </a:effectLst>
              </a:rPr>
              <a:t>方式 </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例如英文動名詞加名詞，全小寫，不用複數等</a:t>
            </a:r>
            <a:r>
              <a:rPr lang="en-US" altLang="zh-TW" sz="2800" dirty="0" smtClean="0">
                <a:solidFill>
                  <a:srgbClr val="000000"/>
                </a:solidFill>
                <a:effectLst>
                  <a:outerShdw blurRad="38100" dist="38100" dir="2700000" algn="tl">
                    <a:srgbClr val="FFFFFF"/>
                  </a:outerShdw>
                </a:effectLst>
              </a:rPr>
              <a:t>)</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1723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00088" y="293688"/>
            <a:ext cx="80073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Entities</a:t>
            </a:r>
          </a:p>
        </p:txBody>
      </p:sp>
      <p:sp>
        <p:nvSpPr>
          <p:cNvPr id="15769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Entity</a:t>
            </a:r>
            <a:r>
              <a:rPr lang="en-US" dirty="0" smtClean="0">
                <a:solidFill>
                  <a:srgbClr val="000000"/>
                </a:solidFill>
                <a:effectLst>
                  <a:outerShdw blurRad="38100" dist="38100" dir="2700000" algn="tl">
                    <a:srgbClr val="FFFFFF"/>
                  </a:outerShdw>
                </a:effectLst>
              </a:rPr>
              <a:t> – a person, a place, an object, an event, or a concept in the user environment about which the organization wishes to maintain data</a:t>
            </a:r>
          </a:p>
          <a:p>
            <a:pPr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Entity type</a:t>
            </a:r>
            <a:r>
              <a:rPr lang="en-US" dirty="0" smtClean="0">
                <a:solidFill>
                  <a:srgbClr val="000000"/>
                </a:solidFill>
                <a:effectLst>
                  <a:outerShdw blurRad="38100" dist="38100" dir="2700000" algn="tl">
                    <a:srgbClr val="FFFFFF"/>
                  </a:outerShdw>
                </a:effectLst>
              </a:rPr>
              <a:t> – a collection of entities that share common properties or characteristics</a:t>
            </a:r>
          </a:p>
          <a:p>
            <a:pPr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Entity instance</a:t>
            </a:r>
            <a:r>
              <a:rPr lang="en-US" dirty="0" smtClean="0">
                <a:solidFill>
                  <a:srgbClr val="000000"/>
                </a:solidFill>
                <a:effectLst>
                  <a:outerShdw blurRad="38100" dist="38100" dir="2700000" algn="tl">
                    <a:srgbClr val="FFFFFF"/>
                  </a:outerShdw>
                </a:effectLst>
              </a:rPr>
              <a:t> – A single occurrence of an entity type</a:t>
            </a: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
        <p:nvSpPr>
          <p:cNvPr id="4" name="Text Box 6"/>
          <p:cNvSpPr txBox="1">
            <a:spLocks noChangeArrowheads="1"/>
          </p:cNvSpPr>
          <p:nvPr/>
        </p:nvSpPr>
        <p:spPr bwMode="auto">
          <a:xfrm>
            <a:off x="5811446" y="363980"/>
            <a:ext cx="2432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先找出 </a:t>
            </a:r>
            <a:r>
              <a:rPr lang="en-US" altLang="zh-TW" sz="2800" b="1" dirty="0">
                <a:solidFill>
                  <a:srgbClr val="990000"/>
                </a:solidFill>
                <a:ea typeface="新細明體" panose="02020500000000000000" pitchFamily="18" charset="-120"/>
              </a:rPr>
              <a:t>Entity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8618</TotalTime>
  <Pages>9</Pages>
  <Words>5906</Words>
  <Application>Microsoft Office PowerPoint</Application>
  <PresentationFormat>如螢幕大小 (4:3)</PresentationFormat>
  <Paragraphs>485</Paragraphs>
  <Slides>55</Slides>
  <Notes>50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55</vt:i4>
      </vt:variant>
    </vt:vector>
  </HeadingPairs>
  <TitlesOfParts>
    <vt:vector size="65" baseType="lpstr">
      <vt:lpstr>微軟正黑體</vt:lpstr>
      <vt:lpstr>新細明體</vt:lpstr>
      <vt:lpstr>Arial</vt:lpstr>
      <vt:lpstr>Franklin Gothic Book</vt:lpstr>
      <vt:lpstr>Franklin Gothic Medium</vt:lpstr>
      <vt:lpstr>Tahoma</vt:lpstr>
      <vt:lpstr>Times New Roman</vt:lpstr>
      <vt:lpstr>Wingdings 2</vt:lpstr>
      <vt:lpstr>Trek</vt:lpstr>
      <vt:lpstr>Microsoft PowerPoint 投影片</vt:lpstr>
      <vt:lpstr>Chapter 2: Modeling Data in the Organization</vt:lpstr>
      <vt:lpstr>E-R Model Constructs</vt:lpstr>
      <vt:lpstr>PowerPoint 簡報</vt:lpstr>
      <vt:lpstr>PowerPoint 簡報</vt:lpstr>
      <vt:lpstr>Business Rules</vt:lpstr>
      <vt:lpstr>A Good Business Rule Is:</vt:lpstr>
      <vt:lpstr>PowerPoint 簡報</vt:lpstr>
      <vt:lpstr>A Good Data Name Is:</vt:lpstr>
      <vt:lpstr>Entities</vt:lpstr>
      <vt:lpstr>Entity Type and Entity Instances</vt:lpstr>
      <vt:lpstr>An Entity…</vt:lpstr>
      <vt:lpstr>PowerPoint 簡報</vt:lpstr>
      <vt:lpstr>Guidelines for Naming and Defining Entities</vt:lpstr>
      <vt:lpstr>Attributes</vt:lpstr>
      <vt:lpstr>Required vs. Optional Attributes</vt:lpstr>
      <vt:lpstr>Choosing Data Types</vt:lpstr>
      <vt:lpstr>Field Data Integrity</vt:lpstr>
      <vt:lpstr>Simple vs. Composite Attributes</vt:lpstr>
      <vt:lpstr>PowerPoint 簡報</vt:lpstr>
      <vt:lpstr>Identifiers (Keys)</vt:lpstr>
      <vt:lpstr>Criteria for Identifiers</vt:lpstr>
      <vt:lpstr>PowerPoint 簡報</vt:lpstr>
      <vt:lpstr>Naming Attributes</vt:lpstr>
      <vt:lpstr>Defining Attributes</vt:lpstr>
      <vt:lpstr>Modeling Relationships</vt:lpstr>
      <vt:lpstr>PowerPoint 簡報</vt:lpstr>
      <vt:lpstr>Degree of Relationships</vt:lpstr>
      <vt:lpstr>PowerPoint 簡報</vt:lpstr>
      <vt:lpstr>Cardinality of Relationships</vt:lpstr>
      <vt:lpstr>PowerPoint 簡報</vt:lpstr>
      <vt:lpstr>PowerPoint 簡報</vt:lpstr>
      <vt:lpstr>PowerPoint 簡報</vt:lpstr>
      <vt:lpstr>Cardinality Constraints</vt:lpstr>
      <vt:lpstr>PowerPoint 簡報</vt:lpstr>
      <vt:lpstr>PowerPoint 簡報</vt:lpstr>
      <vt:lpstr>PowerPoint 簡報</vt:lpstr>
      <vt:lpstr>PowerPoint 簡報</vt:lpstr>
      <vt:lpstr>PowerPoint 簡報</vt:lpstr>
      <vt:lpstr>PowerPoint 簡報</vt:lpstr>
      <vt:lpstr>Associative Entities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Strong vs. Weak Entities, and Identifying Relationships</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the Organization</dc:title>
  <dc:creator>Michel Mitri</dc:creator>
  <cp:lastModifiedBy>Willie Yang</cp:lastModifiedBy>
  <cp:revision>719</cp:revision>
  <cp:lastPrinted>1998-01-19T09:29:56Z</cp:lastPrinted>
  <dcterms:created xsi:type="dcterms:W3CDTF">1998-01-19T10:00:26Z</dcterms:created>
  <dcterms:modified xsi:type="dcterms:W3CDTF">2018-09-17T07:21:11Z</dcterms:modified>
</cp:coreProperties>
</file>