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46" r:id="rId2"/>
    <p:sldId id="878" r:id="rId3"/>
    <p:sldId id="819" r:id="rId4"/>
    <p:sldId id="857" r:id="rId5"/>
    <p:sldId id="858" r:id="rId6"/>
    <p:sldId id="871" r:id="rId7"/>
    <p:sldId id="859" r:id="rId8"/>
    <p:sldId id="820" r:id="rId9"/>
    <p:sldId id="821" r:id="rId10"/>
    <p:sldId id="822" r:id="rId11"/>
    <p:sldId id="823" r:id="rId12"/>
    <p:sldId id="824" r:id="rId13"/>
    <p:sldId id="825" r:id="rId14"/>
    <p:sldId id="838" r:id="rId15"/>
    <p:sldId id="826" r:id="rId16"/>
    <p:sldId id="877" r:id="rId17"/>
    <p:sldId id="828" r:id="rId18"/>
    <p:sldId id="829" r:id="rId19"/>
    <p:sldId id="836" r:id="rId20"/>
    <p:sldId id="866" r:id="rId21"/>
    <p:sldId id="867" r:id="rId22"/>
    <p:sldId id="874" r:id="rId23"/>
    <p:sldId id="864" r:id="rId24"/>
    <p:sldId id="831" r:id="rId25"/>
    <p:sldId id="832" r:id="rId26"/>
    <p:sldId id="833" r:id="rId27"/>
    <p:sldId id="842" r:id="rId28"/>
    <p:sldId id="839" r:id="rId29"/>
    <p:sldId id="875" r:id="rId30"/>
    <p:sldId id="853" r:id="rId31"/>
    <p:sldId id="854" r:id="rId32"/>
  </p:sldIdLst>
  <p:sldSz cx="9144000" cy="6858000" type="screen4x3"/>
  <p:notesSz cx="6858000" cy="99790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0000"/>
    <a:srgbClr val="CCECFF"/>
    <a:srgbClr val="99FF99"/>
    <a:srgbClr val="FF9999"/>
    <a:srgbClr val="FF99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41" autoAdjust="0"/>
    <p:restoredTop sz="91534" autoAdjust="0"/>
  </p:normalViewPr>
  <p:slideViewPr>
    <p:cSldViewPr>
      <p:cViewPr varScale="1">
        <p:scale>
          <a:sx n="66" d="100"/>
          <a:sy n="66" d="100"/>
        </p:scale>
        <p:origin x="123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75"/>
    </p:cViewPr>
  </p:sorterViewPr>
  <p:notesViewPr>
    <p:cSldViewPr>
      <p:cViewPr varScale="1">
        <p:scale>
          <a:sx n="52" d="100"/>
          <a:sy n="52" d="100"/>
        </p:scale>
        <p:origin x="-2670" y="-78"/>
      </p:cViewPr>
      <p:guideLst>
        <p:guide orient="horz" pos="31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B0CC6-6256-4345-827A-9D085B64D6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B5AE91F-5E2A-4C63-AD67-ACEF20BCFA31}">
      <dgm:prSet phldrT="[文字]" custT="1"/>
      <dgm:spPr>
        <a:solidFill>
          <a:schemeClr val="accent6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0B7B43-4544-4BBF-A578-D7BA80A451D7}" type="parTrans" cxnId="{FEB4A8B7-750D-49DF-9F99-E68FFEFA0465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144EF6D4-9D3C-4CD4-98BB-0A9BE3A9417C}" type="sibTrans" cxnId="{FEB4A8B7-750D-49DF-9F99-E68FFEFA0465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7B110CC-5370-4218-86BE-D57007619D7D}">
      <dgm:prSet phldrT="[文字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Structured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7032A5-13F3-474E-9806-6B0F7794065D}" type="parTrans" cxnId="{AFAAAB79-9F5C-4F7B-ACB4-28274B0CEB1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F21CF68D-A92B-4E9D-8F65-CD24DC1BC25A}" type="sibTrans" cxnId="{AFAAAB79-9F5C-4F7B-ACB4-28274B0CEB1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024A369-E243-4B6B-A4FB-24DC8BCDBB76}">
      <dgm:prSet phldrT="[文字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Unstructured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32F365-8A1A-4597-A38D-21158586989D}" type="parTrans" cxnId="{C9AEB3B6-CB33-496F-B60E-02634E9D90A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E45730B-94FC-42E8-96A7-FE29E683C6D6}" type="sibTrans" cxnId="{C9AEB3B6-CB33-496F-B60E-02634E9D90A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E880F5B2-E4FC-4E81-B46B-0D6D2AE787C9}">
      <dgm:prSet phldrT="[文字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Information &amp; Insights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6B6B19-10EC-435F-AB1A-B7FF602F6614}" type="parTrans" cxnId="{79F06233-EF0D-4125-9076-C2F589030EB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C245AE8-EFDB-48D4-9AF1-91C1CD7AD500}" type="sibTrans" cxnId="{79F06233-EF0D-4125-9076-C2F589030EB1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D2102DE8-00AE-402B-849D-D602575D7ED2}">
      <dgm:prSet phldrT="[文字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Modeling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模型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AE6FA2-B3DD-44E6-B1AD-944766ED4A5E}" type="parTrans" cxnId="{E407A6E4-4E6B-49EA-9FF9-7E8A2F0A89C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CCB55BD-3ACB-4AD3-A573-819F66B3157F}" type="sibTrans" cxnId="{E407A6E4-4E6B-49EA-9FF9-7E8A2F0A89C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616C340-8563-470A-AE1E-D9F3B90CDE4C}">
      <dgm:prSet phldrT="[文字]" custT="1"/>
      <dgm:spPr>
        <a:ln>
          <a:noFill/>
        </a:ln>
      </dgm:spPr>
      <dgm:t>
        <a:bodyPr/>
        <a:lstStyle/>
        <a:p>
          <a:r>
            <a: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Decisions &amp; Actions</a:t>
          </a:r>
          <a:endParaRPr lang="zh-TW" altLang="en-US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612B10-3DC0-4141-9E8D-15A7077DA908}" type="parTrans" cxnId="{E9A99E46-CE2E-42F6-9930-2F3CCC69739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E4D7A1E1-2400-40B8-BBC0-5F99418F23A9}" type="sibTrans" cxnId="{E9A99E46-CE2E-42F6-9930-2F3CCC69739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A1DB41B-7473-4AC6-AF56-59CD9B36E335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Results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結果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CDFF6F-E137-4C08-91BA-5AADFE45767E}" type="parTrans" cxnId="{AA4B0A3E-AAA3-4B91-84B4-F94DFE3B7CB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5A4E3A7-D6F0-454B-BEC1-7D7A39B05DC7}" type="sibTrans" cxnId="{AA4B0A3E-AAA3-4B91-84B4-F94DFE3B7CB2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04FEB21-934A-4349-95B8-980605EAA934}">
      <dgm:prSet phldrT="[文字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B3D426-BF4F-4CD1-8A2E-E9A94E5ED803}" type="parTrans" cxnId="{0B868C12-0FDD-4DD9-BFEA-14FB76AA3BD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461D9C2-8C11-4F8A-BE1F-FB84FB024AB8}" type="sibTrans" cxnId="{0B868C12-0FDD-4DD9-BFEA-14FB76AA3BD6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E402AB6-195D-430D-95E2-B07CC2F02ADC}">
      <dgm:prSet phldrT="[文字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Historic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6759C4-6A58-4A1D-A0C1-FE9061EE4E60}" type="parTrans" cxnId="{775200EC-0168-4D09-B467-B8FB1B509FED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706552A-2D28-48E7-94A7-4DAF7E78BC16}" type="sibTrans" cxnId="{775200EC-0168-4D09-B467-B8FB1B509FED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157EE24-A9D2-4A48-A993-D8883ACBDE28}">
      <dgm:prSet phldrT="[文字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Deduction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演繹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0405A0-578A-4ADF-8D5D-D2BA027C5053}" type="parTrans" cxnId="{CFE3C19C-112E-412C-A826-16D53E7AC2D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E1F9A76-3EB2-456D-8B48-DB5B0DD3CAD7}" type="sibTrans" cxnId="{CFE3C19C-112E-412C-A826-16D53E7AC2DF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A5B12F93-763E-4462-AFAC-AF196B4C5EA1}">
      <dgm:prSet phldrT="[文字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Inference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推理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A4171E-1683-49E4-A0C0-DE4292118515}" type="parTrans" cxnId="{ED730233-4593-48F7-9C70-EF35568452D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BF49EE10-7862-4A03-A263-2257A9409472}" type="sibTrans" cxnId="{ED730233-4593-48F7-9C70-EF35568452DB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A4D191BA-7D95-41F7-88BF-F00F2B6B084D}">
      <dgm:prSet phldrT="[文字]" custT="1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Prediction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預測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8F9729-20D3-43FC-B84B-6F89E4EA603C}" type="parTrans" cxnId="{EE362643-C240-4BF4-B00E-5757CAF87DB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9AF221C6-E065-402D-89EF-351C34344D5D}" type="sibTrans" cxnId="{EE362643-C240-4BF4-B00E-5757CAF87DBA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CB3C7E0A-0F61-40F6-BF5D-AFE914396E14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Options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選項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975295-F4CF-443C-B616-8BC96B17621A}" type="parTrans" cxnId="{0279DB74-B39F-40B4-B037-F98801108BA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10C3E779-4CF4-4CC4-BC25-7EEA5ABF51F8}" type="sibTrans" cxnId="{0279DB74-B39F-40B4-B037-F98801108BA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7E753456-45D6-4404-92BB-AEDC61983334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Prevention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預防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33EE9B-51B1-48F4-93AB-209D7B232A15}" type="parTrans" cxnId="{76D1A0B5-B051-44E1-A55B-A24E9C6CBC3C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55CCEA94-84E2-4F7F-A133-BE0F0DB47090}" type="sibTrans" cxnId="{76D1A0B5-B051-44E1-A55B-A24E9C6CBC3C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2BD4E86A-726F-4301-A205-DF6CFFD0DA69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Suggestion</a:t>
          </a: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建議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B910D-4F7C-4B23-A92E-B2CB1AAD3511}" type="parTrans" cxnId="{DBC12853-2526-4D7D-856D-FD820116F95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D2624A18-8B8E-4C24-ACC7-1A5E7FBEC680}" type="sibTrans" cxnId="{DBC12853-2526-4D7D-856D-FD820116F954}">
      <dgm:prSet/>
      <dgm:spPr/>
      <dgm:t>
        <a:bodyPr/>
        <a:lstStyle/>
        <a:p>
          <a:endParaRPr lang="zh-TW" altLang="en-US">
            <a:latin typeface="+mn-ea"/>
            <a:ea typeface="+mn-ea"/>
          </a:endParaRPr>
        </a:p>
      </dgm:t>
    </dgm:pt>
    <dgm:pt modelId="{03691D8E-7FF5-429E-A607-7D4345195D05}" type="pres">
      <dgm:prSet presAssocID="{70FB0CC6-6256-4345-827A-9D085B64D6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B8CAD12-EA65-4FB9-981F-B31BCB27C482}" type="pres">
      <dgm:prSet presAssocID="{3B5AE91F-5E2A-4C63-AD67-ACEF20BCFA31}" presName="composite" presStyleCnt="0"/>
      <dgm:spPr/>
    </dgm:pt>
    <dgm:pt modelId="{7B031923-994E-4CA7-B82D-6BE1B74775F5}" type="pres">
      <dgm:prSet presAssocID="{3B5AE91F-5E2A-4C63-AD67-ACEF20BCFA3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742933-5601-4D1C-9686-F9B5E6D77509}" type="pres">
      <dgm:prSet presAssocID="{3B5AE91F-5E2A-4C63-AD67-ACEF20BCFA3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DE359D-5FCC-4D54-B334-D494CCD8C002}" type="pres">
      <dgm:prSet presAssocID="{144EF6D4-9D3C-4CD4-98BB-0A9BE3A9417C}" presName="space" presStyleCnt="0"/>
      <dgm:spPr/>
    </dgm:pt>
    <dgm:pt modelId="{BBA48362-E411-43D4-9B34-2755675E2D66}" type="pres">
      <dgm:prSet presAssocID="{E880F5B2-E4FC-4E81-B46B-0D6D2AE787C9}" presName="composite" presStyleCnt="0"/>
      <dgm:spPr/>
    </dgm:pt>
    <dgm:pt modelId="{BC9EACE5-9E55-4F69-80CD-70F3BBEB5529}" type="pres">
      <dgm:prSet presAssocID="{E880F5B2-E4FC-4E81-B46B-0D6D2AE787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082F0B-0A7B-4E66-8142-E9EA4C606722}" type="pres">
      <dgm:prSet presAssocID="{E880F5B2-E4FC-4E81-B46B-0D6D2AE787C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EB3A89-FA1C-495B-9C5E-5DA88960984D}" type="pres">
      <dgm:prSet presAssocID="{9C245AE8-EFDB-48D4-9AF1-91C1CD7AD500}" presName="space" presStyleCnt="0"/>
      <dgm:spPr/>
    </dgm:pt>
    <dgm:pt modelId="{54DC12E2-469E-42D1-966D-B33751EAA217}" type="pres">
      <dgm:prSet presAssocID="{5616C340-8563-470A-AE1E-D9F3B90CDE4C}" presName="composite" presStyleCnt="0"/>
      <dgm:spPr/>
    </dgm:pt>
    <dgm:pt modelId="{D3596367-3B81-435B-91E5-5AC491BFBFB6}" type="pres">
      <dgm:prSet presAssocID="{5616C340-8563-470A-AE1E-D9F3B90CDE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D47151-2B58-4FD7-BE90-C4ED5F42F17D}" type="pres">
      <dgm:prSet presAssocID="{5616C340-8563-470A-AE1E-D9F3B90CDE4C}" presName="desTx" presStyleLbl="alignAccFollowNode1" presStyleIdx="2" presStyleCnt="3" custLinFactNeighborY="365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D93D3BA-C8A4-4498-BA30-BF96A9762F67}" type="presOf" srcId="{CA1DB41B-7473-4AC6-AF56-59CD9B36E335}" destId="{ECD47151-2B58-4FD7-BE90-C4ED5F42F17D}" srcOrd="0" destOrd="0" presId="urn:microsoft.com/office/officeart/2005/8/layout/hList1"/>
    <dgm:cxn modelId="{54BC00DF-A2C7-4B93-8314-382C508626A3}" type="presOf" srcId="{A4D191BA-7D95-41F7-88BF-F00F2B6B084D}" destId="{31082F0B-0A7B-4E66-8142-E9EA4C606722}" srcOrd="0" destOrd="3" presId="urn:microsoft.com/office/officeart/2005/8/layout/hList1"/>
    <dgm:cxn modelId="{94014015-9389-45EE-86A4-290A7A560E2B}" type="presOf" srcId="{9E402AB6-195D-430D-95E2-B07CC2F02ADC}" destId="{84742933-5601-4D1C-9686-F9B5E6D77509}" srcOrd="0" destOrd="2" presId="urn:microsoft.com/office/officeart/2005/8/layout/hList1"/>
    <dgm:cxn modelId="{AFAAAB79-9F5C-4F7B-ACB4-28274B0CEB1A}" srcId="{3B5AE91F-5E2A-4C63-AD67-ACEF20BCFA31}" destId="{97B110CC-5370-4218-86BE-D57007619D7D}" srcOrd="0" destOrd="0" parTransId="{207032A5-13F3-474E-9806-6B0F7794065D}" sibTransId="{F21CF68D-A92B-4E9D-8F65-CD24DC1BC25A}"/>
    <dgm:cxn modelId="{5402365A-87D8-44EA-8DA1-F2007907E36E}" type="presOf" srcId="{70FB0CC6-6256-4345-827A-9D085B64D604}" destId="{03691D8E-7FF5-429E-A607-7D4345195D05}" srcOrd="0" destOrd="0" presId="urn:microsoft.com/office/officeart/2005/8/layout/hList1"/>
    <dgm:cxn modelId="{829ECCB2-60E6-48E0-9CA2-B94DE4C5FC7E}" type="presOf" srcId="{A5B12F93-763E-4462-AFAC-AF196B4C5EA1}" destId="{31082F0B-0A7B-4E66-8142-E9EA4C606722}" srcOrd="0" destOrd="2" presId="urn:microsoft.com/office/officeart/2005/8/layout/hList1"/>
    <dgm:cxn modelId="{309BBB3C-9D37-4F48-9A44-5E57A0E95942}" type="presOf" srcId="{7E753456-45D6-4404-92BB-AEDC61983334}" destId="{ECD47151-2B58-4FD7-BE90-C4ED5F42F17D}" srcOrd="0" destOrd="2" presId="urn:microsoft.com/office/officeart/2005/8/layout/hList1"/>
    <dgm:cxn modelId="{76D1A0B5-B051-44E1-A55B-A24E9C6CBC3C}" srcId="{5616C340-8563-470A-AE1E-D9F3B90CDE4C}" destId="{7E753456-45D6-4404-92BB-AEDC61983334}" srcOrd="2" destOrd="0" parTransId="{FC33EE9B-51B1-48F4-93AB-209D7B232A15}" sibTransId="{55CCEA94-84E2-4F7F-A133-BE0F0DB47090}"/>
    <dgm:cxn modelId="{CFE3C19C-112E-412C-A826-16D53E7AC2DF}" srcId="{E880F5B2-E4FC-4E81-B46B-0D6D2AE787C9}" destId="{B157EE24-A9D2-4A48-A993-D8883ACBDE28}" srcOrd="1" destOrd="0" parTransId="{750405A0-578A-4ADF-8D5D-D2BA027C5053}" sibTransId="{BE1F9A76-3EB2-456D-8B48-DB5B0DD3CAD7}"/>
    <dgm:cxn modelId="{DBC12853-2526-4D7D-856D-FD820116F954}" srcId="{5616C340-8563-470A-AE1E-D9F3B90CDE4C}" destId="{2BD4E86A-726F-4301-A205-DF6CFFD0DA69}" srcOrd="3" destOrd="0" parTransId="{0E1B910D-4F7C-4B23-A92E-B2CB1AAD3511}" sibTransId="{D2624A18-8B8E-4C24-ACC7-1A5E7FBEC680}"/>
    <dgm:cxn modelId="{AA4B0A3E-AAA3-4B91-84B4-F94DFE3B7CB2}" srcId="{5616C340-8563-470A-AE1E-D9F3B90CDE4C}" destId="{CA1DB41B-7473-4AC6-AF56-59CD9B36E335}" srcOrd="0" destOrd="0" parTransId="{E4CDFF6F-E137-4C08-91BA-5AADFE45767E}" sibTransId="{75A4E3A7-D6F0-454B-BEC1-7D7A39B05DC7}"/>
    <dgm:cxn modelId="{0B868C12-0FDD-4DD9-BFEA-14FB76AA3BD6}" srcId="{3B5AE91F-5E2A-4C63-AD67-ACEF20BCFA31}" destId="{704FEB21-934A-4349-95B8-980605EAA934}" srcOrd="3" destOrd="0" parTransId="{ADB3D426-BF4F-4CD1-8A2E-E9A94E5ED803}" sibTransId="{C461D9C2-8C11-4F8A-BE1F-FB84FB024AB8}"/>
    <dgm:cxn modelId="{F434134C-B4E8-4C35-B5C0-4C8D17E29A43}" type="presOf" srcId="{2BD4E86A-726F-4301-A205-DF6CFFD0DA69}" destId="{ECD47151-2B58-4FD7-BE90-C4ED5F42F17D}" srcOrd="0" destOrd="3" presId="urn:microsoft.com/office/officeart/2005/8/layout/hList1"/>
    <dgm:cxn modelId="{FF91E5AC-0836-4BF3-90C9-6456BB96E0AF}" type="presOf" srcId="{97B110CC-5370-4218-86BE-D57007619D7D}" destId="{84742933-5601-4D1C-9686-F9B5E6D77509}" srcOrd="0" destOrd="0" presId="urn:microsoft.com/office/officeart/2005/8/layout/hList1"/>
    <dgm:cxn modelId="{0279DB74-B39F-40B4-B037-F98801108BA4}" srcId="{5616C340-8563-470A-AE1E-D9F3B90CDE4C}" destId="{CB3C7E0A-0F61-40F6-BF5D-AFE914396E14}" srcOrd="1" destOrd="0" parTransId="{81975295-F4CF-443C-B616-8BC96B17621A}" sibTransId="{10C3E779-4CF4-4CC4-BC25-7EEA5ABF51F8}"/>
    <dgm:cxn modelId="{79F06233-EF0D-4125-9076-C2F589030EB1}" srcId="{70FB0CC6-6256-4345-827A-9D085B64D604}" destId="{E880F5B2-E4FC-4E81-B46B-0D6D2AE787C9}" srcOrd="1" destOrd="0" parTransId="{4E6B6B19-10EC-435F-AB1A-B7FF602F6614}" sibTransId="{9C245AE8-EFDB-48D4-9AF1-91C1CD7AD500}"/>
    <dgm:cxn modelId="{96F49B50-7917-4487-B5E3-930FF921E78A}" type="presOf" srcId="{B157EE24-A9D2-4A48-A993-D8883ACBDE28}" destId="{31082F0B-0A7B-4E66-8142-E9EA4C606722}" srcOrd="0" destOrd="1" presId="urn:microsoft.com/office/officeart/2005/8/layout/hList1"/>
    <dgm:cxn modelId="{F947A881-F529-454B-A1A0-8DC8786C366C}" type="presOf" srcId="{0024A369-E243-4B6B-A4FB-24DC8BCDBB76}" destId="{84742933-5601-4D1C-9686-F9B5E6D77509}" srcOrd="0" destOrd="1" presId="urn:microsoft.com/office/officeart/2005/8/layout/hList1"/>
    <dgm:cxn modelId="{F55EA556-6A4B-4CE8-9445-F450B7F71BE8}" type="presOf" srcId="{3B5AE91F-5E2A-4C63-AD67-ACEF20BCFA31}" destId="{7B031923-994E-4CA7-B82D-6BE1B74775F5}" srcOrd="0" destOrd="0" presId="urn:microsoft.com/office/officeart/2005/8/layout/hList1"/>
    <dgm:cxn modelId="{EE362643-C240-4BF4-B00E-5757CAF87DBA}" srcId="{E880F5B2-E4FC-4E81-B46B-0D6D2AE787C9}" destId="{A4D191BA-7D95-41F7-88BF-F00F2B6B084D}" srcOrd="3" destOrd="0" parTransId="{098F9729-20D3-43FC-B84B-6F89E4EA603C}" sibTransId="{9AF221C6-E065-402D-89EF-351C34344D5D}"/>
    <dgm:cxn modelId="{D61B5BB1-60A6-4244-BADF-6C134B716F9E}" type="presOf" srcId="{CB3C7E0A-0F61-40F6-BF5D-AFE914396E14}" destId="{ECD47151-2B58-4FD7-BE90-C4ED5F42F17D}" srcOrd="0" destOrd="1" presId="urn:microsoft.com/office/officeart/2005/8/layout/hList1"/>
    <dgm:cxn modelId="{E9A99E46-CE2E-42F6-9930-2F3CCC69739B}" srcId="{70FB0CC6-6256-4345-827A-9D085B64D604}" destId="{5616C340-8563-470A-AE1E-D9F3B90CDE4C}" srcOrd="2" destOrd="0" parTransId="{46612B10-3DC0-4141-9E8D-15A7077DA908}" sibTransId="{E4D7A1E1-2400-40B8-BBC0-5F99418F23A9}"/>
    <dgm:cxn modelId="{ED730233-4593-48F7-9C70-EF35568452DB}" srcId="{E880F5B2-E4FC-4E81-B46B-0D6D2AE787C9}" destId="{A5B12F93-763E-4462-AFAC-AF196B4C5EA1}" srcOrd="2" destOrd="0" parTransId="{18A4171E-1683-49E4-A0C0-DE4292118515}" sibTransId="{BF49EE10-7862-4A03-A263-2257A9409472}"/>
    <dgm:cxn modelId="{C9AEB3B6-CB33-496F-B60E-02634E9D90A1}" srcId="{3B5AE91F-5E2A-4C63-AD67-ACEF20BCFA31}" destId="{0024A369-E243-4B6B-A4FB-24DC8BCDBB76}" srcOrd="1" destOrd="0" parTransId="{1E32F365-8A1A-4597-A38D-21158586989D}" sibTransId="{CE45730B-94FC-42E8-96A7-FE29E683C6D6}"/>
    <dgm:cxn modelId="{7006AE5A-A9D2-4E54-BB35-D999D6153291}" type="presOf" srcId="{E880F5B2-E4FC-4E81-B46B-0D6D2AE787C9}" destId="{BC9EACE5-9E55-4F69-80CD-70F3BBEB5529}" srcOrd="0" destOrd="0" presId="urn:microsoft.com/office/officeart/2005/8/layout/hList1"/>
    <dgm:cxn modelId="{3BEEC4F6-279B-4F00-8191-5EFFC439BBE0}" type="presOf" srcId="{704FEB21-934A-4349-95B8-980605EAA934}" destId="{84742933-5601-4D1C-9686-F9B5E6D77509}" srcOrd="0" destOrd="3" presId="urn:microsoft.com/office/officeart/2005/8/layout/hList1"/>
    <dgm:cxn modelId="{BD4FE994-A2CF-4785-A695-4D2A07CA57CC}" type="presOf" srcId="{5616C340-8563-470A-AE1E-D9F3B90CDE4C}" destId="{D3596367-3B81-435B-91E5-5AC491BFBFB6}" srcOrd="0" destOrd="0" presId="urn:microsoft.com/office/officeart/2005/8/layout/hList1"/>
    <dgm:cxn modelId="{E407A6E4-4E6B-49EA-9FF9-7E8A2F0A89CF}" srcId="{E880F5B2-E4FC-4E81-B46B-0D6D2AE787C9}" destId="{D2102DE8-00AE-402B-849D-D602575D7ED2}" srcOrd="0" destOrd="0" parTransId="{56AE6FA2-B3DD-44E6-B1AD-944766ED4A5E}" sibTransId="{5CCB55BD-3ACB-4AD3-A573-819F66B3157F}"/>
    <dgm:cxn modelId="{0BEDC429-BC4C-48DA-99E9-0447529D92F9}" type="presOf" srcId="{D2102DE8-00AE-402B-849D-D602575D7ED2}" destId="{31082F0B-0A7B-4E66-8142-E9EA4C606722}" srcOrd="0" destOrd="0" presId="urn:microsoft.com/office/officeart/2005/8/layout/hList1"/>
    <dgm:cxn modelId="{FEB4A8B7-750D-49DF-9F99-E68FFEFA0465}" srcId="{70FB0CC6-6256-4345-827A-9D085B64D604}" destId="{3B5AE91F-5E2A-4C63-AD67-ACEF20BCFA31}" srcOrd="0" destOrd="0" parTransId="{950B7B43-4544-4BBF-A578-D7BA80A451D7}" sibTransId="{144EF6D4-9D3C-4CD4-98BB-0A9BE3A9417C}"/>
    <dgm:cxn modelId="{775200EC-0168-4D09-B467-B8FB1B509FED}" srcId="{3B5AE91F-5E2A-4C63-AD67-ACEF20BCFA31}" destId="{9E402AB6-195D-430D-95E2-B07CC2F02ADC}" srcOrd="2" destOrd="0" parTransId="{126759C4-6A58-4A1D-A0C1-FE9061EE4E60}" sibTransId="{0706552A-2D28-48E7-94A7-4DAF7E78BC16}"/>
    <dgm:cxn modelId="{E8AE4F71-8B7B-4E91-9C16-483FD7237B2A}" type="presParOf" srcId="{03691D8E-7FF5-429E-A607-7D4345195D05}" destId="{1B8CAD12-EA65-4FB9-981F-B31BCB27C482}" srcOrd="0" destOrd="0" presId="urn:microsoft.com/office/officeart/2005/8/layout/hList1"/>
    <dgm:cxn modelId="{D23AACBD-D200-4D4B-8989-BEE48B788738}" type="presParOf" srcId="{1B8CAD12-EA65-4FB9-981F-B31BCB27C482}" destId="{7B031923-994E-4CA7-B82D-6BE1B74775F5}" srcOrd="0" destOrd="0" presId="urn:microsoft.com/office/officeart/2005/8/layout/hList1"/>
    <dgm:cxn modelId="{738BA191-14FB-47FA-95E4-8EB656CCCDBC}" type="presParOf" srcId="{1B8CAD12-EA65-4FB9-981F-B31BCB27C482}" destId="{84742933-5601-4D1C-9686-F9B5E6D77509}" srcOrd="1" destOrd="0" presId="urn:microsoft.com/office/officeart/2005/8/layout/hList1"/>
    <dgm:cxn modelId="{5D0CBDA6-3898-4B52-8069-663BA6D18FA3}" type="presParOf" srcId="{03691D8E-7FF5-429E-A607-7D4345195D05}" destId="{8ADE359D-5FCC-4D54-B334-D494CCD8C002}" srcOrd="1" destOrd="0" presId="urn:microsoft.com/office/officeart/2005/8/layout/hList1"/>
    <dgm:cxn modelId="{176BCA25-1F7A-4EF7-AF06-6DB44EDC818A}" type="presParOf" srcId="{03691D8E-7FF5-429E-A607-7D4345195D05}" destId="{BBA48362-E411-43D4-9B34-2755675E2D66}" srcOrd="2" destOrd="0" presId="urn:microsoft.com/office/officeart/2005/8/layout/hList1"/>
    <dgm:cxn modelId="{216DF805-0A66-4228-B15B-E788192F7F17}" type="presParOf" srcId="{BBA48362-E411-43D4-9B34-2755675E2D66}" destId="{BC9EACE5-9E55-4F69-80CD-70F3BBEB5529}" srcOrd="0" destOrd="0" presId="urn:microsoft.com/office/officeart/2005/8/layout/hList1"/>
    <dgm:cxn modelId="{6372F79A-A3FF-42B4-8968-9A55CD8C7276}" type="presParOf" srcId="{BBA48362-E411-43D4-9B34-2755675E2D66}" destId="{31082F0B-0A7B-4E66-8142-E9EA4C606722}" srcOrd="1" destOrd="0" presId="urn:microsoft.com/office/officeart/2005/8/layout/hList1"/>
    <dgm:cxn modelId="{62D031D9-ED58-464A-A44B-3FE2A4020828}" type="presParOf" srcId="{03691D8E-7FF5-429E-A607-7D4345195D05}" destId="{BEEB3A89-FA1C-495B-9C5E-5DA88960984D}" srcOrd="3" destOrd="0" presId="urn:microsoft.com/office/officeart/2005/8/layout/hList1"/>
    <dgm:cxn modelId="{D9B8018F-63A7-42CE-AFF1-55FA964C6438}" type="presParOf" srcId="{03691D8E-7FF5-429E-A607-7D4345195D05}" destId="{54DC12E2-469E-42D1-966D-B33751EAA217}" srcOrd="4" destOrd="0" presId="urn:microsoft.com/office/officeart/2005/8/layout/hList1"/>
    <dgm:cxn modelId="{25C18257-A99A-4243-922A-2D0FE826850D}" type="presParOf" srcId="{54DC12E2-469E-42D1-966D-B33751EAA217}" destId="{D3596367-3B81-435B-91E5-5AC491BFBFB6}" srcOrd="0" destOrd="0" presId="urn:microsoft.com/office/officeart/2005/8/layout/hList1"/>
    <dgm:cxn modelId="{DFD953D3-B520-4A3C-BC7F-4FBB78F91502}" type="presParOf" srcId="{54DC12E2-469E-42D1-966D-B33751EAA217}" destId="{ECD47151-2B58-4FD7-BE90-C4ED5F42F1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31923-994E-4CA7-B82D-6BE1B74775F5}">
      <dsp:nvSpPr>
        <dsp:cNvPr id="0" name=""/>
        <dsp:cNvSpPr/>
      </dsp:nvSpPr>
      <dsp:spPr>
        <a:xfrm>
          <a:off x="2571" y="6644"/>
          <a:ext cx="2507456" cy="1002982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6644"/>
        <a:ext cx="2507456" cy="1002982"/>
      </dsp:txXfrm>
    </dsp:sp>
    <dsp:sp modelId="{84742933-5601-4D1C-9686-F9B5E6D77509}">
      <dsp:nvSpPr>
        <dsp:cNvPr id="0" name=""/>
        <dsp:cNvSpPr/>
      </dsp:nvSpPr>
      <dsp:spPr>
        <a:xfrm>
          <a:off x="2571" y="1009627"/>
          <a:ext cx="2507456" cy="2152080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Structured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Unstructured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Historic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1009627"/>
        <a:ext cx="2507456" cy="2152080"/>
      </dsp:txXfrm>
    </dsp:sp>
    <dsp:sp modelId="{BC9EACE5-9E55-4F69-80CD-70F3BBEB5529}">
      <dsp:nvSpPr>
        <dsp:cNvPr id="0" name=""/>
        <dsp:cNvSpPr/>
      </dsp:nvSpPr>
      <dsp:spPr>
        <a:xfrm>
          <a:off x="2861071" y="6644"/>
          <a:ext cx="2507456" cy="1002982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Information &amp; Insights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6644"/>
        <a:ext cx="2507456" cy="1002982"/>
      </dsp:txXfrm>
    </dsp:sp>
    <dsp:sp modelId="{31082F0B-0A7B-4E66-8142-E9EA4C606722}">
      <dsp:nvSpPr>
        <dsp:cNvPr id="0" name=""/>
        <dsp:cNvSpPr/>
      </dsp:nvSpPr>
      <dsp:spPr>
        <a:xfrm>
          <a:off x="2861071" y="1009627"/>
          <a:ext cx="2507456" cy="2152080"/>
        </a:xfrm>
        <a:prstGeom prst="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Modeling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模型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Deduction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演繹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Inference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推理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Prediction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預測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1009627"/>
        <a:ext cx="2507456" cy="2152080"/>
      </dsp:txXfrm>
    </dsp:sp>
    <dsp:sp modelId="{D3596367-3B81-435B-91E5-5AC491BFBFB6}">
      <dsp:nvSpPr>
        <dsp:cNvPr id="0" name=""/>
        <dsp:cNvSpPr/>
      </dsp:nvSpPr>
      <dsp:spPr>
        <a:xfrm>
          <a:off x="5719571" y="6644"/>
          <a:ext cx="2507456" cy="1002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Decisions &amp; Actions</a:t>
          </a:r>
          <a:endParaRPr lang="zh-TW" altLang="en-US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6644"/>
        <a:ext cx="2507456" cy="1002982"/>
      </dsp:txXfrm>
    </dsp:sp>
    <dsp:sp modelId="{ECD47151-2B58-4FD7-BE90-C4ED5F42F17D}">
      <dsp:nvSpPr>
        <dsp:cNvPr id="0" name=""/>
        <dsp:cNvSpPr/>
      </dsp:nvSpPr>
      <dsp:spPr>
        <a:xfrm>
          <a:off x="5719571" y="1016271"/>
          <a:ext cx="2507456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Results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結果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Options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選項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Prevention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預防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Suggestion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建議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1016271"/>
        <a:ext cx="2507456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1EE397-42FC-4035-B272-9E73005A7872}" type="datetimeFigureOut">
              <a:rPr lang="zh-TW" altLang="en-US"/>
              <a:pPr>
                <a:defRPr/>
              </a:pPr>
              <a:t>2018/9/11</a:t>
            </a:fld>
            <a:endParaRPr lang="en-US" altLang="zh-TW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7896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67B730-24D6-4739-B9CD-B2850DC1EA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3028EA6D-4409-46CB-8184-0C63EB4D254E}" type="datetimeFigureOut">
              <a:rPr lang="zh-TW" altLang="en-US"/>
              <a:pPr>
                <a:defRPr/>
              </a:pPr>
              <a:t>2018/9/11</a:t>
            </a:fld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40275"/>
            <a:ext cx="54864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7896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262439-E87B-4C73-8D12-A85D43047E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z="18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2D98A4-9B1E-44A6-B6D2-46FFA8CC5ACF}" type="slidenum">
              <a:rPr lang="zh-TW" alt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zh-TW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9789F38-A62D-4337-A043-36B2B6571D14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1989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285992"/>
            <a:ext cx="7772400" cy="1071570"/>
          </a:xfrm>
        </p:spPr>
        <p:txBody>
          <a:bodyPr/>
          <a:lstStyle>
            <a:lvl1pPr algn="ctr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64294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2473E8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3BC42D-BDCE-4912-A3C0-ACAABE04F1EE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14625" y="6215063"/>
            <a:ext cx="3571875" cy="506412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2"/>
                </a:solidFill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</a:t>
            </a:r>
            <a:r>
              <a:rPr lang="en-US" altLang="zh-TW" smtClean="0"/>
              <a:t>.</a:t>
            </a:r>
            <a:r>
              <a:rPr lang="zh-TW" altLang="en-US" smtClean="0"/>
              <a:t>，</a:t>
            </a:r>
            <a:r>
              <a:rPr lang="en-US" altLang="zh-TW" smtClean="0"/>
              <a:t> </a:t>
            </a:r>
            <a:r>
              <a:rPr lang="en-US" altLang="zh-TW"/>
              <a:t>Ltd. </a:t>
            </a:r>
          </a:p>
          <a:p>
            <a:pPr>
              <a:defRPr/>
            </a:pPr>
            <a:endParaRPr lang="en-US" altLang="zh-TW"/>
          </a:p>
          <a:p>
            <a:pPr>
              <a:defRPr/>
            </a:pPr>
            <a:r>
              <a:rPr lang="en-US" altLang="zh-TW"/>
              <a:t>All Rights Reserved.</a:t>
            </a:r>
            <a:endParaRPr lang="zh-TW" altLang="en-US">
              <a:latin typeface="+mn-lt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AD1A2-E1F5-4379-A84C-E9FA772188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218A1BE-4EE3-4D82-9D3B-D954597D2192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27DA10-E487-4EDB-A5CA-5CEB4AE1F9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64649D-6174-4F53-AD79-011EE448EE0F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D5FEDD-8859-41B7-A3F7-C50FD825F2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66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4E584CD-7E2C-485D-BCF1-8ECBE5956C9B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FBFB1D-9356-4CB5-88CF-585C47C9F6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4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5900B45-B8FD-4B01-9BFC-F18EC2AB05C5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3B2C59-E504-4EAF-8484-B992A5E9B9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28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7032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126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4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D4514A0-C437-4AD8-B9AA-D60581712C49}" type="datetime1">
              <a:rPr lang="zh-TW" altLang="en-US"/>
              <a:pPr>
                <a:defRPr/>
              </a:pPr>
              <a:t>2018/9/11</a:t>
            </a:fld>
            <a:endParaRPr lang="en-US" altLang="zh-TW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3508AC6-4FF8-4A99-BA9A-CB88D52A6E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7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 rot="16200004">
            <a:off x="4533900" y="-4533900"/>
            <a:ext cx="76200" cy="9144000"/>
          </a:xfrm>
          <a:prstGeom prst="rect">
            <a:avLst/>
          </a:pr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 rot="16200004">
            <a:off x="4305300" y="2019300"/>
            <a:ext cx="533400" cy="9144000"/>
          </a:xfrm>
          <a:prstGeom prst="rect">
            <a:avLst/>
          </a:pr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plus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29375"/>
            <a:ext cx="381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6875463" y="6381750"/>
            <a:ext cx="2197100" cy="431800"/>
          </a:xfrm>
          <a:prstGeom prst="rect">
            <a:avLst/>
          </a:pr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FunTime Technologies Co</a:t>
            </a:r>
            <a:r>
              <a:rPr kumimoji="0" lang="zh-TW" altLang="en-US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0" lang="en-US" altLang="zh-TW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Ltd.</a:t>
            </a:r>
          </a:p>
          <a:p>
            <a:pPr algn="ctr" eaLnBrk="1" hangingPunct="1">
              <a:defRPr/>
            </a:pPr>
            <a:r>
              <a:rPr kumimoji="0" lang="en-US" altLang="zh-TW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</a:t>
            </a:r>
            <a:r>
              <a:rPr kumimoji="0" lang="zh-TW" altLang="en-US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kumimoji="0" lang="zh-TW" altLang="en-US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000" b="1" smtClean="0">
                <a:solidFill>
                  <a:srgbClr val="FDEA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Rights Reserved.</a:t>
            </a:r>
            <a:endParaRPr kumimoji="0" lang="zh-TW" altLang="zh-TW" sz="1000" b="1" smtClean="0">
              <a:solidFill>
                <a:srgbClr val="FDEA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/>
          <a:lstStyle>
            <a:lvl1pPr algn="l">
              <a:defRPr sz="4000">
                <a:solidFill>
                  <a:srgbClr val="FF6600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10"/>
          </p:nvPr>
        </p:nvSpPr>
        <p:spPr>
          <a:xfrm>
            <a:off x="395288" y="1700213"/>
            <a:ext cx="8353425" cy="4105275"/>
          </a:xfrm>
        </p:spPr>
        <p:txBody>
          <a:bodyPr/>
          <a:lstStyle>
            <a:lvl1pPr marL="0">
              <a:lnSpc>
                <a:spcPct val="150000"/>
              </a:lnSpc>
              <a:buFont typeface="標楷體" pitchFamily="65" charset="-120"/>
              <a:buChar char="․"/>
              <a:defRPr>
                <a:latin typeface="微軟正黑體" pitchFamily="34" charset="-120"/>
                <a:ea typeface="微軟正黑體" pitchFamily="34" charset="-120"/>
              </a:defRPr>
            </a:lvl1pPr>
            <a:lvl2pPr marL="360000">
              <a:lnSpc>
                <a:spcPct val="150000"/>
              </a:lnSpc>
              <a:buFont typeface="微軟正黑體" pitchFamily="34" charset="-120"/>
              <a:buChar char="￭"/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 marL="792000">
              <a:lnSpc>
                <a:spcPct val="150000"/>
              </a:lnSpc>
              <a:buFont typeface="微軟正黑體" pitchFamily="34" charset="-120"/>
              <a:buChar char="–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0">
              <a:defRPr/>
            </a:lvl4pPr>
            <a:lvl5pPr marL="0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9024230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內容版面有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 rot="16200004">
            <a:off x="4533900" y="-4533900"/>
            <a:ext cx="76200" cy="9144000"/>
          </a:xfrm>
          <a:prstGeom prst="rect">
            <a:avLst/>
          </a:pr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mtClean="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 rot="16200004">
            <a:off x="4305300" y="2019300"/>
            <a:ext cx="533400" cy="9144000"/>
          </a:xfrm>
          <a:prstGeom prst="rect">
            <a:avLst/>
          </a:prstGeom>
          <a:solidFill>
            <a:srgbClr val="FFA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mtClean="0">
              <a:solidFill>
                <a:srgbClr val="0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圖片 5" descr="plus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429375"/>
            <a:ext cx="381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>
          <a:xfrm>
            <a:off x="6875463" y="6381750"/>
            <a:ext cx="2197100" cy="431800"/>
          </a:xfrm>
          <a:prstGeom prst="rect">
            <a:avLst/>
          </a:prstGeom>
          <a:solidFill>
            <a:srgbClr val="FFA900"/>
          </a:solidFill>
          <a:ln>
            <a:noFill/>
            <a:prstDash val="solid"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altLang="zh-TW" sz="1050" b="1" kern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FunTime</a:t>
            </a:r>
            <a:r>
              <a:rPr kumimoji="0" lang="en-US" altLang="zh-TW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 Technologies Co</a:t>
            </a:r>
            <a:r>
              <a:rPr kumimoji="0" lang="zh-TW" altLang="en-US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，</a:t>
            </a:r>
            <a:r>
              <a:rPr kumimoji="0" lang="en-US" altLang="zh-TW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 Ltd.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altLang="zh-TW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©</a:t>
            </a:r>
            <a:r>
              <a:rPr kumimoji="0" lang="zh-TW" altLang="en-US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 </a:t>
            </a:r>
            <a:r>
              <a:rPr kumimoji="0" lang="en-US" altLang="zh-TW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2012</a:t>
            </a:r>
            <a:r>
              <a:rPr kumimoji="0" lang="zh-TW" altLang="en-US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 </a:t>
            </a:r>
            <a:r>
              <a:rPr kumimoji="0" lang="en-US" altLang="zh-TW" sz="1050" b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itchFamily="66" charset="0"/>
                <a:ea typeface="ＭＳ Ｐゴシック" pitchFamily="34"/>
              </a:rPr>
              <a:t>All Rights Reserved.</a:t>
            </a:r>
            <a:endParaRPr kumimoji="0" lang="zh-TW" sz="1050" b="1" kern="0" dirty="0">
              <a:solidFill>
                <a:schemeClr val="accent6">
                  <a:lumMod val="20000"/>
                  <a:lumOff val="80000"/>
                </a:schemeClr>
              </a:solidFill>
              <a:latin typeface="Comic Sans MS" pitchFamily="66" charset="0"/>
              <a:ea typeface="ＭＳ Ｐゴシック" pitchFamily="34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10"/>
          </p:nvPr>
        </p:nvSpPr>
        <p:spPr>
          <a:xfrm>
            <a:off x="395288" y="1700213"/>
            <a:ext cx="8353425" cy="4105275"/>
          </a:xfrm>
        </p:spPr>
        <p:txBody>
          <a:bodyPr/>
          <a:lstStyle>
            <a:lvl1pPr marL="0">
              <a:lnSpc>
                <a:spcPct val="150000"/>
              </a:lnSpc>
              <a:buFont typeface="標楷體" pitchFamily="65" charset="-120"/>
              <a:buChar char="․"/>
              <a:defRPr>
                <a:latin typeface="微軟正黑體" pitchFamily="34" charset="-120"/>
                <a:ea typeface="微軟正黑體" pitchFamily="34" charset="-120"/>
              </a:defRPr>
            </a:lvl1pPr>
            <a:lvl2pPr marL="360000">
              <a:lnSpc>
                <a:spcPct val="150000"/>
              </a:lnSpc>
              <a:buFont typeface="微軟正黑體" pitchFamily="34" charset="-120"/>
              <a:buChar char="￭"/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 marL="792000">
              <a:lnSpc>
                <a:spcPct val="150000"/>
              </a:lnSpc>
              <a:buFont typeface="微軟正黑體" pitchFamily="34" charset="-120"/>
              <a:buChar char="–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0">
              <a:defRPr/>
            </a:lvl4pPr>
            <a:lvl5pPr marL="0"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0551424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3175" y="6126163"/>
            <a:ext cx="9147175" cy="73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-273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28722FA-5882-45B3-86E7-67ADDB5F7CFF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6491288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FCCEFF-5950-4167-82FA-91719BC97C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6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107B16-7674-40FC-8673-CB2E39DB00ED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268CF82-2215-462A-8895-D301849549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426965"/>
            <a:ext cx="7772400" cy="1362075"/>
          </a:xfrm>
        </p:spPr>
        <p:txBody>
          <a:bodyPr anchor="t"/>
          <a:lstStyle>
            <a:lvl1pPr algn="l">
              <a:defRPr sz="3600" b="1" cap="all"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3ACE4D-4244-4986-A9FB-43ABDD3E1032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98E76B-5DD5-4B38-85FC-B6835128CF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1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332656"/>
            <a:ext cx="8229600" cy="703262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43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03292DE-A333-44BF-A31D-E7EACD205A8B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44064AE-37BA-4A88-8434-8BCFEE062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5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AB8117C-E658-49FA-9C43-F0C853B8462F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6C59AA-0379-45F3-9285-3D7A88E055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9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B63135B-B050-474E-8C38-DFCB47D2D73A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8864E3-0F55-4A06-9804-AC2CF8F940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2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FE88DD9-9A07-4782-9B52-38C50AD3F410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1AD98C-9A4D-48BC-908A-DAB47E027E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6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2A23B1-D3BD-4790-A09C-10D1CF66791A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F47BA3-A0F5-4042-8E2F-54D33F5751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71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1E01B1-92CD-4959-AC03-44D3BFB29E52}" type="datetime1">
              <a:rPr lang="zh-TW" altLang="en-US"/>
              <a:pPr>
                <a:defRPr/>
              </a:pPr>
              <a:t>2018/9/11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mtClean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Copyright © 2008 Tornado Technologies Co.</a:t>
            </a:r>
            <a:r>
              <a:rPr lang="zh-TW" altLang="en-US"/>
              <a:t>， </a:t>
            </a:r>
            <a:r>
              <a:rPr lang="en-US" altLang="zh-TW"/>
              <a:t>Ltd.   All Rights Reserved.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6AEA41-C6BB-4830-A857-61757A2968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14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70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428750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04" r:id="rId14"/>
    <p:sldLayoutId id="2147483905" r:id="rId15"/>
    <p:sldLayoutId id="2147483919" r:id="rId16"/>
    <p:sldLayoutId id="2147483920" r:id="rId17"/>
    <p:sldLayoutId id="2147483921" r:id="rId18"/>
    <p:sldLayoutId id="2147483922" r:id="rId1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2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副標題 2"/>
          <p:cNvSpPr>
            <a:spLocks noGrp="1"/>
          </p:cNvSpPr>
          <p:nvPr>
            <p:ph type="subTitle" idx="4294967295"/>
          </p:nvPr>
        </p:nvSpPr>
        <p:spPr>
          <a:xfrm>
            <a:off x="1403350" y="4149725"/>
            <a:ext cx="6400800" cy="1008063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楊立偉教授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台灣大學工商管理學系</a:t>
            </a:r>
          </a:p>
        </p:txBody>
      </p: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0" y="1989138"/>
            <a:ext cx="91440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chemeClr val="tx1"/>
                </a:solidFill>
                <a:latin typeface="Arial" panose="020B0604020202020204" pitchFamily="34" charset="0"/>
              </a:rPr>
              <a:t>Introduction to Database Management</a:t>
            </a:r>
            <a:endParaRPr lang="zh-TW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616585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TW" sz="1600" b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600" b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Confidential and Proprietary</a:t>
            </a:r>
          </a:p>
        </p:txBody>
      </p:sp>
      <p:sp>
        <p:nvSpPr>
          <p:cNvPr id="21510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D863F5D-11CF-4B33-8C59-DE4B801B53D2}" type="slidenum">
              <a:rPr kumimoji="0" lang="zh-TW" altLang="en-US" smtClean="0">
                <a:latin typeface="Calibri" panose="020F0502020204030204" pitchFamily="34" charset="0"/>
              </a:rPr>
              <a:pPr/>
              <a:t>1</a:t>
            </a:fld>
            <a:endParaRPr kumimoji="0" lang="zh-TW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2 : </a:t>
            </a:r>
            <a:r>
              <a:rPr lang="zh-TW" altLang="en-US" smtClean="0"/>
              <a:t>資料庫行銷</a:t>
            </a:r>
          </a:p>
        </p:txBody>
      </p:sp>
      <p:sp>
        <p:nvSpPr>
          <p:cNvPr id="32771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你任職於某大電信公司行銷部門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為了擬定促銷策略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想了解目前</a:t>
            </a:r>
            <a:r>
              <a:rPr lang="en-US" altLang="zh-TW" smtClean="0"/>
              <a:t>800</a:t>
            </a:r>
            <a:r>
              <a:rPr lang="zh-TW" altLang="en-US" smtClean="0"/>
              <a:t>萬會員內，各付費方案人數比例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想調出每月帳單金額超過</a:t>
            </a:r>
            <a:r>
              <a:rPr lang="en-US" altLang="zh-TW" smtClean="0"/>
              <a:t>2000</a:t>
            </a:r>
            <a:r>
              <a:rPr lang="zh-TW" altLang="en-US" smtClean="0"/>
              <a:t>元的名單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en-US" altLang="zh-TW" smtClean="0"/>
              <a:t>…</a:t>
            </a:r>
            <a:r>
              <a:rPr lang="zh-TW" altLang="en-US" smtClean="0"/>
              <a:t>且濾出</a:t>
            </a:r>
            <a:r>
              <a:rPr lang="en-US" altLang="zh-TW" smtClean="0"/>
              <a:t>30~40</a:t>
            </a:r>
            <a:r>
              <a:rPr lang="zh-TW" altLang="en-US" smtClean="0"/>
              <a:t>歲以上之男生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想促銷</a:t>
            </a:r>
            <a:r>
              <a:rPr lang="en-US" altLang="zh-TW" smtClean="0"/>
              <a:t>iPhone 8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面臨的問題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向</a:t>
            </a:r>
            <a:r>
              <a:rPr lang="en-US" altLang="zh-TW" smtClean="0"/>
              <a:t>IT</a:t>
            </a:r>
            <a:r>
              <a:rPr lang="zh-TW" altLang="en-US" smtClean="0"/>
              <a:t>部門要資料卻要</a:t>
            </a:r>
            <a:r>
              <a:rPr lang="en-US" altLang="zh-TW" smtClean="0"/>
              <a:t>2</a:t>
            </a:r>
            <a:r>
              <a:rPr lang="zh-TW" altLang="en-US" smtClean="0"/>
              <a:t>個月後才給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TW" altLang="en-US" smtClean="0"/>
              <a:t>跟你說沒這個欄位</a:t>
            </a:r>
            <a:r>
              <a:rPr lang="en-US" altLang="zh-TW" smtClean="0"/>
              <a:t>…</a:t>
            </a:r>
            <a:r>
              <a:rPr lang="zh-TW" altLang="en-US" smtClean="0"/>
              <a:t>做不到</a:t>
            </a:r>
            <a:r>
              <a:rPr lang="en-US" altLang="zh-TW" smtClean="0"/>
              <a:t>…</a:t>
            </a:r>
          </a:p>
        </p:txBody>
      </p:sp>
      <p:sp>
        <p:nvSpPr>
          <p:cNvPr id="32772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234D278-233A-42E5-B6D4-E61EAAF6FE4F}" type="slidenum">
              <a:rPr kumimoji="0" lang="zh-TW" altLang="en-US">
                <a:latin typeface="Calibri" panose="020F0502020204030204" pitchFamily="34" charset="0"/>
              </a:rPr>
              <a:pPr/>
              <a:t>10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3 : </a:t>
            </a:r>
            <a:r>
              <a:rPr lang="zh-TW" altLang="en-US" smtClean="0"/>
              <a:t>供應商管理</a:t>
            </a:r>
          </a:p>
        </p:txBody>
      </p:sp>
      <p:sp>
        <p:nvSpPr>
          <p:cNvPr id="33795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你任職於一家電子組裝公司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因應綠色環保法規，你必需將供應商分類 </a:t>
            </a:r>
            <a:endParaRPr lang="en-US" altLang="zh-TW" smtClean="0"/>
          </a:p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TW" smtClean="0"/>
              <a:t>	(</a:t>
            </a:r>
            <a:r>
              <a:rPr lang="zh-TW" altLang="en-US" smtClean="0"/>
              <a:t>合格</a:t>
            </a:r>
            <a:r>
              <a:rPr lang="en-US" altLang="zh-TW" smtClean="0"/>
              <a:t> / </a:t>
            </a:r>
            <a:r>
              <a:rPr lang="zh-TW" altLang="en-US" smtClean="0"/>
              <a:t>不合格 </a:t>
            </a:r>
            <a:r>
              <a:rPr lang="en-US" altLang="zh-TW" smtClean="0"/>
              <a:t>/ </a:t>
            </a:r>
            <a:r>
              <a:rPr lang="zh-TW" altLang="en-US" smtClean="0"/>
              <a:t>待檢驗 </a:t>
            </a:r>
            <a:r>
              <a:rPr lang="en-US" altLang="zh-TW" smtClean="0"/>
              <a:t>) </a:t>
            </a:r>
            <a:r>
              <a:rPr lang="zh-TW" altLang="en-US" smtClean="0"/>
              <a:t>以重新整理零件存貨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為了方便作業，你請</a:t>
            </a:r>
            <a:r>
              <a:rPr lang="en-US" altLang="zh-TW" smtClean="0"/>
              <a:t>IT</a:t>
            </a:r>
            <a:r>
              <a:rPr lang="zh-TW" altLang="en-US" smtClean="0"/>
              <a:t>部門做系統調整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TW" smtClean="0"/>
              <a:t>IT</a:t>
            </a:r>
            <a:r>
              <a:rPr lang="zh-TW" altLang="en-US" smtClean="0"/>
              <a:t>部門說如果是加欄位則 </a:t>
            </a:r>
            <a:r>
              <a:rPr lang="en-US" altLang="zh-TW" smtClean="0"/>
              <a:t>2 </a:t>
            </a:r>
            <a:r>
              <a:rPr lang="zh-TW" altLang="en-US" smtClean="0"/>
              <a:t>天就可以做完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TW" smtClean="0"/>
              <a:t>…</a:t>
            </a:r>
            <a:r>
              <a:rPr lang="zh-TW" altLang="en-US" smtClean="0"/>
              <a:t>但如果是更改資料庫結構，就要很久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你心想「差在哪裏 </a:t>
            </a:r>
            <a:r>
              <a:rPr lang="en-US" altLang="zh-TW" smtClean="0"/>
              <a:t>?</a:t>
            </a:r>
            <a:r>
              <a:rPr lang="zh-TW" altLang="en-US" smtClean="0"/>
              <a:t>」</a:t>
            </a:r>
          </a:p>
        </p:txBody>
      </p:sp>
      <p:sp>
        <p:nvSpPr>
          <p:cNvPr id="33796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ACCE1C8-182F-4169-816A-D18E4187198D}" type="slidenum">
              <a:rPr kumimoji="0" lang="zh-TW" altLang="en-US">
                <a:latin typeface="Calibri" panose="020F0502020204030204" pitchFamily="34" charset="0"/>
              </a:rPr>
              <a:pPr/>
              <a:t>11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4 : </a:t>
            </a:r>
            <a:r>
              <a:rPr lang="zh-TW" altLang="en-US" smtClean="0"/>
              <a:t>資料更新問題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mtClean="0"/>
              <a:t>你任職為零售賣場的分析師</a:t>
            </a:r>
          </a:p>
          <a:p>
            <a:pPr>
              <a:spcBef>
                <a:spcPts val="1200"/>
              </a:spcBef>
            </a:pPr>
            <a:r>
              <a:rPr lang="zh-TW" altLang="en-US" smtClean="0"/>
              <a:t>你將</a:t>
            </a:r>
            <a:r>
              <a:rPr lang="en-US" altLang="zh-TW" smtClean="0"/>
              <a:t>POS(</a:t>
            </a:r>
            <a:r>
              <a:rPr lang="zh-TW" altLang="en-US" smtClean="0"/>
              <a:t>銷售點</a:t>
            </a:r>
            <a:r>
              <a:rPr lang="en-US" altLang="zh-TW" smtClean="0"/>
              <a:t>)</a:t>
            </a:r>
            <a:r>
              <a:rPr lang="zh-TW" altLang="en-US" smtClean="0"/>
              <a:t>系統產生的紀錄全留下</a:t>
            </a:r>
            <a:endParaRPr lang="en-US" altLang="zh-TW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endParaRPr lang="zh-TW" altLang="en-US" smtClean="0"/>
          </a:p>
          <a:p>
            <a:pPr>
              <a:spcBef>
                <a:spcPts val="1200"/>
              </a:spcBef>
            </a:pPr>
            <a:r>
              <a:rPr lang="zh-TW" altLang="en-US" smtClean="0"/>
              <a:t>某日得知新竹店電話改了</a:t>
            </a:r>
          </a:p>
          <a:p>
            <a:pPr>
              <a:spcBef>
                <a:spcPts val="1200"/>
              </a:spcBef>
            </a:pPr>
            <a:r>
              <a:rPr lang="zh-TW" altLang="en-US" smtClean="0"/>
              <a:t>請問要修改幾筆資料</a:t>
            </a:r>
            <a:r>
              <a:rPr lang="en-US" altLang="zh-TW" smtClean="0"/>
              <a:t>? </a:t>
            </a:r>
            <a:r>
              <a:rPr lang="zh-TW" altLang="en-US" smtClean="0"/>
              <a:t>容易有什麼問題</a:t>
            </a:r>
            <a:r>
              <a:rPr lang="en-US" altLang="zh-TW" smtClean="0"/>
              <a:t>?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6475"/>
            <a:ext cx="86836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7ABC506-3F0B-4C5B-B8C7-66917F89DD96}" type="slidenum">
              <a:rPr kumimoji="0" lang="zh-TW" altLang="en-US">
                <a:latin typeface="Calibri" panose="020F0502020204030204" pitchFamily="34" charset="0"/>
              </a:rPr>
              <a:pPr/>
              <a:t>12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5 : </a:t>
            </a:r>
            <a:r>
              <a:rPr lang="zh-TW" altLang="en-US" smtClean="0"/>
              <a:t>資料完整性與安全性</a:t>
            </a:r>
          </a:p>
        </p:txBody>
      </p:sp>
      <p:sp>
        <p:nvSpPr>
          <p:cNvPr id="35843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mtClean="0"/>
              <a:t>你有兩個銀行戶頭</a:t>
            </a:r>
          </a:p>
          <a:p>
            <a:pPr>
              <a:spcBef>
                <a:spcPts val="1200"/>
              </a:spcBef>
            </a:pPr>
            <a:endParaRPr lang="zh-TW" altLang="en-US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51363" y="1766888"/>
            <a:ext cx="418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A </a:t>
            </a:r>
            <a:r>
              <a:rPr lang="zh-TW" altLang="en-US">
                <a:solidFill>
                  <a:schemeClr val="tx1"/>
                </a:solidFill>
              </a:rPr>
              <a:t>銀行	 	</a:t>
            </a:r>
            <a:r>
              <a:rPr lang="en-US" altLang="zh-TW">
                <a:solidFill>
                  <a:schemeClr val="tx1"/>
                </a:solidFill>
              </a:rPr>
              <a:t>B </a:t>
            </a:r>
            <a:r>
              <a:rPr lang="zh-TW" altLang="en-US">
                <a:solidFill>
                  <a:schemeClr val="tx1"/>
                </a:solidFill>
              </a:rPr>
              <a:t>銀行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498975" y="2973388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$3,000</a:t>
            </a:r>
            <a:r>
              <a:rPr lang="zh-TW" altLang="en-US">
                <a:solidFill>
                  <a:schemeClr val="tx1"/>
                </a:solidFill>
              </a:rPr>
              <a:t>	 </a:t>
            </a:r>
            <a:r>
              <a:rPr lang="en-US" altLang="zh-TW">
                <a:solidFill>
                  <a:schemeClr val="tx1"/>
                </a:solidFill>
              </a:rPr>
              <a:t>$3,000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13263" y="4397375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$1,000</a:t>
            </a:r>
            <a:r>
              <a:rPr lang="zh-TW" altLang="en-US">
                <a:solidFill>
                  <a:schemeClr val="tx1"/>
                </a:solidFill>
              </a:rPr>
              <a:t>	 </a:t>
            </a:r>
            <a:r>
              <a:rPr lang="en-US" altLang="zh-TW">
                <a:solidFill>
                  <a:schemeClr val="tx1"/>
                </a:solidFill>
              </a:rPr>
              <a:t>$3,000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540250" y="5381625"/>
            <a:ext cx="340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$1,000</a:t>
            </a:r>
            <a:r>
              <a:rPr lang="zh-TW" altLang="en-US">
                <a:solidFill>
                  <a:schemeClr val="tx1"/>
                </a:solidFill>
              </a:rPr>
              <a:t>	 </a:t>
            </a:r>
            <a:r>
              <a:rPr lang="en-US" altLang="zh-TW">
                <a:solidFill>
                  <a:schemeClr val="tx1"/>
                </a:solidFill>
              </a:rPr>
              <a:t>$5,000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3552825" y="3452813"/>
            <a:ext cx="184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9600" y="2378075"/>
            <a:ext cx="7281863" cy="493713"/>
            <a:chOff x="384" y="1498"/>
            <a:chExt cx="4587" cy="311"/>
          </a:xfrm>
        </p:grpSpPr>
        <p:sp>
          <p:nvSpPr>
            <p:cNvPr id="35864" name="Text Box 8"/>
            <p:cNvSpPr txBox="1">
              <a:spLocks noChangeArrowheads="1"/>
            </p:cNvSpPr>
            <p:nvPr/>
          </p:nvSpPr>
          <p:spPr bwMode="auto">
            <a:xfrm>
              <a:off x="2825" y="1498"/>
              <a:ext cx="21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>
                  <a:solidFill>
                    <a:schemeClr val="tx1"/>
                  </a:solidFill>
                </a:rPr>
                <a:t>$        0</a:t>
              </a:r>
              <a:r>
                <a:rPr lang="zh-TW" altLang="en-US">
                  <a:solidFill>
                    <a:schemeClr val="tx1"/>
                  </a:solidFill>
                </a:rPr>
                <a:t>	 </a:t>
              </a:r>
              <a:r>
                <a:rPr lang="en-US" altLang="zh-TW">
                  <a:solidFill>
                    <a:schemeClr val="tx1"/>
                  </a:solidFill>
                </a:rPr>
                <a:t>$3,000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5865" name="Rectangle 14"/>
            <p:cNvSpPr>
              <a:spLocks noChangeArrowheads="1"/>
            </p:cNvSpPr>
            <p:nvPr/>
          </p:nvSpPr>
          <p:spPr bwMode="auto">
            <a:xfrm>
              <a:off x="384" y="1521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>
                  <a:solidFill>
                    <a:schemeClr val="tx1"/>
                  </a:solidFill>
                </a:rPr>
                <a:t>初始餘額</a:t>
              </a:r>
            </a:p>
          </p:txBody>
        </p:sp>
      </p:grp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52450" y="2974975"/>
            <a:ext cx="262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solidFill>
                  <a:schemeClr val="tx1"/>
                </a:solidFill>
              </a:rPr>
              <a:t>存</a:t>
            </a:r>
            <a:r>
              <a:rPr lang="en-US" altLang="zh-TW">
                <a:solidFill>
                  <a:schemeClr val="tx1"/>
                </a:solidFill>
              </a:rPr>
              <a:t>$3,000</a:t>
            </a:r>
            <a:r>
              <a:rPr lang="zh-TW" altLang="en-US">
                <a:solidFill>
                  <a:schemeClr val="tx1"/>
                </a:solidFill>
              </a:rPr>
              <a:t>到</a:t>
            </a:r>
            <a:r>
              <a:rPr lang="en-US" altLang="zh-TW">
                <a:solidFill>
                  <a:schemeClr val="tx1"/>
                </a:solidFill>
              </a:rPr>
              <a:t>A</a:t>
            </a:r>
            <a:r>
              <a:rPr lang="zh-TW" altLang="en-US">
                <a:solidFill>
                  <a:schemeClr val="tx1"/>
                </a:solidFill>
              </a:rPr>
              <a:t>銀行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92138" y="3749675"/>
            <a:ext cx="260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solidFill>
                  <a:schemeClr val="tx1"/>
                </a:solidFill>
              </a:rPr>
              <a:t>轉</a:t>
            </a:r>
            <a:r>
              <a:rPr lang="en-US" altLang="zh-TW">
                <a:solidFill>
                  <a:schemeClr val="tx1"/>
                </a:solidFill>
              </a:rPr>
              <a:t>$2,000</a:t>
            </a:r>
            <a:r>
              <a:rPr lang="zh-TW" altLang="en-US">
                <a:solidFill>
                  <a:schemeClr val="tx1"/>
                </a:solidFill>
              </a:rPr>
              <a:t>到</a:t>
            </a:r>
            <a:r>
              <a:rPr lang="en-US" altLang="zh-TW">
                <a:solidFill>
                  <a:schemeClr val="tx1"/>
                </a:solidFill>
              </a:rPr>
              <a:t>B</a:t>
            </a:r>
            <a:r>
              <a:rPr lang="zh-TW" altLang="en-US">
                <a:solidFill>
                  <a:schemeClr val="tx1"/>
                </a:solidFill>
              </a:rPr>
              <a:t>銀行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771525" y="4376738"/>
            <a:ext cx="3103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(1) A</a:t>
            </a:r>
            <a:r>
              <a:rPr lang="zh-TW" altLang="en-US">
                <a:solidFill>
                  <a:schemeClr val="tx1"/>
                </a:solidFill>
              </a:rPr>
              <a:t>銀行先扣</a:t>
            </a:r>
            <a:r>
              <a:rPr lang="en-US" altLang="zh-TW">
                <a:solidFill>
                  <a:schemeClr val="tx1"/>
                </a:solidFill>
              </a:rPr>
              <a:t>$2,000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87400" y="5373688"/>
            <a:ext cx="3081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tx1"/>
                </a:solidFill>
              </a:rPr>
              <a:t>(2) B</a:t>
            </a:r>
            <a:r>
              <a:rPr lang="zh-TW" altLang="en-US">
                <a:solidFill>
                  <a:schemeClr val="tx1"/>
                </a:solidFill>
              </a:rPr>
              <a:t>銀行再加</a:t>
            </a:r>
            <a:r>
              <a:rPr lang="en-US" altLang="zh-TW">
                <a:solidFill>
                  <a:schemeClr val="tx1"/>
                </a:solidFill>
              </a:rPr>
              <a:t>$2,000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457825" y="3481388"/>
            <a:ext cx="1214438" cy="700087"/>
            <a:chOff x="3438" y="2193"/>
            <a:chExt cx="765" cy="441"/>
          </a:xfrm>
        </p:grpSpPr>
        <p:sp>
          <p:nvSpPr>
            <p:cNvPr id="35862" name="AutoShape 19"/>
            <p:cNvSpPr>
              <a:spLocks noChangeArrowheads="1"/>
            </p:cNvSpPr>
            <p:nvPr/>
          </p:nvSpPr>
          <p:spPr bwMode="auto">
            <a:xfrm>
              <a:off x="3438" y="2442"/>
              <a:ext cx="765" cy="192"/>
            </a:xfrm>
            <a:prstGeom prst="curvedDownArrow">
              <a:avLst>
                <a:gd name="adj1" fmla="val 79688"/>
                <a:gd name="adj2" fmla="val 159375"/>
                <a:gd name="adj3" fmla="val 33333"/>
              </a:avLst>
            </a:prstGeom>
            <a:solidFill>
              <a:srgbClr val="990000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TW" sz="1800" b="0">
                <a:solidFill>
                  <a:schemeClr val="tx1"/>
                </a:solidFill>
              </a:endParaRPr>
            </a:p>
          </p:txBody>
        </p:sp>
        <p:sp>
          <p:nvSpPr>
            <p:cNvPr id="35863" name="Rectangle 20"/>
            <p:cNvSpPr>
              <a:spLocks noChangeArrowheads="1"/>
            </p:cNvSpPr>
            <p:nvPr/>
          </p:nvSpPr>
          <p:spPr bwMode="auto">
            <a:xfrm>
              <a:off x="3510" y="2193"/>
              <a:ext cx="5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chemeClr val="tx1"/>
                  </a:solidFill>
                </a:rPr>
                <a:t>$2,000</a:t>
              </a:r>
              <a:endParaRPr lang="zh-TW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0" y="4652963"/>
            <a:ext cx="7900988" cy="658812"/>
            <a:chOff x="0" y="2931"/>
            <a:chExt cx="4977" cy="415"/>
          </a:xfrm>
        </p:grpSpPr>
        <p:sp>
          <p:nvSpPr>
            <p:cNvPr id="35860" name="AutoShape 23"/>
            <p:cNvSpPr>
              <a:spLocks noChangeArrowheads="1"/>
            </p:cNvSpPr>
            <p:nvPr/>
          </p:nvSpPr>
          <p:spPr bwMode="auto">
            <a:xfrm>
              <a:off x="0" y="2931"/>
              <a:ext cx="576" cy="350"/>
            </a:xfrm>
            <a:prstGeom prst="lightningBolt">
              <a:avLst/>
            </a:prstGeom>
            <a:solidFill>
              <a:srgbClr val="FF9900"/>
            </a:solidFill>
            <a:ln w="25400">
              <a:solidFill>
                <a:srgbClr val="99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35861" name="Rectangle 24"/>
            <p:cNvSpPr>
              <a:spLocks noChangeArrowheads="1"/>
            </p:cNvSpPr>
            <p:nvPr/>
          </p:nvSpPr>
          <p:spPr bwMode="auto">
            <a:xfrm>
              <a:off x="575" y="3094"/>
              <a:ext cx="44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2000">
                  <a:solidFill>
                    <a:schemeClr val="tx1"/>
                  </a:solidFill>
                </a:rPr>
                <a:t>發生大地震</a:t>
              </a:r>
              <a:r>
                <a:rPr lang="en-US" altLang="zh-TW" sz="2000">
                  <a:solidFill>
                    <a:schemeClr val="tx1"/>
                  </a:solidFill>
                </a:rPr>
                <a:t>~</a:t>
              </a:r>
              <a:r>
                <a:rPr lang="zh-TW" altLang="en-US" sz="2000">
                  <a:solidFill>
                    <a:schemeClr val="tx1"/>
                  </a:solidFill>
                </a:rPr>
                <a:t>全台大停電 </a:t>
              </a:r>
              <a:r>
                <a:rPr lang="en-US" altLang="zh-TW" sz="2000">
                  <a:solidFill>
                    <a:schemeClr val="tx1"/>
                  </a:solidFill>
                </a:rPr>
                <a:t>------------------------------------</a:t>
              </a:r>
            </a:p>
          </p:txBody>
        </p:sp>
      </p:grp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4489450" y="3463925"/>
            <a:ext cx="4327525" cy="1439863"/>
            <a:chOff x="2828" y="2182"/>
            <a:chExt cx="2726" cy="907"/>
          </a:xfrm>
        </p:grpSpPr>
        <p:sp>
          <p:nvSpPr>
            <p:cNvPr id="35858" name="Rectangle 26"/>
            <p:cNvSpPr>
              <a:spLocks noChangeArrowheads="1"/>
            </p:cNvSpPr>
            <p:nvPr/>
          </p:nvSpPr>
          <p:spPr bwMode="auto">
            <a:xfrm>
              <a:off x="2828" y="2714"/>
              <a:ext cx="2051" cy="375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35859" name="Rectangle 28"/>
            <p:cNvSpPr>
              <a:spLocks noChangeArrowheads="1"/>
            </p:cNvSpPr>
            <p:nvPr/>
          </p:nvSpPr>
          <p:spPr bwMode="auto">
            <a:xfrm>
              <a:off x="4327" y="2182"/>
              <a:ext cx="12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6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>
                  <a:solidFill>
                    <a:schemeClr val="tx1"/>
                  </a:solidFill>
                </a:rPr>
                <a:t>為何會這樣</a:t>
              </a:r>
              <a:r>
                <a:rPr lang="en-US" altLang="zh-TW">
                  <a:solidFill>
                    <a:schemeClr val="tx1"/>
                  </a:solidFill>
                </a:rPr>
                <a:t>?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>
                  <a:solidFill>
                    <a:schemeClr val="tx1"/>
                  </a:solidFill>
                </a:rPr>
                <a:t>如何解決</a:t>
              </a:r>
              <a:r>
                <a:rPr lang="en-US" altLang="zh-TW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3585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D820A67-D5A5-43F3-92EB-A40240CDA430}" type="slidenum">
              <a:rPr kumimoji="0" lang="zh-TW" altLang="en-US">
                <a:latin typeface="Calibri" panose="020F0502020204030204" pitchFamily="34" charset="0"/>
              </a:rPr>
              <a:pPr/>
              <a:t>13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14" grpId="0"/>
      <p:bldP spid="15" grpId="0"/>
      <p:bldP spid="16" grpId="0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6 : </a:t>
            </a:r>
            <a:r>
              <a:rPr lang="zh-TW" altLang="en-US" smtClean="0"/>
              <a:t>更多資料庫的管理問題</a:t>
            </a:r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資料庫整合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你任職於某大金控公司客服部門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公司最近合併了銀行、保險、與證券公司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客戶打電話來問「為什麼還是收到三張帳單</a:t>
            </a:r>
            <a:r>
              <a:rPr lang="en-US" altLang="zh-TW" smtClean="0"/>
              <a:t>?</a:t>
            </a:r>
            <a:r>
              <a:rPr lang="zh-TW" altLang="en-US" smtClean="0"/>
              <a:t>」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保險的客戶打電話來，</a:t>
            </a:r>
            <a:r>
              <a:rPr lang="en-US" altLang="zh-TW" smtClean="0"/>
              <a:t> </a:t>
            </a:r>
            <a:r>
              <a:rPr lang="zh-TW" altLang="en-US" smtClean="0"/>
              <a:t>你卻調不出客戶資料</a:t>
            </a:r>
          </a:p>
          <a:p>
            <a:pPr>
              <a:lnSpc>
                <a:spcPct val="150000"/>
              </a:lnSpc>
            </a:pPr>
            <a:r>
              <a:rPr lang="zh-TW" altLang="en-US" smtClean="0"/>
              <a:t>資料庫安全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你任職於某大電視購物公司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聽聞拍賣網站有盜賣公司會員資料，一筆</a:t>
            </a:r>
            <a:r>
              <a:rPr lang="en-US" altLang="zh-TW" smtClean="0"/>
              <a:t>3</a:t>
            </a:r>
            <a:r>
              <a:rPr lang="zh-TW" altLang="en-US" smtClean="0"/>
              <a:t>元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好奇下載來看，結果是資料庫格式，卻不會用</a:t>
            </a:r>
            <a:r>
              <a:rPr lang="en-US" altLang="zh-TW" smtClean="0"/>
              <a:t>?</a:t>
            </a:r>
          </a:p>
          <a:p>
            <a:pPr>
              <a:lnSpc>
                <a:spcPct val="150000"/>
              </a:lnSpc>
            </a:pPr>
            <a:endParaRPr lang="zh-TW" altLang="en-US" smtClean="0"/>
          </a:p>
        </p:txBody>
      </p:sp>
      <p:sp>
        <p:nvSpPr>
          <p:cNvPr id="37892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7C69C54-BCE3-4490-AE7A-8CA05B31B300}" type="slidenum">
              <a:rPr kumimoji="0" lang="zh-TW" altLang="en-US">
                <a:latin typeface="Calibri" panose="020F0502020204030204" pitchFamily="34" charset="0"/>
              </a:rPr>
              <a:pPr/>
              <a:t>14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學習目的</a:t>
            </a: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686800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這是一門介紹基礎理論的課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資料庫背後的理論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管理資料庫應具備的觀念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資料庫可能衍生的相關議題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這是一門著重應用與實務的課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如何建立與使用資料庫 →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為例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靈活運用資料並進行查詢分析 </a:t>
            </a:r>
            <a:r>
              <a:rPr lang="en-US" altLang="zh-TW" dirty="0" smtClean="0"/>
              <a:t>Ex. </a:t>
            </a:r>
            <a:r>
              <a:rPr lang="zh-TW" altLang="en-US" dirty="0" smtClean="0"/>
              <a:t>問卷分析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 smtClean="0"/>
              <a:t>了解各種資料庫最新應用 </a:t>
            </a:r>
            <a:r>
              <a:rPr lang="en-US" altLang="zh-TW" dirty="0" smtClean="0"/>
              <a:t>Ex. Big Data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Data Science</a:t>
            </a:r>
            <a:endParaRPr lang="zh-TW" altLang="en-US" dirty="0" smtClean="0"/>
          </a:p>
        </p:txBody>
      </p:sp>
      <p:sp>
        <p:nvSpPr>
          <p:cNvPr id="38916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D12AB33-7BC3-4279-B6DC-5FC905D6A5AA}" type="slidenum">
              <a:rPr kumimoji="0" lang="zh-TW" altLang="en-US">
                <a:latin typeface="Calibri" panose="020F0502020204030204" pitchFamily="34" charset="0"/>
              </a:rPr>
              <a:pPr/>
              <a:t>15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授課重點</a:t>
            </a:r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Database Concepts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Entity-Relationship Model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Relational Database Design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Query Language and SQL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The Client/Server Database Environment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Data Warehousing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Big Data and </a:t>
            </a:r>
            <a:r>
              <a:rPr lang="en-US" altLang="zh-TW" dirty="0" smtClean="0"/>
              <a:t>Analytics</a:t>
            </a:r>
            <a:endParaRPr lang="en-US" altLang="zh-TW" dirty="0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789FE34-0E41-4CC6-A217-6B8A57582DAF}" type="slidenum">
              <a:rPr kumimoji="0" lang="zh-TW" altLang="en-US">
                <a:latin typeface="Calibri" panose="020F0502020204030204" pitchFamily="34" charset="0"/>
              </a:rPr>
              <a:pPr/>
              <a:t>16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授課與評分方式</a:t>
            </a: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課堂上課，</a:t>
            </a:r>
            <a:r>
              <a:rPr lang="en-US" altLang="zh-TW" dirty="0" smtClean="0"/>
              <a:t> </a:t>
            </a:r>
            <a:r>
              <a:rPr lang="zh-TW" altLang="en-US" dirty="0" smtClean="0"/>
              <a:t>配合應用解說與討論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評分方式</a:t>
            </a:r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作業報告</a:t>
            </a:r>
            <a:r>
              <a:rPr lang="en-US" altLang="zh-TW" dirty="0" smtClean="0"/>
              <a:t>			30%</a:t>
            </a:r>
            <a:endParaRPr lang="zh-TW" altLang="en-US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期中考</a:t>
            </a:r>
            <a:r>
              <a:rPr lang="en-US" altLang="zh-TW" dirty="0" smtClean="0"/>
              <a:t>			30%</a:t>
            </a:r>
            <a:endParaRPr lang="zh-TW" altLang="en-US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期末考及分組專題</a:t>
            </a:r>
            <a:r>
              <a:rPr lang="en-US" altLang="zh-TW" dirty="0" smtClean="0"/>
              <a:t>	40%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課程網址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http://homepage.ntu.edu.tw/~</a:t>
            </a:r>
            <a:r>
              <a:rPr lang="en-US" altLang="zh-TW" dirty="0" smtClean="0"/>
              <a:t>wyang/db2018</a:t>
            </a:r>
            <a:endParaRPr lang="zh-TW" altLang="en-US" dirty="0" smtClean="0"/>
          </a:p>
        </p:txBody>
      </p:sp>
      <p:sp>
        <p:nvSpPr>
          <p:cNvPr id="4096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8482641-AC66-42AB-A82B-A45F3F09583F}" type="slidenum">
              <a:rPr kumimoji="0" lang="zh-TW" altLang="en-US">
                <a:latin typeface="Calibri" panose="020F0502020204030204" pitchFamily="34" charset="0"/>
              </a:rPr>
              <a:pPr/>
              <a:t>17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副標題 2"/>
          <p:cNvSpPr>
            <a:spLocks noGrp="1"/>
          </p:cNvSpPr>
          <p:nvPr>
            <p:ph type="subTitle" idx="4294967295"/>
          </p:nvPr>
        </p:nvSpPr>
        <p:spPr>
          <a:xfrm>
            <a:off x="1403350" y="4149725"/>
            <a:ext cx="6400800" cy="1008063"/>
          </a:xfrm>
        </p:spPr>
        <p:txBody>
          <a:bodyPr/>
          <a:lstStyle/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楊立偉教授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台灣大學工商管理學系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0" y="1989138"/>
            <a:ext cx="9144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chemeClr val="tx1"/>
                </a:solidFill>
                <a:latin typeface="Arial" panose="020B0604020202020204" pitchFamily="34" charset="0"/>
              </a:rPr>
              <a:t>Introduction to Database Management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chemeClr val="tx1"/>
                </a:solidFill>
                <a:latin typeface="Arial" panose="020B0604020202020204" pitchFamily="34" charset="0"/>
              </a:rPr>
              <a:t>資料庫發展趨勢</a:t>
            </a:r>
            <a:endParaRPr lang="zh-TW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616585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TW" sz="1600" b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600" b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Confidential and Proprietary</a:t>
            </a:r>
          </a:p>
        </p:txBody>
      </p:sp>
      <p:sp>
        <p:nvSpPr>
          <p:cNvPr id="41990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33B0A01-DD73-4A80-9264-C34D73048DA3}" type="slidenum">
              <a:rPr kumimoji="0" lang="zh-TW" altLang="en-US" smtClean="0">
                <a:latin typeface="Calibri" panose="020F0502020204030204" pitchFamily="34" charset="0"/>
              </a:rPr>
              <a:pPr/>
              <a:t>18</a:t>
            </a:fld>
            <a:endParaRPr kumimoji="0" lang="zh-TW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Trend of Big Data</a:t>
            </a:r>
            <a:endParaRPr lang="zh-TW" altLang="en-US" smtClean="0"/>
          </a:p>
        </p:txBody>
      </p:sp>
      <p:sp>
        <p:nvSpPr>
          <p:cNvPr id="44035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/>
              <a:t>Big Data </a:t>
            </a:r>
            <a:r>
              <a:rPr lang="zh-TW" altLang="en-US" smtClean="0"/>
              <a:t>係指資料大量成長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根據</a:t>
            </a:r>
            <a:r>
              <a:rPr lang="en-US" altLang="zh-TW" smtClean="0"/>
              <a:t>IBM</a:t>
            </a:r>
            <a:r>
              <a:rPr lang="zh-TW" altLang="en-US" smtClean="0"/>
              <a:t>的研究，全世界</a:t>
            </a:r>
            <a:r>
              <a:rPr lang="en-US" altLang="zh-TW" smtClean="0"/>
              <a:t>90%</a:t>
            </a:r>
            <a:r>
              <a:rPr lang="zh-TW" altLang="en-US" smtClean="0"/>
              <a:t>的資料是在過去</a:t>
            </a:r>
            <a:r>
              <a:rPr lang="en-US" altLang="zh-TW" smtClean="0"/>
              <a:t>2</a:t>
            </a:r>
            <a:r>
              <a:rPr lang="zh-TW" altLang="en-US" smtClean="0"/>
              <a:t>年產生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Google</a:t>
            </a:r>
            <a:r>
              <a:rPr lang="zh-TW" altLang="en-US" smtClean="0"/>
              <a:t>、</a:t>
            </a:r>
            <a:r>
              <a:rPr lang="en-US" altLang="zh-TW" smtClean="0"/>
              <a:t>Facebook </a:t>
            </a:r>
            <a:r>
              <a:rPr lang="zh-TW" altLang="en-US" smtClean="0"/>
              <a:t>等，就是站在</a:t>
            </a:r>
            <a:r>
              <a:rPr lang="en-US" altLang="zh-TW" smtClean="0"/>
              <a:t>Big Data</a:t>
            </a:r>
            <a:r>
              <a:rPr lang="zh-TW" altLang="en-US" smtClean="0"/>
              <a:t>上的範例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巨大的數據源，將改變整個學術界，商界和政府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依賴資料庫工具處理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包括 </a:t>
            </a:r>
            <a:r>
              <a:rPr lang="en-US" altLang="zh-TW" smtClean="0"/>
              <a:t>capture</a:t>
            </a:r>
            <a:r>
              <a:rPr lang="zh-TW" altLang="en-US" smtClean="0"/>
              <a:t>，</a:t>
            </a:r>
            <a:r>
              <a:rPr lang="en-US" altLang="zh-TW" smtClean="0"/>
              <a:t> storage</a:t>
            </a:r>
            <a:r>
              <a:rPr lang="zh-TW" altLang="en-US" smtClean="0"/>
              <a:t>，</a:t>
            </a:r>
            <a:r>
              <a:rPr lang="en-US" altLang="zh-TW" smtClean="0"/>
              <a:t> search</a:t>
            </a:r>
            <a:r>
              <a:rPr lang="zh-TW" altLang="en-US" smtClean="0"/>
              <a:t>，</a:t>
            </a:r>
            <a:r>
              <a:rPr lang="en-US" altLang="zh-TW" smtClean="0"/>
              <a:t> analytics </a:t>
            </a:r>
            <a:r>
              <a:rPr lang="zh-TW" altLang="en-US" smtClean="0"/>
              <a:t>等</a:t>
            </a:r>
            <a:endParaRPr lang="en-US" altLang="zh-TW" smtClean="0"/>
          </a:p>
          <a:p>
            <a:pPr>
              <a:spcBef>
                <a:spcPts val="1200"/>
              </a:spcBef>
            </a:pPr>
            <a:endParaRPr lang="zh-TW" altLang="en-US" smtClean="0"/>
          </a:p>
        </p:txBody>
      </p:sp>
      <p:sp>
        <p:nvSpPr>
          <p:cNvPr id="44036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0E45ADA-5F24-42BD-A7D6-135CCA733DF5}" type="slidenum">
              <a:rPr kumimoji="0" lang="zh-TW" altLang="en-US">
                <a:latin typeface="Calibri" panose="020F0502020204030204" pitchFamily="34" charset="0"/>
              </a:rPr>
              <a:pPr/>
              <a:t>19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57200" y="8366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 kern="1200">
                <a:solidFill>
                  <a:srgbClr val="004692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 kern="1200">
                <a:solidFill>
                  <a:srgbClr val="0077C8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sz="2000"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‐"/>
              <a:defRPr kern="1200">
                <a:solidFill>
                  <a:srgbClr val="7F7F7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kumimoji="0" lang="zh-TW" altLang="en-US" dirty="0" smtClean="0"/>
              <a:t>研究領域為資料庫及語意分析技術、知識管理、數位行銷</a:t>
            </a:r>
            <a:endParaRPr kumimoji="0" lang="zh-TW" altLang="en-US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kumimoji="0" lang="en-US" altLang="zh-TW" dirty="0" smtClean="0"/>
          </a:p>
        </p:txBody>
      </p:sp>
      <p:sp>
        <p:nvSpPr>
          <p:cNvPr id="23555" name="標題 5"/>
          <p:cNvSpPr>
            <a:spLocks noGrp="1"/>
          </p:cNvSpPr>
          <p:nvPr>
            <p:ph type="title"/>
          </p:nvPr>
        </p:nvSpPr>
        <p:spPr bwMode="auto">
          <a:xfrm>
            <a:off x="428625" y="188913"/>
            <a:ext cx="8229600" cy="7032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z="3600" smtClean="0"/>
              <a:t>楊立偉老師</a:t>
            </a:r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669AF9-31B6-401A-8C2C-220567E7F419}" type="slidenum">
              <a:rPr kumimoji="0" lang="zh-TW" altLang="en-US" sz="1200">
                <a:solidFill>
                  <a:srgbClr val="00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z="1200">
              <a:solidFill>
                <a:srgbClr val="000000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0825" y="1527175"/>
          <a:ext cx="8640763" cy="4480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現任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台大工管系暨商研所兼任助理教授</a:t>
                      </a:r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2006~</a:t>
                      </a:r>
                      <a:endParaRPr lang="zh-TW" altLang="en-US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87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資訊及通信國家標準技術委員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7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意藍資訊　　　董事總經理（創辦人）</a:t>
                      </a:r>
                      <a:r>
                        <a:rPr lang="zh-TW" altLang="en-US" sz="11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1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1999~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　　　　　國內規模最大的網路情報與社群口碑自動分析平台　　　　　　　</a:t>
                      </a: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7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龍捲風科技　　董事總經理</a:t>
                      </a:r>
                      <a:endParaRPr lang="en-US" altLang="zh-TW" sz="20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　　　　　　　國內企業搜尋引擎市佔率最高；國際檢索競賽第一名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7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經歷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智威湯遜數位行銷首席顧問、尚藍互動行銷共同創辦人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87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年獲選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 MVP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最有價值經理人，擁有超過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項語意分析專利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87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2012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年獲國家雲端創新獎、數位時代「創業之星」首獎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38" marR="91438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z="3600" smtClean="0"/>
              <a:t>美國政府 </a:t>
            </a:r>
            <a:r>
              <a:rPr lang="en-US" altLang="zh-TW" sz="3600" smtClean="0"/>
              <a:t>: Big Data is a Big Deal </a:t>
            </a:r>
            <a:endParaRPr lang="zh-TW" altLang="en-US" sz="3600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BC2A76-9AA0-49DF-9D2A-70E98D213BB7}" type="slidenum">
              <a:rPr lang="zh-TW" altLang="en-US" sz="1800" b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TW" altLang="en-US" sz="1800" b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5061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005138"/>
            <a:ext cx="75311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5"/>
          <p:cNvSpPr>
            <a:spLocks noChangeArrowheads="1"/>
          </p:cNvSpPr>
          <p:nvPr/>
        </p:nvSpPr>
        <p:spPr bwMode="auto">
          <a:xfrm>
            <a:off x="468313" y="1057275"/>
            <a:ext cx="81216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2000" b="0">
                <a:solidFill>
                  <a:schemeClr val="tx1"/>
                </a:solidFill>
              </a:rPr>
              <a:t>白宮啟動「海量資料研究和發展計畫」，包括</a:t>
            </a:r>
            <a:r>
              <a:rPr lang="en-US" altLang="zh-TW" sz="2000" b="0">
                <a:solidFill>
                  <a:schemeClr val="tx1"/>
                </a:solidFill>
              </a:rPr>
              <a:t>Big Data</a:t>
            </a:r>
            <a:r>
              <a:rPr lang="zh-TW" altLang="en-US" sz="2000" b="0">
                <a:solidFill>
                  <a:schemeClr val="tx1"/>
                </a:solidFill>
              </a:rPr>
              <a:t>分析及在醫療、天氣和國防等領域的運用；白宮並將數據資料定義為「</a:t>
            </a:r>
            <a:r>
              <a:rPr lang="zh-TW" altLang="en-US" sz="2000">
                <a:solidFill>
                  <a:srgbClr val="C00000"/>
                </a:solidFill>
              </a:rPr>
              <a:t>未來的新石油</a:t>
            </a:r>
            <a:r>
              <a:rPr lang="zh-TW" altLang="en-US" sz="2000" b="0">
                <a:solidFill>
                  <a:schemeClr val="tx1"/>
                </a:solidFill>
              </a:rPr>
              <a:t>」。一個國家擁有數據資料的規模和解釋運用的能力，已成為一國核心資產和國力指標。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8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哈佛 </a:t>
            </a:r>
            <a:r>
              <a:rPr lang="en-US" altLang="zh-TW" smtClean="0"/>
              <a:t>: </a:t>
            </a:r>
            <a:r>
              <a:rPr lang="zh-TW" altLang="en-US" smtClean="0"/>
              <a:t>資料科學家是</a:t>
            </a:r>
            <a:r>
              <a:rPr lang="en-US" altLang="zh-TW" smtClean="0"/>
              <a:t>21</a:t>
            </a:r>
            <a:r>
              <a:rPr lang="zh-TW" altLang="en-US" smtClean="0"/>
              <a:t>世紀最迷人的工作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"Data Scientist : The sexist job of the 21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century"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DAD36C-BC06-4786-A234-C0FC80C9DBC9}" type="slidenum">
              <a:rPr lang="zh-TW" altLang="en-US" sz="1800" b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TW" altLang="en-US" sz="1800" b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608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682750"/>
            <a:ext cx="377031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728788"/>
            <a:ext cx="4003675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05238"/>
            <a:ext cx="40227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矩形 1"/>
          <p:cNvSpPr>
            <a:spLocks noChangeArrowheads="1"/>
          </p:cNvSpPr>
          <p:nvPr/>
        </p:nvSpPr>
        <p:spPr bwMode="auto">
          <a:xfrm>
            <a:off x="850900" y="6265863"/>
            <a:ext cx="3567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>
                <a:solidFill>
                  <a:schemeClr val="tx1"/>
                </a:solidFill>
              </a:rPr>
              <a:t>Harvard Business Review, Oct 2012 </a:t>
            </a:r>
            <a:endParaRPr lang="zh-TW" altLang="en-US" sz="16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47108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2175"/>
            <a:ext cx="60547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0"/>
            <a:ext cx="68961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矩形 5"/>
          <p:cNvSpPr>
            <a:spLocks noChangeArrowheads="1"/>
          </p:cNvSpPr>
          <p:nvPr/>
        </p:nvSpPr>
        <p:spPr bwMode="auto">
          <a:xfrm>
            <a:off x="395288" y="1196975"/>
            <a:ext cx="4572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TW" altLang="en-US" sz="2000" b="0">
                <a:solidFill>
                  <a:srgbClr val="000000"/>
                </a:solidFill>
              </a:rPr>
              <a:t>開放資料</a:t>
            </a:r>
            <a:endParaRPr lang="en-US" altLang="zh-TW" sz="2000" b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TW" altLang="en-US" sz="2000" b="0">
                <a:solidFill>
                  <a:srgbClr val="000000"/>
                </a:solidFill>
              </a:rPr>
              <a:t>開放政府</a:t>
            </a:r>
            <a:endParaRPr lang="en-US" altLang="zh-TW" sz="2000" b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TW" altLang="en-US" sz="2000" b="0">
                <a:solidFill>
                  <a:srgbClr val="000000"/>
                </a:solidFill>
              </a:rPr>
              <a:t>民間協作</a:t>
            </a:r>
          </a:p>
        </p:txBody>
      </p:sp>
      <p:sp>
        <p:nvSpPr>
          <p:cNvPr id="4711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AEAD291-108C-4FFA-A8D2-766AAC186890}" type="slidenum">
              <a:rPr kumimoji="0" lang="zh-TW" altLang="en-US">
                <a:latin typeface="Calibri" panose="020F0502020204030204" pitchFamily="34" charset="0"/>
              </a:rPr>
              <a:pPr/>
              <a:t>22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Big Data </a:t>
            </a:r>
            <a:r>
              <a:rPr lang="zh-TW" altLang="en-US" smtClean="0"/>
              <a:t>四大特性</a:t>
            </a:r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4813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19250"/>
            <a:ext cx="8713787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225" y="6181725"/>
            <a:ext cx="227647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: IBM Big Data Hub</a:t>
            </a:r>
          </a:p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http://www.ibmbigdatahub.com/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13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1508CF2-AF91-42E4-ADB1-3DDF7C33FA3D}" type="slidenum">
              <a:rPr kumimoji="0" lang="zh-TW" altLang="en-US">
                <a:latin typeface="Calibri" panose="020F0502020204030204" pitchFamily="34" charset="0"/>
              </a:rPr>
              <a:pPr/>
              <a:t>23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Database rules the world (1)</a:t>
            </a:r>
            <a:endParaRPr lang="zh-TW" altLang="en-US" smtClean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r>
              <a:rPr lang="en-US" altLang="zh-TW" smtClean="0"/>
              <a:t>2017 top 10 richest persons from Forbes</a:t>
            </a:r>
          </a:p>
          <a:p>
            <a:endParaRPr lang="zh-TW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3275" y="1700213"/>
          <a:ext cx="7369176" cy="446563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89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Name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Wealth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Industry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Nationality</a:t>
                      </a:r>
                      <a:endParaRPr lang="zh-TW" altLang="en-US" sz="20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1449" marR="9144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1.</a:t>
                      </a:r>
                      <a:r>
                        <a:rPr lang="en-US" sz="2000" u="none" strike="noStrike" dirty="0"/>
                        <a:t> </a:t>
                      </a:r>
                      <a:r>
                        <a:rPr lang="en-US" sz="2000" u="none" strike="noStrike" dirty="0" smtClean="0"/>
                        <a:t>Bill Gates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$86.0B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/>
                        <a:t>Microsoft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2.</a:t>
                      </a:r>
                      <a:r>
                        <a:rPr lang="en-US" sz="2000" u="none" strike="noStrike" dirty="0"/>
                        <a:t> Warren Buffett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$75.6B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Finance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286193165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3. Jeff Bezos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$72.8B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Amazon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4.</a:t>
                      </a:r>
                      <a:r>
                        <a:rPr lang="en-US" sz="2000" u="none" strike="noStrike" dirty="0"/>
                        <a:t> </a:t>
                      </a:r>
                      <a:r>
                        <a:rPr lang="en-US" sz="2000" u="none" strike="noStrike" dirty="0" err="1"/>
                        <a:t>Amancio</a:t>
                      </a:r>
                      <a:r>
                        <a:rPr lang="en-US" sz="2000" u="none" strike="noStrike" dirty="0"/>
                        <a:t> Ortega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$71.3B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Zara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Spain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3375111582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5. Mark Zuckerberg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$56.0B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Facebook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713332820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sv-SE" sz="2000" u="none" strike="noStrike" dirty="0" smtClean="0"/>
                        <a:t>6.</a:t>
                      </a:r>
                      <a:r>
                        <a:rPr lang="sv-SE" sz="2000" u="none" strike="noStrike" dirty="0"/>
                        <a:t> Carlos Slim </a:t>
                      </a:r>
                      <a:r>
                        <a:rPr lang="sv-SE" sz="2000" u="none" strike="noStrike" dirty="0" smtClean="0"/>
                        <a:t>Helu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$54.5B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Telecom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/>
                        <a:t>Mexico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</a:rPr>
                        <a:t>7. Lawrence Ellison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</a:rPr>
                        <a:t>$52.2B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solidFill>
                            <a:srgbClr val="C00000"/>
                          </a:solidFill>
                        </a:rPr>
                        <a:t>Oracle 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>
                          <a:solidFill>
                            <a:srgbClr val="C00000"/>
                          </a:solidFill>
                        </a:rPr>
                        <a:t>USA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8.</a:t>
                      </a:r>
                      <a:r>
                        <a:rPr lang="en-US" sz="2000" u="none" strike="noStrike" dirty="0"/>
                        <a:t> </a:t>
                      </a:r>
                      <a:r>
                        <a:rPr lang="en-US" sz="2000" u="none" strike="noStrike" dirty="0" smtClean="0"/>
                        <a:t>Charles Koch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$48.3B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Oil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8. David Koch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$48.3B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Oil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/>
                        <a:t>10. Michael Bloomberg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$47.5B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Bloomberg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 smtClean="0"/>
                        <a:t>USA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6" marR="9526" marT="9527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0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AF26536-B013-422B-B669-9D52FDE70695}" type="slidenum">
              <a:rPr kumimoji="0" lang="zh-TW" altLang="en-US">
                <a:latin typeface="Calibri" panose="020F0502020204030204" pitchFamily="34" charset="0"/>
              </a:rPr>
              <a:pPr/>
              <a:t>24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Database rules the world (2)</a:t>
            </a:r>
            <a:endParaRPr lang="zh-TW" altLang="en-US" smtClean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/>
              <a:t>about ORACLE</a:t>
            </a:r>
          </a:p>
          <a:p>
            <a:pPr lvl="1">
              <a:lnSpc>
                <a:spcPct val="150000"/>
              </a:lnSpc>
            </a:pPr>
            <a:r>
              <a:rPr lang="zh-TW" altLang="en-US" smtClean="0"/>
              <a:t>繼</a:t>
            </a:r>
            <a:r>
              <a:rPr lang="en-US" altLang="zh-TW" smtClean="0"/>
              <a:t>Microsoft</a:t>
            </a:r>
            <a:r>
              <a:rPr lang="zh-TW" altLang="en-US" smtClean="0"/>
              <a:t>後，全球收入第二多的軟體公司 </a:t>
            </a:r>
            <a:r>
              <a:rPr lang="en-US" altLang="zh-TW" smtClean="0"/>
              <a:t>(</a:t>
            </a:r>
            <a:r>
              <a:rPr lang="zh-TW" altLang="en-US" smtClean="0"/>
              <a:t>超越</a:t>
            </a:r>
            <a:r>
              <a:rPr lang="en-US" altLang="zh-TW" smtClean="0"/>
              <a:t>IBM)</a:t>
            </a:r>
          </a:p>
          <a:p>
            <a:pPr lvl="1">
              <a:lnSpc>
                <a:spcPct val="150000"/>
              </a:lnSpc>
            </a:pPr>
            <a:r>
              <a:rPr lang="en-US" altLang="zh-TW" smtClean="0"/>
              <a:t>1977</a:t>
            </a:r>
            <a:r>
              <a:rPr lang="zh-TW" altLang="en-US" smtClean="0"/>
              <a:t>年在矽谷由</a:t>
            </a:r>
            <a:r>
              <a:rPr lang="en-US" altLang="zh-TW" smtClean="0"/>
              <a:t>3</a:t>
            </a:r>
            <a:r>
              <a:rPr lang="zh-TW" altLang="en-US" smtClean="0"/>
              <a:t>人合資成立，當時</a:t>
            </a:r>
            <a:r>
              <a:rPr lang="en-US" altLang="zh-TW" smtClean="0"/>
              <a:t>IBM</a:t>
            </a:r>
            <a:r>
              <a:rPr lang="zh-TW" altLang="en-US" smtClean="0"/>
              <a:t>發表「關聯資料庫」的論文，</a:t>
            </a:r>
            <a:r>
              <a:rPr lang="en-US" altLang="zh-TW" smtClean="0"/>
              <a:t>Ellison</a:t>
            </a:r>
            <a:r>
              <a:rPr lang="zh-TW" altLang="en-US" smtClean="0"/>
              <a:t>以此造出新資料庫，名為甲骨文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首年賺不到百萬美元，</a:t>
            </a:r>
            <a:r>
              <a:rPr lang="en-US" altLang="zh-TW" smtClean="0"/>
              <a:t>10</a:t>
            </a:r>
            <a:r>
              <a:rPr lang="zh-TW" altLang="en-US" smtClean="0"/>
              <a:t>年內迅速冒起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en-US" altLang="zh-TW" smtClean="0"/>
              <a:t>2017</a:t>
            </a:r>
            <a:r>
              <a:rPr lang="zh-TW" altLang="en-US" smtClean="0"/>
              <a:t>年市值</a:t>
            </a:r>
            <a:r>
              <a:rPr lang="en-US" altLang="zh-TW" smtClean="0"/>
              <a:t>2066</a:t>
            </a:r>
            <a:r>
              <a:rPr lang="zh-TW" altLang="en-US" smtClean="0"/>
              <a:t>億美元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現況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年營收</a:t>
            </a:r>
            <a:r>
              <a:rPr lang="en-US" altLang="zh-TW" smtClean="0"/>
              <a:t>382</a:t>
            </a:r>
            <a:r>
              <a:rPr lang="zh-TW" altLang="en-US" smtClean="0"/>
              <a:t>億美元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全球有</a:t>
            </a:r>
            <a:r>
              <a:rPr lang="en-US" altLang="zh-TW" smtClean="0"/>
              <a:t>38</a:t>
            </a:r>
            <a:r>
              <a:rPr lang="zh-TW" altLang="en-US" smtClean="0"/>
              <a:t>萬個客戶，</a:t>
            </a:r>
            <a:r>
              <a:rPr lang="en-US" altLang="zh-TW" smtClean="0"/>
              <a:t>1400</a:t>
            </a:r>
            <a:r>
              <a:rPr lang="zh-TW" altLang="en-US" smtClean="0"/>
              <a:t>萬個開發者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財星</a:t>
            </a:r>
            <a:r>
              <a:rPr lang="en-US" altLang="zh-TW" smtClean="0"/>
              <a:t>100</a:t>
            </a:r>
            <a:r>
              <a:rPr lang="zh-TW" altLang="en-US" smtClean="0"/>
              <a:t>大企業全使用</a:t>
            </a:r>
            <a:r>
              <a:rPr lang="en-US" altLang="zh-TW" smtClean="0"/>
              <a:t>Oracle</a:t>
            </a:r>
            <a:r>
              <a:rPr lang="zh-TW" altLang="en-US" smtClean="0"/>
              <a:t>的資料庫</a:t>
            </a:r>
          </a:p>
        </p:txBody>
      </p:sp>
      <p:pic>
        <p:nvPicPr>
          <p:cNvPr id="5018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3859213"/>
            <a:ext cx="34067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B0E3CE5-90AA-45DA-8C56-CA87B0CB9A17}" type="slidenum">
              <a:rPr kumimoji="0" lang="zh-TW" altLang="en-US">
                <a:latin typeface="Calibri" panose="020F0502020204030204" pitchFamily="34" charset="0"/>
              </a:rPr>
              <a:pPr/>
              <a:t>25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Database rules the world (3)</a:t>
            </a:r>
            <a:endParaRPr lang="zh-TW" altLang="en-US" smtClean="0"/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>
          <a:xfrm>
            <a:off x="179388" y="1125538"/>
            <a:ext cx="8507412" cy="51435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mtClean="0"/>
              <a:t>產業 </a:t>
            </a:r>
            <a:r>
              <a:rPr lang="en-US" altLang="zh-TW" smtClean="0"/>
              <a:t>#1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金融 </a:t>
            </a:r>
            <a:r>
              <a:rPr lang="en-US" altLang="zh-TW" smtClean="0"/>
              <a:t>Banking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通信與媒體 </a:t>
            </a:r>
            <a:r>
              <a:rPr lang="en-US" altLang="zh-TW" smtClean="0"/>
              <a:t>Telecom &amp; media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建築 </a:t>
            </a:r>
            <a:r>
              <a:rPr lang="en-US" altLang="zh-TW" smtClean="0"/>
              <a:t>Construction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製造 </a:t>
            </a:r>
            <a:r>
              <a:rPr lang="en-US" altLang="zh-TW" smtClean="0"/>
              <a:t>Manufacturing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生技醫療 </a:t>
            </a:r>
            <a:r>
              <a:rPr lang="en-US" altLang="zh-TW" smtClean="0"/>
              <a:t>Life sciences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TW" smtClean="0"/>
              <a:t>	and healthcare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專業服務 </a:t>
            </a:r>
            <a:r>
              <a:rPr lang="en-US" altLang="zh-TW" smtClean="0"/>
              <a:t>Professional services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政府 </a:t>
            </a:r>
            <a:r>
              <a:rPr lang="en-US" altLang="zh-TW" smtClean="0"/>
              <a:t>Public sector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零售 </a:t>
            </a:r>
            <a:r>
              <a:rPr lang="en-US" altLang="zh-TW" smtClean="0"/>
              <a:t>Retail</a:t>
            </a:r>
          </a:p>
          <a:p>
            <a:pPr lvl="1">
              <a:spcBef>
                <a:spcPts val="1200"/>
              </a:spcBef>
            </a:pPr>
            <a:r>
              <a:rPr lang="zh-TW" altLang="en-US" smtClean="0"/>
              <a:t>運輸 </a:t>
            </a:r>
            <a:r>
              <a:rPr lang="en-US" altLang="zh-TW" smtClean="0"/>
              <a:t>Transportation</a:t>
            </a:r>
          </a:p>
        </p:txBody>
      </p:sp>
      <p:sp>
        <p:nvSpPr>
          <p:cNvPr id="51204" name="內容版面配置區 2"/>
          <p:cNvSpPr txBox="1">
            <a:spLocks/>
          </p:cNvSpPr>
          <p:nvPr/>
        </p:nvSpPr>
        <p:spPr bwMode="auto">
          <a:xfrm>
            <a:off x="4356100" y="1125538"/>
            <a:ext cx="47879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ts val="1200"/>
              </a:spcBef>
            </a:pPr>
            <a:r>
              <a:rPr kumimoji="0" lang="zh-TW" altLang="en-US"/>
              <a:t>企業 </a:t>
            </a:r>
            <a:r>
              <a:rPr kumimoji="0" lang="en-US" altLang="zh-TW"/>
              <a:t>#1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大航空公司</a:t>
            </a:r>
            <a:r>
              <a:rPr kumimoji="0" lang="en-US" altLang="zh-TW"/>
              <a:t> airlines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大汽車公司 </a:t>
            </a:r>
            <a:r>
              <a:rPr kumimoji="0" lang="en-US" altLang="zh-TW"/>
              <a:t>automotive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大政府機構 </a:t>
            </a:r>
            <a:r>
              <a:rPr kumimoji="0" lang="en-US" altLang="zh-TW"/>
              <a:t>governments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大高科技公司 </a:t>
            </a:r>
            <a:r>
              <a:rPr kumimoji="0" lang="en-US" altLang="zh-TW"/>
              <a:t>high tech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大保險公司 </a:t>
            </a:r>
            <a:r>
              <a:rPr kumimoji="0" lang="en-US" altLang="zh-TW"/>
              <a:t>insurers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大製造公司 </a:t>
            </a:r>
            <a:r>
              <a:rPr kumimoji="0" lang="en-US" altLang="zh-TW"/>
              <a:t>manufacturers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大石油公司 </a:t>
            </a:r>
            <a:r>
              <a:rPr kumimoji="0" lang="en-US" altLang="zh-TW"/>
              <a:t>oil and gas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大製藥公司 </a:t>
            </a:r>
            <a:r>
              <a:rPr kumimoji="0" lang="en-US" altLang="zh-TW"/>
              <a:t>pharmas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大水電公司 </a:t>
            </a:r>
            <a:r>
              <a:rPr kumimoji="0" lang="en-US" altLang="zh-TW"/>
              <a:t>utilities</a:t>
            </a:r>
          </a:p>
          <a:p>
            <a:pPr lvl="1">
              <a:spcBef>
                <a:spcPts val="1200"/>
              </a:spcBef>
            </a:pPr>
            <a:r>
              <a:rPr kumimoji="0" lang="zh-TW" altLang="en-US"/>
              <a:t>前</a:t>
            </a:r>
            <a:r>
              <a:rPr kumimoji="0" lang="en-US" altLang="zh-TW"/>
              <a:t>20</a:t>
            </a:r>
            <a:r>
              <a:rPr kumimoji="0" lang="zh-TW" altLang="en-US"/>
              <a:t>大銀行公司 </a:t>
            </a:r>
            <a:r>
              <a:rPr kumimoji="0" lang="en-US" altLang="zh-TW"/>
              <a:t>banks</a:t>
            </a:r>
            <a:endParaRPr kumimoji="0" lang="zh-TW" altLang="en-US"/>
          </a:p>
        </p:txBody>
      </p:sp>
      <p:sp>
        <p:nvSpPr>
          <p:cNvPr id="51205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6A8EAE8-C174-4A69-8256-F93DF5DB3518}" type="slidenum">
              <a:rPr kumimoji="0" lang="zh-TW" altLang="en-US">
                <a:latin typeface="Calibri" panose="020F0502020204030204" pitchFamily="34" charset="0"/>
              </a:rPr>
              <a:pPr/>
              <a:t>26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Growth drivers</a:t>
            </a:r>
            <a:endParaRPr lang="zh-TW" altLang="en-US" smtClean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TW" dirty="0" smtClean="0"/>
              <a:t>Microsoft : 《The Fourth Paradigm: Data-Intensive Scientific Discovery》</a:t>
            </a:r>
          </a:p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科學發展走過「實驗、理論、計算」三個典範，將近入以「資料」為重點的第四典範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TW" dirty="0" smtClean="0"/>
              <a:t>IDC:</a:t>
            </a:r>
          </a:p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需管理的資料持續爆炸性成長</a:t>
            </a:r>
            <a:endParaRPr lang="en-US" altLang="zh-TW" dirty="0" smtClean="0"/>
          </a:p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商業智慧 </a:t>
            </a:r>
            <a:r>
              <a:rPr lang="en-US" altLang="zh-TW" dirty="0" smtClean="0"/>
              <a:t>(business intelligence) </a:t>
            </a:r>
            <a:r>
              <a:rPr lang="zh-TW" altLang="en-US" dirty="0" smtClean="0"/>
              <a:t>需求持續成長</a:t>
            </a:r>
            <a:endParaRPr lang="en-US" altLang="zh-TW" dirty="0" smtClean="0"/>
          </a:p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新的資料庫技術創造新的機會</a:t>
            </a:r>
          </a:p>
        </p:txBody>
      </p:sp>
      <p:sp>
        <p:nvSpPr>
          <p:cNvPr id="52228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AA4A977-42FA-476B-A6AD-8435A32AA660}" type="slidenum">
              <a:rPr kumimoji="0" lang="zh-TW" altLang="en-US">
                <a:latin typeface="Calibri" panose="020F0502020204030204" pitchFamily="34" charset="0"/>
              </a:rPr>
              <a:pPr/>
              <a:t>27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0850"/>
            <a:ext cx="9144000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Evolution of Database Technologies</a:t>
            </a:r>
            <a:endParaRPr lang="zh-TW" altLang="en-US" smtClean="0"/>
          </a:p>
        </p:txBody>
      </p:sp>
      <p:sp>
        <p:nvSpPr>
          <p:cNvPr id="53252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179388" y="3357563"/>
            <a:ext cx="936625" cy="263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325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1A99934-BE60-4816-97C4-86EE85010CD7}" type="slidenum">
              <a:rPr kumimoji="0" lang="zh-TW" altLang="en-US">
                <a:latin typeface="Calibri" panose="020F0502020204030204" pitchFamily="34" charset="0"/>
              </a:rPr>
              <a:pPr/>
              <a:t>28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New Challengers Rising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5427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28975"/>
            <a:ext cx="8415337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741488"/>
            <a:ext cx="304800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 descr="http://www.inspiredtechies.com/wp-content/uploads/2015/02/hbase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019300"/>
            <a:ext cx="36417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CF47B3E-2FC4-4773-B57A-FA57E7356BE0}" type="slidenum">
              <a:rPr kumimoji="0" lang="zh-TW" altLang="en-US">
                <a:latin typeface="Calibri" panose="020F0502020204030204" pitchFamily="34" charset="0"/>
              </a:rPr>
              <a:pPr/>
              <a:t>29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課程目標</a:t>
            </a:r>
          </a:p>
        </p:txBody>
      </p:sp>
      <p:sp>
        <p:nvSpPr>
          <p:cNvPr id="25603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了解資料庫管理之目的與理論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培養資料庫管理之觀念與能力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了解資料庫管理之工具與應用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了解資料庫管理和組織、企業等相關之管理議題</a:t>
            </a:r>
          </a:p>
        </p:txBody>
      </p:sp>
      <p:sp>
        <p:nvSpPr>
          <p:cNvPr id="2560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6FD389B-179D-4EEF-A2F1-6AC7310543EB}" type="slidenum">
              <a:rPr kumimoji="0" lang="zh-TW" altLang="en-US">
                <a:latin typeface="Calibri" panose="020F0502020204030204" pitchFamily="34" charset="0"/>
              </a:rPr>
              <a:pPr/>
              <a:t>3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閱讀作業</a:t>
            </a: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mtClean="0"/>
              <a:t>Big Data : A Revolution that will transform how we live, work, and think (2013)</a:t>
            </a:r>
          </a:p>
          <a:p>
            <a:pPr lvl="1">
              <a:lnSpc>
                <a:spcPct val="150000"/>
              </a:lnSpc>
            </a:pPr>
            <a:r>
              <a:rPr lang="en-US" altLang="zh-TW" smtClean="0"/>
              <a:t> by Viktor Mayer-Schonberger, Kenneth Cukier.</a:t>
            </a:r>
          </a:p>
          <a:p>
            <a:pPr lvl="1">
              <a:lnSpc>
                <a:spcPct val="150000"/>
              </a:lnSpc>
            </a:pPr>
            <a:r>
              <a:rPr lang="en-US" altLang="zh-TW" smtClean="0"/>
              <a:t>《</a:t>
            </a:r>
            <a:r>
              <a:rPr lang="zh-TW" altLang="en-US" smtClean="0"/>
              <a:t>大數據</a:t>
            </a:r>
            <a:r>
              <a:rPr lang="en-US" altLang="zh-TW" smtClean="0"/>
              <a:t>》</a:t>
            </a:r>
            <a:r>
              <a:rPr lang="zh-TW" altLang="en-US" smtClean="0"/>
              <a:t>，天下文化，</a:t>
            </a:r>
            <a:r>
              <a:rPr lang="en-US" altLang="zh-TW" smtClean="0"/>
              <a:t>2013</a:t>
            </a:r>
            <a:r>
              <a:rPr lang="zh-TW" altLang="en-US" smtClean="0"/>
              <a:t>年</a:t>
            </a:r>
            <a:r>
              <a:rPr lang="en-US" altLang="zh-TW" smtClean="0"/>
              <a:t>5</a:t>
            </a:r>
            <a:r>
              <a:rPr lang="zh-TW" altLang="en-US" smtClean="0"/>
              <a:t>月</a:t>
            </a:r>
            <a:endParaRPr lang="en-US" altLang="zh-TW" smtClean="0"/>
          </a:p>
          <a:p>
            <a:pPr lvl="1">
              <a:lnSpc>
                <a:spcPct val="150000"/>
              </a:lnSpc>
            </a:pPr>
            <a:r>
              <a:rPr lang="zh-TW" altLang="en-US" smtClean="0"/>
              <a:t>閱讀第 </a:t>
            </a:r>
            <a:r>
              <a:rPr lang="en-US" altLang="zh-TW" smtClean="0"/>
              <a:t>1~7</a:t>
            </a:r>
            <a:r>
              <a:rPr lang="zh-TW" altLang="en-US" smtClean="0"/>
              <a:t>章</a:t>
            </a:r>
            <a:endParaRPr lang="en-US" altLang="zh-TW" smtClean="0"/>
          </a:p>
        </p:txBody>
      </p:sp>
      <p:pic>
        <p:nvPicPr>
          <p:cNvPr id="5530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263207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2C89AC1-C0B8-4492-96B1-D6E858EC61E1}" type="slidenum">
              <a:rPr kumimoji="0" lang="zh-TW" altLang="en-US">
                <a:latin typeface="Calibri" panose="020F0502020204030204" pitchFamily="34" charset="0"/>
              </a:rPr>
              <a:pPr/>
              <a:t>30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/>
              <a:t>閱讀作業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於 </a:t>
            </a:r>
            <a:r>
              <a:rPr lang="en-US" altLang="zh-TW" dirty="0" smtClean="0"/>
              <a:t>9/20 </a:t>
            </a:r>
            <a:r>
              <a:rPr lang="en-US" altLang="zh-TW" dirty="0" smtClean="0"/>
              <a:t>6am </a:t>
            </a:r>
            <a:r>
              <a:rPr lang="zh-TW" altLang="en-US" dirty="0" smtClean="0"/>
              <a:t>前繳交</a:t>
            </a:r>
            <a:endParaRPr lang="en-US" altLang="zh-TW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TW" dirty="0" smtClean="0"/>
              <a:t>Word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>
              <a:lnSpc>
                <a:spcPct val="150000"/>
              </a:lnSpc>
              <a:defRPr/>
            </a:pPr>
            <a:r>
              <a:rPr lang="zh-TW" altLang="en-US" dirty="0" smtClean="0"/>
              <a:t>含心得報告及問題回答</a:t>
            </a:r>
            <a:endParaRPr lang="en-US" altLang="zh-TW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dirty="0" smtClean="0"/>
              <a:t>大數據對企業管理的影響為何？企業如何因應？</a:t>
            </a:r>
            <a:endParaRPr lang="en-US" altLang="zh-TW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dirty="0" smtClean="0"/>
              <a:t>個人對於資料庫管理的認識與期望</a:t>
            </a:r>
            <a:endParaRPr lang="zh-TW" altLang="en-US" dirty="0"/>
          </a:p>
        </p:txBody>
      </p:sp>
      <p:sp>
        <p:nvSpPr>
          <p:cNvPr id="5632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75AE822-35F5-45DC-BE28-9DBA992DE27C}" type="slidenum">
              <a:rPr kumimoji="0" lang="zh-TW" altLang="en-US">
                <a:latin typeface="Calibri" panose="020F0502020204030204" pitchFamily="34" charset="0"/>
              </a:rPr>
              <a:pPr/>
              <a:t>31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2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Why Database (1) – </a:t>
            </a:r>
            <a:r>
              <a:rPr lang="zh-TW" altLang="en-US" smtClean="0"/>
              <a:t>資料快速成長</a:t>
            </a:r>
          </a:p>
        </p:txBody>
      </p:sp>
      <p:sp>
        <p:nvSpPr>
          <p:cNvPr id="26627" name="內容版面配置區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26628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28775"/>
            <a:ext cx="8964613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225" y="6181725"/>
            <a:ext cx="3613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: IBM 2012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調查報告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https://www-07.ibm.com/tw/blueview/2012oct/8.html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630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C6C010D-2855-4725-B681-0F359D36DD8F}" type="slidenum">
              <a:rPr kumimoji="0" lang="zh-TW" altLang="en-US">
                <a:latin typeface="Calibri" panose="020F0502020204030204" pitchFamily="34" charset="0"/>
              </a:rPr>
              <a:pPr/>
              <a:t>4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Why Database (2)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運用資料與演算，達成智慧決策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需要快速、大量、各式資料的處理分析能力</a:t>
            </a:r>
          </a:p>
          <a:p>
            <a:pPr>
              <a:lnSpc>
                <a:spcPct val="150000"/>
              </a:lnSpc>
            </a:pPr>
            <a:endParaRPr lang="zh-TW" altLang="en-US" smtClean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/>
        </p:nvGraphicFramePr>
        <p:xfrm>
          <a:off x="457200" y="2492896"/>
          <a:ext cx="822960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3" name="文字方塊 7"/>
          <p:cNvSpPr txBox="1">
            <a:spLocks noChangeArrowheads="1"/>
          </p:cNvSpPr>
          <p:nvPr/>
        </p:nvSpPr>
        <p:spPr bwMode="auto">
          <a:xfrm>
            <a:off x="2627313" y="5894388"/>
            <a:ext cx="383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0">
                <a:solidFill>
                  <a:srgbClr val="000000"/>
                </a:solidFill>
              </a:rPr>
              <a:t>"turning data into action"</a:t>
            </a:r>
            <a:endParaRPr lang="zh-TW" altLang="en-US" b="0">
              <a:solidFill>
                <a:srgbClr val="000000"/>
              </a:solidFill>
            </a:endParaRPr>
          </a:p>
        </p:txBody>
      </p:sp>
      <p:sp>
        <p:nvSpPr>
          <p:cNvPr id="2765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E08526E-33B4-4C70-96B1-9D21424A3879}" type="slidenum">
              <a:rPr kumimoji="0" lang="zh-TW" altLang="en-US">
                <a:latin typeface="Calibri" panose="020F0502020204030204" pitchFamily="34" charset="0"/>
              </a:rPr>
              <a:pPr/>
              <a:t>5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2867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65175"/>
            <a:ext cx="62865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3"/>
            <a:ext cx="1733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矩形 8"/>
          <p:cNvSpPr>
            <a:spLocks noChangeArrowheads="1"/>
          </p:cNvSpPr>
          <p:nvPr/>
        </p:nvSpPr>
        <p:spPr bwMode="auto">
          <a:xfrm>
            <a:off x="755650" y="6235700"/>
            <a:ext cx="8766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100" b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http://www.forbes.com/sites/kashmirhill/2012/02/16/how-target-figured-out-a-teen-girl-was-pregnant-before-her-father-did/</a:t>
            </a:r>
            <a:endParaRPr lang="zh-TW" altLang="en-US" sz="1100" b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679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A021541-A54F-485E-8FF2-73E85A633037}" type="slidenum">
              <a:rPr kumimoji="0" lang="zh-TW" altLang="en-US">
                <a:latin typeface="Calibri" panose="020F0502020204030204" pitchFamily="34" charset="0"/>
              </a:rPr>
              <a:pPr/>
              <a:t>6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Why Database (3) – </a:t>
            </a:r>
            <a:r>
              <a:rPr lang="zh-TW" altLang="en-US" smtClean="0"/>
              <a:t>管理整體資訊供應鍊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endParaRPr lang="zh-TW" altLang="en-US" smtClean="0"/>
          </a:p>
        </p:txBody>
      </p:sp>
      <p:pic>
        <p:nvPicPr>
          <p:cNvPr id="2970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3950"/>
            <a:ext cx="72009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2225" y="6181725"/>
            <a:ext cx="3613150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: IBM 2012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調查報告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defRPr/>
            </a:pP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https://www-07.ibm.com/tw/blueview/2012oct/8.html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02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7C30B06-836C-4B14-AFC4-75A0B6392180}" type="slidenum">
              <a:rPr kumimoji="0" lang="zh-TW" altLang="en-US">
                <a:latin typeface="Calibri" panose="020F0502020204030204" pitchFamily="34" charset="0"/>
              </a:rPr>
              <a:pPr/>
              <a:t>7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Why Database (4) – </a:t>
            </a:r>
            <a:r>
              <a:rPr lang="zh-TW" altLang="en-US" smtClean="0"/>
              <a:t>企業應用</a:t>
            </a:r>
          </a:p>
        </p:txBody>
      </p:sp>
      <p:sp>
        <p:nvSpPr>
          <p:cNvPr id="30723" name="內容版面配置區 4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數位化時代中，資訊扮演的角色越來越重要</a:t>
            </a:r>
            <a:endParaRPr lang="en-US" altLang="zh-TW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所有企業資訊化的背後，幾乎都與資料庫有關。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生產</a:t>
            </a:r>
            <a:r>
              <a:rPr lang="en-US" altLang="zh-TW" smtClean="0"/>
              <a:t> / </a:t>
            </a:r>
            <a:r>
              <a:rPr lang="zh-TW" altLang="en-US" smtClean="0"/>
              <a:t>研發 </a:t>
            </a:r>
            <a:r>
              <a:rPr lang="en-US" altLang="zh-TW" smtClean="0"/>
              <a:t>/ </a:t>
            </a:r>
            <a:r>
              <a:rPr lang="zh-TW" altLang="en-US" smtClean="0"/>
              <a:t>供應商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行銷 </a:t>
            </a:r>
            <a:r>
              <a:rPr lang="en-US" altLang="zh-TW" smtClean="0"/>
              <a:t>/ </a:t>
            </a:r>
            <a:r>
              <a:rPr lang="zh-TW" altLang="en-US" smtClean="0"/>
              <a:t>銷售 </a:t>
            </a:r>
            <a:r>
              <a:rPr lang="en-US" altLang="zh-TW" smtClean="0"/>
              <a:t>/ </a:t>
            </a:r>
            <a:r>
              <a:rPr lang="zh-TW" altLang="en-US" smtClean="0"/>
              <a:t>客戶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組織 </a:t>
            </a:r>
            <a:r>
              <a:rPr lang="en-US" altLang="zh-TW" smtClean="0"/>
              <a:t>/ </a:t>
            </a:r>
            <a:r>
              <a:rPr lang="zh-TW" altLang="en-US" smtClean="0"/>
              <a:t>人事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財會 </a:t>
            </a:r>
            <a:r>
              <a:rPr lang="en-US" altLang="zh-TW" smtClean="0"/>
              <a:t>/ </a:t>
            </a:r>
            <a:r>
              <a:rPr lang="zh-TW" altLang="en-US" smtClean="0"/>
              <a:t>資料分析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mtClean="0"/>
              <a:t>策略 </a:t>
            </a:r>
            <a:r>
              <a:rPr lang="en-US" altLang="zh-TW" smtClean="0"/>
              <a:t>/ </a:t>
            </a:r>
            <a:r>
              <a:rPr lang="zh-TW" altLang="en-US" smtClean="0"/>
              <a:t>決策支援</a:t>
            </a:r>
          </a:p>
        </p:txBody>
      </p:sp>
      <p:sp>
        <p:nvSpPr>
          <p:cNvPr id="30724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6F2D7DB-6754-4438-B37B-78311047C1CA}" type="slidenum">
              <a:rPr kumimoji="0" lang="zh-TW" altLang="en-US">
                <a:latin typeface="Calibri" panose="020F0502020204030204" pitchFamily="34" charset="0"/>
              </a:rPr>
              <a:pPr/>
              <a:t>8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3"/>
          <p:cNvSpPr>
            <a:spLocks noGrp="1"/>
          </p:cNvSpPr>
          <p:nvPr>
            <p:ph type="title"/>
          </p:nvPr>
        </p:nvSpPr>
        <p:spPr bwMode="auto">
          <a:xfrm>
            <a:off x="428625" y="333375"/>
            <a:ext cx="8229600" cy="7032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TW" smtClean="0"/>
              <a:t>Scenario 1 : </a:t>
            </a:r>
            <a:r>
              <a:rPr lang="zh-TW" altLang="en-US" smtClean="0"/>
              <a:t>資料收集、處理、分析</a:t>
            </a:r>
          </a:p>
        </p:txBody>
      </p:sp>
      <p:pic>
        <p:nvPicPr>
          <p:cNvPr id="31747" name="Picture 5" descr="Image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388" y="1262063"/>
            <a:ext cx="7505700" cy="4254500"/>
          </a:xfrm>
        </p:spPr>
      </p:pic>
      <p:sp>
        <p:nvSpPr>
          <p:cNvPr id="7" name="矩形 6"/>
          <p:cNvSpPr/>
          <p:nvPr/>
        </p:nvSpPr>
        <p:spPr>
          <a:xfrm>
            <a:off x="4572000" y="3429000"/>
            <a:ext cx="4572000" cy="286226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假設回收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50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份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第一題各選項的答題人數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第二題各選項的答題人數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?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列出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500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人以上且為公司指派的對象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…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且連絡電話開頭為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02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者</a:t>
            </a:r>
            <a:endParaRPr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  <a:ea typeface="微軟正黑體" pitchFamily="34" charset="-120"/>
              <a:cs typeface="Arial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 假設今天回收是百萬份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  <a:cs typeface="Arial" charset="0"/>
              </a:rPr>
              <a:t>…</a:t>
            </a:r>
          </a:p>
        </p:txBody>
      </p:sp>
      <p:sp>
        <p:nvSpPr>
          <p:cNvPr id="31749" name="投影片編號版面配置區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FF49DD5-39D6-4815-B20C-3E77E61C1861}" type="slidenum">
              <a:rPr kumimoji="0" lang="zh-TW" altLang="en-US">
                <a:latin typeface="Calibri" panose="020F0502020204030204" pitchFamily="34" charset="0"/>
              </a:rPr>
              <a:pPr/>
              <a:t>9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or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tornado</Template>
  <TotalTime>15243</TotalTime>
  <Words>1442</Words>
  <Application>Microsoft Office PowerPoint</Application>
  <PresentationFormat>如螢幕大小 (4:3)</PresentationFormat>
  <Paragraphs>301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ＭＳ Ｐゴシック</vt:lpstr>
      <vt:lpstr>微軟正黑體</vt:lpstr>
      <vt:lpstr>新細明體</vt:lpstr>
      <vt:lpstr>標楷體</vt:lpstr>
      <vt:lpstr>Arial</vt:lpstr>
      <vt:lpstr>Calibri</vt:lpstr>
      <vt:lpstr>Comic Sans MS</vt:lpstr>
      <vt:lpstr>Verdana</vt:lpstr>
      <vt:lpstr>Wingdings</vt:lpstr>
      <vt:lpstr>tornado</vt:lpstr>
      <vt:lpstr>PowerPoint 簡報</vt:lpstr>
      <vt:lpstr>楊立偉老師</vt:lpstr>
      <vt:lpstr>課程目標</vt:lpstr>
      <vt:lpstr>Why Database (1) – 資料快速成長</vt:lpstr>
      <vt:lpstr>Why Database (2)</vt:lpstr>
      <vt:lpstr>PowerPoint 簡報</vt:lpstr>
      <vt:lpstr>Why Database (3) – 管理整體資訊供應鍊</vt:lpstr>
      <vt:lpstr>Why Database (4) – 企業應用</vt:lpstr>
      <vt:lpstr>Scenario 1 : 資料收集、處理、分析</vt:lpstr>
      <vt:lpstr>Scenario 2 : 資料庫行銷</vt:lpstr>
      <vt:lpstr>Scenario 3 : 供應商管理</vt:lpstr>
      <vt:lpstr>Scenario 4 : 資料更新問題</vt:lpstr>
      <vt:lpstr>Scenario 5 : 資料完整性與安全性</vt:lpstr>
      <vt:lpstr>Scenario 6 : 更多資料庫的管理問題</vt:lpstr>
      <vt:lpstr>學習目的</vt:lpstr>
      <vt:lpstr>授課重點</vt:lpstr>
      <vt:lpstr>授課與評分方式</vt:lpstr>
      <vt:lpstr>PowerPoint 簡報</vt:lpstr>
      <vt:lpstr>Trend of Big Data</vt:lpstr>
      <vt:lpstr>美國政府 : Big Data is a Big Deal </vt:lpstr>
      <vt:lpstr>哈佛 : 資料科學家是21世紀最迷人的工作</vt:lpstr>
      <vt:lpstr>PowerPoint 簡報</vt:lpstr>
      <vt:lpstr>Big Data 四大特性</vt:lpstr>
      <vt:lpstr>Database rules the world (1)</vt:lpstr>
      <vt:lpstr>Database rules the world (2)</vt:lpstr>
      <vt:lpstr>Database rules the world (3)</vt:lpstr>
      <vt:lpstr>Growth drivers</vt:lpstr>
      <vt:lpstr>Evolution of Database Technologies</vt:lpstr>
      <vt:lpstr>New Challengers Rising</vt:lpstr>
      <vt:lpstr>閱讀作業</vt:lpstr>
      <vt:lpstr>閱讀作業</vt:lpstr>
    </vt:vector>
  </TitlesOfParts>
  <Company>Tornado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Tornado Search Platform 5</dc:title>
  <dc:creator>Willie Yang</dc:creator>
  <cp:lastModifiedBy>Willie Yang</cp:lastModifiedBy>
  <cp:revision>256</cp:revision>
  <dcterms:created xsi:type="dcterms:W3CDTF">2008-08-22T03:42:26Z</dcterms:created>
  <dcterms:modified xsi:type="dcterms:W3CDTF">2018-09-11T07:47:25Z</dcterms:modified>
</cp:coreProperties>
</file>