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46"/>
  </p:notesMasterIdLst>
  <p:handoutMasterIdLst>
    <p:handoutMasterId r:id="rId47"/>
  </p:handoutMasterIdLst>
  <p:sldIdLst>
    <p:sldId id="256" r:id="rId2"/>
    <p:sldId id="306" r:id="rId3"/>
    <p:sldId id="389" r:id="rId4"/>
    <p:sldId id="267" r:id="rId5"/>
    <p:sldId id="268" r:id="rId6"/>
    <p:sldId id="282" r:id="rId7"/>
    <p:sldId id="258" r:id="rId8"/>
    <p:sldId id="285" r:id="rId9"/>
    <p:sldId id="270" r:id="rId10"/>
    <p:sldId id="284" r:id="rId11"/>
    <p:sldId id="287" r:id="rId12"/>
    <p:sldId id="289" r:id="rId13"/>
    <p:sldId id="384" r:id="rId14"/>
    <p:sldId id="385" r:id="rId15"/>
    <p:sldId id="300" r:id="rId16"/>
    <p:sldId id="312" r:id="rId17"/>
    <p:sldId id="311" r:id="rId18"/>
    <p:sldId id="318" r:id="rId19"/>
    <p:sldId id="319" r:id="rId20"/>
    <p:sldId id="378" r:id="rId21"/>
    <p:sldId id="382" r:id="rId22"/>
    <p:sldId id="355" r:id="rId23"/>
    <p:sldId id="356" r:id="rId24"/>
    <p:sldId id="386" r:id="rId25"/>
    <p:sldId id="367" r:id="rId26"/>
    <p:sldId id="381" r:id="rId27"/>
    <p:sldId id="387" r:id="rId28"/>
    <p:sldId id="369" r:id="rId29"/>
    <p:sldId id="370" r:id="rId30"/>
    <p:sldId id="371" r:id="rId31"/>
    <p:sldId id="372" r:id="rId32"/>
    <p:sldId id="374" r:id="rId33"/>
    <p:sldId id="375" r:id="rId34"/>
    <p:sldId id="373" r:id="rId35"/>
    <p:sldId id="376" r:id="rId36"/>
    <p:sldId id="377" r:id="rId37"/>
    <p:sldId id="390" r:id="rId38"/>
    <p:sldId id="391" r:id="rId39"/>
    <p:sldId id="392" r:id="rId40"/>
    <p:sldId id="315" r:id="rId41"/>
    <p:sldId id="350" r:id="rId42"/>
    <p:sldId id="317" r:id="rId43"/>
    <p:sldId id="347" r:id="rId44"/>
    <p:sldId id="383" r:id="rId4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kern="1200">
        <a:solidFill>
          <a:schemeClr val="tx1"/>
        </a:solidFill>
        <a:latin typeface="Tahoma" pitchFamily="34" charset="0"/>
        <a:ea typeface="+mn-ea"/>
        <a:cs typeface="Arial" charset="0"/>
      </a:defRPr>
    </a:lvl1pPr>
    <a:lvl2pPr marL="457200" algn="r" rtl="0" fontAlgn="base">
      <a:spcBef>
        <a:spcPct val="0"/>
      </a:spcBef>
      <a:spcAft>
        <a:spcPct val="0"/>
      </a:spcAft>
      <a:defRPr kern="1200">
        <a:solidFill>
          <a:schemeClr val="tx1"/>
        </a:solidFill>
        <a:latin typeface="Tahoma" pitchFamily="34" charset="0"/>
        <a:ea typeface="+mn-ea"/>
        <a:cs typeface="Arial" charset="0"/>
      </a:defRPr>
    </a:lvl2pPr>
    <a:lvl3pPr marL="914400" algn="r" rtl="0" fontAlgn="base">
      <a:spcBef>
        <a:spcPct val="0"/>
      </a:spcBef>
      <a:spcAft>
        <a:spcPct val="0"/>
      </a:spcAft>
      <a:defRPr kern="1200">
        <a:solidFill>
          <a:schemeClr val="tx1"/>
        </a:solidFill>
        <a:latin typeface="Tahoma" pitchFamily="34" charset="0"/>
        <a:ea typeface="+mn-ea"/>
        <a:cs typeface="Arial" charset="0"/>
      </a:defRPr>
    </a:lvl3pPr>
    <a:lvl4pPr marL="1371600" algn="r" rtl="0" fontAlgn="base">
      <a:spcBef>
        <a:spcPct val="0"/>
      </a:spcBef>
      <a:spcAft>
        <a:spcPct val="0"/>
      </a:spcAft>
      <a:defRPr kern="1200">
        <a:solidFill>
          <a:schemeClr val="tx1"/>
        </a:solidFill>
        <a:latin typeface="Tahoma" pitchFamily="34" charset="0"/>
        <a:ea typeface="+mn-ea"/>
        <a:cs typeface="Arial" charset="0"/>
      </a:defRPr>
    </a:lvl4pPr>
    <a:lvl5pPr marL="1828800" algn="r"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E7FF"/>
    <a:srgbClr val="00CCFF"/>
    <a:srgbClr val="000000"/>
    <a:srgbClr val="FF0000"/>
    <a:srgbClr val="0066FF"/>
    <a:srgbClr val="990000"/>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324" autoAdjust="0"/>
    <p:restoredTop sz="93274" autoAdjust="0"/>
  </p:normalViewPr>
  <p:slideViewPr>
    <p:cSldViewPr>
      <p:cViewPr varScale="1">
        <p:scale>
          <a:sx n="68" d="100"/>
          <a:sy n="68" d="100"/>
        </p:scale>
        <p:origin x="1140" y="3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4" d="100"/>
          <a:sy n="74" d="100"/>
        </p:scale>
        <p:origin x="-31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8.xml"/><Relationship Id="rId7" Type="http://schemas.openxmlformats.org/officeDocument/2006/relationships/slide" Target="slides/slide33.xml"/><Relationship Id="rId2" Type="http://schemas.openxmlformats.org/officeDocument/2006/relationships/slide" Target="slides/slide7.xml"/><Relationship Id="rId1" Type="http://schemas.openxmlformats.org/officeDocument/2006/relationships/slide" Target="slides/slide2.xml"/><Relationship Id="rId6" Type="http://schemas.openxmlformats.org/officeDocument/2006/relationships/slide" Target="slides/slide19.xml"/><Relationship Id="rId5" Type="http://schemas.openxmlformats.org/officeDocument/2006/relationships/slide" Target="slides/slide11.xml"/><Relationship Id="rId10" Type="http://schemas.openxmlformats.org/officeDocument/2006/relationships/slide" Target="slides/slide36.xml"/><Relationship Id="rId4" Type="http://schemas.openxmlformats.org/officeDocument/2006/relationships/slide" Target="slides/slide10.xml"/><Relationship Id="rId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61976-CE5D-4D9B-89AE-184348D9701E}"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TW" altLang="en-US"/>
        </a:p>
      </dgm:t>
    </dgm:pt>
    <dgm:pt modelId="{FBB49A4C-C269-4B08-9E49-F58588A9C165}">
      <dgm:prSet phldrT="[文字]"/>
      <dgm:spPr/>
      <dgm:t>
        <a:bodyPr/>
        <a:lstStyle/>
        <a:p>
          <a:r>
            <a:rPr lang="en-US" altLang="zh-TW" dirty="0" smtClean="0"/>
            <a:t>Life</a:t>
          </a:r>
        </a:p>
        <a:p>
          <a:r>
            <a:rPr lang="zh-TW" altLang="en-US" dirty="0" smtClean="0"/>
            <a:t>生物</a:t>
          </a:r>
          <a:endParaRPr lang="zh-TW" altLang="en-US" dirty="0"/>
        </a:p>
      </dgm:t>
    </dgm:pt>
    <dgm:pt modelId="{175D4452-DE14-41E4-82F4-044A694E3E11}" type="parTrans" cxnId="{4D5AB7A2-F520-4BBC-9D62-E3DED5517F60}">
      <dgm:prSet/>
      <dgm:spPr/>
      <dgm:t>
        <a:bodyPr/>
        <a:lstStyle/>
        <a:p>
          <a:endParaRPr lang="zh-TW" altLang="en-US"/>
        </a:p>
      </dgm:t>
    </dgm:pt>
    <dgm:pt modelId="{917A564E-BC1D-4D47-BC2C-14CCF9AC907F}" type="sibTrans" cxnId="{4D5AB7A2-F520-4BBC-9D62-E3DED5517F60}">
      <dgm:prSet/>
      <dgm:spPr/>
      <dgm:t>
        <a:bodyPr/>
        <a:lstStyle/>
        <a:p>
          <a:endParaRPr lang="zh-TW" altLang="en-US"/>
        </a:p>
      </dgm:t>
    </dgm:pt>
    <dgm:pt modelId="{4722B9D7-A2DE-4E17-AC2F-64818AA7E3E3}">
      <dgm:prSet phldrT="[文字]"/>
      <dgm:spPr/>
      <dgm:t>
        <a:bodyPr/>
        <a:lstStyle/>
        <a:p>
          <a:r>
            <a:rPr lang="en-US" altLang="zh-TW" dirty="0" smtClean="0"/>
            <a:t>Micro-organisms</a:t>
          </a:r>
          <a:r>
            <a:rPr lang="zh-TW" altLang="en-US" dirty="0" smtClean="0"/>
            <a:t>微生物界</a:t>
          </a:r>
          <a:endParaRPr lang="zh-TW" altLang="en-US" dirty="0"/>
        </a:p>
      </dgm:t>
    </dgm:pt>
    <dgm:pt modelId="{0E9B2D07-2A37-43CC-80F4-ADA6219AD7AB}" type="parTrans" cxnId="{E72FDBE3-9CB6-49A2-99C1-3CE86F7CCAA7}">
      <dgm:prSet/>
      <dgm:spPr/>
      <dgm:t>
        <a:bodyPr/>
        <a:lstStyle/>
        <a:p>
          <a:endParaRPr lang="zh-TW" altLang="en-US"/>
        </a:p>
      </dgm:t>
    </dgm:pt>
    <dgm:pt modelId="{5D7A1EE2-214C-4BF1-9743-9331A1DD1430}" type="sibTrans" cxnId="{E72FDBE3-9CB6-49A2-99C1-3CE86F7CCAA7}">
      <dgm:prSet/>
      <dgm:spPr/>
      <dgm:t>
        <a:bodyPr/>
        <a:lstStyle/>
        <a:p>
          <a:endParaRPr lang="zh-TW" altLang="en-US"/>
        </a:p>
      </dgm:t>
    </dgm:pt>
    <dgm:pt modelId="{011C7643-1749-4226-B881-78991D9158A8}">
      <dgm:prSet/>
      <dgm:spPr/>
      <dgm:t>
        <a:bodyPr/>
        <a:lstStyle/>
        <a:p>
          <a:r>
            <a:rPr lang="en-US" altLang="en-US" dirty="0" smtClean="0"/>
            <a:t>Animalia </a:t>
          </a:r>
        </a:p>
        <a:p>
          <a:r>
            <a:rPr lang="zh-TW" altLang="en-US" dirty="0" smtClean="0"/>
            <a:t>動物界</a:t>
          </a:r>
          <a:endParaRPr lang="zh-TW" altLang="en-US" dirty="0"/>
        </a:p>
      </dgm:t>
    </dgm:pt>
    <dgm:pt modelId="{4CDE0724-FA81-4F50-9A28-5C7A9F85145E}" type="parTrans" cxnId="{2099EDD0-B6E9-4975-9772-DD3A075C7FC3}">
      <dgm:prSet/>
      <dgm:spPr/>
      <dgm:t>
        <a:bodyPr/>
        <a:lstStyle/>
        <a:p>
          <a:endParaRPr lang="zh-TW" altLang="en-US"/>
        </a:p>
      </dgm:t>
    </dgm:pt>
    <dgm:pt modelId="{84EF023D-6410-4326-A176-52817C434DF4}" type="sibTrans" cxnId="{2099EDD0-B6E9-4975-9772-DD3A075C7FC3}">
      <dgm:prSet/>
      <dgm:spPr/>
      <dgm:t>
        <a:bodyPr/>
        <a:lstStyle/>
        <a:p>
          <a:endParaRPr lang="zh-TW" altLang="en-US"/>
        </a:p>
      </dgm:t>
    </dgm:pt>
    <dgm:pt modelId="{970F6A6B-7FF0-49D3-BD14-6D45CB886332}">
      <dgm:prSet/>
      <dgm:spPr/>
      <dgm:t>
        <a:bodyPr/>
        <a:lstStyle/>
        <a:p>
          <a:r>
            <a:rPr lang="en-US" altLang="en-US" dirty="0" smtClean="0"/>
            <a:t>Plantae</a:t>
          </a:r>
          <a:r>
            <a:rPr lang="zh-TW" altLang="en-US" dirty="0" smtClean="0"/>
            <a:t> </a:t>
          </a:r>
          <a:endParaRPr lang="en-US" altLang="zh-TW" dirty="0" smtClean="0"/>
        </a:p>
        <a:p>
          <a:r>
            <a:rPr lang="zh-TW" altLang="en-US" dirty="0" smtClean="0"/>
            <a:t>植物界</a:t>
          </a:r>
          <a:endParaRPr lang="zh-TW" altLang="en-US" dirty="0"/>
        </a:p>
      </dgm:t>
    </dgm:pt>
    <dgm:pt modelId="{2310A81D-9A9F-4FB4-B1AF-A977474F088E}" type="parTrans" cxnId="{DBF418C4-B883-4F7E-B756-1E0001CFF1B5}">
      <dgm:prSet/>
      <dgm:spPr/>
      <dgm:t>
        <a:bodyPr/>
        <a:lstStyle/>
        <a:p>
          <a:endParaRPr lang="zh-TW" altLang="en-US"/>
        </a:p>
      </dgm:t>
    </dgm:pt>
    <dgm:pt modelId="{E4333C77-41AA-433F-A13D-7DEADD8541F5}" type="sibTrans" cxnId="{DBF418C4-B883-4F7E-B756-1E0001CFF1B5}">
      <dgm:prSet/>
      <dgm:spPr/>
      <dgm:t>
        <a:bodyPr/>
        <a:lstStyle/>
        <a:p>
          <a:endParaRPr lang="zh-TW" altLang="en-US"/>
        </a:p>
      </dgm:t>
    </dgm:pt>
    <dgm:pt modelId="{90490BBB-93C3-42BB-AD6D-B5DCC4B840D2}">
      <dgm:prSet/>
      <dgm:spPr/>
      <dgm:t>
        <a:bodyPr/>
        <a:lstStyle/>
        <a:p>
          <a:r>
            <a:rPr lang="en-US" altLang="zh-TW" dirty="0" smtClean="0"/>
            <a:t>Invertebrate</a:t>
          </a:r>
        </a:p>
        <a:p>
          <a:r>
            <a:rPr lang="zh-TW" altLang="en-US" dirty="0" smtClean="0"/>
            <a:t>無脊椎動物</a:t>
          </a:r>
          <a:endParaRPr lang="zh-TW" altLang="en-US" dirty="0"/>
        </a:p>
      </dgm:t>
    </dgm:pt>
    <dgm:pt modelId="{4A2424C5-01F7-48FE-9749-CEB0453374B0}" type="parTrans" cxnId="{E21C31FF-DCD8-48DE-A1F6-721BB47FE6E8}">
      <dgm:prSet/>
      <dgm:spPr/>
      <dgm:t>
        <a:bodyPr/>
        <a:lstStyle/>
        <a:p>
          <a:endParaRPr lang="zh-TW" altLang="en-US"/>
        </a:p>
      </dgm:t>
    </dgm:pt>
    <dgm:pt modelId="{6A810560-98EA-48EF-A684-92A47BA4DA23}" type="sibTrans" cxnId="{E21C31FF-DCD8-48DE-A1F6-721BB47FE6E8}">
      <dgm:prSet/>
      <dgm:spPr/>
      <dgm:t>
        <a:bodyPr/>
        <a:lstStyle/>
        <a:p>
          <a:endParaRPr lang="zh-TW" altLang="en-US"/>
        </a:p>
      </dgm:t>
    </dgm:pt>
    <dgm:pt modelId="{40BA86DE-B1E8-420F-8BAF-2C81C2B13F5E}">
      <dgm:prSet/>
      <dgm:spPr/>
      <dgm:t>
        <a:bodyPr/>
        <a:lstStyle/>
        <a:p>
          <a:r>
            <a:rPr lang="en-US" altLang="zh-TW" dirty="0" smtClean="0"/>
            <a:t>Chordata</a:t>
          </a:r>
        </a:p>
        <a:p>
          <a:r>
            <a:rPr lang="zh-TW" altLang="en-US" dirty="0" smtClean="0"/>
            <a:t>脊椎動物</a:t>
          </a:r>
          <a:endParaRPr lang="zh-TW" altLang="en-US" dirty="0"/>
        </a:p>
      </dgm:t>
    </dgm:pt>
    <dgm:pt modelId="{B86C73C5-1CE1-49CC-BAE2-493B47AB8878}" type="parTrans" cxnId="{59FA9148-CE54-4705-A2FE-44511E6639E1}">
      <dgm:prSet/>
      <dgm:spPr/>
      <dgm:t>
        <a:bodyPr/>
        <a:lstStyle/>
        <a:p>
          <a:endParaRPr lang="zh-TW" altLang="en-US"/>
        </a:p>
      </dgm:t>
    </dgm:pt>
    <dgm:pt modelId="{CFA60B81-9255-4009-AFE8-B08FFF1303E4}" type="sibTrans" cxnId="{59FA9148-CE54-4705-A2FE-44511E6639E1}">
      <dgm:prSet/>
      <dgm:spPr/>
      <dgm:t>
        <a:bodyPr/>
        <a:lstStyle/>
        <a:p>
          <a:endParaRPr lang="zh-TW" altLang="en-US"/>
        </a:p>
      </dgm:t>
    </dgm:pt>
    <dgm:pt modelId="{2AAF9832-A23A-4F99-842B-7CC6489DF91F}" type="pres">
      <dgm:prSet presAssocID="{16E61976-CE5D-4D9B-89AE-184348D9701E}" presName="hierChild1" presStyleCnt="0">
        <dgm:presLayoutVars>
          <dgm:orgChart val="1"/>
          <dgm:chPref val="1"/>
          <dgm:dir/>
          <dgm:animOne val="branch"/>
          <dgm:animLvl val="lvl"/>
          <dgm:resizeHandles/>
        </dgm:presLayoutVars>
      </dgm:prSet>
      <dgm:spPr/>
    </dgm:pt>
    <dgm:pt modelId="{9C062E74-14EF-418B-8B73-5FD2B81EDC1E}" type="pres">
      <dgm:prSet presAssocID="{FBB49A4C-C269-4B08-9E49-F58588A9C165}" presName="hierRoot1" presStyleCnt="0">
        <dgm:presLayoutVars>
          <dgm:hierBranch val="init"/>
        </dgm:presLayoutVars>
      </dgm:prSet>
      <dgm:spPr/>
    </dgm:pt>
    <dgm:pt modelId="{B8DEE07B-67A6-42E0-B755-E7D5089E3896}" type="pres">
      <dgm:prSet presAssocID="{FBB49A4C-C269-4B08-9E49-F58588A9C165}" presName="rootComposite1" presStyleCnt="0"/>
      <dgm:spPr/>
    </dgm:pt>
    <dgm:pt modelId="{FCD4CEAB-46B7-40DA-88CC-75846714696C}" type="pres">
      <dgm:prSet presAssocID="{FBB49A4C-C269-4B08-9E49-F58588A9C165}" presName="rootText1" presStyleLbl="node0" presStyleIdx="0" presStyleCnt="1">
        <dgm:presLayoutVars>
          <dgm:chPref val="3"/>
        </dgm:presLayoutVars>
      </dgm:prSet>
      <dgm:spPr/>
      <dgm:t>
        <a:bodyPr/>
        <a:lstStyle/>
        <a:p>
          <a:endParaRPr lang="zh-TW" altLang="en-US"/>
        </a:p>
      </dgm:t>
    </dgm:pt>
    <dgm:pt modelId="{461A23E8-6A41-4DC6-978C-D56252754C19}" type="pres">
      <dgm:prSet presAssocID="{FBB49A4C-C269-4B08-9E49-F58588A9C165}" presName="rootConnector1" presStyleLbl="node1" presStyleIdx="0" presStyleCnt="0"/>
      <dgm:spPr/>
    </dgm:pt>
    <dgm:pt modelId="{A9ABFAFF-1AA4-4E01-B4F5-3B89EFF0970B}" type="pres">
      <dgm:prSet presAssocID="{FBB49A4C-C269-4B08-9E49-F58588A9C165}" presName="hierChild2" presStyleCnt="0"/>
      <dgm:spPr/>
    </dgm:pt>
    <dgm:pt modelId="{4A4EFC82-C995-4300-9E01-85824CD196C1}" type="pres">
      <dgm:prSet presAssocID="{4CDE0724-FA81-4F50-9A28-5C7A9F85145E}" presName="Name37" presStyleLbl="parChTrans1D2" presStyleIdx="0" presStyleCnt="3"/>
      <dgm:spPr/>
    </dgm:pt>
    <dgm:pt modelId="{80D0E027-0E3D-4E9C-A0C5-0983C7EB8050}" type="pres">
      <dgm:prSet presAssocID="{011C7643-1749-4226-B881-78991D9158A8}" presName="hierRoot2" presStyleCnt="0">
        <dgm:presLayoutVars>
          <dgm:hierBranch val="init"/>
        </dgm:presLayoutVars>
      </dgm:prSet>
      <dgm:spPr/>
    </dgm:pt>
    <dgm:pt modelId="{6C203A1E-5925-43A2-A0EA-07A59029E230}" type="pres">
      <dgm:prSet presAssocID="{011C7643-1749-4226-B881-78991D9158A8}" presName="rootComposite" presStyleCnt="0"/>
      <dgm:spPr/>
    </dgm:pt>
    <dgm:pt modelId="{D429B828-02CE-40BE-BB5A-C6973BBC52B8}" type="pres">
      <dgm:prSet presAssocID="{011C7643-1749-4226-B881-78991D9158A8}" presName="rootText" presStyleLbl="node2" presStyleIdx="0" presStyleCnt="3">
        <dgm:presLayoutVars>
          <dgm:chPref val="3"/>
        </dgm:presLayoutVars>
      </dgm:prSet>
      <dgm:spPr/>
    </dgm:pt>
    <dgm:pt modelId="{6AA21712-0361-4A03-9D6A-52880BE90937}" type="pres">
      <dgm:prSet presAssocID="{011C7643-1749-4226-B881-78991D9158A8}" presName="rootConnector" presStyleLbl="node2" presStyleIdx="0" presStyleCnt="3"/>
      <dgm:spPr/>
    </dgm:pt>
    <dgm:pt modelId="{910E66F0-B41A-4115-A411-8172A1F49C11}" type="pres">
      <dgm:prSet presAssocID="{011C7643-1749-4226-B881-78991D9158A8}" presName="hierChild4" presStyleCnt="0"/>
      <dgm:spPr/>
    </dgm:pt>
    <dgm:pt modelId="{6FA7F504-1297-4189-893F-AF0DBFB71B95}" type="pres">
      <dgm:prSet presAssocID="{4A2424C5-01F7-48FE-9749-CEB0453374B0}" presName="Name37" presStyleLbl="parChTrans1D3" presStyleIdx="0" presStyleCnt="2"/>
      <dgm:spPr/>
    </dgm:pt>
    <dgm:pt modelId="{58E7B67A-B76E-4EE5-84E0-A7C357B84683}" type="pres">
      <dgm:prSet presAssocID="{90490BBB-93C3-42BB-AD6D-B5DCC4B840D2}" presName="hierRoot2" presStyleCnt="0">
        <dgm:presLayoutVars>
          <dgm:hierBranch val="init"/>
        </dgm:presLayoutVars>
      </dgm:prSet>
      <dgm:spPr/>
    </dgm:pt>
    <dgm:pt modelId="{ED69275E-3925-4532-823C-F61AF32853BA}" type="pres">
      <dgm:prSet presAssocID="{90490BBB-93C3-42BB-AD6D-B5DCC4B840D2}" presName="rootComposite" presStyleCnt="0"/>
      <dgm:spPr/>
    </dgm:pt>
    <dgm:pt modelId="{688E6162-AEF3-46DF-BDE7-35F0073B0494}" type="pres">
      <dgm:prSet presAssocID="{90490BBB-93C3-42BB-AD6D-B5DCC4B840D2}" presName="rootText" presStyleLbl="node3" presStyleIdx="0" presStyleCnt="2">
        <dgm:presLayoutVars>
          <dgm:chPref val="3"/>
        </dgm:presLayoutVars>
      </dgm:prSet>
      <dgm:spPr/>
      <dgm:t>
        <a:bodyPr/>
        <a:lstStyle/>
        <a:p>
          <a:endParaRPr lang="zh-TW" altLang="en-US"/>
        </a:p>
      </dgm:t>
    </dgm:pt>
    <dgm:pt modelId="{7DDFD7C9-3245-4F59-BAF4-D3494FC462FD}" type="pres">
      <dgm:prSet presAssocID="{90490BBB-93C3-42BB-AD6D-B5DCC4B840D2}" presName="rootConnector" presStyleLbl="node3" presStyleIdx="0" presStyleCnt="2"/>
      <dgm:spPr/>
    </dgm:pt>
    <dgm:pt modelId="{42D7AA2B-575E-44C9-ADC6-7DF6DD930284}" type="pres">
      <dgm:prSet presAssocID="{90490BBB-93C3-42BB-AD6D-B5DCC4B840D2}" presName="hierChild4" presStyleCnt="0"/>
      <dgm:spPr/>
    </dgm:pt>
    <dgm:pt modelId="{10408F60-8CD4-4047-B777-C60211C27679}" type="pres">
      <dgm:prSet presAssocID="{90490BBB-93C3-42BB-AD6D-B5DCC4B840D2}" presName="hierChild5" presStyleCnt="0"/>
      <dgm:spPr/>
    </dgm:pt>
    <dgm:pt modelId="{EC444857-3099-4E51-AD2F-7AFE5E39DEDD}" type="pres">
      <dgm:prSet presAssocID="{B86C73C5-1CE1-49CC-BAE2-493B47AB8878}" presName="Name37" presStyleLbl="parChTrans1D3" presStyleIdx="1" presStyleCnt="2"/>
      <dgm:spPr/>
    </dgm:pt>
    <dgm:pt modelId="{4F0E542A-BDCA-4D08-ACDC-EFE36E5B97B9}" type="pres">
      <dgm:prSet presAssocID="{40BA86DE-B1E8-420F-8BAF-2C81C2B13F5E}" presName="hierRoot2" presStyleCnt="0">
        <dgm:presLayoutVars>
          <dgm:hierBranch val="init"/>
        </dgm:presLayoutVars>
      </dgm:prSet>
      <dgm:spPr/>
    </dgm:pt>
    <dgm:pt modelId="{9748E871-E457-4C2C-9990-3587352D840B}" type="pres">
      <dgm:prSet presAssocID="{40BA86DE-B1E8-420F-8BAF-2C81C2B13F5E}" presName="rootComposite" presStyleCnt="0"/>
      <dgm:spPr/>
    </dgm:pt>
    <dgm:pt modelId="{EBFD94FD-264B-4099-A41B-6E49C7434548}" type="pres">
      <dgm:prSet presAssocID="{40BA86DE-B1E8-420F-8BAF-2C81C2B13F5E}" presName="rootText" presStyleLbl="node3" presStyleIdx="1" presStyleCnt="2">
        <dgm:presLayoutVars>
          <dgm:chPref val="3"/>
        </dgm:presLayoutVars>
      </dgm:prSet>
      <dgm:spPr/>
    </dgm:pt>
    <dgm:pt modelId="{3980C686-6AE3-43B5-BC47-2E6EC1AE5A98}" type="pres">
      <dgm:prSet presAssocID="{40BA86DE-B1E8-420F-8BAF-2C81C2B13F5E}" presName="rootConnector" presStyleLbl="node3" presStyleIdx="1" presStyleCnt="2"/>
      <dgm:spPr/>
    </dgm:pt>
    <dgm:pt modelId="{A97C790F-9BC9-4AF3-940F-3E1BB3B7012C}" type="pres">
      <dgm:prSet presAssocID="{40BA86DE-B1E8-420F-8BAF-2C81C2B13F5E}" presName="hierChild4" presStyleCnt="0"/>
      <dgm:spPr/>
    </dgm:pt>
    <dgm:pt modelId="{F5F8F93F-3381-40EA-861B-4F536D22C4F7}" type="pres">
      <dgm:prSet presAssocID="{40BA86DE-B1E8-420F-8BAF-2C81C2B13F5E}" presName="hierChild5" presStyleCnt="0"/>
      <dgm:spPr/>
    </dgm:pt>
    <dgm:pt modelId="{033EA83E-2C39-41A6-87E5-5882D309E565}" type="pres">
      <dgm:prSet presAssocID="{011C7643-1749-4226-B881-78991D9158A8}" presName="hierChild5" presStyleCnt="0"/>
      <dgm:spPr/>
    </dgm:pt>
    <dgm:pt modelId="{4FFF2DAD-640A-47A1-84C0-9BC9024ECF6D}" type="pres">
      <dgm:prSet presAssocID="{2310A81D-9A9F-4FB4-B1AF-A977474F088E}" presName="Name37" presStyleLbl="parChTrans1D2" presStyleIdx="1" presStyleCnt="3"/>
      <dgm:spPr/>
    </dgm:pt>
    <dgm:pt modelId="{DF0BCD0F-AF85-4304-932C-488C5F520DE9}" type="pres">
      <dgm:prSet presAssocID="{970F6A6B-7FF0-49D3-BD14-6D45CB886332}" presName="hierRoot2" presStyleCnt="0">
        <dgm:presLayoutVars>
          <dgm:hierBranch val="init"/>
        </dgm:presLayoutVars>
      </dgm:prSet>
      <dgm:spPr/>
    </dgm:pt>
    <dgm:pt modelId="{E3935F80-7A55-496D-A832-6F57A8905B61}" type="pres">
      <dgm:prSet presAssocID="{970F6A6B-7FF0-49D3-BD14-6D45CB886332}" presName="rootComposite" presStyleCnt="0"/>
      <dgm:spPr/>
    </dgm:pt>
    <dgm:pt modelId="{ACE8FD3E-3873-485E-8AEE-09211E9F637B}" type="pres">
      <dgm:prSet presAssocID="{970F6A6B-7FF0-49D3-BD14-6D45CB886332}" presName="rootText" presStyleLbl="node2" presStyleIdx="1" presStyleCnt="3">
        <dgm:presLayoutVars>
          <dgm:chPref val="3"/>
        </dgm:presLayoutVars>
      </dgm:prSet>
      <dgm:spPr/>
      <dgm:t>
        <a:bodyPr/>
        <a:lstStyle/>
        <a:p>
          <a:endParaRPr lang="zh-TW" altLang="en-US"/>
        </a:p>
      </dgm:t>
    </dgm:pt>
    <dgm:pt modelId="{ED6B41A2-1FAF-4B55-8716-01031C1878DB}" type="pres">
      <dgm:prSet presAssocID="{970F6A6B-7FF0-49D3-BD14-6D45CB886332}" presName="rootConnector" presStyleLbl="node2" presStyleIdx="1" presStyleCnt="3"/>
      <dgm:spPr/>
    </dgm:pt>
    <dgm:pt modelId="{FDF05445-8E7A-4A00-897F-8B4066CEFBB6}" type="pres">
      <dgm:prSet presAssocID="{970F6A6B-7FF0-49D3-BD14-6D45CB886332}" presName="hierChild4" presStyleCnt="0"/>
      <dgm:spPr/>
    </dgm:pt>
    <dgm:pt modelId="{A1604BAE-8FB3-48BC-B34F-99721A2ACF06}" type="pres">
      <dgm:prSet presAssocID="{970F6A6B-7FF0-49D3-BD14-6D45CB886332}" presName="hierChild5" presStyleCnt="0"/>
      <dgm:spPr/>
    </dgm:pt>
    <dgm:pt modelId="{12FEAF92-0097-4DAF-B2C2-016425A74F3C}" type="pres">
      <dgm:prSet presAssocID="{0E9B2D07-2A37-43CC-80F4-ADA6219AD7AB}" presName="Name37" presStyleLbl="parChTrans1D2" presStyleIdx="2" presStyleCnt="3"/>
      <dgm:spPr/>
    </dgm:pt>
    <dgm:pt modelId="{981D63FD-F50C-430E-9934-0450174173BB}" type="pres">
      <dgm:prSet presAssocID="{4722B9D7-A2DE-4E17-AC2F-64818AA7E3E3}" presName="hierRoot2" presStyleCnt="0">
        <dgm:presLayoutVars>
          <dgm:hierBranch val="init"/>
        </dgm:presLayoutVars>
      </dgm:prSet>
      <dgm:spPr/>
    </dgm:pt>
    <dgm:pt modelId="{E9186501-C6EE-4F37-BCD9-2C387863FA67}" type="pres">
      <dgm:prSet presAssocID="{4722B9D7-A2DE-4E17-AC2F-64818AA7E3E3}" presName="rootComposite" presStyleCnt="0"/>
      <dgm:spPr/>
    </dgm:pt>
    <dgm:pt modelId="{ED1CCA25-60F9-4967-AE3A-CDBA928FD571}" type="pres">
      <dgm:prSet presAssocID="{4722B9D7-A2DE-4E17-AC2F-64818AA7E3E3}" presName="rootText" presStyleLbl="node2" presStyleIdx="2" presStyleCnt="3">
        <dgm:presLayoutVars>
          <dgm:chPref val="3"/>
        </dgm:presLayoutVars>
      </dgm:prSet>
      <dgm:spPr/>
      <dgm:t>
        <a:bodyPr/>
        <a:lstStyle/>
        <a:p>
          <a:endParaRPr lang="zh-TW" altLang="en-US"/>
        </a:p>
      </dgm:t>
    </dgm:pt>
    <dgm:pt modelId="{9CF0189E-816C-41F8-B9E3-ECCD5309D413}" type="pres">
      <dgm:prSet presAssocID="{4722B9D7-A2DE-4E17-AC2F-64818AA7E3E3}" presName="rootConnector" presStyleLbl="node2" presStyleIdx="2" presStyleCnt="3"/>
      <dgm:spPr/>
    </dgm:pt>
    <dgm:pt modelId="{63B4F533-ED78-4B2C-ABEF-7D342296AD68}" type="pres">
      <dgm:prSet presAssocID="{4722B9D7-A2DE-4E17-AC2F-64818AA7E3E3}" presName="hierChild4" presStyleCnt="0"/>
      <dgm:spPr/>
    </dgm:pt>
    <dgm:pt modelId="{80897E4D-A563-4BFF-87A2-C3ABEFCCABFE}" type="pres">
      <dgm:prSet presAssocID="{4722B9D7-A2DE-4E17-AC2F-64818AA7E3E3}" presName="hierChild5" presStyleCnt="0"/>
      <dgm:spPr/>
    </dgm:pt>
    <dgm:pt modelId="{CE0B003A-C5EE-42C1-9300-8E1F4CB3ACB0}" type="pres">
      <dgm:prSet presAssocID="{FBB49A4C-C269-4B08-9E49-F58588A9C165}" presName="hierChild3" presStyleCnt="0"/>
      <dgm:spPr/>
    </dgm:pt>
  </dgm:ptLst>
  <dgm:cxnLst>
    <dgm:cxn modelId="{981B9CAD-29F7-4637-91F9-6E26EC91226B}" type="presOf" srcId="{2310A81D-9A9F-4FB4-B1AF-A977474F088E}" destId="{4FFF2DAD-640A-47A1-84C0-9BC9024ECF6D}" srcOrd="0" destOrd="0" presId="urn:microsoft.com/office/officeart/2005/8/layout/orgChart1"/>
    <dgm:cxn modelId="{A8122708-2BC7-47A2-997C-43E1903EEA57}" type="presOf" srcId="{011C7643-1749-4226-B881-78991D9158A8}" destId="{D429B828-02CE-40BE-BB5A-C6973BBC52B8}" srcOrd="0" destOrd="0" presId="urn:microsoft.com/office/officeart/2005/8/layout/orgChart1"/>
    <dgm:cxn modelId="{72DD6ABE-14E9-4758-B759-30B25B0DC406}" type="presOf" srcId="{FBB49A4C-C269-4B08-9E49-F58588A9C165}" destId="{FCD4CEAB-46B7-40DA-88CC-75846714696C}" srcOrd="0" destOrd="0" presId="urn:microsoft.com/office/officeart/2005/8/layout/orgChart1"/>
    <dgm:cxn modelId="{59FA9148-CE54-4705-A2FE-44511E6639E1}" srcId="{011C7643-1749-4226-B881-78991D9158A8}" destId="{40BA86DE-B1E8-420F-8BAF-2C81C2B13F5E}" srcOrd="1" destOrd="0" parTransId="{B86C73C5-1CE1-49CC-BAE2-493B47AB8878}" sibTransId="{CFA60B81-9255-4009-AFE8-B08FFF1303E4}"/>
    <dgm:cxn modelId="{2099EDD0-B6E9-4975-9772-DD3A075C7FC3}" srcId="{FBB49A4C-C269-4B08-9E49-F58588A9C165}" destId="{011C7643-1749-4226-B881-78991D9158A8}" srcOrd="0" destOrd="0" parTransId="{4CDE0724-FA81-4F50-9A28-5C7A9F85145E}" sibTransId="{84EF023D-6410-4326-A176-52817C434DF4}"/>
    <dgm:cxn modelId="{504919FD-9EBB-44F2-A91C-D6C285EC5DE0}" type="presOf" srcId="{970F6A6B-7FF0-49D3-BD14-6D45CB886332}" destId="{ACE8FD3E-3873-485E-8AEE-09211E9F637B}" srcOrd="0" destOrd="0" presId="urn:microsoft.com/office/officeart/2005/8/layout/orgChart1"/>
    <dgm:cxn modelId="{EF31AC34-19DF-4D93-9DD9-BE19EE9B3F32}" type="presOf" srcId="{011C7643-1749-4226-B881-78991D9158A8}" destId="{6AA21712-0361-4A03-9D6A-52880BE90937}" srcOrd="1" destOrd="0" presId="urn:microsoft.com/office/officeart/2005/8/layout/orgChart1"/>
    <dgm:cxn modelId="{AD083F75-31EB-4B48-9E35-28677CC7656F}" type="presOf" srcId="{4CDE0724-FA81-4F50-9A28-5C7A9F85145E}" destId="{4A4EFC82-C995-4300-9E01-85824CD196C1}" srcOrd="0" destOrd="0" presId="urn:microsoft.com/office/officeart/2005/8/layout/orgChart1"/>
    <dgm:cxn modelId="{A82B4DAD-E5DC-451B-B37D-1001EE05DEDE}" type="presOf" srcId="{4722B9D7-A2DE-4E17-AC2F-64818AA7E3E3}" destId="{9CF0189E-816C-41F8-B9E3-ECCD5309D413}" srcOrd="1" destOrd="0" presId="urn:microsoft.com/office/officeart/2005/8/layout/orgChart1"/>
    <dgm:cxn modelId="{12B72889-1123-40D3-915E-CC4AF897AC95}" type="presOf" srcId="{FBB49A4C-C269-4B08-9E49-F58588A9C165}" destId="{461A23E8-6A41-4DC6-978C-D56252754C19}" srcOrd="1" destOrd="0" presId="urn:microsoft.com/office/officeart/2005/8/layout/orgChart1"/>
    <dgm:cxn modelId="{3A9671D4-7DCD-487C-9E1E-E3831601854D}" type="presOf" srcId="{40BA86DE-B1E8-420F-8BAF-2C81C2B13F5E}" destId="{3980C686-6AE3-43B5-BC47-2E6EC1AE5A98}" srcOrd="1" destOrd="0" presId="urn:microsoft.com/office/officeart/2005/8/layout/orgChart1"/>
    <dgm:cxn modelId="{ECB77CD5-5D3F-4857-9A25-ACDC1DFF3DB5}" type="presOf" srcId="{4722B9D7-A2DE-4E17-AC2F-64818AA7E3E3}" destId="{ED1CCA25-60F9-4967-AE3A-CDBA928FD571}" srcOrd="0" destOrd="0" presId="urn:microsoft.com/office/officeart/2005/8/layout/orgChart1"/>
    <dgm:cxn modelId="{8882DEB8-B099-470C-8F78-EFCDCB7A15E3}" type="presOf" srcId="{40BA86DE-B1E8-420F-8BAF-2C81C2B13F5E}" destId="{EBFD94FD-264B-4099-A41B-6E49C7434548}" srcOrd="0" destOrd="0" presId="urn:microsoft.com/office/officeart/2005/8/layout/orgChart1"/>
    <dgm:cxn modelId="{49E687EF-7234-4AFC-9873-5F83393E0E3D}" type="presOf" srcId="{B86C73C5-1CE1-49CC-BAE2-493B47AB8878}" destId="{EC444857-3099-4E51-AD2F-7AFE5E39DEDD}" srcOrd="0" destOrd="0" presId="urn:microsoft.com/office/officeart/2005/8/layout/orgChart1"/>
    <dgm:cxn modelId="{63E276D0-9666-4CC6-8BAD-DC601358B217}" type="presOf" srcId="{90490BBB-93C3-42BB-AD6D-B5DCC4B840D2}" destId="{7DDFD7C9-3245-4F59-BAF4-D3494FC462FD}" srcOrd="1" destOrd="0" presId="urn:microsoft.com/office/officeart/2005/8/layout/orgChart1"/>
    <dgm:cxn modelId="{3CA0097C-07FF-4B53-B3A5-0A88E14C25DB}" type="presOf" srcId="{970F6A6B-7FF0-49D3-BD14-6D45CB886332}" destId="{ED6B41A2-1FAF-4B55-8716-01031C1878DB}" srcOrd="1" destOrd="0" presId="urn:microsoft.com/office/officeart/2005/8/layout/orgChart1"/>
    <dgm:cxn modelId="{DBF418C4-B883-4F7E-B756-1E0001CFF1B5}" srcId="{FBB49A4C-C269-4B08-9E49-F58588A9C165}" destId="{970F6A6B-7FF0-49D3-BD14-6D45CB886332}" srcOrd="1" destOrd="0" parTransId="{2310A81D-9A9F-4FB4-B1AF-A977474F088E}" sibTransId="{E4333C77-41AA-433F-A13D-7DEADD8541F5}"/>
    <dgm:cxn modelId="{4D5AB7A2-F520-4BBC-9D62-E3DED5517F60}" srcId="{16E61976-CE5D-4D9B-89AE-184348D9701E}" destId="{FBB49A4C-C269-4B08-9E49-F58588A9C165}" srcOrd="0" destOrd="0" parTransId="{175D4452-DE14-41E4-82F4-044A694E3E11}" sibTransId="{917A564E-BC1D-4D47-BC2C-14CCF9AC907F}"/>
    <dgm:cxn modelId="{CDB28970-65A5-47CA-BBBB-8F60EBD84689}" type="presOf" srcId="{0E9B2D07-2A37-43CC-80F4-ADA6219AD7AB}" destId="{12FEAF92-0097-4DAF-B2C2-016425A74F3C}" srcOrd="0" destOrd="0" presId="urn:microsoft.com/office/officeart/2005/8/layout/orgChart1"/>
    <dgm:cxn modelId="{E72FDBE3-9CB6-49A2-99C1-3CE86F7CCAA7}" srcId="{FBB49A4C-C269-4B08-9E49-F58588A9C165}" destId="{4722B9D7-A2DE-4E17-AC2F-64818AA7E3E3}" srcOrd="2" destOrd="0" parTransId="{0E9B2D07-2A37-43CC-80F4-ADA6219AD7AB}" sibTransId="{5D7A1EE2-214C-4BF1-9743-9331A1DD1430}"/>
    <dgm:cxn modelId="{E4E3A3FD-722B-4672-841D-B080D1200909}" type="presOf" srcId="{90490BBB-93C3-42BB-AD6D-B5DCC4B840D2}" destId="{688E6162-AEF3-46DF-BDE7-35F0073B0494}" srcOrd="0" destOrd="0" presId="urn:microsoft.com/office/officeart/2005/8/layout/orgChart1"/>
    <dgm:cxn modelId="{E21C31FF-DCD8-48DE-A1F6-721BB47FE6E8}" srcId="{011C7643-1749-4226-B881-78991D9158A8}" destId="{90490BBB-93C3-42BB-AD6D-B5DCC4B840D2}" srcOrd="0" destOrd="0" parTransId="{4A2424C5-01F7-48FE-9749-CEB0453374B0}" sibTransId="{6A810560-98EA-48EF-A684-92A47BA4DA23}"/>
    <dgm:cxn modelId="{54DFBC1C-07C3-4E21-AD80-B695A51A95F6}" type="presOf" srcId="{16E61976-CE5D-4D9B-89AE-184348D9701E}" destId="{2AAF9832-A23A-4F99-842B-7CC6489DF91F}" srcOrd="0" destOrd="0" presId="urn:microsoft.com/office/officeart/2005/8/layout/orgChart1"/>
    <dgm:cxn modelId="{C386356E-F225-49B8-A172-93DA11567E4D}" type="presOf" srcId="{4A2424C5-01F7-48FE-9749-CEB0453374B0}" destId="{6FA7F504-1297-4189-893F-AF0DBFB71B95}" srcOrd="0" destOrd="0" presId="urn:microsoft.com/office/officeart/2005/8/layout/orgChart1"/>
    <dgm:cxn modelId="{CDEB92B8-C9AB-40C9-B24F-3CD89CF94583}" type="presParOf" srcId="{2AAF9832-A23A-4F99-842B-7CC6489DF91F}" destId="{9C062E74-14EF-418B-8B73-5FD2B81EDC1E}" srcOrd="0" destOrd="0" presId="urn:microsoft.com/office/officeart/2005/8/layout/orgChart1"/>
    <dgm:cxn modelId="{C9670E72-F8AC-44B7-8F97-6BAC0B776A33}" type="presParOf" srcId="{9C062E74-14EF-418B-8B73-5FD2B81EDC1E}" destId="{B8DEE07B-67A6-42E0-B755-E7D5089E3896}" srcOrd="0" destOrd="0" presId="urn:microsoft.com/office/officeart/2005/8/layout/orgChart1"/>
    <dgm:cxn modelId="{FBA4CD54-8E50-4718-97BC-F505A594DF5E}" type="presParOf" srcId="{B8DEE07B-67A6-42E0-B755-E7D5089E3896}" destId="{FCD4CEAB-46B7-40DA-88CC-75846714696C}" srcOrd="0" destOrd="0" presId="urn:microsoft.com/office/officeart/2005/8/layout/orgChart1"/>
    <dgm:cxn modelId="{47505150-B30A-42A6-8339-1F3BD12BC3B9}" type="presParOf" srcId="{B8DEE07B-67A6-42E0-B755-E7D5089E3896}" destId="{461A23E8-6A41-4DC6-978C-D56252754C19}" srcOrd="1" destOrd="0" presId="urn:microsoft.com/office/officeart/2005/8/layout/orgChart1"/>
    <dgm:cxn modelId="{9FE350E1-A6FB-4069-8B29-D0BD63FAB394}" type="presParOf" srcId="{9C062E74-14EF-418B-8B73-5FD2B81EDC1E}" destId="{A9ABFAFF-1AA4-4E01-B4F5-3B89EFF0970B}" srcOrd="1" destOrd="0" presId="urn:microsoft.com/office/officeart/2005/8/layout/orgChart1"/>
    <dgm:cxn modelId="{EB1F28D6-2C0C-477E-BCDD-B19B7D206F15}" type="presParOf" srcId="{A9ABFAFF-1AA4-4E01-B4F5-3B89EFF0970B}" destId="{4A4EFC82-C995-4300-9E01-85824CD196C1}" srcOrd="0" destOrd="0" presId="urn:microsoft.com/office/officeart/2005/8/layout/orgChart1"/>
    <dgm:cxn modelId="{4AF559B3-4AF0-4EB5-B013-3B26D7E8C241}" type="presParOf" srcId="{A9ABFAFF-1AA4-4E01-B4F5-3B89EFF0970B}" destId="{80D0E027-0E3D-4E9C-A0C5-0983C7EB8050}" srcOrd="1" destOrd="0" presId="urn:microsoft.com/office/officeart/2005/8/layout/orgChart1"/>
    <dgm:cxn modelId="{ABD115A4-27CB-4ACE-A8FA-7AE44881F653}" type="presParOf" srcId="{80D0E027-0E3D-4E9C-A0C5-0983C7EB8050}" destId="{6C203A1E-5925-43A2-A0EA-07A59029E230}" srcOrd="0" destOrd="0" presId="urn:microsoft.com/office/officeart/2005/8/layout/orgChart1"/>
    <dgm:cxn modelId="{1D5A1230-318C-45E7-B335-0219AFF9E23A}" type="presParOf" srcId="{6C203A1E-5925-43A2-A0EA-07A59029E230}" destId="{D429B828-02CE-40BE-BB5A-C6973BBC52B8}" srcOrd="0" destOrd="0" presId="urn:microsoft.com/office/officeart/2005/8/layout/orgChart1"/>
    <dgm:cxn modelId="{5E3A5303-01C7-4A6A-896C-1779BBC5330F}" type="presParOf" srcId="{6C203A1E-5925-43A2-A0EA-07A59029E230}" destId="{6AA21712-0361-4A03-9D6A-52880BE90937}" srcOrd="1" destOrd="0" presId="urn:microsoft.com/office/officeart/2005/8/layout/orgChart1"/>
    <dgm:cxn modelId="{DBC1A0F7-43A1-448B-BC55-BCD42C0A9A35}" type="presParOf" srcId="{80D0E027-0E3D-4E9C-A0C5-0983C7EB8050}" destId="{910E66F0-B41A-4115-A411-8172A1F49C11}" srcOrd="1" destOrd="0" presId="urn:microsoft.com/office/officeart/2005/8/layout/orgChart1"/>
    <dgm:cxn modelId="{E5F72DBC-F94C-46E3-9229-9C232494A7CF}" type="presParOf" srcId="{910E66F0-B41A-4115-A411-8172A1F49C11}" destId="{6FA7F504-1297-4189-893F-AF0DBFB71B95}" srcOrd="0" destOrd="0" presId="urn:microsoft.com/office/officeart/2005/8/layout/orgChart1"/>
    <dgm:cxn modelId="{4A028977-2524-4D4C-A399-A7F58E203040}" type="presParOf" srcId="{910E66F0-B41A-4115-A411-8172A1F49C11}" destId="{58E7B67A-B76E-4EE5-84E0-A7C357B84683}" srcOrd="1" destOrd="0" presId="urn:microsoft.com/office/officeart/2005/8/layout/orgChart1"/>
    <dgm:cxn modelId="{9507F889-7EDD-4E97-8DD7-6C8B142A4DF4}" type="presParOf" srcId="{58E7B67A-B76E-4EE5-84E0-A7C357B84683}" destId="{ED69275E-3925-4532-823C-F61AF32853BA}" srcOrd="0" destOrd="0" presId="urn:microsoft.com/office/officeart/2005/8/layout/orgChart1"/>
    <dgm:cxn modelId="{BEE0128F-59E5-4549-80BC-F51805DA07A1}" type="presParOf" srcId="{ED69275E-3925-4532-823C-F61AF32853BA}" destId="{688E6162-AEF3-46DF-BDE7-35F0073B0494}" srcOrd="0" destOrd="0" presId="urn:microsoft.com/office/officeart/2005/8/layout/orgChart1"/>
    <dgm:cxn modelId="{C4EBAA4B-89FD-4B4A-ADDD-5CC6A868574A}" type="presParOf" srcId="{ED69275E-3925-4532-823C-F61AF32853BA}" destId="{7DDFD7C9-3245-4F59-BAF4-D3494FC462FD}" srcOrd="1" destOrd="0" presId="urn:microsoft.com/office/officeart/2005/8/layout/orgChart1"/>
    <dgm:cxn modelId="{821423B4-3CA1-4E49-82A4-AB49A3CF2812}" type="presParOf" srcId="{58E7B67A-B76E-4EE5-84E0-A7C357B84683}" destId="{42D7AA2B-575E-44C9-ADC6-7DF6DD930284}" srcOrd="1" destOrd="0" presId="urn:microsoft.com/office/officeart/2005/8/layout/orgChart1"/>
    <dgm:cxn modelId="{C510DB4D-9F6E-48AD-9EF6-CE26DC4AFE0B}" type="presParOf" srcId="{58E7B67A-B76E-4EE5-84E0-A7C357B84683}" destId="{10408F60-8CD4-4047-B777-C60211C27679}" srcOrd="2" destOrd="0" presId="urn:microsoft.com/office/officeart/2005/8/layout/orgChart1"/>
    <dgm:cxn modelId="{D92DE6DE-B4B1-4922-99BB-58166F1E5EFE}" type="presParOf" srcId="{910E66F0-B41A-4115-A411-8172A1F49C11}" destId="{EC444857-3099-4E51-AD2F-7AFE5E39DEDD}" srcOrd="2" destOrd="0" presId="urn:microsoft.com/office/officeart/2005/8/layout/orgChart1"/>
    <dgm:cxn modelId="{9356CCAE-7B43-41C7-BC25-A1BEA349E0A6}" type="presParOf" srcId="{910E66F0-B41A-4115-A411-8172A1F49C11}" destId="{4F0E542A-BDCA-4D08-ACDC-EFE36E5B97B9}" srcOrd="3" destOrd="0" presId="urn:microsoft.com/office/officeart/2005/8/layout/orgChart1"/>
    <dgm:cxn modelId="{CCE58A1F-413E-43C9-A194-A15282B2CC5A}" type="presParOf" srcId="{4F0E542A-BDCA-4D08-ACDC-EFE36E5B97B9}" destId="{9748E871-E457-4C2C-9990-3587352D840B}" srcOrd="0" destOrd="0" presId="urn:microsoft.com/office/officeart/2005/8/layout/orgChart1"/>
    <dgm:cxn modelId="{44C7DDFD-784E-4C8F-A77C-62710568BB9C}" type="presParOf" srcId="{9748E871-E457-4C2C-9990-3587352D840B}" destId="{EBFD94FD-264B-4099-A41B-6E49C7434548}" srcOrd="0" destOrd="0" presId="urn:microsoft.com/office/officeart/2005/8/layout/orgChart1"/>
    <dgm:cxn modelId="{C1F8A7F9-743D-463B-939B-2ABFADD06789}" type="presParOf" srcId="{9748E871-E457-4C2C-9990-3587352D840B}" destId="{3980C686-6AE3-43B5-BC47-2E6EC1AE5A98}" srcOrd="1" destOrd="0" presId="urn:microsoft.com/office/officeart/2005/8/layout/orgChart1"/>
    <dgm:cxn modelId="{4586CC3D-A8A2-4017-AE39-8371EAD66322}" type="presParOf" srcId="{4F0E542A-BDCA-4D08-ACDC-EFE36E5B97B9}" destId="{A97C790F-9BC9-4AF3-940F-3E1BB3B7012C}" srcOrd="1" destOrd="0" presId="urn:microsoft.com/office/officeart/2005/8/layout/orgChart1"/>
    <dgm:cxn modelId="{F18FA2B4-153F-4957-B114-A6CFD9DC3173}" type="presParOf" srcId="{4F0E542A-BDCA-4D08-ACDC-EFE36E5B97B9}" destId="{F5F8F93F-3381-40EA-861B-4F536D22C4F7}" srcOrd="2" destOrd="0" presId="urn:microsoft.com/office/officeart/2005/8/layout/orgChart1"/>
    <dgm:cxn modelId="{A7421B35-99D3-4294-B469-510F8A31EF71}" type="presParOf" srcId="{80D0E027-0E3D-4E9C-A0C5-0983C7EB8050}" destId="{033EA83E-2C39-41A6-87E5-5882D309E565}" srcOrd="2" destOrd="0" presId="urn:microsoft.com/office/officeart/2005/8/layout/orgChart1"/>
    <dgm:cxn modelId="{034EED13-E8CA-40C4-B2FE-1D50AAE4D28C}" type="presParOf" srcId="{A9ABFAFF-1AA4-4E01-B4F5-3B89EFF0970B}" destId="{4FFF2DAD-640A-47A1-84C0-9BC9024ECF6D}" srcOrd="2" destOrd="0" presId="urn:microsoft.com/office/officeart/2005/8/layout/orgChart1"/>
    <dgm:cxn modelId="{0CD88397-F433-42A2-98C1-11C0CC28A0AE}" type="presParOf" srcId="{A9ABFAFF-1AA4-4E01-B4F5-3B89EFF0970B}" destId="{DF0BCD0F-AF85-4304-932C-488C5F520DE9}" srcOrd="3" destOrd="0" presId="urn:microsoft.com/office/officeart/2005/8/layout/orgChart1"/>
    <dgm:cxn modelId="{1673CF3A-47EC-4C85-AE89-5AA20D533004}" type="presParOf" srcId="{DF0BCD0F-AF85-4304-932C-488C5F520DE9}" destId="{E3935F80-7A55-496D-A832-6F57A8905B61}" srcOrd="0" destOrd="0" presId="urn:microsoft.com/office/officeart/2005/8/layout/orgChart1"/>
    <dgm:cxn modelId="{5345928D-C3A6-4E7A-A4CD-8BCE5EC846CD}" type="presParOf" srcId="{E3935F80-7A55-496D-A832-6F57A8905B61}" destId="{ACE8FD3E-3873-485E-8AEE-09211E9F637B}" srcOrd="0" destOrd="0" presId="urn:microsoft.com/office/officeart/2005/8/layout/orgChart1"/>
    <dgm:cxn modelId="{C61ED2DD-7B62-4BF2-9BF0-9C657F63A730}" type="presParOf" srcId="{E3935F80-7A55-496D-A832-6F57A8905B61}" destId="{ED6B41A2-1FAF-4B55-8716-01031C1878DB}" srcOrd="1" destOrd="0" presId="urn:microsoft.com/office/officeart/2005/8/layout/orgChart1"/>
    <dgm:cxn modelId="{FBD1307A-1A0C-4A9A-A808-32F8D8BC7B28}" type="presParOf" srcId="{DF0BCD0F-AF85-4304-932C-488C5F520DE9}" destId="{FDF05445-8E7A-4A00-897F-8B4066CEFBB6}" srcOrd="1" destOrd="0" presId="urn:microsoft.com/office/officeart/2005/8/layout/orgChart1"/>
    <dgm:cxn modelId="{B843FF5E-CA19-4F28-94E6-9822983A05F9}" type="presParOf" srcId="{DF0BCD0F-AF85-4304-932C-488C5F520DE9}" destId="{A1604BAE-8FB3-48BC-B34F-99721A2ACF06}" srcOrd="2" destOrd="0" presId="urn:microsoft.com/office/officeart/2005/8/layout/orgChart1"/>
    <dgm:cxn modelId="{08E606F8-5887-4CF2-AFB6-371285770785}" type="presParOf" srcId="{A9ABFAFF-1AA4-4E01-B4F5-3B89EFF0970B}" destId="{12FEAF92-0097-4DAF-B2C2-016425A74F3C}" srcOrd="4" destOrd="0" presId="urn:microsoft.com/office/officeart/2005/8/layout/orgChart1"/>
    <dgm:cxn modelId="{993F945C-BB5A-49F7-8E60-53691A69ABC2}" type="presParOf" srcId="{A9ABFAFF-1AA4-4E01-B4F5-3B89EFF0970B}" destId="{981D63FD-F50C-430E-9934-0450174173BB}" srcOrd="5" destOrd="0" presId="urn:microsoft.com/office/officeart/2005/8/layout/orgChart1"/>
    <dgm:cxn modelId="{A9A687AF-D07C-4E70-BDBD-169FC9738A7E}" type="presParOf" srcId="{981D63FD-F50C-430E-9934-0450174173BB}" destId="{E9186501-C6EE-4F37-BCD9-2C387863FA67}" srcOrd="0" destOrd="0" presId="urn:microsoft.com/office/officeart/2005/8/layout/orgChart1"/>
    <dgm:cxn modelId="{8FF5781C-9DA9-4E80-AE56-265EC71E9B6D}" type="presParOf" srcId="{E9186501-C6EE-4F37-BCD9-2C387863FA67}" destId="{ED1CCA25-60F9-4967-AE3A-CDBA928FD571}" srcOrd="0" destOrd="0" presId="urn:microsoft.com/office/officeart/2005/8/layout/orgChart1"/>
    <dgm:cxn modelId="{3BDD966A-E245-4E6D-A87E-B024D8ADB4AC}" type="presParOf" srcId="{E9186501-C6EE-4F37-BCD9-2C387863FA67}" destId="{9CF0189E-816C-41F8-B9E3-ECCD5309D413}" srcOrd="1" destOrd="0" presId="urn:microsoft.com/office/officeart/2005/8/layout/orgChart1"/>
    <dgm:cxn modelId="{ABECEFD1-DCA0-4DC1-B346-E68C5495F20B}" type="presParOf" srcId="{981D63FD-F50C-430E-9934-0450174173BB}" destId="{63B4F533-ED78-4B2C-ABEF-7D342296AD68}" srcOrd="1" destOrd="0" presId="urn:microsoft.com/office/officeart/2005/8/layout/orgChart1"/>
    <dgm:cxn modelId="{B4AE0E99-75BD-4951-8756-2778D61671A9}" type="presParOf" srcId="{981D63FD-F50C-430E-9934-0450174173BB}" destId="{80897E4D-A563-4BFF-87A2-C3ABEFCCABFE}" srcOrd="2" destOrd="0" presId="urn:microsoft.com/office/officeart/2005/8/layout/orgChart1"/>
    <dgm:cxn modelId="{A10E7218-C29F-4341-845A-B36C2F799623}" type="presParOf" srcId="{9C062E74-14EF-418B-8B73-5FD2B81EDC1E}" destId="{CE0B003A-C5EE-42C1-9300-8E1F4CB3ACB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EAF92-0097-4DAF-B2C2-016425A74F3C}">
      <dsp:nvSpPr>
        <dsp:cNvPr id="0" name=""/>
        <dsp:cNvSpPr/>
      </dsp:nvSpPr>
      <dsp:spPr>
        <a:xfrm>
          <a:off x="2209800" y="1103551"/>
          <a:ext cx="1563449" cy="271342"/>
        </a:xfrm>
        <a:custGeom>
          <a:avLst/>
          <a:gdLst/>
          <a:ahLst/>
          <a:cxnLst/>
          <a:rect l="0" t="0" r="0" b="0"/>
          <a:pathLst>
            <a:path>
              <a:moveTo>
                <a:pt x="0" y="0"/>
              </a:moveTo>
              <a:lnTo>
                <a:pt x="0" y="135671"/>
              </a:lnTo>
              <a:lnTo>
                <a:pt x="1563449" y="135671"/>
              </a:lnTo>
              <a:lnTo>
                <a:pt x="1563449" y="271342"/>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FF2DAD-640A-47A1-84C0-9BC9024ECF6D}">
      <dsp:nvSpPr>
        <dsp:cNvPr id="0" name=""/>
        <dsp:cNvSpPr/>
      </dsp:nvSpPr>
      <dsp:spPr>
        <a:xfrm>
          <a:off x="2164079" y="1103551"/>
          <a:ext cx="91440" cy="271342"/>
        </a:xfrm>
        <a:custGeom>
          <a:avLst/>
          <a:gdLst/>
          <a:ahLst/>
          <a:cxnLst/>
          <a:rect l="0" t="0" r="0" b="0"/>
          <a:pathLst>
            <a:path>
              <a:moveTo>
                <a:pt x="45720" y="0"/>
              </a:moveTo>
              <a:lnTo>
                <a:pt x="45720" y="271342"/>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44857-3099-4E51-AD2F-7AFE5E39DEDD}">
      <dsp:nvSpPr>
        <dsp:cNvPr id="0" name=""/>
        <dsp:cNvSpPr/>
      </dsp:nvSpPr>
      <dsp:spPr>
        <a:xfrm>
          <a:off x="129507" y="2020947"/>
          <a:ext cx="193816" cy="1511765"/>
        </a:xfrm>
        <a:custGeom>
          <a:avLst/>
          <a:gdLst/>
          <a:ahLst/>
          <a:cxnLst/>
          <a:rect l="0" t="0" r="0" b="0"/>
          <a:pathLst>
            <a:path>
              <a:moveTo>
                <a:pt x="0" y="0"/>
              </a:moveTo>
              <a:lnTo>
                <a:pt x="0" y="1511765"/>
              </a:lnTo>
              <a:lnTo>
                <a:pt x="193816" y="151176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A7F504-1297-4189-893F-AF0DBFB71B95}">
      <dsp:nvSpPr>
        <dsp:cNvPr id="0" name=""/>
        <dsp:cNvSpPr/>
      </dsp:nvSpPr>
      <dsp:spPr>
        <a:xfrm>
          <a:off x="129507" y="2020947"/>
          <a:ext cx="193816" cy="594369"/>
        </a:xfrm>
        <a:custGeom>
          <a:avLst/>
          <a:gdLst/>
          <a:ahLst/>
          <a:cxnLst/>
          <a:rect l="0" t="0" r="0" b="0"/>
          <a:pathLst>
            <a:path>
              <a:moveTo>
                <a:pt x="0" y="0"/>
              </a:moveTo>
              <a:lnTo>
                <a:pt x="0" y="594369"/>
              </a:lnTo>
              <a:lnTo>
                <a:pt x="193816" y="59436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EFC82-C995-4300-9E01-85824CD196C1}">
      <dsp:nvSpPr>
        <dsp:cNvPr id="0" name=""/>
        <dsp:cNvSpPr/>
      </dsp:nvSpPr>
      <dsp:spPr>
        <a:xfrm>
          <a:off x="646350" y="1103551"/>
          <a:ext cx="1563449" cy="271342"/>
        </a:xfrm>
        <a:custGeom>
          <a:avLst/>
          <a:gdLst/>
          <a:ahLst/>
          <a:cxnLst/>
          <a:rect l="0" t="0" r="0" b="0"/>
          <a:pathLst>
            <a:path>
              <a:moveTo>
                <a:pt x="1563449" y="0"/>
              </a:moveTo>
              <a:lnTo>
                <a:pt x="1563449" y="135671"/>
              </a:lnTo>
              <a:lnTo>
                <a:pt x="0" y="135671"/>
              </a:lnTo>
              <a:lnTo>
                <a:pt x="0" y="271342"/>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D4CEAB-46B7-40DA-88CC-75846714696C}">
      <dsp:nvSpPr>
        <dsp:cNvPr id="0" name=""/>
        <dsp:cNvSpPr/>
      </dsp:nvSpPr>
      <dsp:spPr>
        <a:xfrm>
          <a:off x="1563746" y="457497"/>
          <a:ext cx="1292107" cy="6460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TW" sz="1400" kern="1200" dirty="0" smtClean="0"/>
            <a:t>Life</a:t>
          </a:r>
        </a:p>
        <a:p>
          <a:pPr lvl="0" algn="ctr" defTabSz="622300">
            <a:lnSpc>
              <a:spcPct val="90000"/>
            </a:lnSpc>
            <a:spcBef>
              <a:spcPct val="0"/>
            </a:spcBef>
            <a:spcAft>
              <a:spcPct val="35000"/>
            </a:spcAft>
          </a:pPr>
          <a:r>
            <a:rPr lang="zh-TW" altLang="en-US" sz="1400" kern="1200" dirty="0" smtClean="0"/>
            <a:t>生物</a:t>
          </a:r>
          <a:endParaRPr lang="zh-TW" altLang="en-US" sz="1400" kern="1200" dirty="0"/>
        </a:p>
      </dsp:txBody>
      <dsp:txXfrm>
        <a:off x="1563746" y="457497"/>
        <a:ext cx="1292107" cy="646053"/>
      </dsp:txXfrm>
    </dsp:sp>
    <dsp:sp modelId="{D429B828-02CE-40BE-BB5A-C6973BBC52B8}">
      <dsp:nvSpPr>
        <dsp:cNvPr id="0" name=""/>
        <dsp:cNvSpPr/>
      </dsp:nvSpPr>
      <dsp:spPr>
        <a:xfrm>
          <a:off x="296" y="1374893"/>
          <a:ext cx="1292107" cy="6460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en-US" sz="1400" kern="1200" dirty="0" smtClean="0"/>
            <a:t>Animalia </a:t>
          </a:r>
        </a:p>
        <a:p>
          <a:pPr lvl="0" algn="ctr" defTabSz="622300">
            <a:lnSpc>
              <a:spcPct val="90000"/>
            </a:lnSpc>
            <a:spcBef>
              <a:spcPct val="0"/>
            </a:spcBef>
            <a:spcAft>
              <a:spcPct val="35000"/>
            </a:spcAft>
          </a:pPr>
          <a:r>
            <a:rPr lang="zh-TW" altLang="en-US" sz="1400" kern="1200" dirty="0" smtClean="0"/>
            <a:t>動物界</a:t>
          </a:r>
          <a:endParaRPr lang="zh-TW" altLang="en-US" sz="1400" kern="1200" dirty="0"/>
        </a:p>
      </dsp:txBody>
      <dsp:txXfrm>
        <a:off x="296" y="1374893"/>
        <a:ext cx="1292107" cy="646053"/>
      </dsp:txXfrm>
    </dsp:sp>
    <dsp:sp modelId="{688E6162-AEF3-46DF-BDE7-35F0073B0494}">
      <dsp:nvSpPr>
        <dsp:cNvPr id="0" name=""/>
        <dsp:cNvSpPr/>
      </dsp:nvSpPr>
      <dsp:spPr>
        <a:xfrm>
          <a:off x="323323" y="2292289"/>
          <a:ext cx="1292107" cy="6460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TW" sz="1400" kern="1200" dirty="0" smtClean="0"/>
            <a:t>Invertebrate</a:t>
          </a:r>
        </a:p>
        <a:p>
          <a:pPr lvl="0" algn="ctr" defTabSz="622300">
            <a:lnSpc>
              <a:spcPct val="90000"/>
            </a:lnSpc>
            <a:spcBef>
              <a:spcPct val="0"/>
            </a:spcBef>
            <a:spcAft>
              <a:spcPct val="35000"/>
            </a:spcAft>
          </a:pPr>
          <a:r>
            <a:rPr lang="zh-TW" altLang="en-US" sz="1400" kern="1200" dirty="0" smtClean="0"/>
            <a:t>無脊椎動物</a:t>
          </a:r>
          <a:endParaRPr lang="zh-TW" altLang="en-US" sz="1400" kern="1200" dirty="0"/>
        </a:p>
      </dsp:txBody>
      <dsp:txXfrm>
        <a:off x="323323" y="2292289"/>
        <a:ext cx="1292107" cy="646053"/>
      </dsp:txXfrm>
    </dsp:sp>
    <dsp:sp modelId="{EBFD94FD-264B-4099-A41B-6E49C7434548}">
      <dsp:nvSpPr>
        <dsp:cNvPr id="0" name=""/>
        <dsp:cNvSpPr/>
      </dsp:nvSpPr>
      <dsp:spPr>
        <a:xfrm>
          <a:off x="323323" y="3209685"/>
          <a:ext cx="1292107" cy="6460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TW" sz="1400" kern="1200" dirty="0" smtClean="0"/>
            <a:t>Chordata</a:t>
          </a:r>
        </a:p>
        <a:p>
          <a:pPr lvl="0" algn="ctr" defTabSz="622300">
            <a:lnSpc>
              <a:spcPct val="90000"/>
            </a:lnSpc>
            <a:spcBef>
              <a:spcPct val="0"/>
            </a:spcBef>
            <a:spcAft>
              <a:spcPct val="35000"/>
            </a:spcAft>
          </a:pPr>
          <a:r>
            <a:rPr lang="zh-TW" altLang="en-US" sz="1400" kern="1200" dirty="0" smtClean="0"/>
            <a:t>脊椎動物</a:t>
          </a:r>
          <a:endParaRPr lang="zh-TW" altLang="en-US" sz="1400" kern="1200" dirty="0"/>
        </a:p>
      </dsp:txBody>
      <dsp:txXfrm>
        <a:off x="323323" y="3209685"/>
        <a:ext cx="1292107" cy="646053"/>
      </dsp:txXfrm>
    </dsp:sp>
    <dsp:sp modelId="{ACE8FD3E-3873-485E-8AEE-09211E9F637B}">
      <dsp:nvSpPr>
        <dsp:cNvPr id="0" name=""/>
        <dsp:cNvSpPr/>
      </dsp:nvSpPr>
      <dsp:spPr>
        <a:xfrm>
          <a:off x="1563746" y="1374893"/>
          <a:ext cx="1292107" cy="6460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en-US" sz="1400" kern="1200" dirty="0" smtClean="0"/>
            <a:t>Plantae</a:t>
          </a:r>
          <a:r>
            <a:rPr lang="zh-TW" altLang="en-US" sz="1400" kern="1200" dirty="0" smtClean="0"/>
            <a:t> </a:t>
          </a:r>
          <a:endParaRPr lang="en-US" altLang="zh-TW" sz="1400" kern="1200" dirty="0" smtClean="0"/>
        </a:p>
        <a:p>
          <a:pPr lvl="0" algn="ctr" defTabSz="622300">
            <a:lnSpc>
              <a:spcPct val="90000"/>
            </a:lnSpc>
            <a:spcBef>
              <a:spcPct val="0"/>
            </a:spcBef>
            <a:spcAft>
              <a:spcPct val="35000"/>
            </a:spcAft>
          </a:pPr>
          <a:r>
            <a:rPr lang="zh-TW" altLang="en-US" sz="1400" kern="1200" dirty="0" smtClean="0"/>
            <a:t>植物界</a:t>
          </a:r>
          <a:endParaRPr lang="zh-TW" altLang="en-US" sz="1400" kern="1200" dirty="0"/>
        </a:p>
      </dsp:txBody>
      <dsp:txXfrm>
        <a:off x="1563746" y="1374893"/>
        <a:ext cx="1292107" cy="646053"/>
      </dsp:txXfrm>
    </dsp:sp>
    <dsp:sp modelId="{ED1CCA25-60F9-4967-AE3A-CDBA928FD571}">
      <dsp:nvSpPr>
        <dsp:cNvPr id="0" name=""/>
        <dsp:cNvSpPr/>
      </dsp:nvSpPr>
      <dsp:spPr>
        <a:xfrm>
          <a:off x="3127196" y="1374893"/>
          <a:ext cx="1292107" cy="64605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TW" sz="1400" kern="1200" dirty="0" smtClean="0"/>
            <a:t>Micro-organisms</a:t>
          </a:r>
          <a:r>
            <a:rPr lang="zh-TW" altLang="en-US" sz="1400" kern="1200" dirty="0" smtClean="0"/>
            <a:t>微生物界</a:t>
          </a:r>
          <a:endParaRPr lang="zh-TW" altLang="en-US" sz="1400" kern="1200" dirty="0"/>
        </a:p>
      </dsp:txBody>
      <dsp:txXfrm>
        <a:off x="3127196" y="1374893"/>
        <a:ext cx="1292107" cy="6460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6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45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05290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0093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解決方法</a:t>
            </a:r>
            <a:r>
              <a:rPr lang="en-US" altLang="zh-TW" dirty="0" smtClean="0">
                <a:cs typeface="Arial" panose="020B0604020202020204" pitchFamily="34" charset="0"/>
              </a:rPr>
              <a:t>: </a:t>
            </a:r>
            <a:r>
              <a:rPr lang="zh-TW" altLang="en-US" dirty="0" smtClean="0">
                <a:cs typeface="Arial" panose="020B0604020202020204" pitchFamily="34" charset="0"/>
              </a:rPr>
              <a:t>集中 統一 標準</a:t>
            </a:r>
          </a:p>
          <a:p>
            <a:pPr eaLnBrk="1" hangingPunct="1"/>
            <a:endParaRPr lang="en-US" altLang="en-US" dirty="0" smtClean="0"/>
          </a:p>
        </p:txBody>
      </p:sp>
    </p:spTree>
    <p:extLst>
      <p:ext uri="{BB962C8B-B14F-4D97-AF65-F5344CB8AC3E}">
        <p14:creationId xmlns:p14="http://schemas.microsoft.com/office/powerpoint/2010/main" val="415666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cs typeface="Arial" panose="020B0604020202020204" pitchFamily="34" charset="0"/>
              </a:rPr>
              <a:t>舉例類比為</a:t>
            </a:r>
            <a:r>
              <a:rPr lang="en-US" altLang="zh-TW" dirty="0" smtClean="0">
                <a:cs typeface="Arial" panose="020B0604020202020204" pitchFamily="34" charset="0"/>
              </a:rPr>
              <a:t>Web Service</a:t>
            </a:r>
            <a:r>
              <a:rPr lang="zh-TW" altLang="en-US" dirty="0" smtClean="0">
                <a:cs typeface="Arial" panose="020B0604020202020204" pitchFamily="34" charset="0"/>
              </a:rPr>
              <a:t>的概念</a:t>
            </a:r>
            <a:endParaRPr lang="en-US" altLang="en-US" dirty="0" smtClean="0"/>
          </a:p>
          <a:p>
            <a:endParaRPr lang="en-US" altLang="en-US" dirty="0" smtClean="0"/>
          </a:p>
          <a:p>
            <a:r>
              <a:rPr lang="en-US" altLang="en-US" dirty="0" smtClean="0"/>
              <a:t>The database</a:t>
            </a:r>
            <a:r>
              <a:rPr lang="en-US" altLang="en-US" baseline="0" dirty="0" smtClean="0"/>
              <a:t> management system (DBMS) is </a:t>
            </a:r>
            <a:r>
              <a:rPr lang="en-US" sz="1200" b="0" i="0" u="none" strike="noStrike" kern="1200" baseline="0" dirty="0" smtClean="0">
                <a:solidFill>
                  <a:schemeClr val="tx1"/>
                </a:solidFill>
                <a:latin typeface="Times New Roman" pitchFamily="18" charset="0"/>
                <a:ea typeface="+mn-ea"/>
                <a:cs typeface="Arial" charset="0"/>
              </a:rPr>
              <a:t>a software system that is used to create, maintain, and provide controlled access to user databases.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Most current DBMSs are in the form of </a:t>
            </a:r>
            <a:r>
              <a:rPr lang="en-US" altLang="en-US" sz="1200" b="1" i="0" u="none" strike="noStrike" kern="1200" baseline="0" dirty="0" smtClean="0">
                <a:solidFill>
                  <a:schemeClr val="tx1"/>
                </a:solidFill>
                <a:latin typeface="Times New Roman" pitchFamily="18" charset="0"/>
                <a:ea typeface="+mn-ea"/>
                <a:cs typeface="Arial" charset="0"/>
              </a:rPr>
              <a:t>relational databases</a:t>
            </a:r>
            <a:r>
              <a:rPr lang="en-US" altLang="en-US" sz="1200" b="0" i="0" u="none" strike="noStrike" kern="1200" baseline="0" dirty="0" smtClean="0">
                <a:solidFill>
                  <a:schemeClr val="tx1"/>
                </a:solidFill>
                <a:latin typeface="Times New Roman" pitchFamily="18" charset="0"/>
                <a:ea typeface="+mn-ea"/>
                <a:cs typeface="Arial" charset="0"/>
              </a:rPr>
              <a:t>, which </a:t>
            </a:r>
            <a:r>
              <a:rPr lang="en-US" sz="1200" b="0" i="0" u="none" strike="noStrike" kern="1200" baseline="0" dirty="0" smtClean="0">
                <a:solidFill>
                  <a:schemeClr val="tx1"/>
                </a:solidFill>
                <a:latin typeface="Times New Roman" pitchFamily="18" charset="0"/>
                <a:ea typeface="+mn-ea"/>
                <a:cs typeface="Arial" charset="0"/>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Note that because all the data is shared in a central database, there is no longer the need for separate systems and programs to maintain their own copy of the data. This reduces duplication and increases integrity.</a:t>
            </a:r>
            <a:endParaRPr lang="en-US" altLang="en-US" dirty="0" smtClean="0"/>
          </a:p>
        </p:txBody>
      </p:sp>
    </p:spTree>
    <p:extLst>
      <p:ext uri="{BB962C8B-B14F-4D97-AF65-F5344CB8AC3E}">
        <p14:creationId xmlns:p14="http://schemas.microsoft.com/office/powerpoint/2010/main" val="363697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50938" y="692150"/>
            <a:ext cx="4556125" cy="3416300"/>
          </a:xfrm>
          <a:ln/>
        </p:spPr>
      </p:sp>
      <p:sp>
        <p:nvSpPr>
          <p:cNvPr id="266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148993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50938" y="692150"/>
            <a:ext cx="4556125" cy="3416300"/>
          </a:xfrm>
          <a:ln/>
        </p:spPr>
      </p:sp>
      <p:sp>
        <p:nvSpPr>
          <p:cNvPr id="286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67500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37925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Note that the enterprise model doesn’t contain some details, including the attributes of the entities, as well as the associative entities. In this sense it is a more summarized view, and simpler to look at.</a:t>
            </a:r>
            <a:r>
              <a:rPr lang="en-US" altLang="en-US" baseline="0" dirty="0" smtClean="0"/>
              <a:t> This is in contrast to the project-level model which is much more detailed.</a:t>
            </a:r>
            <a:endParaRPr lang="en-US" altLang="en-US" dirty="0" smtClean="0"/>
          </a:p>
        </p:txBody>
      </p:sp>
    </p:spTree>
    <p:extLst>
      <p:ext uri="{BB962C8B-B14F-4D97-AF65-F5344CB8AC3E}">
        <p14:creationId xmlns:p14="http://schemas.microsoft.com/office/powerpoint/2010/main" val="3571429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the distinction between an</a:t>
            </a:r>
            <a:r>
              <a:rPr lang="en-US" altLang="en-US" baseline="0" dirty="0" smtClean="0"/>
              <a:t> enterprise data model and a project data model. The enterprise-level model is more of a bird’s eye view, and less detailed than a project-level model. </a:t>
            </a:r>
          </a:p>
          <a:p>
            <a:pPr eaLnBrk="1" hangingPunct="1"/>
            <a:endParaRPr lang="en-US" altLang="en-US" baseline="0" dirty="0" smtClean="0"/>
          </a:p>
          <a:p>
            <a:pPr eaLnBrk="1" hangingPunct="1"/>
            <a:r>
              <a:rPr lang="en-US" altLang="en-US" baseline="0" dirty="0" smtClean="0"/>
              <a:t>Entities are represented by boxes. Relationships are represented by lines between the boxes. Attributes, which describe the important characteristics of an entity, are represented by the verbiage within the boxes.</a:t>
            </a:r>
            <a:endParaRPr lang="en-US" altLang="en-US" dirty="0" smtClean="0"/>
          </a:p>
        </p:txBody>
      </p:sp>
    </p:spTree>
    <p:extLst>
      <p:ext uri="{BB962C8B-B14F-4D97-AF65-F5344CB8AC3E}">
        <p14:creationId xmlns:p14="http://schemas.microsoft.com/office/powerpoint/2010/main" val="374224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Times New Roman" pitchFamily="18" charset="0"/>
                <a:ea typeface="+mn-ea"/>
                <a:cs typeface="Arial" charset="0"/>
              </a:rPr>
              <a:t>Data modeling and design tools </a:t>
            </a:r>
            <a:r>
              <a:rPr lang="en-US" sz="1200" b="0" i="0" u="none" strike="noStrike" kern="1200" baseline="0" dirty="0" smtClean="0">
                <a:solidFill>
                  <a:schemeClr val="tx1"/>
                </a:solidFill>
                <a:latin typeface="Times New Roman" pitchFamily="18" charset="0"/>
                <a:ea typeface="+mn-ea"/>
                <a:cs typeface="Arial" charset="0"/>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a:t>
            </a:r>
            <a:r>
              <a:rPr lang="en-US" sz="1200" b="1" i="0" u="none" strike="noStrike" kern="1200" baseline="0" dirty="0" smtClean="0">
                <a:solidFill>
                  <a:schemeClr val="tx1"/>
                </a:solidFill>
                <a:latin typeface="Times New Roman" pitchFamily="18" charset="0"/>
                <a:ea typeface="+mn-ea"/>
                <a:cs typeface="Arial" charset="0"/>
              </a:rPr>
              <a:t>repository </a:t>
            </a:r>
            <a:r>
              <a:rPr lang="en-US" sz="1200" b="0" i="0" u="none" strike="noStrike" kern="1200" baseline="0" dirty="0" smtClean="0">
                <a:solidFill>
                  <a:schemeClr val="tx1"/>
                </a:solidFill>
                <a:latin typeface="Times New Roman" pitchFamily="18" charset="0"/>
                <a:ea typeface="+mn-ea"/>
                <a:cs typeface="Arial" charset="0"/>
              </a:rPr>
              <a:t>is a centralized knowledge base for all data definitions, data relationships, screen and report formats, and other system components. In other words, the metadata resides in the repository.</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1" i="0" u="none" strike="noStrike" kern="1200" baseline="0" dirty="0" smtClean="0">
                <a:solidFill>
                  <a:schemeClr val="tx1"/>
                </a:solidFill>
                <a:latin typeface="Times New Roman" pitchFamily="18" charset="0"/>
                <a:ea typeface="+mn-ea"/>
                <a:cs typeface="Arial" charset="0"/>
              </a:rPr>
              <a:t>DBMS</a:t>
            </a:r>
            <a:r>
              <a:rPr lang="en-US" sz="1200" b="0" i="0" u="none" strike="noStrike" kern="1200" baseline="0" dirty="0" smtClean="0">
                <a:solidFill>
                  <a:schemeClr val="tx1"/>
                </a:solidFill>
                <a:latin typeface="Times New Roman" pitchFamily="18" charset="0"/>
                <a:ea typeface="+mn-ea"/>
                <a:cs typeface="Arial" charset="0"/>
              </a:rPr>
              <a:t> is a software system that is used to create, maintain, and provide controlled access to databases. A </a:t>
            </a:r>
            <a:r>
              <a:rPr lang="en-US" sz="1200" b="1" i="0" u="none" strike="noStrike" kern="1200" baseline="0" dirty="0" smtClean="0">
                <a:solidFill>
                  <a:schemeClr val="tx1"/>
                </a:solidFill>
                <a:latin typeface="Times New Roman" pitchFamily="18" charset="0"/>
                <a:ea typeface="+mn-ea"/>
                <a:cs typeface="Arial" charset="0"/>
              </a:rPr>
              <a:t>database</a:t>
            </a:r>
            <a:r>
              <a:rPr lang="en-US" sz="1200" b="0" i="0" u="none" strike="noStrike" kern="1200" baseline="0" dirty="0" smtClean="0">
                <a:solidFill>
                  <a:schemeClr val="tx1"/>
                </a:solidFill>
                <a:latin typeface="Times New Roman" pitchFamily="18" charset="0"/>
                <a:ea typeface="+mn-ea"/>
                <a:cs typeface="Arial" charset="0"/>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1" i="0" u="none" strike="noStrike" kern="1200" baseline="0" dirty="0" smtClean="0">
                <a:solidFill>
                  <a:schemeClr val="tx1"/>
                </a:solidFill>
                <a:latin typeface="Times New Roman" pitchFamily="18" charset="0"/>
                <a:ea typeface="+mn-ea"/>
                <a:cs typeface="Arial" charset="0"/>
              </a:rPr>
              <a:t>Application programs </a:t>
            </a:r>
            <a:r>
              <a:rPr lang="en-US" altLang="en-US" sz="1200" b="0" i="0" u="none" strike="noStrike" kern="1200" baseline="0" dirty="0" smtClean="0">
                <a:solidFill>
                  <a:schemeClr val="tx1"/>
                </a:solidFill>
                <a:latin typeface="Times New Roman" pitchFamily="18" charset="0"/>
                <a:ea typeface="+mn-ea"/>
                <a:cs typeface="Arial" charset="0"/>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a:t>
            </a:r>
            <a:r>
              <a:rPr lang="en-US" sz="1200" b="1" i="0" u="none" strike="noStrike" kern="1200" baseline="0" dirty="0" smtClean="0">
                <a:solidFill>
                  <a:schemeClr val="tx1"/>
                </a:solidFill>
                <a:latin typeface="Times New Roman" pitchFamily="18" charset="0"/>
                <a:ea typeface="+mn-ea"/>
                <a:cs typeface="Arial" charset="0"/>
              </a:rPr>
              <a:t>user interface </a:t>
            </a:r>
            <a:r>
              <a:rPr lang="en-US" sz="1200" b="0" i="0" u="none" strike="noStrike" kern="1200" baseline="0" dirty="0" smtClean="0">
                <a:solidFill>
                  <a:schemeClr val="tx1"/>
                </a:solidFill>
                <a:latin typeface="Times New Roman" pitchFamily="18" charset="0"/>
                <a:ea typeface="+mn-ea"/>
                <a:cs typeface="Arial" charset="0"/>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Different types of users include </a:t>
            </a:r>
            <a:r>
              <a:rPr lang="en-US" altLang="en-US" sz="1200" b="1" i="0" u="none" strike="noStrike" kern="1200" baseline="0" dirty="0" smtClean="0">
                <a:solidFill>
                  <a:schemeClr val="tx1"/>
                </a:solidFill>
                <a:latin typeface="Times New Roman" pitchFamily="18" charset="0"/>
                <a:ea typeface="+mn-ea"/>
                <a:cs typeface="Arial" charset="0"/>
              </a:rPr>
              <a:t>d</a:t>
            </a:r>
            <a:r>
              <a:rPr lang="en-US" sz="1200" b="1" i="0" u="none" strike="noStrike" kern="1200" baseline="0" dirty="0" smtClean="0">
                <a:solidFill>
                  <a:schemeClr val="tx1"/>
                </a:solidFill>
                <a:latin typeface="Times New Roman" pitchFamily="18" charset="0"/>
                <a:ea typeface="+mn-ea"/>
                <a:cs typeface="Arial" charset="0"/>
              </a:rPr>
              <a:t>ata and database administrators</a:t>
            </a:r>
            <a:r>
              <a:rPr lang="en-US" sz="1200" b="0" i="0" u="none" strike="noStrike" kern="1200" baseline="0" dirty="0" smtClean="0">
                <a:solidFill>
                  <a:schemeClr val="tx1"/>
                </a:solidFill>
                <a:latin typeface="Times New Roman" pitchFamily="18" charset="0"/>
                <a:ea typeface="+mn-ea"/>
                <a:cs typeface="Arial" charset="0"/>
              </a:rPr>
              <a:t>, </a:t>
            </a:r>
            <a:r>
              <a:rPr lang="en-US" sz="1200" b="1" i="0" u="none" strike="noStrike" kern="1200" baseline="0" dirty="0" smtClean="0">
                <a:solidFill>
                  <a:schemeClr val="tx1"/>
                </a:solidFill>
                <a:latin typeface="Times New Roman" pitchFamily="18" charset="0"/>
                <a:ea typeface="+mn-ea"/>
                <a:cs typeface="Arial" charset="0"/>
              </a:rPr>
              <a:t>system developers</a:t>
            </a:r>
            <a:r>
              <a:rPr lang="en-US" sz="1200" b="0" i="0" u="none" strike="noStrike" kern="1200" baseline="0" dirty="0" smtClean="0">
                <a:solidFill>
                  <a:schemeClr val="tx1"/>
                </a:solidFill>
                <a:latin typeface="Times New Roman" pitchFamily="18" charset="0"/>
                <a:ea typeface="+mn-ea"/>
                <a:cs typeface="Arial" charset="0"/>
              </a:rPr>
              <a:t>, and </a:t>
            </a:r>
            <a:r>
              <a:rPr lang="en-US" sz="1200" b="1" i="0" u="none" strike="noStrike" kern="1200" baseline="0" dirty="0" smtClean="0">
                <a:solidFill>
                  <a:schemeClr val="tx1"/>
                </a:solidFill>
                <a:latin typeface="Times New Roman" pitchFamily="18" charset="0"/>
                <a:ea typeface="+mn-ea"/>
                <a:cs typeface="Arial" charset="0"/>
              </a:rPr>
              <a:t>end users</a:t>
            </a:r>
            <a:r>
              <a:rPr lang="en-US" sz="1200" b="0" i="0" u="none" strike="noStrike" kern="1200" baseline="0" dirty="0" smtClean="0">
                <a:solidFill>
                  <a:schemeClr val="tx1"/>
                </a:solidFill>
                <a:latin typeface="Times New Roman" pitchFamily="18" charset="0"/>
                <a:ea typeface="+mn-ea"/>
                <a:cs typeface="Arial" charset="0"/>
              </a:rPr>
              <a:t>.  The data administrators manage the data and database. The developers create the application programs. The end users are </a:t>
            </a:r>
            <a:r>
              <a:rPr lang="en-US" sz="1200" b="0" i="0" u="none" strike="noStrike" kern="1200" baseline="0" dirty="0" err="1" smtClean="0">
                <a:solidFill>
                  <a:schemeClr val="tx1"/>
                </a:solidFill>
                <a:latin typeface="Times New Roman" pitchFamily="18" charset="0"/>
                <a:ea typeface="+mn-ea"/>
                <a:cs typeface="Arial" charset="0"/>
              </a:rPr>
              <a:t>peope</a:t>
            </a:r>
            <a:r>
              <a:rPr lang="en-US" sz="1200" b="0" i="0" u="none" strike="noStrike" kern="1200" baseline="0" dirty="0" smtClean="0">
                <a:solidFill>
                  <a:schemeClr val="tx1"/>
                </a:solidFill>
                <a:latin typeface="Times New Roman" pitchFamily="18" charset="0"/>
                <a:ea typeface="+mn-ea"/>
                <a:cs typeface="Arial" charset="0"/>
              </a:rPr>
              <a:t> who use the systems for various business functions. These can include accountants, sales people, managers, etc. Database administrators and system developers are IT people, and their principal clientele involve end users.</a:t>
            </a:r>
            <a:endParaRPr lang="en-US" altLang="en-US" b="0" dirty="0" smtClean="0"/>
          </a:p>
        </p:txBody>
      </p:sp>
    </p:spTree>
    <p:extLst>
      <p:ext uri="{BB962C8B-B14F-4D97-AF65-F5344CB8AC3E}">
        <p14:creationId xmlns:p14="http://schemas.microsoft.com/office/powerpoint/2010/main" val="696322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59217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8806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20</a:t>
            </a:fld>
            <a:endParaRPr lang="en-US" altLang="en-US"/>
          </a:p>
        </p:txBody>
      </p:sp>
    </p:spTree>
    <p:extLst>
      <p:ext uri="{BB962C8B-B14F-4D97-AF65-F5344CB8AC3E}">
        <p14:creationId xmlns:p14="http://schemas.microsoft.com/office/powerpoint/2010/main" val="3680027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描述不同</a:t>
            </a:r>
            <a:r>
              <a:rPr lang="en-US" altLang="zh-TW" dirty="0" smtClean="0">
                <a:cs typeface="Arial" panose="020B0604020202020204" pitchFamily="34" charset="0"/>
              </a:rPr>
              <a:t>: </a:t>
            </a:r>
            <a:r>
              <a:rPr lang="zh-TW" altLang="en-US" dirty="0" smtClean="0">
                <a:cs typeface="Arial" panose="020B0604020202020204" pitchFamily="34" charset="0"/>
              </a:rPr>
              <a:t>每日氣溫</a:t>
            </a:r>
            <a:r>
              <a:rPr lang="en-US" altLang="zh-TW" dirty="0" smtClean="0">
                <a:cs typeface="Arial" panose="020B0604020202020204" pitchFamily="34" charset="0"/>
              </a:rPr>
              <a:t>, </a:t>
            </a:r>
            <a:r>
              <a:rPr lang="zh-TW" altLang="en-US" dirty="0" smtClean="0">
                <a:cs typeface="Arial" panose="020B0604020202020204" pitchFamily="34" charset="0"/>
              </a:rPr>
              <a:t>每周平均</a:t>
            </a:r>
            <a:r>
              <a:rPr lang="en-US" altLang="zh-TW" dirty="0" smtClean="0">
                <a:cs typeface="Arial" panose="020B0604020202020204" pitchFamily="34" charset="0"/>
              </a:rPr>
              <a:t>, </a:t>
            </a:r>
            <a:r>
              <a:rPr lang="zh-TW" altLang="en-US" dirty="0" smtClean="0">
                <a:cs typeface="Arial" panose="020B0604020202020204" pitchFamily="34" charset="0"/>
              </a:rPr>
              <a:t>每周一特別熱</a:t>
            </a:r>
            <a:r>
              <a:rPr lang="en-US" altLang="zh-TW" dirty="0" smtClean="0">
                <a:cs typeface="Arial" panose="020B0604020202020204" pitchFamily="34" charset="0"/>
              </a:rPr>
              <a:t>, 3</a:t>
            </a:r>
            <a:r>
              <a:rPr lang="zh-TW" altLang="en-US" dirty="0" smtClean="0">
                <a:cs typeface="Arial" panose="020B0604020202020204" pitchFamily="34" charset="0"/>
              </a:rPr>
              <a:t>天高溫後下雨機率倍增</a:t>
            </a:r>
          </a:p>
          <a:p>
            <a:pPr eaLnBrk="1" hangingPunct="1"/>
            <a:endParaRPr lang="en-US" altLang="en-US" dirty="0" smtClean="0"/>
          </a:p>
          <a:p>
            <a:pPr eaLnBrk="1" hangingPunct="1"/>
            <a:r>
              <a:rPr lang="en-US" altLang="en-US" dirty="0" smtClean="0"/>
              <a:t>Data by itself is not very useful. It is only after the data has been processed, summarized, and organized that it becomes</a:t>
            </a:r>
            <a:r>
              <a:rPr lang="en-US" altLang="en-US" baseline="0" dirty="0" smtClean="0"/>
              <a:t> useful for decision makers and knowledge workers. Processed data becomes </a:t>
            </a:r>
            <a:r>
              <a:rPr lang="en-US" altLang="en-US" b="1" baseline="0" dirty="0" smtClean="0"/>
              <a:t>information</a:t>
            </a:r>
            <a:r>
              <a:rPr lang="en-US" altLang="en-US" baseline="0" dirty="0" smtClean="0"/>
              <a:t>, which is often made available to users in the form of reports or graphical displays.</a:t>
            </a:r>
          </a:p>
          <a:p>
            <a:pPr eaLnBrk="1" hangingPunct="1"/>
            <a:endParaRPr lang="en-US" altLang="en-US" baseline="0" dirty="0" smtClean="0"/>
          </a:p>
          <a:p>
            <a:pPr eaLnBrk="1" hangingPunct="1"/>
            <a:r>
              <a:rPr lang="en-US" altLang="en-US" baseline="0" dirty="0" smtClean="0"/>
              <a:t>Metadata really pertains to the underlying structure of the data. When you </a:t>
            </a:r>
            <a:r>
              <a:rPr lang="en-US" altLang="en-US" i="1" baseline="0" dirty="0" smtClean="0"/>
              <a:t>design</a:t>
            </a:r>
            <a:r>
              <a:rPr lang="en-US" altLang="en-US" baseline="0" dirty="0" smtClean="0"/>
              <a:t> a database, you are specifying its </a:t>
            </a:r>
            <a:r>
              <a:rPr lang="en-US" altLang="en-US" b="1" baseline="0" dirty="0" smtClean="0"/>
              <a:t>metadata</a:t>
            </a:r>
            <a:r>
              <a:rPr lang="en-US" altLang="en-US" baseline="0" dirty="0" smtClean="0"/>
              <a:t>. When you </a:t>
            </a:r>
            <a:r>
              <a:rPr lang="en-US" altLang="en-US" i="1" baseline="0" dirty="0" smtClean="0"/>
              <a:t>populate</a:t>
            </a:r>
            <a:r>
              <a:rPr lang="en-US" altLang="en-US" baseline="0" dirty="0" smtClean="0"/>
              <a:t> the database, you are putting </a:t>
            </a:r>
            <a:r>
              <a:rPr lang="en-US" altLang="en-US" b="1" baseline="0" dirty="0" smtClean="0"/>
              <a:t>data</a:t>
            </a:r>
            <a:r>
              <a:rPr lang="en-US" altLang="en-US" baseline="0" dirty="0" smtClean="0"/>
              <a:t> into it.</a:t>
            </a:r>
            <a:endParaRPr lang="en-US" altLang="en-US" dirty="0" smtClean="0"/>
          </a:p>
        </p:txBody>
      </p:sp>
    </p:spTree>
    <p:extLst>
      <p:ext uri="{BB962C8B-B14F-4D97-AF65-F5344CB8AC3E}">
        <p14:creationId xmlns:p14="http://schemas.microsoft.com/office/powerpoint/2010/main" val="1870980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How do we determine the type of data that is required and who within</a:t>
            </a:r>
            <a:r>
              <a:rPr lang="en-US" baseline="0" dirty="0" smtClean="0"/>
              <a:t> the organization needs what data? Often this is done using matrixes. One type of matrix matches business functions with the data entity types they need; this is called a </a:t>
            </a:r>
            <a:r>
              <a:rPr lang="en-US" b="1" baseline="0" dirty="0" smtClean="0"/>
              <a:t>function-to-data-entity</a:t>
            </a:r>
            <a:r>
              <a:rPr lang="en-US" baseline="0" dirty="0" smtClean="0"/>
              <a:t> matrix.</a:t>
            </a:r>
            <a:endParaRPr lang="en-US" dirty="0"/>
          </a:p>
        </p:txBody>
      </p:sp>
    </p:spTree>
    <p:extLst>
      <p:ext uri="{BB962C8B-B14F-4D97-AF65-F5344CB8AC3E}">
        <p14:creationId xmlns:p14="http://schemas.microsoft.com/office/powerpoint/2010/main" val="3254813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traditional SDLC came from the</a:t>
            </a:r>
            <a:r>
              <a:rPr lang="en-US" altLang="en-US" baseline="0" dirty="0" smtClean="0"/>
              <a:t> days before advanced technologies made rapid application development possible. Prototyping and its variants (such as agile, scrum, and extreme programming) came about much later in the history of information technology. Many projects combine various elements from SDLC and prototyping. In the next set of slides we’ll look at the steps in each approach.</a:t>
            </a:r>
            <a:endParaRPr lang="en-US" altLang="en-US" dirty="0" smtClean="0"/>
          </a:p>
        </p:txBody>
      </p:sp>
      <p:sp>
        <p:nvSpPr>
          <p:cNvPr id="890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CB09DB9-7889-4B63-820A-004E1B087AE2}" type="slidenum">
              <a:rPr lang="en-US" altLang="en-US"/>
              <a:pPr eaLnBrk="1" hangingPunct="1"/>
              <a:t>22</a:t>
            </a:fld>
            <a:endParaRPr lang="en-US" altLang="en-US"/>
          </a:p>
        </p:txBody>
      </p:sp>
    </p:spTree>
    <p:extLst>
      <p:ext uri="{BB962C8B-B14F-4D97-AF65-F5344CB8AC3E}">
        <p14:creationId xmlns:p14="http://schemas.microsoft.com/office/powerpoint/2010/main" val="1815298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SDLC is sometimes called a “waterfall” approach. The outputs from one phase flow down to the next. But as you can see it is also a cycle. At any stage in the process, it is possible and sometimes necessary to return to a prior stage.</a:t>
            </a:r>
            <a:endParaRPr lang="en-US" dirty="0"/>
          </a:p>
        </p:txBody>
      </p:sp>
    </p:spTree>
    <p:extLst>
      <p:ext uri="{BB962C8B-B14F-4D97-AF65-F5344CB8AC3E}">
        <p14:creationId xmlns:p14="http://schemas.microsoft.com/office/powerpoint/2010/main" val="2127370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Database maintenance will occur throughout the operational</a:t>
            </a:r>
            <a:r>
              <a:rPr lang="en-US" altLang="en-US" baseline="0" dirty="0" smtClean="0"/>
              <a:t> lifetime of the system, just like in the SDLC methodology.</a:t>
            </a:r>
            <a:endParaRPr lang="en-US" altLang="en-US" dirty="0" smtClean="0"/>
          </a:p>
        </p:txBody>
      </p:sp>
      <p:sp>
        <p:nvSpPr>
          <p:cNvPr id="9421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AB812AC-8538-4FF1-B1A9-AA938387427A}" type="slidenum">
              <a:rPr lang="en-US" altLang="en-US"/>
              <a:pPr eaLnBrk="1" hangingPunct="1"/>
              <a:t>25</a:t>
            </a:fld>
            <a:endParaRPr lang="en-US" altLang="en-US"/>
          </a:p>
        </p:txBody>
      </p:sp>
    </p:spTree>
    <p:extLst>
      <p:ext uri="{BB962C8B-B14F-4D97-AF65-F5344CB8AC3E}">
        <p14:creationId xmlns:p14="http://schemas.microsoft.com/office/powerpoint/2010/main" val="341771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Prototyping led to many RAD</a:t>
            </a:r>
            <a:r>
              <a:rPr lang="en-US" baseline="0" dirty="0" smtClean="0"/>
              <a:t> approaches. The “Agile Manifesto” was a statement that espoused a radical free-flowing and flexible approach to systems development. Here is a list of some of the methodologies.</a:t>
            </a:r>
          </a:p>
          <a:p>
            <a:endParaRPr lang="en-US" baseline="0" dirty="0" smtClean="0"/>
          </a:p>
          <a:p>
            <a:endParaRPr lang="en-US" dirty="0"/>
          </a:p>
        </p:txBody>
      </p:sp>
    </p:spTree>
    <p:extLst>
      <p:ext uri="{BB962C8B-B14F-4D97-AF65-F5344CB8AC3E}">
        <p14:creationId xmlns:p14="http://schemas.microsoft.com/office/powerpoint/2010/main" val="2113258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term “schema” here refers to the view you have of the system</a:t>
            </a:r>
            <a:r>
              <a:rPr lang="en-US" altLang="en-US" baseline="0" dirty="0" smtClean="0"/>
              <a:t> being developed. Users of a system have one view, based on the reports, forms, and interactions they have with the system. Designers have s view of the entities, attributes, and relationships involved in the world being modeled (the conceptual schema), as well as a view of tables, fields, primary and foreign keys, together with an understanding of what makes a database well structured and efficient (the internal schema).</a:t>
            </a:r>
            <a:endParaRPr lang="en-US" altLang="en-US" dirty="0" smtClean="0"/>
          </a:p>
        </p:txBody>
      </p:sp>
      <p:sp>
        <p:nvSpPr>
          <p:cNvPr id="952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28</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If you are a database designer, you</a:t>
            </a:r>
            <a:r>
              <a:rPr lang="en-US" altLang="en-US" baseline="0" dirty="0" smtClean="0"/>
              <a:t> will be extensively involved in the conceptual schema logical and physical pieces of the internal schema.  You will be particularly involved in the physical schema if you are a database administrator (DBA). If you are a user, these schemas don’t matter much to you; rather you will be involved in the external schema.</a:t>
            </a:r>
            <a:endParaRPr lang="en-US" altLang="en-US" dirty="0" smtClean="0"/>
          </a:p>
        </p:txBody>
      </p:sp>
      <p:sp>
        <p:nvSpPr>
          <p:cNvPr id="962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29</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Project management is an important</a:t>
            </a:r>
            <a:r>
              <a:rPr lang="en-US" altLang="en-US" baseline="0" dirty="0" smtClean="0"/>
              <a:t> skill in any information systems project, and managing the database design and implementation tasks is part of project management.</a:t>
            </a:r>
          </a:p>
          <a:p>
            <a:pPr eaLnBrk="1" hangingPunct="1"/>
            <a:endParaRPr lang="en-US" altLang="en-US" baseline="0" dirty="0" smtClean="0"/>
          </a:p>
          <a:p>
            <a:pPr eaLnBrk="1" hangingPunct="1"/>
            <a:r>
              <a:rPr lang="en-US" altLang="en-US" baseline="0" dirty="0" smtClean="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smtClean="0"/>
          </a:p>
        </p:txBody>
      </p:sp>
      <p:sp>
        <p:nvSpPr>
          <p:cNvPr id="9728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A9D3CF9-82B8-4955-812C-F6EA4BF32A64}" type="slidenum">
              <a:rPr lang="en-US" altLang="en-US"/>
              <a:pPr eaLnBrk="1" hangingPunct="1"/>
              <a:t>30</a:t>
            </a:fld>
            <a:endParaRPr lang="en-US" altLang="en-US"/>
          </a:p>
        </p:txBody>
      </p:sp>
    </p:spTree>
    <p:extLst>
      <p:ext uri="{BB962C8B-B14F-4D97-AF65-F5344CB8AC3E}">
        <p14:creationId xmlns:p14="http://schemas.microsoft.com/office/powerpoint/2010/main" val="1872159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many different people,</a:t>
            </a:r>
            <a:r>
              <a:rPr lang="en-US" altLang="en-US" baseline="0" dirty="0" smtClean="0"/>
              <a:t> each with different perspectives, skills, and needs, involved in a systems development project.</a:t>
            </a:r>
            <a:endParaRPr lang="en-US" altLang="en-US" dirty="0" smtClean="0"/>
          </a:p>
        </p:txBody>
      </p:sp>
      <p:sp>
        <p:nvSpPr>
          <p:cNvPr id="9830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2314FEEB-FFE5-4410-BF38-A8ECD0649C25}" type="slidenum">
              <a:rPr lang="en-US" altLang="en-US"/>
              <a:pPr eaLnBrk="1" hangingPunct="1"/>
              <a:t>31</a:t>
            </a:fld>
            <a:endParaRPr lang="en-US" altLang="en-US"/>
          </a:p>
        </p:txBody>
      </p:sp>
    </p:spTree>
    <p:extLst>
      <p:ext uri="{BB962C8B-B14F-4D97-AF65-F5344CB8AC3E}">
        <p14:creationId xmlns:p14="http://schemas.microsoft.com/office/powerpoint/2010/main" val="862347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of the motivations that</a:t>
            </a:r>
            <a:r>
              <a:rPr lang="en-US" baseline="0" dirty="0" smtClean="0"/>
              <a:t> led to the evolution of database systems.</a:t>
            </a:r>
            <a:endParaRPr lang="en-US" dirty="0"/>
          </a:p>
        </p:txBody>
      </p:sp>
    </p:spTree>
    <p:extLst>
      <p:ext uri="{BB962C8B-B14F-4D97-AF65-F5344CB8AC3E}">
        <p14:creationId xmlns:p14="http://schemas.microsoft.com/office/powerpoint/2010/main" val="52289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a report that indicates several types of data entities. We have</a:t>
            </a:r>
            <a:r>
              <a:rPr lang="en-US" altLang="en-US" baseline="0" dirty="0" smtClean="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smtClean="0"/>
          </a:p>
          <a:p>
            <a:pPr eaLnBrk="1" hangingPunct="1"/>
            <a:r>
              <a:rPr lang="en-US" altLang="en-US" baseline="0" dirty="0" smtClean="0"/>
              <a:t>The concept of an </a:t>
            </a:r>
            <a:r>
              <a:rPr lang="en-US" altLang="en-US" b="1" baseline="0" dirty="0" smtClean="0"/>
              <a:t>entity</a:t>
            </a:r>
            <a:r>
              <a:rPr lang="en-US" altLang="en-US" baseline="0" dirty="0" smtClean="0"/>
              <a:t> is something we will discuss in detail later on.</a:t>
            </a:r>
            <a:endParaRPr lang="en-US" altLang="en-US" dirty="0" smtClean="0"/>
          </a:p>
        </p:txBody>
      </p:sp>
    </p:spTree>
    <p:extLst>
      <p:ext uri="{BB962C8B-B14F-4D97-AF65-F5344CB8AC3E}">
        <p14:creationId xmlns:p14="http://schemas.microsoft.com/office/powerpoint/2010/main" val="634672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Over the years since the advent of computer</a:t>
            </a:r>
            <a:r>
              <a:rPr lang="en-US" altLang="en-US" baseline="0" dirty="0" smtClean="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smtClean="0"/>
          </a:p>
          <a:p>
            <a:pPr eaLnBrk="1" hangingPunct="1"/>
            <a:r>
              <a:rPr lang="en-US" altLang="en-US" baseline="0" dirty="0" smtClean="0"/>
              <a:t>The relational database is the most common form, especially for business applications. However, others also exist, including object-oriented and object-relational. Data warehousing is commonly used for managerial decision making.</a:t>
            </a:r>
          </a:p>
        </p:txBody>
      </p:sp>
    </p:spTree>
    <p:extLst>
      <p:ext uri="{BB962C8B-B14F-4D97-AF65-F5344CB8AC3E}">
        <p14:creationId xmlns:p14="http://schemas.microsoft.com/office/powerpoint/2010/main" val="2189003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a:t>
            </a:r>
            <a:r>
              <a:rPr lang="en-US" altLang="en-US" baseline="0" dirty="0" smtClean="0"/>
              <a:t> hierarchical and network database models was the first attempt to structure data according to relationships between entities. But they fell short because they were very inflexible. For example, many-to-many relationships are impossible in hierarchical databases, and although they are possible in network models they are difficult to modify in these structures.</a:t>
            </a:r>
            <a:endParaRPr lang="en-US" altLang="en-US" dirty="0" smtClean="0"/>
          </a:p>
        </p:txBody>
      </p:sp>
    </p:spTree>
    <p:extLst>
      <p:ext uri="{BB962C8B-B14F-4D97-AF65-F5344CB8AC3E}">
        <p14:creationId xmlns:p14="http://schemas.microsoft.com/office/powerpoint/2010/main" val="18803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relational model is</a:t>
            </a:r>
            <a:r>
              <a:rPr lang="en-US" altLang="en-US" baseline="0" dirty="0" smtClean="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smtClean="0"/>
          </a:p>
          <a:p>
            <a:pPr eaLnBrk="1" hangingPunct="1"/>
            <a:r>
              <a:rPr lang="en-US" altLang="en-US" baseline="0" dirty="0" smtClean="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smtClean="0"/>
          </a:p>
        </p:txBody>
      </p:sp>
    </p:spTree>
    <p:extLst>
      <p:ext uri="{BB962C8B-B14F-4D97-AF65-F5344CB8AC3E}">
        <p14:creationId xmlns:p14="http://schemas.microsoft.com/office/powerpoint/2010/main" val="1479203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Multidimensional models are typically based on data warehouses, and are used for decision support purposes. The term Online</a:t>
            </a:r>
            <a:r>
              <a:rPr lang="en-US" altLang="en-US" baseline="0" dirty="0" smtClean="0"/>
              <a:t> Analytical Processing (OLAP) refers to the types of systems that use multidimensional data.</a:t>
            </a:r>
            <a:endParaRPr lang="en-US" altLang="en-US" dirty="0" smtClean="0"/>
          </a:p>
        </p:txBody>
      </p:sp>
    </p:spTree>
    <p:extLst>
      <p:ext uri="{BB962C8B-B14F-4D97-AF65-F5344CB8AC3E}">
        <p14:creationId xmlns:p14="http://schemas.microsoft.com/office/powerpoint/2010/main" val="685428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依使用者做分類</a:t>
            </a:r>
          </a:p>
          <a:p>
            <a:pPr eaLnBrk="1" hangingPunct="1"/>
            <a:endParaRPr lang="en-US" altLang="en-US" dirty="0" smtClean="0"/>
          </a:p>
          <a:p>
            <a:pPr eaLnBrk="1" hangingPunct="1"/>
            <a:r>
              <a:rPr lang="en-US" altLang="en-US" dirty="0" smtClean="0"/>
              <a:t>Here are some size ranges of typical database applications. Personal databases are often done in Microsoft Access. Multitier client/server and ERP systems are typical for the normal operational activities of most companies. Data warehouses tend to be large because they collect and maintain</a:t>
            </a:r>
            <a:r>
              <a:rPr lang="en-US" altLang="en-US" baseline="0" dirty="0" smtClean="0"/>
              <a:t> historical data over time.</a:t>
            </a:r>
            <a:endParaRPr lang="en-US" altLang="en-US" dirty="0" smtClean="0"/>
          </a:p>
        </p:txBody>
      </p:sp>
    </p:spTree>
    <p:extLst>
      <p:ext uri="{BB962C8B-B14F-4D97-AF65-F5344CB8AC3E}">
        <p14:creationId xmlns:p14="http://schemas.microsoft.com/office/powerpoint/2010/main" val="1535696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When we get to chapter 8, we will see how databases are used in applications. Most web applications</a:t>
            </a:r>
            <a:r>
              <a:rPr lang="en-US" altLang="en-US" baseline="0" dirty="0" smtClean="0"/>
              <a:t> follow the 3-tier approach. Databases are typically at an enterprise tier, application program code is at an application/Web tier, and user interfaces for different users are at the client tier.</a:t>
            </a:r>
            <a:endParaRPr lang="en-US" altLang="en-US" dirty="0" smtClean="0"/>
          </a:p>
        </p:txBody>
      </p:sp>
    </p:spTree>
    <p:extLst>
      <p:ext uri="{BB962C8B-B14F-4D97-AF65-F5344CB8AC3E}">
        <p14:creationId xmlns:p14="http://schemas.microsoft.com/office/powerpoint/2010/main" val="2038816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9775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Throughout the textbook, you will see many descriptions of Pine Valley Furniture. This figure shows a typical system</a:t>
            </a:r>
            <a:r>
              <a:rPr lang="en-US" baseline="0" dirty="0" smtClean="0"/>
              <a:t> configuration. Note the 3-tier architecture, with a database server, an application server, and client workstations for customers and employees in different departments.</a:t>
            </a:r>
            <a:endParaRPr lang="en-US" dirty="0"/>
          </a:p>
        </p:txBody>
      </p:sp>
    </p:spTree>
    <p:extLst>
      <p:ext uri="{BB962C8B-B14F-4D97-AF65-F5344CB8AC3E}">
        <p14:creationId xmlns:p14="http://schemas.microsoft.com/office/powerpoint/2010/main" val="4255775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data model</a:t>
            </a:r>
            <a:r>
              <a:rPr lang="en-US" baseline="0" dirty="0" smtClean="0"/>
              <a:t> shows some of the main entities for PVF, as well as their attributes and relationships. Over time you will see many other diagrams and descriptions of PVF.</a:t>
            </a:r>
            <a:endParaRPr lang="en-US" dirty="0"/>
          </a:p>
        </p:txBody>
      </p:sp>
    </p:spTree>
    <p:extLst>
      <p:ext uri="{BB962C8B-B14F-4D97-AF65-F5344CB8AC3E}">
        <p14:creationId xmlns:p14="http://schemas.microsoft.com/office/powerpoint/2010/main" val="18062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summaries</a:t>
            </a:r>
            <a:r>
              <a:rPr lang="en-US" altLang="en-US" baseline="0" dirty="0" smtClean="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smtClean="0"/>
          </a:p>
        </p:txBody>
      </p:sp>
    </p:spTree>
    <p:extLst>
      <p:ext uri="{BB962C8B-B14F-4D97-AF65-F5344CB8AC3E}">
        <p14:creationId xmlns:p14="http://schemas.microsoft.com/office/powerpoint/2010/main" val="307063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Metadata is not data per se. Instead it is a description of how data is to be stored and organized into a database. </a:t>
            </a:r>
          </a:p>
        </p:txBody>
      </p:sp>
    </p:spTree>
    <p:extLst>
      <p:ext uri="{BB962C8B-B14F-4D97-AF65-F5344CB8AC3E}">
        <p14:creationId xmlns:p14="http://schemas.microsoft.com/office/powerpoint/2010/main" val="143697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TW" altLang="en-US" dirty="0" smtClean="0">
                <a:cs typeface="Arial" panose="020B0604020202020204" pitchFamily="34" charset="0"/>
              </a:rPr>
              <a:t>以從前的通訊錄</a:t>
            </a:r>
            <a:r>
              <a:rPr lang="en-US" altLang="zh-TW" dirty="0" smtClean="0">
                <a:cs typeface="Arial" panose="020B0604020202020204" pitchFamily="34" charset="0"/>
              </a:rPr>
              <a:t>APP</a:t>
            </a:r>
            <a:r>
              <a:rPr lang="zh-TW" altLang="en-US" dirty="0" smtClean="0">
                <a:cs typeface="Arial" panose="020B0604020202020204" pitchFamily="34" charset="0"/>
              </a:rPr>
              <a:t>為例</a:t>
            </a:r>
            <a:r>
              <a:rPr lang="en-US" altLang="zh-TW" dirty="0" smtClean="0">
                <a:cs typeface="Arial" panose="020B0604020202020204" pitchFamily="34" charset="0"/>
              </a:rPr>
              <a:t>: </a:t>
            </a:r>
            <a:r>
              <a:rPr lang="zh-TW" altLang="en-US" dirty="0" smtClean="0">
                <a:cs typeface="Arial" panose="020B0604020202020204" pitchFamily="34" charset="0"/>
              </a:rPr>
              <a:t>程式加資料</a:t>
            </a:r>
            <a:r>
              <a:rPr lang="en-US" altLang="zh-TW" dirty="0" smtClean="0">
                <a:cs typeface="Arial" panose="020B0604020202020204" pitchFamily="34" charset="0"/>
              </a:rPr>
              <a:t>, </a:t>
            </a:r>
            <a:r>
              <a:rPr lang="zh-TW" altLang="en-US" dirty="0" smtClean="0">
                <a:cs typeface="Arial" panose="020B0604020202020204" pitchFamily="34" charset="0"/>
              </a:rPr>
              <a:t>重複</a:t>
            </a:r>
            <a:r>
              <a:rPr lang="en-US" altLang="zh-TW" dirty="0" smtClean="0">
                <a:cs typeface="Arial" panose="020B0604020202020204" pitchFamily="34" charset="0"/>
              </a:rPr>
              <a:t>, </a:t>
            </a:r>
            <a:r>
              <a:rPr lang="zh-TW" altLang="en-US" dirty="0" smtClean="0">
                <a:cs typeface="Arial" panose="020B0604020202020204" pitchFamily="34" charset="0"/>
              </a:rPr>
              <a:t>不共用</a:t>
            </a:r>
            <a:endParaRPr lang="en-US" altLang="zh-TW" dirty="0" smtClean="0">
              <a:cs typeface="Arial" panose="020B0604020202020204" pitchFamily="34" charset="0"/>
            </a:endParaRPr>
          </a:p>
          <a:p>
            <a:pPr eaLnBrk="1" hangingPunct="1"/>
            <a:r>
              <a:rPr lang="zh-TW" altLang="en-US" dirty="0" smtClean="0">
                <a:cs typeface="Arial" panose="020B0604020202020204" pitchFamily="34" charset="0"/>
              </a:rPr>
              <a:t>之後才有集中雲端資料庫</a:t>
            </a:r>
          </a:p>
          <a:p>
            <a:endParaRPr lang="en-US" altLang="en-US" dirty="0" smtClean="0"/>
          </a:p>
          <a:p>
            <a:r>
              <a:rPr lang="en-US" altLang="en-US" dirty="0" smtClean="0"/>
              <a:t>Prior to the advent of databases, data was stored</a:t>
            </a:r>
            <a:r>
              <a:rPr lang="en-US" altLang="en-US" baseline="0" dirty="0" smtClean="0"/>
              <a:t> in individual files, each being used by a separate program. This was the traditional file processing approach to data storage. </a:t>
            </a:r>
            <a:r>
              <a:rPr lang="en-US" sz="1200" b="0" i="0" u="none" strike="noStrike" kern="1200" baseline="0" dirty="0" smtClean="0">
                <a:solidFill>
                  <a:schemeClr val="tx1"/>
                </a:solidFill>
                <a:latin typeface="Times New Roman" pitchFamily="18" charset="0"/>
                <a:ea typeface="+mn-ea"/>
                <a:cs typeface="Arial" charset="0"/>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smtClean="0"/>
          </a:p>
        </p:txBody>
      </p:sp>
    </p:spTree>
    <p:extLst>
      <p:ext uri="{BB962C8B-B14F-4D97-AF65-F5344CB8AC3E}">
        <p14:creationId xmlns:p14="http://schemas.microsoft.com/office/powerpoint/2010/main" val="130026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想像以通訊錄</a:t>
            </a:r>
            <a:r>
              <a:rPr lang="en-US" altLang="zh-TW" dirty="0" smtClean="0">
                <a:cs typeface="Arial" panose="020B0604020202020204" pitchFamily="34" charset="0"/>
              </a:rPr>
              <a:t>APP1</a:t>
            </a:r>
            <a:r>
              <a:rPr lang="zh-TW" altLang="en-US" dirty="0" smtClean="0">
                <a:cs typeface="Arial" panose="020B0604020202020204" pitchFamily="34" charset="0"/>
              </a:rPr>
              <a:t>與</a:t>
            </a:r>
            <a:r>
              <a:rPr lang="en-US" altLang="zh-TW" dirty="0" smtClean="0">
                <a:cs typeface="Arial" panose="020B0604020202020204" pitchFamily="34" charset="0"/>
              </a:rPr>
              <a:t>APP2</a:t>
            </a:r>
            <a:r>
              <a:rPr lang="zh-TW" altLang="en-US" dirty="0" smtClean="0">
                <a:cs typeface="Arial" panose="020B0604020202020204" pitchFamily="34" charset="0"/>
              </a:rPr>
              <a:t>為例子</a:t>
            </a:r>
          </a:p>
          <a:p>
            <a:pPr eaLnBrk="1" hangingPunct="1"/>
            <a:endParaRPr lang="en-US" altLang="en-US" dirty="0" smtClean="0"/>
          </a:p>
        </p:txBody>
      </p:sp>
    </p:spTree>
    <p:extLst>
      <p:ext uri="{BB962C8B-B14F-4D97-AF65-F5344CB8AC3E}">
        <p14:creationId xmlns:p14="http://schemas.microsoft.com/office/powerpoint/2010/main" val="229371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the invoicing system and the order</a:t>
            </a:r>
            <a:r>
              <a:rPr lang="en-US" baseline="0" dirty="0" smtClean="0"/>
              <a:t> filing system each have their own copy of customer data, then this could lead to inconsistencies. What if one file changes the address or account valance of a customer, but the other one does not? In this case, we would have inconsistent data, which is not good for the organization. Data duplication is one of the biggest problems in data management, and databases are designed to eliminate or reduce duplication.</a:t>
            </a:r>
          </a:p>
          <a:p>
            <a:endParaRPr lang="en-US" baseline="0" dirty="0" smtClean="0"/>
          </a:p>
          <a:p>
            <a:r>
              <a:rPr lang="en-US" baseline="0" dirty="0" smtClean="0"/>
              <a:t>The Pine Valley Furniture (PVF) company will be an ongoing case in this textbook. You will become very familiar with PVF over time.</a:t>
            </a:r>
            <a:endParaRPr lang="en-US" dirty="0"/>
          </a:p>
        </p:txBody>
      </p:sp>
    </p:spTree>
    <p:extLst>
      <p:ext uri="{BB962C8B-B14F-4D97-AF65-F5344CB8AC3E}">
        <p14:creationId xmlns:p14="http://schemas.microsoft.com/office/powerpoint/2010/main" val="1854041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例如用</a:t>
            </a:r>
            <a:r>
              <a:rPr lang="en-US" altLang="zh-TW" dirty="0" smtClean="0">
                <a:cs typeface="Arial" panose="020B0604020202020204" pitchFamily="34" charset="0"/>
              </a:rPr>
              <a:t>email</a:t>
            </a:r>
            <a:r>
              <a:rPr lang="zh-TW" altLang="en-US" dirty="0" smtClean="0">
                <a:cs typeface="Arial" panose="020B0604020202020204" pitchFamily="34" charset="0"/>
              </a:rPr>
              <a:t>協作的問題</a:t>
            </a:r>
            <a:r>
              <a:rPr lang="en-US" altLang="zh-TW" dirty="0" smtClean="0">
                <a:cs typeface="Arial" panose="020B0604020202020204" pitchFamily="34" charset="0"/>
              </a:rPr>
              <a:t>: </a:t>
            </a:r>
            <a:r>
              <a:rPr lang="zh-TW" altLang="en-US" dirty="0" smtClean="0">
                <a:cs typeface="Arial" panose="020B0604020202020204" pitchFamily="34" charset="0"/>
              </a:rPr>
              <a:t>附件檔案版本控制</a:t>
            </a:r>
          </a:p>
          <a:p>
            <a:pPr eaLnBrk="1" hangingPunct="1"/>
            <a:endParaRPr lang="en-US" altLang="en-US" dirty="0" smtClean="0"/>
          </a:p>
          <a:p>
            <a:pPr eaLnBrk="1" hangingPunct="1"/>
            <a:r>
              <a:rPr lang="en-US" altLang="en-US" dirty="0" smtClean="0"/>
              <a:t>Although wasted space is an issue with data redundancy,</a:t>
            </a:r>
            <a:r>
              <a:rPr lang="en-US" altLang="en-US" baseline="0" dirty="0" smtClean="0"/>
              <a:t> it has become less of a problem over time. Storage media is increasingly becoming less and less expensive.</a:t>
            </a:r>
          </a:p>
          <a:p>
            <a:pPr eaLnBrk="1" hangingPunct="1"/>
            <a:endParaRPr lang="en-US" altLang="en-US" baseline="0" dirty="0" smtClean="0"/>
          </a:p>
          <a:p>
            <a:pPr eaLnBrk="1" hangingPunct="1"/>
            <a:r>
              <a:rPr lang="en-US" altLang="en-US" baseline="0" dirty="0" smtClean="0"/>
              <a:t>The real problem, as mentioned earlier, is with data inconsistencies. The term “data integrity” refers to ensuring the validity, security, and availability of a company’s data. Traditional file processing systems have a difficult time ensuring data integrity.</a:t>
            </a:r>
            <a:endParaRPr lang="en-US" altLang="en-US" dirty="0" smtClean="0"/>
          </a:p>
        </p:txBody>
      </p:sp>
    </p:spTree>
    <p:extLst>
      <p:ext uri="{BB962C8B-B14F-4D97-AF65-F5344CB8AC3E}">
        <p14:creationId xmlns:p14="http://schemas.microsoft.com/office/powerpoint/2010/main" val="64533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9/11/2018</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656557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9/11/2018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217388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9/11/2018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68596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9/11/2018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768591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9/11/2018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0" r:id="rId3"/>
    <p:sldLayoutId id="214748393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The Database Environment and Development Process</a:t>
            </a:r>
          </a:p>
        </p:txBody>
      </p:sp>
      <p:sp>
        <p:nvSpPr>
          <p:cNvPr id="4099" name="Rectangle 3"/>
          <p:cNvSpPr>
            <a:spLocks noGrp="1" noChangeArrowheads="1"/>
          </p:cNvSpPr>
          <p:nvPr>
            <p:ph type="subTitle" idx="1"/>
          </p:nvPr>
        </p:nvSpPr>
        <p:spPr>
          <a:xfrm>
            <a:off x="990600" y="3352800"/>
            <a:ext cx="7315200" cy="1752600"/>
          </a:xfrm>
        </p:spPr>
        <p:txBody>
          <a:bodyPr lIns="90488" tIns="44450" rIns="90488" bIns="44450">
            <a:normAutofit fontScale="775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100" b="1" i="1" dirty="0" smtClean="0">
                <a:solidFill>
                  <a:srgbClr val="0070C0"/>
                </a:solidFill>
                <a:cs typeface="Times New Roman" pitchFamily="18" charset="0"/>
              </a:rPr>
              <a:t>12</a:t>
            </a:r>
            <a:r>
              <a:rPr lang="en-US" altLang="en-US" sz="2100" b="1" i="1" baseline="30000" dirty="0" smtClean="0">
                <a:solidFill>
                  <a:srgbClr val="0070C0"/>
                </a:solidFill>
                <a:cs typeface="Times New Roman" pitchFamily="18" charset="0"/>
              </a:rPr>
              <a:t>th</a:t>
            </a:r>
            <a:r>
              <a:rPr lang="en-US" altLang="en-US" sz="2100" b="1" i="1" dirty="0" smtClean="0">
                <a:solidFill>
                  <a:srgbClr val="0070C0"/>
                </a:solidFill>
                <a:cs typeface="Times New Roman" pitchFamily="18" charset="0"/>
              </a:rPr>
              <a:t> Edition</a:t>
            </a:r>
          </a:p>
          <a:p>
            <a:pPr marL="342900" indent="-342900" algn="ctr" eaLnBrk="1" hangingPunct="1">
              <a:lnSpc>
                <a:spcPct val="90000"/>
              </a:lnSpc>
            </a:pPr>
            <a:endParaRPr lang="en-US" altLang="en-US" sz="2000" b="1" i="1" dirty="0" smtClean="0">
              <a:solidFill>
                <a:srgbClr val="0070C0"/>
              </a:solidFill>
              <a:cs typeface="Times New Roman" pitchFamily="18" charset="0"/>
            </a:endParaRP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2" name="矩形 1"/>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85750"/>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228600" y="1600200"/>
            <a:ext cx="8763000" cy="4384964"/>
          </a:xfrm>
        </p:spPr>
        <p:txBody>
          <a:bodyPr>
            <a:normAutofit fontScale="92500"/>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latin typeface="+mn-ea"/>
              </a:rPr>
              <a:t>Waste of space to have duplicate data</a:t>
            </a:r>
            <a:r>
              <a:rPr lang="zh-TW" altLang="en-US" sz="3600" dirty="0" smtClean="0">
                <a:solidFill>
                  <a:srgbClr val="000000"/>
                </a:solidFill>
                <a:effectLst>
                  <a:outerShdw blurRad="38100" dist="38100" dir="2700000" algn="tl">
                    <a:srgbClr val="FFFFFF"/>
                  </a:outerShdw>
                </a:effectLst>
                <a:latin typeface="+mn-ea"/>
              </a:rPr>
              <a:t>        </a:t>
            </a:r>
            <a:r>
              <a:rPr lang="zh-TW" altLang="en-US" sz="3500" dirty="0" smtClean="0">
                <a:solidFill>
                  <a:srgbClr val="000000"/>
                </a:solidFill>
                <a:effectLst>
                  <a:outerShdw blurRad="38100" dist="38100" dir="2700000" algn="tl">
                    <a:srgbClr val="FFFFFF"/>
                  </a:outerShdw>
                </a:effectLst>
                <a:latin typeface="+mn-ea"/>
              </a:rPr>
              <a:t>浪費儲存空間</a:t>
            </a:r>
            <a:endParaRPr lang="en-US" sz="3600" dirty="0" smtClean="0">
              <a:solidFill>
                <a:srgbClr val="000000"/>
              </a:solidFill>
              <a:effectLst>
                <a:outerShdw blurRad="38100" dist="38100" dir="2700000" algn="tl">
                  <a:srgbClr val="FFFFFF"/>
                </a:outerShdw>
              </a:effectLst>
              <a:latin typeface="+mn-ea"/>
            </a:endParaRP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latin typeface="+mn-ea"/>
              </a:rPr>
              <a:t>Causes more maintenance headaches</a:t>
            </a:r>
            <a:r>
              <a:rPr lang="zh-TW" altLang="en-US" sz="3600" dirty="0" smtClean="0">
                <a:solidFill>
                  <a:srgbClr val="000000"/>
                </a:solidFill>
                <a:effectLst>
                  <a:outerShdw blurRad="38100" dist="38100" dir="2700000" algn="tl">
                    <a:srgbClr val="FFFFFF"/>
                  </a:outerShdw>
                </a:effectLst>
                <a:latin typeface="+mn-ea"/>
              </a:rPr>
              <a:t>       </a:t>
            </a:r>
            <a:r>
              <a:rPr lang="zh-TW" altLang="en-US" sz="3500" dirty="0" smtClean="0">
                <a:solidFill>
                  <a:srgbClr val="000000"/>
                </a:solidFill>
                <a:effectLst>
                  <a:outerShdw blurRad="38100" dist="38100" dir="2700000" algn="tl">
                    <a:srgbClr val="FFFFFF"/>
                  </a:outerShdw>
                </a:effectLst>
                <a:latin typeface="+mn-ea"/>
              </a:rPr>
              <a:t>需更多維護成本</a:t>
            </a:r>
            <a:endParaRPr lang="en-US" sz="3600" dirty="0" smtClean="0">
              <a:solidFill>
                <a:srgbClr val="000000"/>
              </a:solidFill>
              <a:effectLst>
                <a:outerShdw blurRad="38100" dist="38100" dir="2700000" algn="tl">
                  <a:srgbClr val="FFFFFF"/>
                </a:outerShdw>
              </a:effectLst>
              <a:latin typeface="+mn-ea"/>
            </a:endParaRP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latin typeface="+mn-ea"/>
              </a:rPr>
              <a:t>The biggest problem: </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latin typeface="+mn-ea"/>
              </a:rPr>
              <a:t>Data changes in one file could cause inconsistencies</a:t>
            </a:r>
            <a:r>
              <a:rPr lang="zh-TW" altLang="en-US" sz="3200" b="1" dirty="0" smtClean="0">
                <a:solidFill>
                  <a:srgbClr val="000000"/>
                </a:solidFill>
                <a:effectLst>
                  <a:outerShdw blurRad="38100" dist="38100" dir="2700000" algn="tl">
                    <a:srgbClr val="FFFFFF"/>
                  </a:outerShdw>
                </a:effectLst>
                <a:latin typeface="+mn-ea"/>
              </a:rPr>
              <a:t> 造成資料不一致性</a:t>
            </a:r>
            <a:endParaRPr lang="en-US" sz="3200" b="1" dirty="0" smtClean="0">
              <a:solidFill>
                <a:srgbClr val="000000"/>
              </a:solidFill>
              <a:effectLst>
                <a:outerShdw blurRad="38100" dist="38100" dir="2700000" algn="tl">
                  <a:srgbClr val="FFFFFF"/>
                </a:outerShdw>
              </a:effectLst>
              <a:latin typeface="+mn-ea"/>
            </a:endParaRP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latin typeface="+mn-ea"/>
              </a:rPr>
              <a:t>Compromises in </a:t>
            </a:r>
            <a:r>
              <a:rPr lang="en-US" sz="3200" b="1" i="1" dirty="0" smtClean="0">
                <a:solidFill>
                  <a:srgbClr val="000000"/>
                </a:solidFill>
                <a:effectLst>
                  <a:outerShdw blurRad="38100" dist="38100" dir="2700000" algn="tl">
                    <a:srgbClr val="FFFFFF"/>
                  </a:outerShdw>
                </a:effectLst>
                <a:latin typeface="+mn-ea"/>
              </a:rPr>
              <a:t>data integrity</a:t>
            </a:r>
            <a:r>
              <a:rPr lang="zh-TW" altLang="en-US" sz="3200" b="1" i="1" dirty="0" smtClean="0">
                <a:solidFill>
                  <a:srgbClr val="000000"/>
                </a:solidFill>
                <a:effectLst>
                  <a:outerShdw blurRad="38100" dist="38100" dir="2700000" algn="tl">
                    <a:srgbClr val="FFFFFF"/>
                  </a:outerShdw>
                </a:effectLst>
                <a:latin typeface="+mn-ea"/>
              </a:rPr>
              <a:t> </a:t>
            </a:r>
            <a:r>
              <a:rPr lang="zh-TW" altLang="en-US" sz="3000" dirty="0" smtClean="0">
                <a:solidFill>
                  <a:srgbClr val="000000"/>
                </a:solidFill>
                <a:effectLst>
                  <a:outerShdw blurRad="38100" dist="38100" dir="2700000" algn="tl">
                    <a:srgbClr val="FFFFFF"/>
                  </a:outerShdw>
                </a:effectLst>
                <a:latin typeface="+mn-ea"/>
              </a:rPr>
              <a:t>破壞資料整體性</a:t>
            </a:r>
            <a:endParaRPr lang="en-US" sz="3200" dirty="0" smtClean="0">
              <a:solidFill>
                <a:srgbClr val="000000"/>
              </a:solidFill>
              <a:effectLst>
                <a:outerShdw blurRad="38100" dist="38100" dir="2700000" algn="tl">
                  <a:srgbClr val="FFFFFF"/>
                </a:outerShdw>
              </a:effectLst>
              <a:latin typeface="+mn-ea"/>
            </a:endParaRPr>
          </a:p>
        </p:txBody>
      </p:sp>
      <p:sp>
        <p:nvSpPr>
          <p:cNvPr id="4" name="Rectangle 7"/>
          <p:cNvSpPr>
            <a:spLocks noChangeArrowheads="1"/>
          </p:cNvSpPr>
          <p:nvPr/>
        </p:nvSpPr>
        <p:spPr bwMode="auto">
          <a:xfrm>
            <a:off x="304800" y="1066800"/>
            <a:ext cx="43973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l" eaLnBrk="1" hangingPunct="1">
              <a:spcBef>
                <a:spcPct val="0"/>
              </a:spcBef>
              <a:buClrTx/>
              <a:buSzTx/>
              <a:buFontTx/>
              <a:buNone/>
            </a:pPr>
            <a:r>
              <a:rPr lang="zh-TW" altLang="en-US" sz="2800" dirty="0" smtClean="0">
                <a:solidFill>
                  <a:srgbClr val="990000"/>
                </a:solidFill>
                <a:latin typeface="+mn-ea"/>
              </a:rPr>
              <a:t>問題核心 </a:t>
            </a:r>
            <a:r>
              <a:rPr lang="en-US" altLang="zh-TW" sz="2800" dirty="0" smtClean="0">
                <a:solidFill>
                  <a:srgbClr val="990000"/>
                </a:solidFill>
                <a:latin typeface="+mn-ea"/>
              </a:rPr>
              <a:t>:</a:t>
            </a:r>
            <a:r>
              <a:rPr lang="zh-TW" altLang="en-US" sz="2800" dirty="0">
                <a:solidFill>
                  <a:srgbClr val="990000"/>
                </a:solidFill>
                <a:latin typeface="+mn-ea"/>
              </a:rPr>
              <a:t> </a:t>
            </a:r>
            <a:r>
              <a:rPr lang="zh-TW" altLang="en-US" sz="2800" dirty="0" smtClean="0">
                <a:solidFill>
                  <a:srgbClr val="990000"/>
                </a:solidFill>
                <a:latin typeface="+mn-ea"/>
              </a:rPr>
              <a:t>重複多餘的資料</a:t>
            </a:r>
            <a:endParaRPr lang="en-US" altLang="zh-TW" sz="2800" dirty="0">
              <a:solidFill>
                <a:srgbClr val="990000"/>
              </a:solidFill>
              <a:latin typeface="+mn-ea"/>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SOLUTION:   The DATABASE Approach</a:t>
            </a:r>
          </a:p>
        </p:txBody>
      </p:sp>
      <p:sp>
        <p:nvSpPr>
          <p:cNvPr id="44035" name="Rectangle 1027"/>
          <p:cNvSpPr>
            <a:spLocks noGrp="1" noChangeArrowheads="1"/>
          </p:cNvSpPr>
          <p:nvPr>
            <p:ph idx="1"/>
          </p:nvPr>
        </p:nvSpPr>
        <p:spPr>
          <a:xfrm>
            <a:off x="457200" y="1295400"/>
            <a:ext cx="8229600" cy="3962400"/>
          </a:xfrm>
        </p:spPr>
        <p:txBody>
          <a:bodyPr lIns="90488" tIns="44450" rIns="90488" bIns="44450">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Central repository of shared data</a:t>
            </a:r>
            <a:r>
              <a:rPr lang="zh-TW" altLang="en-US" dirty="0" smtClean="0">
                <a:solidFill>
                  <a:srgbClr val="000000"/>
                </a:solidFill>
                <a:effectLst>
                  <a:outerShdw blurRad="38100" dist="38100" dir="2700000" algn="tl">
                    <a:srgbClr val="FFFFFF"/>
                  </a:outerShdw>
                </a:effectLst>
              </a:rPr>
              <a:t>                </a:t>
            </a:r>
            <a:r>
              <a:rPr lang="en-US" altLang="zh-TW" sz="2800" dirty="0" smtClean="0">
                <a:solidFill>
                  <a:srgbClr val="000000"/>
                </a:solidFill>
                <a:effectLst>
                  <a:outerShdw blurRad="38100" dist="38100" dir="2700000" algn="tl">
                    <a:srgbClr val="FFFFFF"/>
                  </a:outerShdw>
                </a:effectLst>
              </a:rPr>
              <a:t>(</a:t>
            </a:r>
            <a:r>
              <a:rPr lang="zh-TW" altLang="en-US" sz="2800" dirty="0">
                <a:solidFill>
                  <a:srgbClr val="000000"/>
                </a:solidFill>
                <a:effectLst>
                  <a:outerShdw blurRad="38100" dist="38100" dir="2700000" algn="tl">
                    <a:srgbClr val="FFFFFF"/>
                  </a:outerShdw>
                </a:effectLst>
              </a:rPr>
              <a:t>將</a:t>
            </a:r>
            <a:r>
              <a:rPr lang="zh-TW" altLang="en-US" sz="2800" dirty="0" smtClean="0">
                <a:solidFill>
                  <a:srgbClr val="000000"/>
                </a:solidFill>
                <a:effectLst>
                  <a:outerShdw blurRad="38100" dist="38100" dir="2700000" algn="tl">
                    <a:srgbClr val="FFFFFF"/>
                  </a:outerShdw>
                </a:effectLst>
              </a:rPr>
              <a:t>需共享的資料</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集中儲存</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Data is managed by a controlling agent</a:t>
            </a:r>
            <a:r>
              <a:rPr lang="zh-TW" altLang="en-US" dirty="0" smtClean="0">
                <a:solidFill>
                  <a:srgbClr val="000000"/>
                </a:solidFill>
                <a:effectLst>
                  <a:outerShdw blurRad="38100" dist="38100" dir="2700000" algn="tl">
                    <a:srgbClr val="FFFFFF"/>
                  </a:outerShdw>
                </a:effectLst>
              </a:rPr>
              <a:t>       </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透過單一的代理程式</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統一管理</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Stored in a standardized, convenient form</a:t>
            </a:r>
            <a:r>
              <a:rPr lang="zh-TW" altLang="en-US"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標準並方便處理的格式</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a:solidFill>
                  <a:srgbClr val="990000"/>
                </a:solidFill>
                <a:cs typeface="Tahoma" pitchFamily="34" charset="0"/>
              </a:rPr>
              <a:t>Requires a Database Management System (DBMS)</a:t>
            </a:r>
            <a:endParaRPr lang="en-US" altLang="en-US" sz="2400">
              <a:solidFill>
                <a:srgbClr val="990000"/>
              </a:solidFill>
              <a:cs typeface="Tahoma" pitchFamily="34" charset="0"/>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152400"/>
            <a:ext cx="7573805" cy="527708"/>
          </a:xfrm>
        </p:spPr>
        <p:txBody>
          <a:bodyPr wrap="none" lIns="41275" tIns="17462" rIns="41275" bIns="17462" anchor="t">
            <a:spAutoFit/>
          </a:bodyPr>
          <a:lstStyle/>
          <a:p>
            <a:pPr defTabSz="804863" eaLnBrk="1" fontAlgn="auto" hangingPunct="1">
              <a:spcAft>
                <a:spcPts val="0"/>
              </a:spcAft>
              <a:defRPr/>
            </a:pPr>
            <a:r>
              <a:rPr lang="en-US" dirty="0" smtClean="0">
                <a:solidFill>
                  <a:srgbClr val="000000"/>
                </a:solidFill>
                <a:effectLst>
                  <a:outerShdw blurRad="38100" dist="38100" dir="2700000" algn="tl">
                    <a:srgbClr val="FFFFFF"/>
                  </a:outerShdw>
                </a:effectLst>
              </a:rPr>
              <a:t>Database Management System</a:t>
            </a:r>
            <a:r>
              <a:rPr lang="zh-TW" altLang="en-US" dirty="0" smtClean="0">
                <a:solidFill>
                  <a:srgbClr val="000000"/>
                </a:solidFill>
                <a:effectLst>
                  <a:outerShdw blurRad="38100" dist="38100" dir="2700000" algn="tl">
                    <a:srgbClr val="FFFFFF"/>
                  </a:outerShdw>
                </a:effectLst>
              </a:rPr>
              <a:t> </a:t>
            </a:r>
            <a:r>
              <a:rPr lang="en-US" altLang="zh-TW" dirty="0" smtClean="0">
                <a:solidFill>
                  <a:srgbClr val="000000"/>
                </a:solidFill>
                <a:effectLst>
                  <a:outerShdw blurRad="38100" dist="38100" dir="2700000" algn="tl">
                    <a:srgbClr val="FFFFFF"/>
                  </a:outerShdw>
                </a:effectLst>
              </a:rPr>
              <a:t>(DBMS)</a:t>
            </a:r>
            <a:endParaRPr lang="en-US" dirty="0" smtClean="0">
              <a:solidFill>
                <a:srgbClr val="000000"/>
              </a:solidFill>
              <a:effectLst>
                <a:outerShdw blurRad="38100" dist="38100" dir="2700000" algn="tl">
                  <a:srgbClr val="FFFFFF"/>
                </a:outerShdw>
              </a:effectLst>
            </a:endParaRPr>
          </a:p>
        </p:txBody>
      </p:sp>
      <p:sp>
        <p:nvSpPr>
          <p:cNvPr id="21508" name="Text Box 81"/>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a:solidFill>
                  <a:srgbClr val="000000"/>
                </a:solidFill>
                <a:cs typeface="Tahoma" pitchFamily="34" charset="0"/>
              </a:rPr>
              <a:t>DBMS manages data resources like an operating system manages hardware resources</a:t>
            </a:r>
            <a:endParaRPr lang="en-US" altLang="en-US">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362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505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648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505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743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962400"/>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4267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438400"/>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962400"/>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 name="Rectangle 17"/>
          <p:cNvSpPr>
            <a:spLocks noChangeArrowheads="1"/>
          </p:cNvSpPr>
          <p:nvPr/>
        </p:nvSpPr>
        <p:spPr bwMode="auto">
          <a:xfrm>
            <a:off x="6978650" y="1905000"/>
            <a:ext cx="1403350" cy="457200"/>
          </a:xfrm>
          <a:prstGeom prst="rect">
            <a:avLst/>
          </a:prstGeom>
          <a:noFill/>
          <a:ln w="25400">
            <a:noFill/>
            <a:miter lim="800000"/>
            <a:headEnd/>
            <a:tailEnd/>
          </a:ln>
          <a:effectLst/>
        </p:spPr>
        <p:txBody>
          <a:bodyPr wrap="none">
            <a:spAutoFit/>
          </a:bodyPr>
          <a:lstStyle/>
          <a:p>
            <a:pPr algn="r" eaLnBrk="1" hangingPunct="1">
              <a:defRPr/>
            </a:pPr>
            <a:r>
              <a:rPr lang="zh-TW" altLang="en-US" sz="2400" dirty="0">
                <a:solidFill>
                  <a:srgbClr val="FF0000"/>
                </a:solidFill>
                <a:effectLst>
                  <a:outerShdw blurRad="38100" dist="38100" dir="2700000" algn="tl">
                    <a:srgbClr val="000000"/>
                  </a:outerShdw>
                </a:effectLst>
                <a:ea typeface="新細明體" pitchFamily="18" charset="-120"/>
                <a:cs typeface="Arial" charset="0"/>
              </a:rPr>
              <a:t>集中儲存</a:t>
            </a:r>
          </a:p>
        </p:txBody>
      </p:sp>
      <p:sp>
        <p:nvSpPr>
          <p:cNvPr id="15" name="Rectangle 18"/>
          <p:cNvSpPr>
            <a:spLocks noChangeArrowheads="1"/>
          </p:cNvSpPr>
          <p:nvPr/>
        </p:nvSpPr>
        <p:spPr bwMode="auto">
          <a:xfrm>
            <a:off x="3886200" y="4419600"/>
            <a:ext cx="2012950" cy="457200"/>
          </a:xfrm>
          <a:prstGeom prst="rect">
            <a:avLst/>
          </a:prstGeom>
          <a:noFill/>
          <a:ln w="25400">
            <a:noFill/>
            <a:miter lim="800000"/>
            <a:headEnd/>
            <a:tailEnd/>
          </a:ln>
          <a:effectLst/>
        </p:spPr>
        <p:txBody>
          <a:bodyPr wrap="none">
            <a:spAutoFit/>
          </a:bodyPr>
          <a:lstStyle/>
          <a:p>
            <a:pPr algn="r" eaLnBrk="1" hangingPunct="1">
              <a:defRPr/>
            </a:pPr>
            <a:r>
              <a:rPr lang="zh-TW" altLang="en-US" sz="2400" dirty="0">
                <a:solidFill>
                  <a:srgbClr val="FF0000"/>
                </a:solidFill>
                <a:effectLst>
                  <a:outerShdw blurRad="38100" dist="38100" dir="2700000" algn="tl">
                    <a:srgbClr val="000000"/>
                  </a:outerShdw>
                </a:effectLst>
                <a:ea typeface="新細明體" pitchFamily="18" charset="-120"/>
                <a:cs typeface="Arial" charset="0"/>
              </a:rPr>
              <a:t>存取統一控制</a:t>
            </a:r>
          </a:p>
        </p:txBody>
      </p:sp>
      <p:sp>
        <p:nvSpPr>
          <p:cNvPr id="16" name="Rectangle 19"/>
          <p:cNvSpPr>
            <a:spLocks noChangeArrowheads="1"/>
          </p:cNvSpPr>
          <p:nvPr/>
        </p:nvSpPr>
        <p:spPr bwMode="auto">
          <a:xfrm>
            <a:off x="1103313" y="1878012"/>
            <a:ext cx="1403350" cy="457200"/>
          </a:xfrm>
          <a:prstGeom prst="rect">
            <a:avLst/>
          </a:prstGeom>
          <a:noFill/>
          <a:ln w="25400">
            <a:noFill/>
            <a:miter lim="800000"/>
            <a:headEnd/>
            <a:tailEnd/>
          </a:ln>
          <a:effectLst/>
        </p:spPr>
        <p:txBody>
          <a:bodyPr wrap="none">
            <a:spAutoFit/>
          </a:bodyPr>
          <a:lstStyle/>
          <a:p>
            <a:pPr algn="r" eaLnBrk="1" hangingPunct="1">
              <a:defRPr/>
            </a:pPr>
            <a:r>
              <a:rPr lang="zh-TW" altLang="en-US" sz="2400" dirty="0">
                <a:solidFill>
                  <a:srgbClr val="FF0000"/>
                </a:solidFill>
                <a:effectLst>
                  <a:outerShdw blurRad="38100" dist="38100" dir="2700000" algn="tl">
                    <a:srgbClr val="000000"/>
                  </a:outerShdw>
                </a:effectLst>
                <a:ea typeface="新細明體" pitchFamily="18" charset="-120"/>
                <a:cs typeface="Arial" charset="0"/>
              </a:rPr>
              <a:t>不同系統</a:t>
            </a: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3"/>
          <p:cNvSpPr>
            <a:spLocks noGrp="1" noChangeArrowheads="1"/>
          </p:cNvSpPr>
          <p:nvPr>
            <p:ph type="body" idx="1"/>
          </p:nvPr>
        </p:nvSpPr>
        <p:spPr>
          <a:xfrm>
            <a:off x="457200" y="1447800"/>
            <a:ext cx="8686800" cy="4835525"/>
          </a:xfrm>
        </p:spPr>
        <p:txBody>
          <a:bodyPr/>
          <a:lstStyle/>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Program-data independence </a:t>
            </a:r>
            <a:r>
              <a:rPr lang="zh-TW" altLang="en-US" sz="2800" b="1" dirty="0" smtClean="0">
                <a:solidFill>
                  <a:srgbClr val="FF0000"/>
                </a:solidFill>
                <a:ea typeface="新細明體" pitchFamily="18" charset="-120"/>
              </a:rPr>
              <a:t>程式與資料獨立切開</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Planned data redundancy </a:t>
            </a:r>
            <a:r>
              <a:rPr lang="zh-TW" altLang="en-US" sz="2800" b="1" dirty="0" smtClean="0">
                <a:solidFill>
                  <a:srgbClr val="FF0000"/>
                </a:solidFill>
                <a:ea typeface="新細明體" pitchFamily="18" charset="-120"/>
              </a:rPr>
              <a:t>避免資料重複</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consistency </a:t>
            </a:r>
            <a:r>
              <a:rPr lang="zh-TW" altLang="en-US" sz="2800" b="1" dirty="0" smtClean="0">
                <a:solidFill>
                  <a:srgbClr val="FF0000"/>
                </a:solidFill>
                <a:ea typeface="新細明體" pitchFamily="18" charset="-120"/>
              </a:rPr>
              <a:t>改善資料一致性</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sharing </a:t>
            </a:r>
            <a:r>
              <a:rPr lang="zh-TW" altLang="en-US" sz="2800" b="1" dirty="0" smtClean="0">
                <a:solidFill>
                  <a:srgbClr val="FF0000"/>
                </a:solidFill>
                <a:ea typeface="新細明體" pitchFamily="18" charset="-120"/>
              </a:rPr>
              <a:t>讓資料可共用</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Increased application development productivity</a:t>
            </a:r>
          </a:p>
          <a:p>
            <a:pPr eaLnBrk="1" hangingPunct="1">
              <a:lnSpc>
                <a:spcPct val="80000"/>
              </a:lnSpc>
              <a:buFont typeface="Wingdings" panose="05000000000000000000" pitchFamily="2" charset="2"/>
              <a:buNone/>
              <a:defRPr/>
            </a:pPr>
            <a:r>
              <a:rPr lang="en-US" altLang="zh-TW" sz="2800" b="1" dirty="0" smtClean="0">
                <a:solidFill>
                  <a:srgbClr val="000000"/>
                </a:solidFill>
                <a:effectLst>
                  <a:outerShdw blurRad="38100" dist="38100" dir="2700000" algn="tl">
                    <a:srgbClr val="FFFFFF"/>
                  </a:outerShdw>
                </a:effectLst>
                <a:ea typeface="新細明體" pitchFamily="18" charset="-120"/>
              </a:rPr>
              <a:t>	</a:t>
            </a:r>
            <a:r>
              <a:rPr lang="zh-TW" altLang="en-US" sz="2800" b="1" dirty="0" smtClean="0">
                <a:solidFill>
                  <a:srgbClr val="FF0000"/>
                </a:solidFill>
                <a:ea typeface="新細明體" pitchFamily="18" charset="-120"/>
              </a:rPr>
              <a:t>加快應用程式開發</a:t>
            </a:r>
            <a:endParaRPr lang="en-US" altLang="zh-TW" sz="2800" b="1" dirty="0" smtClean="0">
              <a:solidFill>
                <a:srgbClr val="FF0000"/>
              </a:solidFill>
              <a:ea typeface="新細明體" pitchFamily="18" charset="-120"/>
            </a:endParaRP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Enforcement of standards </a:t>
            </a:r>
            <a:r>
              <a:rPr lang="zh-TW" altLang="en-US" sz="2800" b="1" dirty="0" smtClean="0">
                <a:solidFill>
                  <a:srgbClr val="FF0000"/>
                </a:solidFill>
                <a:ea typeface="新細明體" pitchFamily="18" charset="-120"/>
              </a:rPr>
              <a:t>標準的資料格式</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quality </a:t>
            </a:r>
            <a:r>
              <a:rPr lang="zh-TW" altLang="en-US" sz="2800" b="1" dirty="0" smtClean="0">
                <a:solidFill>
                  <a:srgbClr val="FF0000"/>
                </a:solidFill>
                <a:ea typeface="新細明體" pitchFamily="18" charset="-120"/>
              </a:rPr>
              <a:t>改善資料品質</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accessibility and responsiveness</a:t>
            </a:r>
          </a:p>
          <a:p>
            <a:pPr eaLnBrk="1" hangingPunct="1">
              <a:lnSpc>
                <a:spcPct val="80000"/>
              </a:lnSpc>
              <a:buFont typeface="Wingdings" panose="05000000000000000000" pitchFamily="2" charset="2"/>
              <a:buNone/>
              <a:defRPr/>
            </a:pPr>
            <a:r>
              <a:rPr lang="en-US" altLang="zh-TW" sz="2800" b="1" dirty="0" smtClean="0">
                <a:solidFill>
                  <a:srgbClr val="FF0000"/>
                </a:solidFill>
                <a:ea typeface="新細明體" pitchFamily="18" charset="-120"/>
              </a:rPr>
              <a:t>	</a:t>
            </a:r>
            <a:r>
              <a:rPr lang="zh-TW" altLang="en-US" sz="2800" b="1" dirty="0" smtClean="0">
                <a:solidFill>
                  <a:srgbClr val="FF0000"/>
                </a:solidFill>
                <a:ea typeface="新細明體" pitchFamily="18" charset="-120"/>
              </a:rPr>
              <a:t>更好的資料存取性與回應</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Reduced program maintenance </a:t>
            </a:r>
            <a:r>
              <a:rPr lang="zh-TW" altLang="en-US" sz="2800" b="1" dirty="0" smtClean="0">
                <a:solidFill>
                  <a:srgbClr val="FF0000"/>
                </a:solidFill>
                <a:ea typeface="新細明體" pitchFamily="18" charset="-120"/>
              </a:rPr>
              <a:t>減少維護成本</a:t>
            </a:r>
          </a:p>
        </p:txBody>
      </p:sp>
      <p:sp>
        <p:nvSpPr>
          <p:cNvPr id="5" name="Rectangle 2"/>
          <p:cNvSpPr txBox="1">
            <a:spLocks noChangeArrowheads="1"/>
          </p:cNvSpPr>
          <p:nvPr/>
        </p:nvSpPr>
        <p:spPr>
          <a:xfrm>
            <a:off x="609600" y="-228600"/>
            <a:ext cx="8534400" cy="1143000"/>
          </a:xfrm>
          <a:prstGeom prst="rect">
            <a:avLst/>
          </a:prstGeom>
        </p:spPr>
        <p:txBody>
          <a:bodyPr vert="horz" anchor="ctr">
            <a:normAutofit/>
          </a:bodyPr>
          <a:lst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pPr eaLnBrk="1" fontAlgn="auto" hangingPunct="1">
              <a:spcAft>
                <a:spcPts val="0"/>
              </a:spcAft>
              <a:defRPr/>
            </a:pPr>
            <a:r>
              <a:rPr lang="en-US" dirty="0"/>
              <a:t>Advantages of the Database Approach</a:t>
            </a:r>
            <a:endParaRPr lang="en-US" dirty="0" smtClean="0"/>
          </a:p>
        </p:txBody>
      </p:sp>
      <p:sp>
        <p:nvSpPr>
          <p:cNvPr id="6" name="Rectangle 7"/>
          <p:cNvSpPr>
            <a:spLocks noChangeArrowheads="1"/>
          </p:cNvSpPr>
          <p:nvPr/>
        </p:nvSpPr>
        <p:spPr bwMode="auto">
          <a:xfrm>
            <a:off x="593259" y="615315"/>
            <a:ext cx="84337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l" eaLnBrk="1" hangingPunct="1">
              <a:spcBef>
                <a:spcPts val="1200"/>
              </a:spcBef>
              <a:spcAft>
                <a:spcPts val="0"/>
              </a:spcAft>
              <a:buClrTx/>
              <a:buSzTx/>
              <a:buFontTx/>
              <a:buNone/>
            </a:pPr>
            <a:r>
              <a:rPr lang="en-US" altLang="zh-TW" sz="2400" dirty="0" smtClean="0">
                <a:solidFill>
                  <a:srgbClr val="990000"/>
                </a:solidFill>
                <a:latin typeface="+mn-ea"/>
              </a:rPr>
              <a:t>(</a:t>
            </a:r>
            <a:r>
              <a:rPr lang="zh-TW" altLang="en-US" sz="2400" dirty="0" smtClean="0">
                <a:solidFill>
                  <a:srgbClr val="990000"/>
                </a:solidFill>
                <a:latin typeface="+mn-ea"/>
              </a:rPr>
              <a:t>想像有</a:t>
            </a:r>
            <a:r>
              <a:rPr lang="en-US" altLang="zh-TW" sz="2400" dirty="0" smtClean="0">
                <a:solidFill>
                  <a:srgbClr val="990000"/>
                </a:solidFill>
                <a:latin typeface="+mn-ea"/>
              </a:rPr>
              <a:t>2</a:t>
            </a:r>
            <a:r>
              <a:rPr lang="zh-TW" altLang="en-US" sz="2400" dirty="0" smtClean="0">
                <a:solidFill>
                  <a:srgbClr val="990000"/>
                </a:solidFill>
                <a:latin typeface="+mn-ea"/>
              </a:rPr>
              <a:t>個</a:t>
            </a:r>
            <a:r>
              <a:rPr lang="zh-TW" altLang="en-US" sz="2400" dirty="0" smtClean="0">
                <a:solidFill>
                  <a:srgbClr val="990000"/>
                </a:solidFill>
                <a:latin typeface="+mn-ea"/>
              </a:rPr>
              <a:t>資料可</a:t>
            </a:r>
            <a:r>
              <a:rPr lang="zh-TW" altLang="en-US" sz="2400" dirty="0" smtClean="0">
                <a:solidFill>
                  <a:srgbClr val="990000"/>
                </a:solidFill>
                <a:latin typeface="+mn-ea"/>
              </a:rPr>
              <a:t>相通的應用程式</a:t>
            </a:r>
            <a:r>
              <a:rPr lang="en-US" altLang="zh-TW" sz="2400" dirty="0" smtClean="0">
                <a:solidFill>
                  <a:srgbClr val="990000"/>
                </a:solidFill>
                <a:latin typeface="+mn-ea"/>
              </a:rPr>
              <a:t>App</a:t>
            </a:r>
            <a:r>
              <a:rPr lang="zh-TW" altLang="en-US" sz="2400" dirty="0" smtClean="0">
                <a:solidFill>
                  <a:srgbClr val="990000"/>
                </a:solidFill>
                <a:latin typeface="+mn-ea"/>
              </a:rPr>
              <a:t> </a:t>
            </a:r>
            <a:r>
              <a:rPr lang="en-US" altLang="zh-TW" sz="2400" dirty="0" smtClean="0">
                <a:solidFill>
                  <a:srgbClr val="990000"/>
                </a:solidFill>
                <a:latin typeface="+mn-ea"/>
              </a:rPr>
              <a:t>- </a:t>
            </a:r>
            <a:r>
              <a:rPr lang="zh-TW" altLang="en-US" sz="2400" dirty="0" smtClean="0">
                <a:solidFill>
                  <a:srgbClr val="990000"/>
                </a:solidFill>
                <a:latin typeface="+mn-ea"/>
              </a:rPr>
              <a:t>通訊錄</a:t>
            </a:r>
            <a:r>
              <a:rPr lang="en-US" altLang="zh-TW" sz="2400" dirty="0" smtClean="0">
                <a:solidFill>
                  <a:srgbClr val="990000"/>
                </a:solidFill>
                <a:latin typeface="+mn-ea"/>
              </a:rPr>
              <a:t>A</a:t>
            </a:r>
            <a:r>
              <a:rPr lang="zh-TW" altLang="en-US" sz="2400" dirty="0" smtClean="0">
                <a:solidFill>
                  <a:srgbClr val="990000"/>
                </a:solidFill>
                <a:latin typeface="+mn-ea"/>
              </a:rPr>
              <a:t>及通訊錄</a:t>
            </a:r>
            <a:r>
              <a:rPr lang="en-US" altLang="zh-TW" sz="2400" dirty="0" smtClean="0">
                <a:solidFill>
                  <a:srgbClr val="990000"/>
                </a:solidFill>
                <a:latin typeface="+mn-ea"/>
              </a:rPr>
              <a:t>B)</a:t>
            </a:r>
            <a:endParaRPr lang="en-US" altLang="zh-TW" sz="2400" dirty="0">
              <a:solidFill>
                <a:srgbClr val="990000"/>
              </a:solidFill>
              <a:latin typeface="+mn-ea"/>
            </a:endParaRPr>
          </a:p>
        </p:txBody>
      </p:sp>
    </p:spTree>
    <p:extLst>
      <p:ext uri="{BB962C8B-B14F-4D97-AF65-F5344CB8AC3E}">
        <p14:creationId xmlns:p14="http://schemas.microsoft.com/office/powerpoint/2010/main" val="427997841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3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93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93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6" end="6"/>
                                            </p:txEl>
                                          </p:spTgt>
                                        </p:tgtEl>
                                        <p:attrNameLst>
                                          <p:attrName>ppt_c</p:attrName>
                                        </p:attrNameLst>
                                      </p:cBhvr>
                                      <p:to>
                                        <a:schemeClr val="accent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793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7" end="7"/>
                                            </p:txEl>
                                          </p:spTgt>
                                        </p:tgtEl>
                                        <p:attrNameLst>
                                          <p:attrName>ppt_c</p:attrName>
                                        </p:attrNameLst>
                                      </p:cBhvr>
                                      <p:to>
                                        <a:schemeClr val="accent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793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8" end="8"/>
                                            </p:txEl>
                                          </p:spTgt>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7939">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9" end="9"/>
                                            </p:txEl>
                                          </p:spTgt>
                                        </p:tgtEl>
                                        <p:attrNameLst>
                                          <p:attrName>ppt_c</p:attrName>
                                        </p:attrNameLst>
                                      </p:cBhvr>
                                      <p:to>
                                        <a:schemeClr val="accent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7939">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10" end="1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76200" y="76200"/>
            <a:ext cx="8915400" cy="1371600"/>
          </a:xfrm>
        </p:spPr>
        <p:txBody>
          <a:bodyPr>
            <a:normAutofit/>
          </a:bodyPr>
          <a:lstStyle/>
          <a:p>
            <a:pPr eaLnBrk="1" hangingPunct="1">
              <a:defRPr/>
            </a:pPr>
            <a:r>
              <a:rPr lang="en-US" altLang="zh-TW" dirty="0" smtClean="0">
                <a:solidFill>
                  <a:srgbClr val="000000"/>
                </a:solidFill>
                <a:effectLst>
                  <a:outerShdw blurRad="38100" dist="38100" dir="2700000" algn="tl">
                    <a:srgbClr val="FFFFFF"/>
                  </a:outerShdw>
                </a:effectLst>
                <a:ea typeface="新細明體" pitchFamily="18" charset="-120"/>
              </a:rPr>
              <a:t>Costs and Risks of the Database Approach</a:t>
            </a:r>
          </a:p>
        </p:txBody>
      </p:sp>
      <p:sp>
        <p:nvSpPr>
          <p:cNvPr id="168963" name="Rectangle 3"/>
          <p:cNvSpPr>
            <a:spLocks noGrp="1" noChangeArrowheads="1"/>
          </p:cNvSpPr>
          <p:nvPr>
            <p:ph type="body" idx="1"/>
          </p:nvPr>
        </p:nvSpPr>
        <p:spPr>
          <a:xfrm>
            <a:off x="457200" y="1828800"/>
            <a:ext cx="8686800" cy="4211638"/>
          </a:xfrm>
        </p:spPr>
        <p:txBody>
          <a:bodyPr/>
          <a:lstStyle/>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New, specialized personnel </a:t>
            </a:r>
            <a:r>
              <a:rPr lang="zh-TW" altLang="en-US" b="1" dirty="0" smtClean="0">
                <a:solidFill>
                  <a:srgbClr val="FF0000"/>
                </a:solidFill>
                <a:ea typeface="新細明體" pitchFamily="18" charset="-120"/>
              </a:rPr>
              <a:t>需要專人處理</a:t>
            </a: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Installation and management cost and complexity </a:t>
            </a:r>
            <a:r>
              <a:rPr lang="zh-TW" altLang="en-US" b="1" dirty="0" smtClean="0">
                <a:solidFill>
                  <a:srgbClr val="FF0000"/>
                </a:solidFill>
                <a:ea typeface="新細明體" pitchFamily="18" charset="-120"/>
              </a:rPr>
              <a:t>資料庫安裝與管理成本</a:t>
            </a: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Conversion costs </a:t>
            </a:r>
            <a:r>
              <a:rPr lang="zh-TW" altLang="en-US" b="1" dirty="0" smtClean="0">
                <a:solidFill>
                  <a:srgbClr val="FF0000"/>
                </a:solidFill>
                <a:ea typeface="新細明體" pitchFamily="18" charset="-120"/>
              </a:rPr>
              <a:t>轉換資料或系統的成本</a:t>
            </a: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Need for explicit backup and recovery</a:t>
            </a:r>
          </a:p>
          <a:p>
            <a:pPr eaLnBrk="1" hangingPunct="1">
              <a:lnSpc>
                <a:spcPct val="90000"/>
              </a:lnSpc>
              <a:buFont typeface="Wingdings" panose="05000000000000000000" pitchFamily="2" charset="2"/>
              <a:buNone/>
              <a:defRPr/>
            </a:pPr>
            <a:r>
              <a:rPr lang="zh-TW" altLang="en-US" b="1" dirty="0" smtClean="0">
                <a:solidFill>
                  <a:srgbClr val="FF0000"/>
                </a:solidFill>
                <a:ea typeface="新細明體" pitchFamily="18" charset="-120"/>
              </a:rPr>
              <a:t>	需要確實備份與</a:t>
            </a:r>
            <a:r>
              <a:rPr lang="zh-TW" altLang="en-US" b="1" dirty="0" smtClean="0">
                <a:solidFill>
                  <a:srgbClr val="FF0000"/>
                </a:solidFill>
                <a:ea typeface="新細明體" pitchFamily="18" charset="-120"/>
              </a:rPr>
              <a:t>復原 </a:t>
            </a:r>
            <a:r>
              <a:rPr lang="en-US" altLang="zh-TW" sz="2000" b="1" dirty="0" smtClean="0">
                <a:solidFill>
                  <a:srgbClr val="FF0000"/>
                </a:solidFill>
                <a:ea typeface="新細明體" pitchFamily="18" charset="-120"/>
              </a:rPr>
              <a:t>(ex. </a:t>
            </a:r>
            <a:r>
              <a:rPr lang="zh-TW" altLang="en-US" sz="2000" b="1" dirty="0" smtClean="0">
                <a:solidFill>
                  <a:srgbClr val="FF0000"/>
                </a:solidFill>
                <a:ea typeface="新細明體" pitchFamily="18" charset="-120"/>
              </a:rPr>
              <a:t>注意成為</a:t>
            </a:r>
            <a:r>
              <a:rPr lang="zh-TW" altLang="en-US" sz="2000" b="1" dirty="0" smtClean="0">
                <a:solidFill>
                  <a:srgbClr val="FF0000"/>
                </a:solidFill>
                <a:ea typeface="新細明體" pitchFamily="18" charset="-120"/>
              </a:rPr>
              <a:t>單一弱點</a:t>
            </a:r>
            <a:r>
              <a:rPr lang="en-US" altLang="zh-TW" sz="2000" b="1" dirty="0" smtClean="0">
                <a:solidFill>
                  <a:srgbClr val="FF0000"/>
                </a:solidFill>
                <a:ea typeface="新細明體" pitchFamily="18" charset="-120"/>
              </a:rPr>
              <a:t>)</a:t>
            </a:r>
            <a:endParaRPr lang="zh-TW" altLang="en-US" sz="2000" b="1" dirty="0" smtClean="0">
              <a:solidFill>
                <a:srgbClr val="FF0000"/>
              </a:solidFill>
              <a:ea typeface="新細明體" pitchFamily="18" charset="-120"/>
            </a:endParaRP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Organizational conflict</a:t>
            </a:r>
          </a:p>
          <a:p>
            <a:pPr eaLnBrk="1" hangingPunct="1">
              <a:lnSpc>
                <a:spcPct val="90000"/>
              </a:lnSpc>
              <a:buFont typeface="Wingdings" panose="05000000000000000000" pitchFamily="2" charset="2"/>
              <a:buNone/>
              <a:defRPr/>
            </a:pPr>
            <a:r>
              <a:rPr lang="zh-TW" altLang="en-US" b="1" dirty="0" smtClean="0">
                <a:solidFill>
                  <a:srgbClr val="FF0000"/>
                </a:solidFill>
                <a:ea typeface="新細明體" pitchFamily="18" charset="-120"/>
              </a:rPr>
              <a:t>	可能會造成組織</a:t>
            </a:r>
            <a:r>
              <a:rPr lang="zh-TW" altLang="en-US" b="1" dirty="0" smtClean="0">
                <a:solidFill>
                  <a:srgbClr val="FF0000"/>
                </a:solidFill>
                <a:ea typeface="新細明體" pitchFamily="18" charset="-120"/>
              </a:rPr>
              <a:t>衝突</a:t>
            </a:r>
            <a:r>
              <a:rPr lang="zh-TW" altLang="en-US" sz="2000" b="1" dirty="0" smtClean="0">
                <a:solidFill>
                  <a:srgbClr val="FF0000"/>
                </a:solidFill>
                <a:ea typeface="新細明體" pitchFamily="18" charset="-120"/>
              </a:rPr>
              <a:t> </a:t>
            </a:r>
            <a:r>
              <a:rPr lang="en-US" altLang="zh-TW" sz="2000" b="1" dirty="0" smtClean="0">
                <a:solidFill>
                  <a:srgbClr val="FF0000"/>
                </a:solidFill>
                <a:ea typeface="新細明體" pitchFamily="18" charset="-120"/>
              </a:rPr>
              <a:t>(ex. </a:t>
            </a:r>
            <a:r>
              <a:rPr lang="zh-TW" altLang="en-US" sz="2000" b="1" dirty="0" smtClean="0">
                <a:solidFill>
                  <a:srgbClr val="FF0000"/>
                </a:solidFill>
                <a:ea typeface="新細明體" pitchFamily="18" charset="-120"/>
              </a:rPr>
              <a:t>資料</a:t>
            </a:r>
            <a:r>
              <a:rPr lang="en-US" altLang="zh-TW" sz="2000" b="1" dirty="0" smtClean="0">
                <a:solidFill>
                  <a:srgbClr val="FF0000"/>
                </a:solidFill>
                <a:ea typeface="新細明體" pitchFamily="18" charset="-120"/>
              </a:rPr>
              <a:t>/</a:t>
            </a:r>
            <a:r>
              <a:rPr lang="zh-TW" altLang="en-US" sz="2000" b="1" dirty="0" smtClean="0">
                <a:solidFill>
                  <a:srgbClr val="FF0000"/>
                </a:solidFill>
                <a:ea typeface="新細明體" pitchFamily="18" charset="-120"/>
              </a:rPr>
              <a:t>資源不共享</a:t>
            </a:r>
            <a:r>
              <a:rPr lang="en-US" altLang="zh-TW" sz="2000" b="1" dirty="0" smtClean="0">
                <a:solidFill>
                  <a:srgbClr val="FF0000"/>
                </a:solidFill>
                <a:ea typeface="新細明體" pitchFamily="18" charset="-120"/>
              </a:rPr>
              <a:t>)</a:t>
            </a:r>
            <a:endParaRPr lang="zh-TW" altLang="en-US" b="1" dirty="0" smtClean="0">
              <a:solidFill>
                <a:srgbClr val="FF0000"/>
              </a:solidFill>
              <a:ea typeface="新細明體" pitchFamily="18" charset="-120"/>
            </a:endParaRPr>
          </a:p>
        </p:txBody>
      </p:sp>
    </p:spTree>
    <p:extLst>
      <p:ext uri="{BB962C8B-B14F-4D97-AF65-F5344CB8AC3E}">
        <p14:creationId xmlns:p14="http://schemas.microsoft.com/office/powerpoint/2010/main" val="7731266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Elements of the Database Approach</a:t>
            </a:r>
          </a:p>
        </p:txBody>
      </p:sp>
      <p:sp>
        <p:nvSpPr>
          <p:cNvPr id="151555" name="Rectangle 3"/>
          <p:cNvSpPr>
            <a:spLocks noGrp="1" noChangeArrowheads="1"/>
          </p:cNvSpPr>
          <p:nvPr>
            <p:ph idx="1"/>
          </p:nvPr>
        </p:nvSpPr>
        <p:spPr>
          <a:xfrm>
            <a:off x="403225" y="1246909"/>
            <a:ext cx="8229600" cy="5162840"/>
          </a:xfrm>
        </p:spPr>
        <p:txBody>
          <a:bodyPr>
            <a:normAutofit fontScale="92500" lnSpcReduction="10000"/>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models </a:t>
            </a:r>
            <a:r>
              <a:rPr lang="zh-TW" altLang="en-US" sz="2800" dirty="0" smtClean="0">
                <a:solidFill>
                  <a:srgbClr val="000000"/>
                </a:solidFill>
                <a:effectLst>
                  <a:outerShdw blurRad="38100" dist="38100" dir="2700000" algn="tl">
                    <a:srgbClr val="FFFFFF"/>
                  </a:outerShdw>
                </a:effectLst>
              </a:rPr>
              <a:t>資料模型</a:t>
            </a:r>
            <a:endParaRPr lang="en-US" sz="2800" dirty="0" smtClean="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Graphical diagram capturing nature and relationship of data</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Data Model–high-level entities and relationships for the 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Project Data Model–more detailed view, matching data structure in database or data warehouse </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Noun form describing a person, place, object, event, or concept</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Composed of attributes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Between 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Usually one-to-many (1:M) or many-to-many (M:N), but could also be one-to-one (1:1)</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Relational Databases</a:t>
            </a:r>
            <a:r>
              <a:rPr lang="zh-TW" altLang="en-US" sz="2800" dirty="0" smtClean="0">
                <a:solidFill>
                  <a:srgbClr val="000000"/>
                </a:solidFill>
                <a:effectLst>
                  <a:outerShdw blurRad="38100" dist="38100" dir="2700000" algn="tl">
                    <a:srgbClr val="FFFFFF"/>
                  </a:outerShdw>
                </a:effectLst>
              </a:rPr>
              <a:t> 關聯式資料庫</a:t>
            </a:r>
            <a:endParaRPr lang="en-US" sz="2800" dirty="0" smtClean="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Database technology involving tables (relations) representing entities and primary/foreign keys representing relationships</a:t>
            </a:r>
          </a:p>
          <a:p>
            <a:pPr lvl="1" eaLnBrk="1" fontAlgn="auto" hangingPunct="1">
              <a:lnSpc>
                <a:spcPct val="8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4182" y="323134"/>
            <a:ext cx="8271163" cy="5920725"/>
          </a:xfrm>
          <a:prstGeom prst="rect">
            <a:avLst/>
          </a:prstGeom>
        </p:spPr>
      </p:pic>
      <p:pic>
        <p:nvPicPr>
          <p:cNvPr id="30724"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5289550"/>
            <a:ext cx="3094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2514600" y="651608"/>
            <a:ext cx="2021707" cy="461665"/>
          </a:xfrm>
          <a:prstGeom prst="rect">
            <a:avLst/>
          </a:prstGeom>
          <a:noFill/>
          <a:ln w="25400">
            <a:noFill/>
            <a:miter lim="800000"/>
            <a:headEnd/>
            <a:tailEnd/>
          </a:ln>
          <a:effectLst/>
        </p:spPr>
        <p:txBody>
          <a:bodyPr wrap="none">
            <a:spAutoFit/>
          </a:bodyPr>
          <a:lstStyle/>
          <a:p>
            <a:pPr algn="r" eaLnBrk="1" hangingPunct="1">
              <a:defRPr/>
            </a:pPr>
            <a:r>
              <a:rPr lang="zh-TW" altLang="en-US" sz="2400" b="1" dirty="0">
                <a:solidFill>
                  <a:srgbClr val="C00000"/>
                </a:solidFill>
                <a:ea typeface="新細明體" pitchFamily="18" charset="-120"/>
                <a:cs typeface="Arial" charset="0"/>
              </a:rPr>
              <a:t>此稱為</a:t>
            </a:r>
            <a:r>
              <a:rPr lang="en-US" altLang="zh-TW" sz="2400" b="1" dirty="0">
                <a:solidFill>
                  <a:srgbClr val="C00000"/>
                </a:solidFill>
                <a:ea typeface="新細明體" pitchFamily="18" charset="-120"/>
                <a:cs typeface="Arial" charset="0"/>
              </a:rPr>
              <a:t>Entity</a:t>
            </a:r>
          </a:p>
        </p:txBody>
      </p:sp>
      <p:sp>
        <p:nvSpPr>
          <p:cNvPr id="5" name="Rectangle 8"/>
          <p:cNvSpPr>
            <a:spLocks noChangeArrowheads="1"/>
          </p:cNvSpPr>
          <p:nvPr/>
        </p:nvSpPr>
        <p:spPr bwMode="auto">
          <a:xfrm>
            <a:off x="838200" y="1981200"/>
            <a:ext cx="3042821" cy="461665"/>
          </a:xfrm>
          <a:prstGeom prst="rect">
            <a:avLst/>
          </a:prstGeom>
          <a:noFill/>
          <a:ln w="25400">
            <a:noFill/>
            <a:miter lim="800000"/>
            <a:headEnd/>
            <a:tailEnd/>
          </a:ln>
          <a:effectLst/>
        </p:spPr>
        <p:txBody>
          <a:bodyPr wrap="none">
            <a:spAutoFit/>
          </a:bodyPr>
          <a:lstStyle/>
          <a:p>
            <a:pPr algn="r" eaLnBrk="1" hangingPunct="1">
              <a:defRPr/>
            </a:pPr>
            <a:r>
              <a:rPr lang="zh-TW" altLang="en-US" sz="2400" b="1" dirty="0">
                <a:solidFill>
                  <a:srgbClr val="C00000"/>
                </a:solidFill>
                <a:ea typeface="新細明體" pitchFamily="18" charset="-120"/>
                <a:cs typeface="Arial" charset="0"/>
              </a:rPr>
              <a:t>此稱為</a:t>
            </a:r>
            <a:r>
              <a:rPr lang="en-US" altLang="zh-TW" sz="2400" b="1" dirty="0">
                <a:solidFill>
                  <a:srgbClr val="C00000"/>
                </a:solidFill>
                <a:ea typeface="新細明體" pitchFamily="18" charset="-120"/>
                <a:cs typeface="Arial" charset="0"/>
              </a:rPr>
              <a:t>Relationship</a:t>
            </a:r>
          </a:p>
        </p:txBody>
      </p:sp>
      <p:sp>
        <p:nvSpPr>
          <p:cNvPr id="6" name="Rectangle 9"/>
          <p:cNvSpPr>
            <a:spLocks noChangeArrowheads="1"/>
          </p:cNvSpPr>
          <p:nvPr/>
        </p:nvSpPr>
        <p:spPr bwMode="auto">
          <a:xfrm>
            <a:off x="4572000" y="4343400"/>
            <a:ext cx="4089581" cy="830997"/>
          </a:xfrm>
          <a:prstGeom prst="rect">
            <a:avLst/>
          </a:prstGeom>
          <a:noFill/>
          <a:ln w="25400">
            <a:noFill/>
            <a:miter lim="800000"/>
            <a:headEnd/>
            <a:tailEnd/>
          </a:ln>
          <a:effectLst/>
        </p:spPr>
        <p:txBody>
          <a:bodyPr wrap="none">
            <a:spAutoFit/>
          </a:bodyPr>
          <a:lstStyle/>
          <a:p>
            <a:pPr eaLnBrk="1" hangingPunct="1">
              <a:defRPr/>
            </a:pPr>
            <a:r>
              <a:rPr lang="zh-TW" altLang="en-US" sz="2400" b="1" dirty="0">
                <a:solidFill>
                  <a:srgbClr val="C00000"/>
                </a:solidFill>
                <a:ea typeface="新細明體" pitchFamily="18" charset="-120"/>
                <a:cs typeface="Arial" charset="0"/>
              </a:rPr>
              <a:t>此稱為</a:t>
            </a:r>
            <a:r>
              <a:rPr lang="en-US" altLang="zh-TW" sz="2400" b="1" dirty="0" smtClean="0">
                <a:solidFill>
                  <a:srgbClr val="C00000"/>
                </a:solidFill>
                <a:ea typeface="新細明體" pitchFamily="18" charset="-120"/>
                <a:cs typeface="Arial" charset="0"/>
              </a:rPr>
              <a:t>Entity-Relationship</a:t>
            </a:r>
          </a:p>
          <a:p>
            <a:pPr eaLnBrk="1" hangingPunct="1">
              <a:defRPr/>
            </a:pPr>
            <a:r>
              <a:rPr lang="en-US" altLang="zh-TW" sz="2400" b="1" dirty="0" smtClean="0">
                <a:solidFill>
                  <a:srgbClr val="C00000"/>
                </a:solidFill>
                <a:ea typeface="新細明體" pitchFamily="18" charset="-120"/>
                <a:cs typeface="Arial" charset="0"/>
              </a:rPr>
              <a:t>Model </a:t>
            </a:r>
            <a:r>
              <a:rPr lang="en-US" altLang="zh-TW" sz="2400" b="1" dirty="0">
                <a:solidFill>
                  <a:srgbClr val="C00000"/>
                </a:solidFill>
                <a:ea typeface="新細明體" pitchFamily="18" charset="-120"/>
                <a:cs typeface="Arial" charset="0"/>
              </a:rPr>
              <a:t>(E-R model)</a:t>
            </a:r>
          </a:p>
        </p:txBody>
      </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3116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an enterprise data model</a:t>
            </a:r>
          </a:p>
        </p:txBody>
      </p:sp>
      <p:sp>
        <p:nvSpPr>
          <p:cNvPr id="25604" name="Text Box 7"/>
          <p:cNvSpPr txBox="1">
            <a:spLocks noChangeArrowheads="1"/>
          </p:cNvSpPr>
          <p:nvPr/>
        </p:nvSpPr>
        <p:spPr bwMode="auto">
          <a:xfrm>
            <a:off x="4108450"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 project-level data model</a:t>
            </a:r>
          </a:p>
        </p:txBody>
      </p:sp>
      <p:sp>
        <p:nvSpPr>
          <p:cNvPr id="25605" name="Rectangle 2"/>
          <p:cNvSpPr>
            <a:spLocks noChangeArrowheads="1"/>
          </p:cNvSpPr>
          <p:nvPr/>
        </p:nvSpPr>
        <p:spPr bwMode="auto">
          <a:xfrm>
            <a:off x="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a:solidFill>
                  <a:srgbClr val="000000"/>
                </a:solidFill>
              </a:rPr>
              <a:t>Figure 1-3 Comparison of enterprise and project level data models</a:t>
            </a:r>
          </a:p>
        </p:txBody>
      </p:sp>
      <p:pic>
        <p:nvPicPr>
          <p:cNvPr id="2560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09638"/>
            <a:ext cx="2686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3081338"/>
            <a:ext cx="58007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41375" y="2460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Figure 1-5 Components of the </a:t>
            </a:r>
            <a:r>
              <a:rPr lang="en-US" altLang="en-US" sz="2400" dirty="0" smtClean="0">
                <a:solidFill>
                  <a:srgbClr val="000000"/>
                </a:solidFill>
              </a:rPr>
              <a:t>database environment</a:t>
            </a:r>
            <a:endParaRPr lang="en-US" altLang="en-US" sz="2400" dirty="0">
              <a:solidFill>
                <a:srgbClr val="000000"/>
              </a:solidFill>
            </a:endParaRP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90625"/>
            <a:ext cx="64389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33425" y="460375"/>
            <a:ext cx="7769225" cy="1128713"/>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the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Database Environment</a:t>
            </a:r>
          </a:p>
        </p:txBody>
      </p:sp>
      <p:sp>
        <p:nvSpPr>
          <p:cNvPr id="185347" name="Rectangle 3"/>
          <p:cNvSpPr>
            <a:spLocks noGrp="1" noChangeArrowheads="1"/>
          </p:cNvSpPr>
          <p:nvPr>
            <p:ph idx="1"/>
          </p:nvPr>
        </p:nvSpPr>
        <p:spPr>
          <a:xfrm>
            <a:off x="0" y="1770063"/>
            <a:ext cx="9042400" cy="4287837"/>
          </a:xfrm>
        </p:spPr>
        <p:txBody>
          <a:bodyPr lIns="90488" tIns="44450" rIns="90488" bIns="44450">
            <a:noAutofit/>
          </a:bodyPr>
          <a:lstStyle/>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 modeling and design </a:t>
            </a:r>
            <a:r>
              <a:rPr lang="en-US" sz="2400" b="1" dirty="0" smtClean="0">
                <a:solidFill>
                  <a:srgbClr val="000000"/>
                </a:solidFill>
                <a:effectLst>
                  <a:outerShdw blurRad="38100" dist="38100" dir="2700000" algn="tl">
                    <a:srgbClr val="FFFFFF"/>
                  </a:outerShdw>
                </a:effectLst>
              </a:rPr>
              <a:t>tools </a:t>
            </a:r>
            <a:r>
              <a:rPr lang="en-US" sz="2400" dirty="0">
                <a:solidFill>
                  <a:srgbClr val="000000"/>
                </a:solidFill>
                <a:effectLst>
                  <a:outerShdw blurRad="38100" dist="38100" dir="2700000" algn="tl">
                    <a:srgbClr val="FFFFFF"/>
                  </a:outerShdw>
                </a:effectLst>
              </a:rPr>
              <a:t>-- automated tools used to design databases and application </a:t>
            </a:r>
            <a:r>
              <a:rPr lang="en-US" sz="2400" dirty="0" smtClean="0">
                <a:solidFill>
                  <a:srgbClr val="000000"/>
                </a:solidFill>
                <a:effectLst>
                  <a:outerShdw blurRad="38100" dist="38100" dir="2700000" algn="tl">
                    <a:srgbClr val="FFFFFF"/>
                  </a:outerShdw>
                </a:effectLst>
              </a:rPr>
              <a:t>programs</a:t>
            </a:r>
            <a:endParaRPr lang="en-US" sz="2400" dirty="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Repository</a:t>
            </a:r>
            <a:r>
              <a:rPr lang="en-US" sz="2400" dirty="0" smtClean="0">
                <a:solidFill>
                  <a:srgbClr val="000000"/>
                </a:solidFill>
                <a:effectLst>
                  <a:outerShdw blurRad="38100" dist="38100" dir="2700000" algn="tl">
                    <a:srgbClr val="FFFFFF"/>
                  </a:outerShdw>
                </a:effectLst>
              </a:rPr>
              <a:t>–centralized storehouse of metadata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 Management System (DBMS) </a:t>
            </a:r>
            <a:r>
              <a:rPr lang="en-US" sz="2400" dirty="0" smtClean="0">
                <a:solidFill>
                  <a:srgbClr val="000000"/>
                </a:solidFill>
                <a:effectLst>
                  <a:outerShdw blurRad="38100" dist="38100" dir="2700000" algn="tl">
                    <a:srgbClr val="FFFFFF"/>
                  </a:outerShdw>
                </a:effectLst>
              </a:rPr>
              <a:t>–software for managing the database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a:t>
            </a:r>
            <a:r>
              <a:rPr lang="en-US" sz="2400" dirty="0" smtClean="0">
                <a:solidFill>
                  <a:srgbClr val="000000"/>
                </a:solidFill>
                <a:effectLst>
                  <a:outerShdw blurRad="38100" dist="38100" dir="2700000" algn="tl">
                    <a:srgbClr val="FFFFFF"/>
                  </a:outerShdw>
                </a:effectLst>
              </a:rPr>
              <a:t>–storehouse of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Application Programs</a:t>
            </a:r>
            <a:r>
              <a:rPr lang="en-US" sz="2400" dirty="0" smtClean="0">
                <a:solidFill>
                  <a:srgbClr val="000000"/>
                </a:solidFill>
                <a:effectLst>
                  <a:outerShdw blurRad="38100" dist="38100" dir="2700000" algn="tl">
                    <a:srgbClr val="FFFFFF"/>
                  </a:outerShdw>
                </a:effectLst>
              </a:rPr>
              <a:t>–software using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User Interface</a:t>
            </a:r>
            <a:r>
              <a:rPr lang="en-US" sz="2400" dirty="0" smtClean="0">
                <a:solidFill>
                  <a:srgbClr val="000000"/>
                </a:solidFill>
                <a:effectLst>
                  <a:outerShdw blurRad="38100" dist="38100" dir="2700000" algn="tl">
                    <a:srgbClr val="FFFFFF"/>
                  </a:outerShdw>
                </a:effectLst>
              </a:rPr>
              <a:t>–text, graphical displays, menus,  etc. for user </a:t>
            </a:r>
          </a:p>
          <a:p>
            <a:pPr eaLnBrk="1" fontAlgn="auto" hangingPunct="1">
              <a:lnSpc>
                <a:spcPct val="80000"/>
              </a:lnSpc>
              <a:spcAft>
                <a:spcPts val="0"/>
              </a:spcAft>
              <a:buFont typeface="Wingdings 2"/>
              <a:buChar char=""/>
              <a:defRPr/>
            </a:pPr>
            <a:r>
              <a:rPr lang="zh-TW" altLang="en-US" sz="2400" b="1" dirty="0" smtClean="0">
                <a:solidFill>
                  <a:srgbClr val="000000"/>
                </a:solidFill>
                <a:effectLst>
                  <a:outerShdw blurRad="38100" dist="38100" dir="2700000" algn="tl">
                    <a:srgbClr val="FFFFFF"/>
                  </a:outerShdw>
                </a:effectLst>
              </a:rPr>
              <a:t>角色 </a:t>
            </a:r>
            <a:r>
              <a:rPr lang="en-US" sz="2400" b="1" dirty="0" smtClean="0">
                <a:solidFill>
                  <a:srgbClr val="000000"/>
                </a:solidFill>
                <a:effectLst>
                  <a:outerShdw blurRad="38100" dist="38100" dir="2700000" algn="tl">
                    <a:srgbClr val="FFFFFF"/>
                  </a:outerShdw>
                </a:effectLst>
              </a:rPr>
              <a:t>Data/Database Administrators</a:t>
            </a:r>
            <a:r>
              <a:rPr lang="en-US" sz="2400" dirty="0" smtClean="0">
                <a:solidFill>
                  <a:srgbClr val="000000"/>
                </a:solidFill>
                <a:effectLst>
                  <a:outerShdw blurRad="38100" dist="38100" dir="2700000" algn="tl">
                    <a:srgbClr val="FFFFFF"/>
                  </a:outerShdw>
                </a:effectLst>
              </a:rPr>
              <a:t>–personnel responsible for maintaining the database</a:t>
            </a:r>
          </a:p>
          <a:p>
            <a:pPr eaLnBrk="1" fontAlgn="auto" hangingPunct="1">
              <a:lnSpc>
                <a:spcPct val="80000"/>
              </a:lnSpc>
              <a:spcAft>
                <a:spcPts val="0"/>
              </a:spcAft>
              <a:buFont typeface="Wingdings 2"/>
              <a:buChar char=""/>
              <a:defRPr/>
            </a:pPr>
            <a:r>
              <a:rPr lang="zh-TW" altLang="en-US" sz="2400" b="1" dirty="0">
                <a:solidFill>
                  <a:srgbClr val="000000"/>
                </a:solidFill>
                <a:effectLst>
                  <a:outerShdw blurRad="38100" dist="38100" dir="2700000" algn="tl">
                    <a:srgbClr val="FFFFFF"/>
                  </a:outerShdw>
                </a:effectLst>
              </a:rPr>
              <a:t>角色 </a:t>
            </a:r>
            <a:r>
              <a:rPr lang="en-US" sz="2400" b="1" dirty="0" smtClean="0">
                <a:solidFill>
                  <a:srgbClr val="000000"/>
                </a:solidFill>
                <a:effectLst>
                  <a:outerShdw blurRad="38100" dist="38100" dir="2700000" algn="tl">
                    <a:srgbClr val="FFFFFF"/>
                  </a:outerShdw>
                </a:effectLst>
              </a:rPr>
              <a:t>System Developers</a:t>
            </a:r>
            <a:r>
              <a:rPr lang="en-US" sz="2400" dirty="0" smtClean="0">
                <a:solidFill>
                  <a:srgbClr val="000000"/>
                </a:solidFill>
                <a:effectLst>
                  <a:outerShdw blurRad="38100" dist="38100" dir="2700000" algn="tl">
                    <a:srgbClr val="FFFFFF"/>
                  </a:outerShdw>
                </a:effectLst>
              </a:rPr>
              <a:t>–personnel responsible for designing databases and software</a:t>
            </a:r>
          </a:p>
          <a:p>
            <a:pPr eaLnBrk="1" fontAlgn="auto" hangingPunct="1">
              <a:lnSpc>
                <a:spcPct val="80000"/>
              </a:lnSpc>
              <a:spcAft>
                <a:spcPts val="0"/>
              </a:spcAft>
              <a:buFont typeface="Wingdings 2"/>
              <a:buChar char=""/>
              <a:defRPr/>
            </a:pPr>
            <a:r>
              <a:rPr lang="zh-TW" altLang="en-US" sz="2400" b="1" dirty="0">
                <a:solidFill>
                  <a:srgbClr val="000000"/>
                </a:solidFill>
                <a:effectLst>
                  <a:outerShdw blurRad="38100" dist="38100" dir="2700000" algn="tl">
                    <a:srgbClr val="FFFFFF"/>
                  </a:outerShdw>
                </a:effectLst>
              </a:rPr>
              <a:t>角色 </a:t>
            </a:r>
            <a:r>
              <a:rPr lang="en-US" sz="2400" b="1" dirty="0" smtClean="0">
                <a:solidFill>
                  <a:srgbClr val="000000"/>
                </a:solidFill>
                <a:effectLst>
                  <a:outerShdw blurRad="38100" dist="38100" dir="2700000" algn="tl">
                    <a:srgbClr val="FFFFFF"/>
                  </a:outerShdw>
                </a:effectLst>
              </a:rPr>
              <a:t>End Users</a:t>
            </a:r>
            <a:r>
              <a:rPr lang="en-US" sz="2400" dirty="0" smtClean="0">
                <a:solidFill>
                  <a:srgbClr val="000000"/>
                </a:solidFill>
                <a:effectLst>
                  <a:outerShdw blurRad="38100" dist="38100" dir="2700000" algn="tl">
                    <a:srgbClr val="FFFFFF"/>
                  </a:outerShdw>
                </a:effectLst>
              </a:rPr>
              <a:t>–people who use the applications and databases</a:t>
            </a: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Definitions</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fontScale="92500"/>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organized collection of logically related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stored representations of meaningful objects and events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Structured: numbers, text, dates</a:t>
            </a:r>
            <a:r>
              <a:rPr lang="zh-TW" altLang="en-US" sz="2400" dirty="0">
                <a:solidFill>
                  <a:srgbClr val="000000"/>
                </a:solidFill>
                <a:effectLst>
                  <a:outerShdw blurRad="38100" dist="38100" dir="2700000" algn="tl">
                    <a:srgbClr val="FFFFFF"/>
                  </a:outerShdw>
                </a:effectLst>
              </a:rPr>
              <a:t> </a:t>
            </a:r>
            <a:r>
              <a:rPr lang="zh-TW" altLang="en-US" sz="2400" dirty="0" smtClean="0">
                <a:solidFill>
                  <a:srgbClr val="000000"/>
                </a:solidFill>
                <a:effectLst>
                  <a:outerShdw blurRad="38100" dist="38100" dir="2700000" algn="tl">
                    <a:srgbClr val="FFFFFF"/>
                  </a:outerShdw>
                </a:effectLst>
              </a:rPr>
              <a:t>結構性</a:t>
            </a:r>
            <a:endParaRPr lang="en-US" sz="24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Unstructured: images, video, documents</a:t>
            </a:r>
            <a:r>
              <a:rPr lang="zh-TW" altLang="en-US" sz="2400" dirty="0" smtClean="0">
                <a:solidFill>
                  <a:srgbClr val="000000"/>
                </a:solidFill>
                <a:effectLst>
                  <a:outerShdw blurRad="38100" dist="38100" dir="2700000" algn="tl">
                    <a:srgbClr val="FFFFFF"/>
                  </a:outerShdw>
                </a:effectLst>
              </a:rPr>
              <a:t> 非結構性</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Information: data processed to increase knowledge in the person using the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Metadata: data that describes the properties and context of user data</a:t>
            </a:r>
            <a:r>
              <a:rPr lang="zh-TW" altLang="en-US" sz="2800" dirty="0" smtClean="0">
                <a:solidFill>
                  <a:srgbClr val="000000"/>
                </a:solidFill>
                <a:effectLst>
                  <a:outerShdw blurRad="38100" dist="38100" dir="2700000" algn="tl">
                    <a:srgbClr val="FFFFFF"/>
                  </a:outerShdw>
                </a:effectLst>
              </a:rPr>
              <a:t> 描述資料用的註記</a:t>
            </a:r>
            <a:endParaRPr lang="en-US" sz="28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normAutofit fontScale="90000"/>
          </a:bodyPr>
          <a:lstStyle/>
          <a:p>
            <a:pPr eaLnBrk="1" fontAlgn="auto" hangingPunct="1">
              <a:spcAft>
                <a:spcPts val="0"/>
              </a:spcAft>
              <a:defRPr/>
            </a:pPr>
            <a:r>
              <a:rPr lang="en-US" sz="3600" dirty="0" smtClean="0">
                <a:solidFill>
                  <a:srgbClr val="000000"/>
                </a:solidFill>
                <a:effectLst>
                  <a:outerShdw blurRad="38100" dist="38100" dir="2700000" algn="tl">
                    <a:srgbClr val="FFFFFF"/>
                  </a:outerShdw>
                </a:effectLst>
              </a:rPr>
              <a:t>Enterprise Data Model </a:t>
            </a:r>
            <a:r>
              <a:rPr lang="zh-TW" altLang="en-US" sz="3600" dirty="0" smtClean="0">
                <a:solidFill>
                  <a:srgbClr val="000000"/>
                </a:solidFill>
                <a:effectLst>
                  <a:outerShdw blurRad="38100" dist="38100" dir="2700000" algn="tl">
                    <a:srgbClr val="FFFFFF"/>
                  </a:outerShdw>
                </a:effectLst>
              </a:rPr>
              <a:t>企業的資料模型</a:t>
            </a:r>
            <a:endParaRPr lang="en-US" sz="3600" dirty="0" smtClean="0">
              <a:solidFill>
                <a:srgbClr val="000000"/>
              </a:solidFill>
              <a:effectLst>
                <a:outerShdw blurRad="38100" dist="38100" dir="2700000" algn="tl">
                  <a:srgbClr val="FFFFFF"/>
                </a:outerShdw>
              </a:effectLst>
            </a:endParaRP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First step in the database development process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Specifies scope and general content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Overall picture of organizational data at high level of abstraction</a:t>
            </a:r>
            <a:r>
              <a:rPr lang="zh-TW" altLang="en-US" sz="2800" dirty="0" smtClean="0">
                <a:solidFill>
                  <a:srgbClr val="000000"/>
                </a:solidFill>
                <a:effectLst>
                  <a:outerShdw blurRad="38100" dist="38100" dir="2700000" algn="tl">
                    <a:srgbClr val="FFFFFF"/>
                  </a:outerShdw>
                </a:effectLst>
              </a:rPr>
              <a:t> </a:t>
            </a:r>
            <a:r>
              <a:rPr lang="zh-TW" altLang="en-US" sz="2800" dirty="0" smtClean="0">
                <a:solidFill>
                  <a:srgbClr val="C00000"/>
                </a:solidFill>
                <a:effectLst>
                  <a:outerShdw blurRad="38100" dist="38100" dir="2700000" algn="tl">
                    <a:srgbClr val="FFFFFF"/>
                  </a:outerShdw>
                </a:effectLst>
              </a:rPr>
              <a:t>先概略地盤點有哪些資料要納入範圍</a:t>
            </a:r>
            <a:endParaRPr lang="en-US" sz="2800" dirty="0" smtClean="0">
              <a:solidFill>
                <a:srgbClr val="C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Entity-relationship diagram</a:t>
            </a:r>
            <a:r>
              <a:rPr lang="zh-TW" altLang="en-US" sz="2800" dirty="0" smtClean="0">
                <a:solidFill>
                  <a:srgbClr val="000000"/>
                </a:solidFill>
                <a:effectLst>
                  <a:outerShdw blurRad="38100" dist="38100" dir="2700000" algn="tl">
                    <a:srgbClr val="FFFFFF"/>
                  </a:outerShdw>
                </a:effectLst>
              </a:rPr>
              <a:t> </a:t>
            </a:r>
            <a:r>
              <a:rPr lang="zh-TW" altLang="en-US" sz="2800" dirty="0" smtClean="0">
                <a:solidFill>
                  <a:srgbClr val="C00000"/>
                </a:solidFill>
                <a:effectLst>
                  <a:outerShdw blurRad="38100" dist="38100" dir="2700000" algn="tl">
                    <a:srgbClr val="FFFFFF"/>
                  </a:outerShdw>
                </a:effectLst>
              </a:rPr>
              <a:t>建立</a:t>
            </a:r>
            <a:r>
              <a:rPr lang="en-US" altLang="zh-TW" sz="2800" dirty="0" smtClean="0">
                <a:solidFill>
                  <a:srgbClr val="C00000"/>
                </a:solidFill>
                <a:effectLst>
                  <a:outerShdw blurRad="38100" dist="38100" dir="2700000" algn="tl">
                    <a:srgbClr val="FFFFFF"/>
                  </a:outerShdw>
                </a:effectLst>
              </a:rPr>
              <a:t>ER</a:t>
            </a:r>
            <a:r>
              <a:rPr lang="zh-TW" altLang="en-US" sz="2800" dirty="0" smtClean="0">
                <a:solidFill>
                  <a:srgbClr val="C00000"/>
                </a:solidFill>
                <a:effectLst>
                  <a:outerShdw blurRad="38100" dist="38100" dir="2700000" algn="tl">
                    <a:srgbClr val="FFFFFF"/>
                  </a:outerShdw>
                </a:effectLst>
              </a:rPr>
              <a:t>圖並慢慢補足細節</a:t>
            </a:r>
            <a:endParaRPr lang="en-US" sz="2800" dirty="0" smtClean="0">
              <a:solidFill>
                <a:srgbClr val="C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Descriptions of entity types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Relationships between entities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Business rules</a:t>
            </a:r>
            <a:endParaRPr lang="en-US" dirty="0" smtClean="0">
              <a:solidFill>
                <a:srgbClr val="000000"/>
              </a:solidFill>
              <a:effectLst>
                <a:outerShdw blurRad="38100" dist="38100" dir="2700000" algn="tl">
                  <a:srgbClr val="FFFFFF"/>
                </a:outerShdw>
              </a:effectLst>
            </a:endParaRPr>
          </a:p>
        </p:txBody>
      </p:sp>
    </p:spTree>
  </p:cSld>
  <p:clrMapOvr>
    <a:overrideClrMapping bg1="lt1" tx1="dk1" bg2="lt2" tx2="dk2" accent1="accent1" accent2="accent2" accent3="accent3" accent4="accent4" accent5="accent5" accent6="accent6" hlink="hlink" folHlink="folHlink"/>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23888" y="385763"/>
            <a:ext cx="808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rPr>
              <a:t>FIGURE 1-6 </a:t>
            </a:r>
            <a:r>
              <a:rPr lang="en-US" altLang="en-US" sz="2000" dirty="0">
                <a:solidFill>
                  <a:srgbClr val="000000"/>
                </a:solidFill>
              </a:rPr>
              <a:t>Example </a:t>
            </a:r>
            <a:r>
              <a:rPr lang="en-US" altLang="en-US" sz="2000" b="1" dirty="0">
                <a:solidFill>
                  <a:srgbClr val="000000"/>
                </a:solidFill>
              </a:rPr>
              <a:t>business function-to-data entity matrix</a:t>
            </a:r>
          </a:p>
        </p:txBody>
      </p:sp>
      <p:pic>
        <p:nvPicPr>
          <p:cNvPr id="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65200"/>
            <a:ext cx="76676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447449"/>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31800"/>
            <a:ext cx="800100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Two Approaches to Database and IS Development</a:t>
            </a:r>
          </a:p>
        </p:txBody>
      </p:sp>
      <p:sp>
        <p:nvSpPr>
          <p:cNvPr id="14339" name="Rectangle 3"/>
          <p:cNvSpPr>
            <a:spLocks noGrp="1" noChangeArrowheads="1"/>
          </p:cNvSpPr>
          <p:nvPr>
            <p:ph idx="1"/>
          </p:nvPr>
        </p:nvSpPr>
        <p:spPr>
          <a:xfrm>
            <a:off x="152400" y="1724025"/>
            <a:ext cx="8991599" cy="3736975"/>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SDLC</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System Development Life </a:t>
            </a:r>
            <a:r>
              <a:rPr lang="en-US" sz="2400" dirty="0" smtClean="0">
                <a:solidFill>
                  <a:srgbClr val="000000"/>
                </a:solidFill>
                <a:effectLst>
                  <a:outerShdw blurRad="38100" dist="38100" dir="2700000" algn="tl">
                    <a:srgbClr val="FFFFFF"/>
                  </a:outerShdw>
                </a:effectLst>
              </a:rPr>
              <a:t>Cycle</a:t>
            </a:r>
            <a:r>
              <a:rPr lang="zh-TW" altLang="en-US" sz="2400" dirty="0" smtClean="0">
                <a:solidFill>
                  <a:srgbClr val="000000"/>
                </a:solidFill>
                <a:effectLst>
                  <a:outerShdw blurRad="38100" dist="38100" dir="2700000" algn="tl">
                    <a:srgbClr val="FFFFFF"/>
                  </a:outerShdw>
                </a:effectLst>
              </a:rPr>
              <a:t> 系統開發生命週期法</a:t>
            </a:r>
            <a:endParaRPr lang="en-US" sz="24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Detailed, well-planned development process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Time-consuming, but comprehensive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Long development cycle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Prototyping</a:t>
            </a:r>
            <a:r>
              <a:rPr lang="zh-TW" altLang="en-US" sz="2800" dirty="0" smtClean="0">
                <a:solidFill>
                  <a:srgbClr val="000000"/>
                </a:solidFill>
                <a:effectLst>
                  <a:outerShdw blurRad="38100" dist="38100" dir="2700000" algn="tl">
                    <a:srgbClr val="FFFFFF"/>
                  </a:outerShdw>
                </a:effectLst>
              </a:rPr>
              <a:t> 雛型法</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Rapid application development (RAD)</a:t>
            </a:r>
            <a:r>
              <a:rPr lang="zh-TW" altLang="en-US" sz="2400" dirty="0" smtClean="0">
                <a:solidFill>
                  <a:srgbClr val="000000"/>
                </a:solidFill>
                <a:effectLst>
                  <a:outerShdw blurRad="38100" dist="38100" dir="2700000" algn="tl">
                    <a:srgbClr val="FFFFFF"/>
                  </a:outerShdw>
                </a:effectLst>
              </a:rPr>
              <a:t> 為快速應用開發之一種</a:t>
            </a:r>
            <a:endParaRPr lang="en-US" sz="24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Cursory attempt at conceptual data </a:t>
            </a:r>
            <a:r>
              <a:rPr lang="en-US" sz="2400" dirty="0" smtClean="0">
                <a:solidFill>
                  <a:srgbClr val="000000"/>
                </a:solidFill>
                <a:effectLst>
                  <a:outerShdw blurRad="38100" dist="38100" dir="2700000" algn="tl">
                    <a:srgbClr val="FFFFFF"/>
                  </a:outerShdw>
                </a:effectLst>
              </a:rPr>
              <a:t>modeling</a:t>
            </a:r>
            <a:r>
              <a:rPr lang="zh-TW" altLang="en-US" sz="2400" dirty="0">
                <a:solidFill>
                  <a:srgbClr val="000000"/>
                </a:solidFill>
                <a:effectLst>
                  <a:outerShdw blurRad="38100" dist="38100" dir="2700000" algn="tl">
                    <a:srgbClr val="FFFFFF"/>
                  </a:outerShdw>
                </a:effectLst>
              </a:rPr>
              <a:t> </a:t>
            </a:r>
            <a:r>
              <a:rPr lang="en-US" altLang="zh-TW" sz="2400" dirty="0" smtClean="0">
                <a:solidFill>
                  <a:srgbClr val="C00000"/>
                </a:solidFill>
                <a:effectLst>
                  <a:outerShdw blurRad="38100" dist="38100" dir="2700000" algn="tl">
                    <a:srgbClr val="FFFFFF"/>
                  </a:outerShdw>
                </a:effectLst>
              </a:rPr>
              <a:t>(ex. </a:t>
            </a:r>
            <a:r>
              <a:rPr lang="zh-TW" altLang="en-US" sz="2400" dirty="0" smtClean="0">
                <a:solidFill>
                  <a:srgbClr val="C00000"/>
                </a:solidFill>
                <a:effectLst>
                  <a:outerShdw blurRad="38100" dist="38100" dir="2700000" algn="tl">
                    <a:srgbClr val="FFFFFF"/>
                  </a:outerShdw>
                </a:effectLst>
              </a:rPr>
              <a:t>打草稿</a:t>
            </a:r>
            <a:r>
              <a:rPr lang="en-US" altLang="zh-TW" sz="2400" dirty="0" smtClean="0">
                <a:solidFill>
                  <a:srgbClr val="C00000"/>
                </a:solidFill>
                <a:effectLst>
                  <a:outerShdw blurRad="38100" dist="38100" dir="2700000" algn="tl">
                    <a:srgbClr val="FFFFFF"/>
                  </a:outerShdw>
                </a:effectLst>
              </a:rPr>
              <a:t>)</a:t>
            </a:r>
            <a:endParaRPr lang="en-US" sz="2400" dirty="0" smtClean="0">
              <a:solidFill>
                <a:srgbClr val="C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database during development of initial prototype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Repeat implementation and maintenance activities with new prototype versions</a:t>
            </a:r>
          </a:p>
          <a:p>
            <a:pPr lvl="1"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52463" y="503238"/>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a:t>
            </a:r>
          </a:p>
        </p:txBody>
      </p:sp>
      <p:grpSp>
        <p:nvGrpSpPr>
          <p:cNvPr id="36868" name="Group 27"/>
          <p:cNvGrpSpPr>
            <a:grpSpLocks/>
          </p:cNvGrpSpPr>
          <p:nvPr/>
        </p:nvGrpSpPr>
        <p:grpSpPr bwMode="auto">
          <a:xfrm>
            <a:off x="457200" y="1676400"/>
            <a:ext cx="8458200" cy="4114800"/>
            <a:chOff x="1008" y="1392"/>
            <a:chExt cx="4608" cy="2256"/>
          </a:xfrm>
        </p:grpSpPr>
        <p:sp>
          <p:nvSpPr>
            <p:cNvPr id="36869" name="Rectangle 5"/>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chemeClr val="bg1"/>
                  </a:solidFill>
                  <a:latin typeface="Arial Narrow" pitchFamily="34" charset="0"/>
                </a:rPr>
                <a:t>Planning</a:t>
              </a:r>
            </a:p>
          </p:txBody>
        </p:sp>
        <p:sp>
          <p:nvSpPr>
            <p:cNvPr id="36870" name="Rectangle 6"/>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chemeClr val="bg1"/>
                  </a:solidFill>
                  <a:latin typeface="Arial Narrow" pitchFamily="34" charset="0"/>
                </a:rPr>
                <a:t>Analysis</a:t>
              </a:r>
            </a:p>
          </p:txBody>
        </p:sp>
        <p:sp>
          <p:nvSpPr>
            <p:cNvPr id="36871" name="Rectangle 7"/>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chemeClr val="bg1"/>
                  </a:solidFill>
                  <a:latin typeface="Arial Narrow" pitchFamily="34" charset="0"/>
                </a:rPr>
                <a:t>Physical Design</a:t>
              </a:r>
            </a:p>
          </p:txBody>
        </p:sp>
        <p:sp>
          <p:nvSpPr>
            <p:cNvPr id="36872" name="Rectangle 8"/>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chemeClr val="bg1"/>
                  </a:solidFill>
                  <a:latin typeface="Arial Narrow" pitchFamily="34" charset="0"/>
                </a:rPr>
                <a:t>Implementation</a:t>
              </a:r>
            </a:p>
          </p:txBody>
        </p:sp>
        <p:sp>
          <p:nvSpPr>
            <p:cNvPr id="36873" name="Rectangle 9"/>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chemeClr val="bg1"/>
                  </a:solidFill>
                  <a:latin typeface="Arial Narrow" pitchFamily="34" charset="0"/>
                </a:rPr>
                <a:t>Maintenance</a:t>
              </a:r>
            </a:p>
          </p:txBody>
        </p:sp>
        <p:sp>
          <p:nvSpPr>
            <p:cNvPr id="36874" name="Rectangle 10"/>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chemeClr val="bg1"/>
                  </a:solidFill>
                  <a:latin typeface="Arial Narrow" pitchFamily="34" charset="0"/>
                </a:rPr>
                <a:t>Logical Design</a:t>
              </a:r>
            </a:p>
          </p:txBody>
        </p:sp>
        <p:sp>
          <p:nvSpPr>
            <p:cNvPr id="36875" name="Arc 14"/>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76" name="Arc 15"/>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77" name="Arc 16"/>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78" name="Arc 17"/>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79" name="Arc 18"/>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80" name="Arc 19"/>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81" name="Arc 20"/>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82" name="Arc 21"/>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83" name="Arc 22"/>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sp>
          <p:nvSpPr>
            <p:cNvPr id="36884" name="Arc 23"/>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bg1"/>
                </a:solidFill>
              </a:endParaRPr>
            </a:p>
          </p:txBody>
        </p:sp>
      </p:grpSp>
      <p:sp>
        <p:nvSpPr>
          <p:cNvPr id="2" name="文字方塊 1"/>
          <p:cNvSpPr txBox="1"/>
          <p:nvPr/>
        </p:nvSpPr>
        <p:spPr>
          <a:xfrm>
            <a:off x="457200" y="5703652"/>
            <a:ext cx="3225756" cy="400110"/>
          </a:xfrm>
          <a:prstGeom prst="rect">
            <a:avLst/>
          </a:prstGeom>
          <a:noFill/>
        </p:spPr>
        <p:txBody>
          <a:bodyPr wrap="none" rtlCol="0">
            <a:spAutoFit/>
          </a:bodyPr>
          <a:lstStyle/>
          <a:p>
            <a:r>
              <a:rPr lang="zh-TW" altLang="en-US" sz="2000" dirty="0"/>
              <a:t>常</a:t>
            </a:r>
            <a:r>
              <a:rPr lang="zh-TW" altLang="en-US" sz="2000" dirty="0" smtClean="0"/>
              <a:t>又稱為瀑布法 </a:t>
            </a:r>
            <a:r>
              <a:rPr lang="en-US" altLang="zh-TW" sz="2000" dirty="0" smtClean="0"/>
              <a:t>(waterfall)</a:t>
            </a:r>
            <a:endParaRPr lang="zh-TW" altLang="en-US" sz="2000" dirty="0"/>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115885370"/>
              </p:ext>
            </p:extLst>
          </p:nvPr>
        </p:nvGraphicFramePr>
        <p:xfrm>
          <a:off x="304800" y="457200"/>
          <a:ext cx="8748000" cy="540004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2403232516"/>
                    </a:ext>
                  </a:extLst>
                </a:gridCol>
                <a:gridCol w="1584000">
                  <a:extLst>
                    <a:ext uri="{9D8B030D-6E8A-4147-A177-3AD203B41FA5}">
                      <a16:colId xmlns:a16="http://schemas.microsoft.com/office/drawing/2014/main" val="3706756337"/>
                    </a:ext>
                  </a:extLst>
                </a:gridCol>
                <a:gridCol w="2232000">
                  <a:extLst>
                    <a:ext uri="{9D8B030D-6E8A-4147-A177-3AD203B41FA5}">
                      <a16:colId xmlns:a16="http://schemas.microsoft.com/office/drawing/2014/main" val="2990347891"/>
                    </a:ext>
                  </a:extLst>
                </a:gridCol>
                <a:gridCol w="2160000">
                  <a:extLst>
                    <a:ext uri="{9D8B030D-6E8A-4147-A177-3AD203B41FA5}">
                      <a16:colId xmlns:a16="http://schemas.microsoft.com/office/drawing/2014/main" val="3560474314"/>
                    </a:ext>
                  </a:extLst>
                </a:gridCol>
                <a:gridCol w="2520000">
                  <a:extLst>
                    <a:ext uri="{9D8B030D-6E8A-4147-A177-3AD203B41FA5}">
                      <a16:colId xmlns:a16="http://schemas.microsoft.com/office/drawing/2014/main" val="767246936"/>
                    </a:ext>
                  </a:extLst>
                </a:gridCol>
              </a:tblGrid>
              <a:tr h="370840">
                <a:tc>
                  <a:txBody>
                    <a:bodyPr/>
                    <a:lstStyle/>
                    <a:p>
                      <a:pPr algn="ctr"/>
                      <a:endParaRPr lang="zh-TW" altLang="en-US" sz="1400" dirty="0">
                        <a:latin typeface="+mn-ea"/>
                        <a:ea typeface="+mn-ea"/>
                      </a:endParaRPr>
                    </a:p>
                  </a:txBody>
                  <a:tcPr/>
                </a:tc>
                <a:tc>
                  <a:txBody>
                    <a:bodyPr/>
                    <a:lstStyle/>
                    <a:p>
                      <a:endParaRPr lang="zh-TW" altLang="en-US" sz="1400" dirty="0">
                        <a:latin typeface="+mn-ea"/>
                        <a:ea typeface="+mn-ea"/>
                      </a:endParaRPr>
                    </a:p>
                  </a:txBody>
                  <a:tcPr/>
                </a:tc>
                <a:tc>
                  <a:txBody>
                    <a:bodyPr/>
                    <a:lstStyle/>
                    <a:p>
                      <a:r>
                        <a:rPr lang="en-US" altLang="zh-TW" sz="1400" dirty="0" smtClean="0">
                          <a:latin typeface="+mn-ea"/>
                          <a:ea typeface="+mn-ea"/>
                        </a:rPr>
                        <a:t>Purpose</a:t>
                      </a:r>
                      <a:endParaRPr lang="zh-TW" altLang="en-US" sz="1400" dirty="0">
                        <a:latin typeface="+mn-ea"/>
                        <a:ea typeface="+mn-ea"/>
                      </a:endParaRPr>
                    </a:p>
                  </a:txBody>
                  <a:tcPr/>
                </a:tc>
                <a:tc>
                  <a:txBody>
                    <a:bodyPr/>
                    <a:lstStyle/>
                    <a:p>
                      <a:r>
                        <a:rPr lang="en-US" altLang="zh-TW" sz="1400" dirty="0" smtClean="0">
                          <a:latin typeface="+mn-ea"/>
                          <a:ea typeface="+mn-ea"/>
                        </a:rPr>
                        <a:t>Deliverable</a:t>
                      </a:r>
                      <a:endParaRPr lang="zh-TW" altLang="en-US" sz="1400" dirty="0">
                        <a:latin typeface="+mn-ea"/>
                        <a:ea typeface="+mn-ea"/>
                      </a:endParaRPr>
                    </a:p>
                  </a:txBody>
                  <a:tcPr/>
                </a:tc>
                <a:tc>
                  <a:txBody>
                    <a:bodyPr/>
                    <a:lstStyle/>
                    <a:p>
                      <a:r>
                        <a:rPr lang="en-US" altLang="zh-TW" sz="1400" dirty="0" smtClean="0">
                          <a:latin typeface="+mn-ea"/>
                          <a:ea typeface="+mn-ea"/>
                        </a:rPr>
                        <a:t>Database activity</a:t>
                      </a:r>
                      <a:endParaRPr lang="zh-TW" altLang="en-US" sz="1400" dirty="0">
                        <a:latin typeface="+mn-ea"/>
                        <a:ea typeface="+mn-ea"/>
                      </a:endParaRPr>
                    </a:p>
                  </a:txBody>
                  <a:tcPr/>
                </a:tc>
                <a:extLst>
                  <a:ext uri="{0D108BD9-81ED-4DB2-BD59-A6C34878D82A}">
                    <a16:rowId xmlns:a16="http://schemas.microsoft.com/office/drawing/2014/main" val="3272697951"/>
                  </a:ext>
                </a:extLst>
              </a:tr>
              <a:tr h="370840">
                <a:tc>
                  <a:txBody>
                    <a:bodyPr/>
                    <a:lstStyle/>
                    <a:p>
                      <a:pPr algn="ctr"/>
                      <a:r>
                        <a:rPr lang="en-US" altLang="zh-TW" sz="1400" dirty="0" smtClean="0">
                          <a:latin typeface="+mn-ea"/>
                          <a:ea typeface="+mn-ea"/>
                        </a:rPr>
                        <a:t>1</a:t>
                      </a:r>
                      <a:endParaRPr lang="zh-TW" altLang="en-US" sz="1400" dirty="0">
                        <a:latin typeface="+mn-ea"/>
                        <a:ea typeface="+mn-ea"/>
                      </a:endParaRPr>
                    </a:p>
                  </a:txBody>
                  <a:tcPr/>
                </a:tc>
                <a:tc>
                  <a:txBody>
                    <a:bodyPr/>
                    <a:lstStyle/>
                    <a:p>
                      <a:r>
                        <a:rPr lang="en-US" altLang="zh-TW" sz="1400" dirty="0" smtClean="0">
                          <a:latin typeface="+mn-ea"/>
                          <a:ea typeface="+mn-ea"/>
                        </a:rPr>
                        <a:t>Planning</a:t>
                      </a:r>
                    </a:p>
                  </a:txBody>
                  <a:tcPr/>
                </a:tc>
                <a:tc>
                  <a:txBody>
                    <a:bodyPr/>
                    <a:lstStyle/>
                    <a:p>
                      <a:r>
                        <a:rPr lang="en-US" altLang="zh-TW" sz="1400" dirty="0" smtClean="0">
                          <a:latin typeface="+mn-ea"/>
                          <a:ea typeface="+mn-ea"/>
                        </a:rPr>
                        <a:t>preliminary understanding</a:t>
                      </a:r>
                    </a:p>
                  </a:txBody>
                  <a:tcPr/>
                </a:tc>
                <a:tc>
                  <a:txBody>
                    <a:bodyPr/>
                    <a:lstStyle/>
                    <a:p>
                      <a:r>
                        <a:rPr lang="en-US" altLang="zh-TW" sz="1400" dirty="0" smtClean="0">
                          <a:latin typeface="+mn-ea"/>
                          <a:ea typeface="+mn-ea"/>
                        </a:rPr>
                        <a:t>request for study </a:t>
                      </a:r>
                    </a:p>
                  </a:txBody>
                  <a:tcPr/>
                </a:tc>
                <a:tc>
                  <a:txBody>
                    <a:bodyPr/>
                    <a:lstStyle/>
                    <a:p>
                      <a:r>
                        <a:rPr lang="en-US" altLang="zh-TW" sz="1400" dirty="0" smtClean="0">
                          <a:latin typeface="+mn-ea"/>
                          <a:ea typeface="+mn-ea"/>
                        </a:rPr>
                        <a:t>enterprise modeling and early conceptual data modeling</a:t>
                      </a:r>
                    </a:p>
                  </a:txBody>
                  <a:tcPr/>
                </a:tc>
                <a:extLst>
                  <a:ext uri="{0D108BD9-81ED-4DB2-BD59-A6C34878D82A}">
                    <a16:rowId xmlns:a16="http://schemas.microsoft.com/office/drawing/2014/main" val="2181368911"/>
                  </a:ext>
                </a:extLst>
              </a:tr>
              <a:tr h="370840">
                <a:tc>
                  <a:txBody>
                    <a:bodyPr/>
                    <a:lstStyle/>
                    <a:p>
                      <a:pPr algn="ctr"/>
                      <a:r>
                        <a:rPr lang="en-US" altLang="zh-TW" sz="1400" dirty="0" smtClean="0">
                          <a:latin typeface="+mn-ea"/>
                          <a:ea typeface="+mn-ea"/>
                        </a:rPr>
                        <a:t>2</a:t>
                      </a:r>
                      <a:endParaRPr lang="zh-TW" altLang="en-US" sz="1400" dirty="0">
                        <a:latin typeface="+mn-ea"/>
                        <a:ea typeface="+mn-ea"/>
                      </a:endParaRPr>
                    </a:p>
                  </a:txBody>
                  <a:tcPr/>
                </a:tc>
                <a:tc>
                  <a:txBody>
                    <a:bodyPr/>
                    <a:lstStyle/>
                    <a:p>
                      <a:r>
                        <a:rPr lang="en-US" altLang="zh-TW" sz="1400" dirty="0" smtClean="0">
                          <a:latin typeface="+mn-ea"/>
                          <a:ea typeface="+mn-ea"/>
                        </a:rPr>
                        <a:t>Analysis</a:t>
                      </a:r>
                    </a:p>
                  </a:txBody>
                  <a:tcPr/>
                </a:tc>
                <a:tc>
                  <a:txBody>
                    <a:bodyPr/>
                    <a:lstStyle/>
                    <a:p>
                      <a:r>
                        <a:rPr lang="en-US" altLang="zh-TW" sz="1400" dirty="0" smtClean="0">
                          <a:latin typeface="+mn-ea"/>
                          <a:ea typeface="+mn-ea"/>
                        </a:rPr>
                        <a:t>thorough requirements analysis and structuring</a:t>
                      </a:r>
                      <a:endParaRPr lang="zh-TW" altLang="en-US" sz="1400" dirty="0">
                        <a:latin typeface="+mn-ea"/>
                        <a:ea typeface="+mn-ea"/>
                      </a:endParaRPr>
                    </a:p>
                  </a:txBody>
                  <a:tcPr/>
                </a:tc>
                <a:tc>
                  <a:txBody>
                    <a:bodyPr/>
                    <a:lstStyle/>
                    <a:p>
                      <a:r>
                        <a:rPr lang="en-US" altLang="zh-TW" sz="1400" dirty="0" smtClean="0">
                          <a:latin typeface="+mn-ea"/>
                          <a:ea typeface="+mn-ea"/>
                        </a:rPr>
                        <a:t>functional system specifications</a:t>
                      </a:r>
                      <a:endParaRPr lang="zh-TW" altLang="en-US" sz="1400" dirty="0">
                        <a:latin typeface="+mn-ea"/>
                        <a:ea typeface="+mn-ea"/>
                      </a:endParaRPr>
                    </a:p>
                  </a:txBody>
                  <a:tcPr/>
                </a:tc>
                <a:tc>
                  <a:txBody>
                    <a:bodyPr/>
                    <a:lstStyle/>
                    <a:p>
                      <a:r>
                        <a:rPr lang="en-US" altLang="zh-TW" sz="1400" dirty="0" smtClean="0">
                          <a:latin typeface="+mn-ea"/>
                          <a:ea typeface="+mn-ea"/>
                        </a:rPr>
                        <a:t>thorough and integrated conceptual data modeling</a:t>
                      </a:r>
                      <a:endParaRPr lang="zh-TW" altLang="en-US" sz="1400" dirty="0">
                        <a:latin typeface="+mn-ea"/>
                        <a:ea typeface="+mn-ea"/>
                      </a:endParaRPr>
                    </a:p>
                  </a:txBody>
                  <a:tcPr/>
                </a:tc>
                <a:extLst>
                  <a:ext uri="{0D108BD9-81ED-4DB2-BD59-A6C34878D82A}">
                    <a16:rowId xmlns:a16="http://schemas.microsoft.com/office/drawing/2014/main" val="3368357708"/>
                  </a:ext>
                </a:extLst>
              </a:tr>
              <a:tr h="370840">
                <a:tc>
                  <a:txBody>
                    <a:bodyPr/>
                    <a:lstStyle/>
                    <a:p>
                      <a:pPr algn="ctr"/>
                      <a:r>
                        <a:rPr lang="en-US" altLang="zh-TW" sz="1400" dirty="0" smtClean="0">
                          <a:latin typeface="+mn-ea"/>
                          <a:ea typeface="+mn-ea"/>
                        </a:rPr>
                        <a:t>3</a:t>
                      </a:r>
                      <a:endParaRPr lang="zh-TW" altLang="en-US" sz="1400" dirty="0">
                        <a:latin typeface="+mn-ea"/>
                        <a:ea typeface="+mn-ea"/>
                      </a:endParaRPr>
                    </a:p>
                  </a:txBody>
                  <a:tcPr/>
                </a:tc>
                <a:tc>
                  <a:txBody>
                    <a:bodyPr/>
                    <a:lstStyle/>
                    <a:p>
                      <a:r>
                        <a:rPr lang="en-US" altLang="zh-TW" sz="1400" dirty="0" smtClean="0">
                          <a:latin typeface="+mn-ea"/>
                          <a:ea typeface="+mn-ea"/>
                        </a:rPr>
                        <a:t>Logical Design</a:t>
                      </a:r>
                    </a:p>
                  </a:txBody>
                  <a:tcPr/>
                </a:tc>
                <a:tc>
                  <a:txBody>
                    <a:bodyPr/>
                    <a:lstStyle/>
                    <a:p>
                      <a:r>
                        <a:rPr lang="en-US" altLang="zh-TW" sz="1400" dirty="0" smtClean="0">
                          <a:latin typeface="+mn-ea"/>
                          <a:ea typeface="+mn-ea"/>
                        </a:rPr>
                        <a:t>information requirements elicitation and structure</a:t>
                      </a:r>
                      <a:endParaRPr lang="zh-TW" altLang="en-US" sz="1400" dirty="0">
                        <a:latin typeface="+mn-ea"/>
                        <a:ea typeface="+mn-ea"/>
                      </a:endParaRPr>
                    </a:p>
                  </a:txBody>
                  <a:tcPr/>
                </a:tc>
                <a:tc>
                  <a:txBody>
                    <a:bodyPr/>
                    <a:lstStyle/>
                    <a:p>
                      <a:r>
                        <a:rPr lang="en-US" altLang="zh-TW" sz="1400" dirty="0" smtClean="0">
                          <a:latin typeface="+mn-ea"/>
                          <a:ea typeface="+mn-ea"/>
                        </a:rPr>
                        <a:t>detailed design specifications</a:t>
                      </a:r>
                      <a:endParaRPr lang="zh-TW" altLang="en-US" sz="1400" dirty="0">
                        <a:latin typeface="+mn-ea"/>
                        <a:ea typeface="+mn-ea"/>
                      </a:endParaRPr>
                    </a:p>
                  </a:txBody>
                  <a:tcPr/>
                </a:tc>
                <a:tc>
                  <a:txBody>
                    <a:bodyPr/>
                    <a:lstStyle/>
                    <a:p>
                      <a:r>
                        <a:rPr lang="en-US" altLang="zh-TW" sz="1400" dirty="0" smtClean="0">
                          <a:latin typeface="+mn-ea"/>
                          <a:ea typeface="+mn-ea"/>
                        </a:rPr>
                        <a:t>logical database design (transactions, forms, displays, views, data integrity and security)</a:t>
                      </a:r>
                      <a:endParaRPr lang="zh-TW" altLang="en-US" sz="1400" dirty="0">
                        <a:latin typeface="+mn-ea"/>
                        <a:ea typeface="+mn-ea"/>
                      </a:endParaRPr>
                    </a:p>
                  </a:txBody>
                  <a:tcPr/>
                </a:tc>
                <a:extLst>
                  <a:ext uri="{0D108BD9-81ED-4DB2-BD59-A6C34878D82A}">
                    <a16:rowId xmlns:a16="http://schemas.microsoft.com/office/drawing/2014/main" val="2605075912"/>
                  </a:ext>
                </a:extLst>
              </a:tr>
              <a:tr h="370840">
                <a:tc>
                  <a:txBody>
                    <a:bodyPr/>
                    <a:lstStyle/>
                    <a:p>
                      <a:pPr algn="ctr"/>
                      <a:r>
                        <a:rPr lang="en-US" altLang="zh-TW" sz="1400" dirty="0" smtClean="0">
                          <a:latin typeface="+mn-ea"/>
                          <a:ea typeface="+mn-ea"/>
                        </a:rPr>
                        <a:t>4</a:t>
                      </a:r>
                      <a:endParaRPr lang="zh-TW" altLang="en-US" sz="1400" dirty="0">
                        <a:latin typeface="+mn-ea"/>
                        <a:ea typeface="+mn-ea"/>
                      </a:endParaRPr>
                    </a:p>
                  </a:txBody>
                  <a:tcPr/>
                </a:tc>
                <a:tc>
                  <a:txBody>
                    <a:bodyPr/>
                    <a:lstStyle/>
                    <a:p>
                      <a:r>
                        <a:rPr lang="en-US" altLang="zh-TW" sz="1400" dirty="0" smtClean="0">
                          <a:latin typeface="+mn-ea"/>
                          <a:ea typeface="+mn-ea"/>
                        </a:rPr>
                        <a:t>Physical Design</a:t>
                      </a:r>
                    </a:p>
                  </a:txBody>
                  <a:tcPr/>
                </a:tc>
                <a:tc>
                  <a:txBody>
                    <a:bodyPr/>
                    <a:lstStyle/>
                    <a:p>
                      <a:r>
                        <a:rPr lang="en-US" altLang="zh-TW" sz="1400" dirty="0" smtClean="0">
                          <a:latin typeface="+mn-ea"/>
                          <a:ea typeface="+mn-ea"/>
                        </a:rPr>
                        <a:t>develop technology and organizational specifications</a:t>
                      </a:r>
                      <a:endParaRPr lang="zh-TW" altLang="en-US" sz="1400" dirty="0">
                        <a:latin typeface="+mn-ea"/>
                        <a:ea typeface="+mn-ea"/>
                      </a:endParaRPr>
                    </a:p>
                  </a:txBody>
                  <a:tcPr/>
                </a:tc>
                <a:tc>
                  <a:txBody>
                    <a:bodyPr/>
                    <a:lstStyle/>
                    <a:p>
                      <a:r>
                        <a:rPr lang="en-US" altLang="zh-TW" sz="1400" dirty="0" smtClean="0">
                          <a:latin typeface="+mn-ea"/>
                          <a:ea typeface="+mn-ea"/>
                        </a:rPr>
                        <a:t>program/data structures, technology purchases, organization redesigns</a:t>
                      </a:r>
                      <a:endParaRPr lang="zh-TW" altLang="en-US" sz="1400" dirty="0">
                        <a:latin typeface="+mn-ea"/>
                        <a:ea typeface="+mn-ea"/>
                      </a:endParaRPr>
                    </a:p>
                  </a:txBody>
                  <a:tcPr/>
                </a:tc>
                <a:tc>
                  <a:txBody>
                    <a:bodyPr/>
                    <a:lstStyle/>
                    <a:p>
                      <a:r>
                        <a:rPr lang="en-US" altLang="zh-TW" sz="1400" dirty="0" smtClean="0">
                          <a:latin typeface="+mn-ea"/>
                          <a:ea typeface="+mn-ea"/>
                        </a:rPr>
                        <a:t>physical database design (define database to DBMS, physical data organization, database processing programs)</a:t>
                      </a:r>
                      <a:endParaRPr lang="zh-TW" altLang="en-US" sz="1400" dirty="0">
                        <a:latin typeface="+mn-ea"/>
                        <a:ea typeface="+mn-ea"/>
                      </a:endParaRPr>
                    </a:p>
                  </a:txBody>
                  <a:tcPr/>
                </a:tc>
                <a:extLst>
                  <a:ext uri="{0D108BD9-81ED-4DB2-BD59-A6C34878D82A}">
                    <a16:rowId xmlns:a16="http://schemas.microsoft.com/office/drawing/2014/main" val="2567877599"/>
                  </a:ext>
                </a:extLst>
              </a:tr>
              <a:tr h="370840">
                <a:tc>
                  <a:txBody>
                    <a:bodyPr/>
                    <a:lstStyle/>
                    <a:p>
                      <a:pPr algn="ctr"/>
                      <a:r>
                        <a:rPr lang="en-US" altLang="zh-TW" sz="1400" dirty="0" smtClean="0">
                          <a:latin typeface="+mn-ea"/>
                          <a:ea typeface="+mn-ea"/>
                        </a:rPr>
                        <a:t>5</a:t>
                      </a:r>
                      <a:endParaRPr lang="zh-TW" altLang="en-US" sz="1400" dirty="0">
                        <a:latin typeface="+mn-ea"/>
                        <a:ea typeface="+mn-ea"/>
                      </a:endParaRPr>
                    </a:p>
                  </a:txBody>
                  <a:tcPr/>
                </a:tc>
                <a:tc>
                  <a:txBody>
                    <a:bodyPr/>
                    <a:lstStyle/>
                    <a:p>
                      <a:r>
                        <a:rPr lang="en-US" altLang="zh-TW" sz="1400" dirty="0" smtClean="0">
                          <a:latin typeface="+mn-ea"/>
                          <a:ea typeface="+mn-ea"/>
                        </a:rPr>
                        <a:t>Implementation</a:t>
                      </a:r>
                    </a:p>
                  </a:txBody>
                  <a:tcPr/>
                </a:tc>
                <a:tc>
                  <a:txBody>
                    <a:bodyPr/>
                    <a:lstStyle/>
                    <a:p>
                      <a:r>
                        <a:rPr lang="en-US" altLang="zh-TW" sz="1400" dirty="0" smtClean="0">
                          <a:latin typeface="+mn-ea"/>
                          <a:ea typeface="+mn-ea"/>
                        </a:rPr>
                        <a:t>programming, testing, training, installation, documenting</a:t>
                      </a:r>
                      <a:endParaRPr lang="zh-TW" altLang="en-US" sz="1400" dirty="0">
                        <a:latin typeface="+mn-ea"/>
                        <a:ea typeface="+mn-ea"/>
                      </a:endParaRPr>
                    </a:p>
                  </a:txBody>
                  <a:tcPr/>
                </a:tc>
                <a:tc>
                  <a:txBody>
                    <a:bodyPr/>
                    <a:lstStyle/>
                    <a:p>
                      <a:r>
                        <a:rPr lang="en-US" altLang="zh-TW" sz="1400" dirty="0" smtClean="0">
                          <a:latin typeface="+mn-ea"/>
                          <a:ea typeface="+mn-ea"/>
                        </a:rPr>
                        <a:t>operational programs, documentation, training materials</a:t>
                      </a:r>
                      <a:endParaRPr lang="zh-TW" altLang="en-US" sz="1400" dirty="0">
                        <a:latin typeface="+mn-ea"/>
                        <a:ea typeface="+mn-ea"/>
                      </a:endParaRPr>
                    </a:p>
                  </a:txBody>
                  <a:tcPr/>
                </a:tc>
                <a:tc>
                  <a:txBody>
                    <a:bodyPr/>
                    <a:lstStyle/>
                    <a:p>
                      <a:r>
                        <a:rPr lang="en-US" altLang="zh-TW" sz="1400" dirty="0" smtClean="0">
                          <a:latin typeface="+mn-ea"/>
                          <a:ea typeface="+mn-ea"/>
                        </a:rPr>
                        <a:t>database implementation, including coded programs, documentation, installation and conversion</a:t>
                      </a:r>
                      <a:endParaRPr lang="zh-TW" altLang="en-US" sz="1400" dirty="0">
                        <a:latin typeface="+mn-ea"/>
                        <a:ea typeface="+mn-ea"/>
                      </a:endParaRPr>
                    </a:p>
                  </a:txBody>
                  <a:tcPr/>
                </a:tc>
                <a:extLst>
                  <a:ext uri="{0D108BD9-81ED-4DB2-BD59-A6C34878D82A}">
                    <a16:rowId xmlns:a16="http://schemas.microsoft.com/office/drawing/2014/main" val="78700300"/>
                  </a:ext>
                </a:extLst>
              </a:tr>
              <a:tr h="370840">
                <a:tc>
                  <a:txBody>
                    <a:bodyPr/>
                    <a:lstStyle/>
                    <a:p>
                      <a:pPr algn="ctr"/>
                      <a:r>
                        <a:rPr lang="en-US" altLang="zh-TW" sz="1400" dirty="0" smtClean="0">
                          <a:latin typeface="+mn-ea"/>
                          <a:ea typeface="+mn-ea"/>
                        </a:rPr>
                        <a:t>6</a:t>
                      </a:r>
                      <a:endParaRPr lang="zh-TW" altLang="en-US" sz="1400" dirty="0">
                        <a:latin typeface="+mn-ea"/>
                        <a:ea typeface="+mn-ea"/>
                      </a:endParaRPr>
                    </a:p>
                  </a:txBody>
                  <a:tcPr/>
                </a:tc>
                <a:tc>
                  <a:txBody>
                    <a:bodyPr/>
                    <a:lstStyle/>
                    <a:p>
                      <a:r>
                        <a:rPr lang="en-US" altLang="zh-TW" sz="1400" dirty="0" smtClean="0">
                          <a:latin typeface="+mn-ea"/>
                          <a:ea typeface="+mn-ea"/>
                        </a:rPr>
                        <a:t>Maintenance</a:t>
                      </a:r>
                    </a:p>
                  </a:txBody>
                  <a:tcPr/>
                </a:tc>
                <a:tc>
                  <a:txBody>
                    <a:bodyPr/>
                    <a:lstStyle/>
                    <a:p>
                      <a:r>
                        <a:rPr lang="en-US" altLang="zh-TW" sz="1400" dirty="0" smtClean="0">
                          <a:latin typeface="+mn-ea"/>
                          <a:ea typeface="+mn-ea"/>
                        </a:rPr>
                        <a:t>monitor, repair, enhance</a:t>
                      </a:r>
                      <a:endParaRPr lang="zh-TW" altLang="en-US" sz="1400" dirty="0">
                        <a:latin typeface="+mn-ea"/>
                        <a:ea typeface="+mn-ea"/>
                      </a:endParaRPr>
                    </a:p>
                  </a:txBody>
                  <a:tcPr/>
                </a:tc>
                <a:tc>
                  <a:txBody>
                    <a:bodyPr/>
                    <a:lstStyle/>
                    <a:p>
                      <a:r>
                        <a:rPr lang="en-US" altLang="zh-TW" sz="1400" dirty="0" smtClean="0">
                          <a:latin typeface="+mn-ea"/>
                          <a:ea typeface="+mn-ea"/>
                        </a:rPr>
                        <a:t>periodic audits</a:t>
                      </a:r>
                      <a:endParaRPr lang="zh-TW" altLang="en-US" sz="1400" dirty="0">
                        <a:latin typeface="+mn-ea"/>
                        <a:ea typeface="+mn-ea"/>
                      </a:endParaRPr>
                    </a:p>
                  </a:txBody>
                  <a:tcPr/>
                </a:tc>
                <a:tc>
                  <a:txBody>
                    <a:bodyPr/>
                    <a:lstStyle/>
                    <a:p>
                      <a:r>
                        <a:rPr lang="en-US" altLang="zh-TW" sz="1400" dirty="0" smtClean="0">
                          <a:latin typeface="+mn-ea"/>
                          <a:ea typeface="+mn-ea"/>
                        </a:rPr>
                        <a:t>database maintenance, performance analysis and tuning, error corrections</a:t>
                      </a:r>
                      <a:endParaRPr lang="zh-TW" altLang="en-US" sz="1400" dirty="0">
                        <a:latin typeface="+mn-ea"/>
                        <a:ea typeface="+mn-ea"/>
                      </a:endParaRPr>
                    </a:p>
                  </a:txBody>
                  <a:tcPr/>
                </a:tc>
                <a:extLst>
                  <a:ext uri="{0D108BD9-81ED-4DB2-BD59-A6C34878D82A}">
                    <a16:rowId xmlns:a16="http://schemas.microsoft.com/office/drawing/2014/main" val="3860024119"/>
                  </a:ext>
                </a:extLst>
              </a:tr>
            </a:tbl>
          </a:graphicData>
        </a:graphic>
      </p:graphicFrame>
    </p:spTree>
    <p:extLst>
      <p:ext uri="{BB962C8B-B14F-4D97-AF65-F5344CB8AC3E}">
        <p14:creationId xmlns:p14="http://schemas.microsoft.com/office/powerpoint/2010/main" val="1860864066"/>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Other Rapid Application (RAD) Approaches</a:t>
            </a:r>
            <a:endParaRPr lang="en-US" dirty="0"/>
          </a:p>
        </p:txBody>
      </p:sp>
      <p:sp>
        <p:nvSpPr>
          <p:cNvPr id="4" name="Content Placeholder 3"/>
          <p:cNvSpPr>
            <a:spLocks noGrp="1"/>
          </p:cNvSpPr>
          <p:nvPr>
            <p:ph idx="1"/>
          </p:nvPr>
        </p:nvSpPr>
        <p:spPr>
          <a:xfrm>
            <a:off x="304800" y="1722438"/>
            <a:ext cx="8686800" cy="4525962"/>
          </a:xfrm>
        </p:spPr>
        <p:txBody>
          <a:bodyPr/>
          <a:lstStyle/>
          <a:p>
            <a:r>
              <a:rPr lang="en-US" dirty="0" smtClean="0"/>
              <a:t>Agile – </a:t>
            </a:r>
            <a:r>
              <a:rPr lang="en-US" sz="2000" dirty="0" smtClean="0"/>
              <a:t>emphasizes “individuals and interactions over processes and tools, working software over comprehensive documentation, customer collaboration over contract negotiation, and response to change over following a plan.” (The Agile Manifesto)</a:t>
            </a:r>
            <a:r>
              <a:rPr lang="zh-TW" altLang="en-US" sz="2000" dirty="0" smtClean="0"/>
              <a:t> 敏捷開發方</a:t>
            </a:r>
            <a:r>
              <a:rPr lang="zh-TW" altLang="en-US" sz="2000" dirty="0"/>
              <a:t>法</a:t>
            </a:r>
            <a:endParaRPr lang="en-US" sz="2000" dirty="0" smtClean="0"/>
          </a:p>
          <a:p>
            <a:endParaRPr lang="en-US" sz="2000" dirty="0"/>
          </a:p>
          <a:p>
            <a:r>
              <a:rPr lang="en-US" dirty="0" smtClean="0"/>
              <a:t>Examples of agile programming methodologies</a:t>
            </a:r>
          </a:p>
          <a:p>
            <a:pPr lvl="1"/>
            <a:r>
              <a:rPr lang="en-US" sz="2400" dirty="0" err="1" smtClean="0"/>
              <a:t>eXtreme</a:t>
            </a:r>
            <a:r>
              <a:rPr lang="en-US" sz="2400" dirty="0" smtClean="0"/>
              <a:t> programming</a:t>
            </a:r>
            <a:r>
              <a:rPr lang="zh-TW" altLang="en-US" sz="2400" dirty="0" smtClean="0"/>
              <a:t> 極限編程</a:t>
            </a:r>
            <a:endParaRPr lang="en-US" sz="2400" dirty="0" smtClean="0"/>
          </a:p>
          <a:p>
            <a:pPr lvl="1"/>
            <a:r>
              <a:rPr lang="en-US" sz="2400" dirty="0" smtClean="0"/>
              <a:t>Scrum</a:t>
            </a:r>
            <a:r>
              <a:rPr lang="zh-TW" altLang="en-US" sz="2400" dirty="0" smtClean="0"/>
              <a:t> </a:t>
            </a:r>
            <a:r>
              <a:rPr lang="en-US" altLang="zh-TW" sz="2400" dirty="0" smtClean="0"/>
              <a:t>“</a:t>
            </a:r>
            <a:r>
              <a:rPr lang="zh-TW" altLang="en-US" sz="2400" dirty="0" smtClean="0"/>
              <a:t>爭球</a:t>
            </a:r>
            <a:r>
              <a:rPr lang="en-US" altLang="zh-TW" sz="2400" dirty="0" smtClean="0"/>
              <a:t>”</a:t>
            </a:r>
            <a:endParaRPr lang="en-US" sz="2400" dirty="0" smtClean="0"/>
          </a:p>
          <a:p>
            <a:pPr lvl="1"/>
            <a:r>
              <a:rPr lang="en-US" sz="2400" dirty="0" smtClean="0"/>
              <a:t>DSDM Consortium</a:t>
            </a:r>
            <a:r>
              <a:rPr lang="zh-TW" altLang="en-US" sz="2400" dirty="0" smtClean="0"/>
              <a:t> </a:t>
            </a:r>
            <a:r>
              <a:rPr lang="en-US" altLang="zh-TW" sz="1800" dirty="0"/>
              <a:t>(Dynamic Systems Development </a:t>
            </a:r>
            <a:r>
              <a:rPr lang="en-US" altLang="zh-TW" sz="1800" dirty="0" smtClean="0"/>
              <a:t>Method)</a:t>
            </a:r>
            <a:endParaRPr lang="en-US" sz="2400" dirty="0" smtClean="0"/>
          </a:p>
          <a:p>
            <a:pPr lvl="1"/>
            <a:r>
              <a:rPr lang="en-US" sz="2400" dirty="0" smtClean="0"/>
              <a:t>Feature-driven development</a:t>
            </a:r>
            <a:endParaRPr lang="en-US" sz="2400" dirty="0"/>
          </a:p>
        </p:txBody>
      </p:sp>
      <p:sp>
        <p:nvSpPr>
          <p:cNvPr id="5" name="矩形 4"/>
          <p:cNvSpPr/>
          <p:nvPr/>
        </p:nvSpPr>
        <p:spPr>
          <a:xfrm>
            <a:off x="1752600" y="1143000"/>
            <a:ext cx="6858000" cy="646331"/>
          </a:xfrm>
          <a:prstGeom prst="rect">
            <a:avLst/>
          </a:prstGeom>
        </p:spPr>
        <p:txBody>
          <a:bodyPr wrap="square">
            <a:spAutoFit/>
          </a:bodyPr>
          <a:lstStyle/>
          <a:p>
            <a:pPr algn="l"/>
            <a:r>
              <a:rPr lang="zh-TW" altLang="en-US" dirty="0"/>
              <a:t>認為軟體需求的不斷變化是很自然的現象，是軟體專案開發中不可避免的、也是應該欣然接受的</a:t>
            </a:r>
            <a:r>
              <a:rPr lang="zh-TW" altLang="en-US" dirty="0" smtClean="0"/>
              <a:t>現象，重點在適應</a:t>
            </a:r>
            <a:r>
              <a:rPr lang="zh-TW" altLang="en-US" dirty="0"/>
              <a:t>需求</a:t>
            </a:r>
            <a:r>
              <a:rPr lang="zh-TW" altLang="en-US" dirty="0" smtClean="0"/>
              <a:t>而非預測需求</a:t>
            </a:r>
            <a:endParaRPr lang="zh-TW" altLang="en-US" dirty="0"/>
          </a:p>
        </p:txBody>
      </p:sp>
    </p:spTree>
    <p:extLst>
      <p:ext uri="{BB962C8B-B14F-4D97-AF65-F5344CB8AC3E}">
        <p14:creationId xmlns:p14="http://schemas.microsoft.com/office/powerpoint/2010/main" val="1636741019"/>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descr="https://funevo.files.wordpress.com/2015/06/2015-06-27_0709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76804"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72537"/>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Database Schema</a:t>
            </a:r>
          </a:p>
        </p:txBody>
      </p:sp>
      <p:sp>
        <p:nvSpPr>
          <p:cNvPr id="49155" name="Rectangle 3"/>
          <p:cNvSpPr>
            <a:spLocks noGrp="1" noChangeArrowheads="1"/>
          </p:cNvSpPr>
          <p:nvPr>
            <p:ph idx="1"/>
          </p:nvPr>
        </p:nvSpPr>
        <p:spPr>
          <a:xfrm>
            <a:off x="1371600" y="1450975"/>
            <a:ext cx="7772400" cy="4013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Conceptual </a:t>
            </a:r>
            <a:r>
              <a:rPr lang="en-US" sz="2800" dirty="0" smtClean="0">
                <a:solidFill>
                  <a:srgbClr val="000000"/>
                </a:solidFill>
                <a:effectLst>
                  <a:outerShdw blurRad="38100" dist="38100" dir="2700000" algn="tl">
                    <a:srgbClr val="FFFFFF"/>
                  </a:outerShdw>
                </a:effectLst>
              </a:rPr>
              <a:t>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E-R models–covered in Chapters 2 and 3</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Internal Schema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Logical structures–covered in Chapter 4</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Physical structures–covered in Chapter 5</a:t>
            </a:r>
          </a:p>
          <a:p>
            <a:pPr eaLnBrk="1" fontAlgn="auto" hangingPunct="1">
              <a:lnSpc>
                <a:spcPct val="90000"/>
              </a:lnSpc>
              <a:spcAft>
                <a:spcPts val="0"/>
              </a:spcAft>
              <a:buFont typeface="Wingdings 2"/>
              <a:buChar char=""/>
              <a:defRPr/>
            </a:pPr>
            <a:r>
              <a:rPr lang="en-US" altLang="zh-TW" sz="2800" dirty="0">
                <a:solidFill>
                  <a:srgbClr val="000000"/>
                </a:solidFill>
                <a:effectLst>
                  <a:outerShdw blurRad="38100" dist="38100" dir="2700000" algn="tl">
                    <a:srgbClr val="FFFFFF"/>
                  </a:outerShdw>
                </a:effectLst>
              </a:rPr>
              <a:t>External Schema</a:t>
            </a:r>
          </a:p>
          <a:p>
            <a:pPr lvl="1" eaLnBrk="1" fontAlgn="auto" hangingPunct="1">
              <a:lnSpc>
                <a:spcPct val="90000"/>
              </a:lnSpc>
              <a:spcAft>
                <a:spcPts val="0"/>
              </a:spcAft>
              <a:buFont typeface="Wingdings 2"/>
              <a:buChar char=""/>
              <a:defRPr/>
            </a:pPr>
            <a:r>
              <a:rPr lang="en-US" altLang="zh-TW" sz="2400" dirty="0">
                <a:solidFill>
                  <a:srgbClr val="000000"/>
                </a:solidFill>
                <a:effectLst>
                  <a:outerShdw blurRad="38100" dist="38100" dir="2700000" algn="tl">
                    <a:srgbClr val="FFFFFF"/>
                  </a:outerShdw>
                </a:effectLst>
              </a:rPr>
              <a:t>User Views</a:t>
            </a:r>
          </a:p>
          <a:p>
            <a:pPr lvl="1" eaLnBrk="1" fontAlgn="auto" hangingPunct="1">
              <a:lnSpc>
                <a:spcPct val="90000"/>
              </a:lnSpc>
              <a:spcAft>
                <a:spcPts val="0"/>
              </a:spcAft>
              <a:buFont typeface="Wingdings 2"/>
              <a:buChar char=""/>
              <a:defRPr/>
            </a:pPr>
            <a:r>
              <a:rPr lang="en-US" altLang="zh-TW" sz="2400" dirty="0">
                <a:solidFill>
                  <a:srgbClr val="000000"/>
                </a:solidFill>
                <a:effectLst>
                  <a:outerShdw blurRad="38100" dist="38100" dir="2700000" algn="tl">
                    <a:srgbClr val="FFFFFF"/>
                  </a:outerShdw>
                </a:effectLst>
              </a:rPr>
              <a:t>Subsets of Conceptual Schema</a:t>
            </a:r>
          </a:p>
          <a:p>
            <a:pPr lvl="1" eaLnBrk="1" fontAlgn="auto" hangingPunct="1">
              <a:lnSpc>
                <a:spcPct val="90000"/>
              </a:lnSpc>
              <a:spcAft>
                <a:spcPts val="0"/>
              </a:spcAft>
              <a:buFont typeface="Wingdings 2"/>
              <a:buChar char=""/>
              <a:defRPr/>
            </a:pPr>
            <a:r>
              <a:rPr lang="en-US" altLang="zh-TW" sz="2400" dirty="0">
                <a:solidFill>
                  <a:srgbClr val="000000"/>
                </a:solidFill>
                <a:effectLst>
                  <a:outerShdw blurRad="38100" dist="38100" dir="2700000" algn="tl">
                    <a:srgbClr val="FFFFFF"/>
                  </a:outerShdw>
                </a:effectLst>
              </a:rPr>
              <a:t>Can be determined from business-function/data entity matrices</a:t>
            </a:r>
          </a:p>
          <a:p>
            <a:pPr lvl="1" eaLnBrk="1" fontAlgn="auto" hangingPunct="1">
              <a:lnSpc>
                <a:spcPct val="90000"/>
              </a:lnSpc>
              <a:spcAft>
                <a:spcPts val="0"/>
              </a:spcAft>
              <a:buFont typeface="Wingdings 2"/>
              <a:buChar char=""/>
              <a:defRPr/>
            </a:pPr>
            <a:r>
              <a:rPr lang="en-US" altLang="zh-TW" sz="2400" dirty="0">
                <a:solidFill>
                  <a:srgbClr val="000000"/>
                </a:solidFill>
                <a:effectLst>
                  <a:outerShdw blurRad="38100" dist="38100" dir="2700000" algn="tl">
                    <a:srgbClr val="FFFFFF"/>
                  </a:outerShdw>
                </a:effectLst>
              </a:rPr>
              <a:t>DBA determines schema for different users</a:t>
            </a:r>
            <a:endParaRPr lang="en-US" b="1" dirty="0" smtClean="0">
              <a:solidFill>
                <a:srgbClr val="000000"/>
              </a:solidFill>
              <a:effectLst>
                <a:outerShdw blurRad="38100" dist="38100" dir="2700000" algn="tl">
                  <a:srgbClr val="FFFFFF"/>
                </a:outerShdw>
              </a:effectLst>
            </a:endParaRPr>
          </a:p>
        </p:txBody>
      </p:sp>
      <p:sp>
        <p:nvSpPr>
          <p:cNvPr id="2" name="弧形向右箭號 1"/>
          <p:cNvSpPr/>
          <p:nvPr/>
        </p:nvSpPr>
        <p:spPr>
          <a:xfrm>
            <a:off x="977705" y="1676400"/>
            <a:ext cx="381000" cy="990600"/>
          </a:xfrm>
          <a:prstGeom prst="curvedRightArrow">
            <a:avLst>
              <a:gd name="adj1" fmla="val 13716"/>
              <a:gd name="adj2" fmla="val 34978"/>
              <a:gd name="adj3" fmla="val 32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5" name="弧形向右箭號 4"/>
          <p:cNvSpPr/>
          <p:nvPr/>
        </p:nvSpPr>
        <p:spPr>
          <a:xfrm>
            <a:off x="337625" y="1676400"/>
            <a:ext cx="1003495" cy="2286000"/>
          </a:xfrm>
          <a:prstGeom prst="curvedRightArrow">
            <a:avLst>
              <a:gd name="adj1" fmla="val 6043"/>
              <a:gd name="adj2" fmla="val 16014"/>
              <a:gd name="adj3" fmla="val 15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b="1">
                <a:solidFill>
                  <a:srgbClr val="000000"/>
                </a:solidFill>
                <a:latin typeface="Arial" charset="0"/>
              </a:rPr>
              <a:t>Figure 1-9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642938"/>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latin typeface="+mn-ea"/>
                <a:ea typeface="+mn-ea"/>
              </a:rPr>
              <a:t>補充 </a:t>
            </a:r>
            <a:r>
              <a:rPr lang="en-US" altLang="zh-TW" dirty="0" smtClean="0">
                <a:latin typeface="+mn-ea"/>
                <a:ea typeface="+mn-ea"/>
              </a:rPr>
              <a:t>:</a:t>
            </a:r>
            <a:r>
              <a:rPr lang="zh-TW" altLang="en-US" dirty="0" smtClean="0">
                <a:latin typeface="+mn-ea"/>
                <a:ea typeface="+mn-ea"/>
              </a:rPr>
              <a:t> </a:t>
            </a:r>
            <a:r>
              <a:rPr lang="en-US" altLang="zh-TW" cap="none" dirty="0" smtClean="0">
                <a:latin typeface="+mj-ea"/>
              </a:rPr>
              <a:t>Structured,</a:t>
            </a:r>
            <a:r>
              <a:rPr lang="zh-TW" altLang="en-US" cap="none" dirty="0" smtClean="0">
                <a:latin typeface="+mj-ea"/>
              </a:rPr>
              <a:t> </a:t>
            </a:r>
            <a:r>
              <a:rPr lang="en-US" altLang="zh-TW" cap="none" dirty="0" smtClean="0">
                <a:latin typeface="+mj-ea"/>
              </a:rPr>
              <a:t>Semi-,</a:t>
            </a:r>
            <a:r>
              <a:rPr lang="zh-TW" altLang="en-US" cap="none" dirty="0" smtClean="0">
                <a:latin typeface="+mj-ea"/>
              </a:rPr>
              <a:t> </a:t>
            </a:r>
            <a:r>
              <a:rPr lang="en-US" altLang="zh-TW" cap="none" dirty="0" smtClean="0">
                <a:latin typeface="+mj-ea"/>
              </a:rPr>
              <a:t>and</a:t>
            </a:r>
            <a:r>
              <a:rPr lang="zh-TW" altLang="en-US" cap="none" dirty="0" smtClean="0">
                <a:latin typeface="+mj-ea"/>
              </a:rPr>
              <a:t> </a:t>
            </a:r>
            <a:r>
              <a:rPr lang="en-US" altLang="zh-TW" cap="none" dirty="0" smtClean="0">
                <a:latin typeface="+mj-ea"/>
              </a:rPr>
              <a:t>Unstructured</a:t>
            </a:r>
            <a:endParaRPr lang="zh-TW" altLang="en-US" cap="none" dirty="0">
              <a:latin typeface="+mj-ea"/>
            </a:endParaRPr>
          </a:p>
        </p:txBody>
      </p:sp>
      <p:sp>
        <p:nvSpPr>
          <p:cNvPr id="3" name="內容版面配置區 2"/>
          <p:cNvSpPr>
            <a:spLocks noGrp="1"/>
          </p:cNvSpPr>
          <p:nvPr>
            <p:ph idx="1"/>
          </p:nvPr>
        </p:nvSpPr>
        <p:spPr/>
        <p:txBody>
          <a:bodyPr/>
          <a:lstStyle/>
          <a:p>
            <a:r>
              <a:rPr lang="zh-TW" altLang="en-US" dirty="0" smtClean="0"/>
              <a:t>是否有欄位、結構、規則可循</a:t>
            </a:r>
            <a:endParaRPr lang="zh-TW" altLang="en-US" dirty="0"/>
          </a:p>
        </p:txBody>
      </p:sp>
      <p:pic>
        <p:nvPicPr>
          <p:cNvPr id="4" name="圖片 3"/>
          <p:cNvPicPr>
            <a:picLocks noChangeAspect="1"/>
          </p:cNvPicPr>
          <p:nvPr/>
        </p:nvPicPr>
        <p:blipFill>
          <a:blip r:embed="rId2"/>
          <a:stretch>
            <a:fillRect/>
          </a:stretch>
        </p:blipFill>
        <p:spPr>
          <a:xfrm>
            <a:off x="6757315" y="1412884"/>
            <a:ext cx="2234285" cy="2857143"/>
          </a:xfrm>
          <a:prstGeom prst="rect">
            <a:avLst/>
          </a:prstGeom>
        </p:spPr>
      </p:pic>
      <p:pic>
        <p:nvPicPr>
          <p:cNvPr id="5" name="圖片 4"/>
          <p:cNvPicPr>
            <a:picLocks noChangeAspect="1"/>
          </p:cNvPicPr>
          <p:nvPr/>
        </p:nvPicPr>
        <p:blipFill>
          <a:blip r:embed="rId3"/>
          <a:stretch>
            <a:fillRect/>
          </a:stretch>
        </p:blipFill>
        <p:spPr>
          <a:xfrm>
            <a:off x="140413" y="2312883"/>
            <a:ext cx="4396268" cy="1957143"/>
          </a:xfrm>
          <a:prstGeom prst="rect">
            <a:avLst/>
          </a:prstGeom>
        </p:spPr>
      </p:pic>
      <p:pic>
        <p:nvPicPr>
          <p:cNvPr id="6" name="圖片 5"/>
          <p:cNvPicPr>
            <a:picLocks noChangeAspect="1"/>
          </p:cNvPicPr>
          <p:nvPr/>
        </p:nvPicPr>
        <p:blipFill>
          <a:blip r:embed="rId4"/>
          <a:stretch>
            <a:fillRect/>
          </a:stretch>
        </p:blipFill>
        <p:spPr>
          <a:xfrm>
            <a:off x="11722" y="4387511"/>
            <a:ext cx="9132277" cy="1789240"/>
          </a:xfrm>
          <a:prstGeom prst="rect">
            <a:avLst/>
          </a:prstGeom>
        </p:spPr>
      </p:pic>
      <p:pic>
        <p:nvPicPr>
          <p:cNvPr id="8" name="圖片 7"/>
          <p:cNvPicPr>
            <a:picLocks noChangeAspect="1"/>
          </p:cNvPicPr>
          <p:nvPr/>
        </p:nvPicPr>
        <p:blipFill>
          <a:blip r:embed="rId5"/>
          <a:stretch>
            <a:fillRect/>
          </a:stretch>
        </p:blipFill>
        <p:spPr>
          <a:xfrm>
            <a:off x="4674506" y="2312884"/>
            <a:ext cx="1928572" cy="1957143"/>
          </a:xfrm>
          <a:prstGeom prst="rect">
            <a:avLst/>
          </a:prstGeom>
        </p:spPr>
      </p:pic>
    </p:spTree>
    <p:extLst>
      <p:ext uri="{BB962C8B-B14F-4D97-AF65-F5344CB8AC3E}">
        <p14:creationId xmlns:p14="http://schemas.microsoft.com/office/powerpoint/2010/main" val="2546874596"/>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74688" y="0"/>
            <a:ext cx="8215312"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People and Projects</a:t>
            </a:r>
          </a:p>
        </p:txBody>
      </p:sp>
      <p:sp>
        <p:nvSpPr>
          <p:cNvPr id="83971" name="Rectangle 3"/>
          <p:cNvSpPr>
            <a:spLocks noGrp="1" noChangeArrowheads="1"/>
          </p:cNvSpPr>
          <p:nvPr>
            <p:ph idx="1"/>
          </p:nvPr>
        </p:nvSpPr>
        <p:spPr>
          <a:xfrm>
            <a:off x="457200" y="1600200"/>
            <a:ext cx="8229600" cy="3810000"/>
          </a:xfrm>
        </p:spPr>
        <p:txBody>
          <a:bodyPr>
            <a:no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Project–a planned undertaking of related activities to reach an objective that has a beginning and an end</a:t>
            </a:r>
            <a:r>
              <a:rPr lang="zh-TW" altLang="en-US" sz="2800" dirty="0" smtClean="0">
                <a:solidFill>
                  <a:srgbClr val="000000"/>
                </a:solidFill>
                <a:effectLst>
                  <a:outerShdw blurRad="38100" dist="38100" dir="2700000" algn="tl">
                    <a:srgbClr val="FFFFFF"/>
                  </a:outerShdw>
                </a:effectLst>
              </a:rPr>
              <a:t> </a:t>
            </a:r>
            <a:r>
              <a:rPr lang="zh-TW" altLang="en-US" sz="2000" dirty="0" smtClean="0">
                <a:solidFill>
                  <a:srgbClr val="000000"/>
                </a:solidFill>
                <a:effectLst>
                  <a:outerShdw blurRad="38100" dist="38100" dir="2700000" algn="tl">
                    <a:srgbClr val="FFFFFF"/>
                  </a:outerShdw>
                </a:effectLst>
              </a:rPr>
              <a:t>專案一定有開始、有結束、有</a:t>
            </a:r>
            <a:r>
              <a:rPr lang="zh-TW" altLang="en-US" sz="2000" dirty="0">
                <a:solidFill>
                  <a:srgbClr val="000000"/>
                </a:solidFill>
                <a:effectLst>
                  <a:outerShdw blurRad="38100" dist="38100" dir="2700000" algn="tl">
                    <a:srgbClr val="FFFFFF"/>
                  </a:outerShdw>
                </a:effectLst>
              </a:rPr>
              <a:t>目標</a:t>
            </a: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Initiated and planned in planning stage of SDLC</a:t>
            </a: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Executed during analysis, design, and implementation</a:t>
            </a: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Closed at the end of implementation</a:t>
            </a:r>
          </a:p>
          <a:p>
            <a:pPr lvl="1" eaLnBrk="1" fontAlgn="auto" hangingPunct="1">
              <a:lnSpc>
                <a:spcPct val="8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711200"/>
            <a:ext cx="7743825" cy="6858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Projects: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People Involved</a:t>
            </a:r>
          </a:p>
        </p:txBody>
      </p:sp>
      <p:sp>
        <p:nvSpPr>
          <p:cNvPr id="113667" name="Rectangle 3"/>
          <p:cNvSpPr>
            <a:spLocks noGrp="1" noChangeArrowheads="1"/>
          </p:cNvSpPr>
          <p:nvPr>
            <p:ph idx="1"/>
          </p:nvPr>
        </p:nvSpPr>
        <p:spPr>
          <a:xfrm>
            <a:off x="0" y="1828800"/>
            <a:ext cx="9144000" cy="4648200"/>
          </a:xfrm>
        </p:spPr>
        <p:txBody>
          <a:bodyPr>
            <a:normAutofit/>
          </a:bodyPr>
          <a:lstStyle/>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Business </a:t>
            </a:r>
            <a:r>
              <a:rPr lang="en-US" sz="2400" dirty="0" smtClean="0">
                <a:solidFill>
                  <a:srgbClr val="000000"/>
                </a:solidFill>
                <a:effectLst>
                  <a:outerShdw blurRad="38100" dist="38100" dir="2700000" algn="tl">
                    <a:srgbClr val="FFFFFF"/>
                  </a:outerShdw>
                </a:effectLst>
              </a:rPr>
              <a:t>analysts </a:t>
            </a:r>
            <a:r>
              <a:rPr lang="zh-TW" altLang="en-US" sz="2400" dirty="0" smtClean="0">
                <a:solidFill>
                  <a:srgbClr val="000000"/>
                </a:solidFill>
                <a:effectLst>
                  <a:outerShdw blurRad="38100" dist="38100" dir="2700000" algn="tl">
                    <a:srgbClr val="FFFFFF"/>
                  </a:outerShdw>
                </a:effectLst>
              </a:rPr>
              <a:t>商業分析師 </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商業規則</a:t>
            </a:r>
            <a:r>
              <a:rPr lang="en-US" altLang="zh-TW" sz="2400" dirty="0" smtClean="0">
                <a:solidFill>
                  <a:srgbClr val="000000"/>
                </a:solidFill>
                <a:effectLst>
                  <a:outerShdw blurRad="38100" dist="38100" dir="2700000" algn="tl">
                    <a:srgbClr val="FFFFFF"/>
                  </a:outerShdw>
                </a:effectLst>
              </a:rPr>
              <a:t>)</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Systems </a:t>
            </a:r>
            <a:r>
              <a:rPr lang="en-US" sz="2400" dirty="0" smtClean="0">
                <a:solidFill>
                  <a:srgbClr val="000000"/>
                </a:solidFill>
                <a:effectLst>
                  <a:outerShdw blurRad="38100" dist="38100" dir="2700000" algn="tl">
                    <a:srgbClr val="FFFFFF"/>
                  </a:outerShdw>
                </a:effectLst>
              </a:rPr>
              <a:t>analysts</a:t>
            </a:r>
            <a:r>
              <a:rPr lang="zh-TW" altLang="en-US" sz="2400" dirty="0" smtClean="0">
                <a:solidFill>
                  <a:srgbClr val="000000"/>
                </a:solidFill>
                <a:effectLst>
                  <a:outerShdw blurRad="38100" dist="38100" dir="2700000" algn="tl">
                    <a:srgbClr val="FFFFFF"/>
                  </a:outerShdw>
                </a:effectLst>
              </a:rPr>
              <a:t> 系統分析師 </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需求到規格</a:t>
            </a:r>
            <a:r>
              <a:rPr lang="en-US" altLang="zh-TW" sz="2400" dirty="0" smtClean="0">
                <a:solidFill>
                  <a:srgbClr val="000000"/>
                </a:solidFill>
                <a:effectLst>
                  <a:outerShdw blurRad="38100" dist="38100" dir="2700000" algn="tl">
                    <a:srgbClr val="FFFFFF"/>
                  </a:outerShdw>
                </a:effectLst>
              </a:rPr>
              <a:t>)</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Database analysts and data </a:t>
            </a:r>
            <a:r>
              <a:rPr lang="en-US" sz="2400" dirty="0" smtClean="0">
                <a:solidFill>
                  <a:srgbClr val="000000"/>
                </a:solidFill>
                <a:effectLst>
                  <a:outerShdw blurRad="38100" dist="38100" dir="2700000" algn="tl">
                    <a:srgbClr val="FFFFFF"/>
                  </a:outerShdw>
                </a:effectLst>
              </a:rPr>
              <a:t>modelers</a:t>
            </a:r>
            <a:r>
              <a:rPr lang="zh-TW" altLang="en-US" sz="2400" dirty="0" smtClean="0">
                <a:solidFill>
                  <a:srgbClr val="000000"/>
                </a:solidFill>
                <a:effectLst>
                  <a:outerShdw blurRad="38100" dist="38100" dir="2700000" algn="tl">
                    <a:srgbClr val="FFFFFF"/>
                  </a:outerShdw>
                </a:effectLst>
              </a:rPr>
              <a:t> 資料庫分析師及資料建模師</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Users</a:t>
            </a:r>
            <a:r>
              <a:rPr lang="zh-TW" altLang="en-US" sz="2400" dirty="0" smtClean="0">
                <a:solidFill>
                  <a:srgbClr val="000000"/>
                </a:solidFill>
                <a:effectLst>
                  <a:outerShdw blurRad="38100" dist="38100" dir="2700000" algn="tl">
                    <a:srgbClr val="FFFFFF"/>
                  </a:outerShdw>
                </a:effectLst>
              </a:rPr>
              <a:t> 使用者</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Programmers</a:t>
            </a:r>
            <a:r>
              <a:rPr lang="zh-TW" altLang="en-US" sz="2400" dirty="0" smtClean="0">
                <a:solidFill>
                  <a:srgbClr val="000000"/>
                </a:solidFill>
                <a:effectLst>
                  <a:outerShdw blurRad="38100" dist="38100" dir="2700000" algn="tl">
                    <a:srgbClr val="FFFFFF"/>
                  </a:outerShdw>
                </a:effectLst>
              </a:rPr>
              <a:t> 程式人員</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Database </a:t>
            </a:r>
            <a:r>
              <a:rPr lang="en-US" sz="2400" dirty="0" smtClean="0">
                <a:solidFill>
                  <a:srgbClr val="000000"/>
                </a:solidFill>
                <a:effectLst>
                  <a:outerShdw blurRad="38100" dist="38100" dir="2700000" algn="tl">
                    <a:srgbClr val="FFFFFF"/>
                  </a:outerShdw>
                </a:effectLst>
              </a:rPr>
              <a:t>architects</a:t>
            </a:r>
            <a:r>
              <a:rPr lang="zh-TW" altLang="en-US" sz="2400" dirty="0" smtClean="0">
                <a:solidFill>
                  <a:srgbClr val="000000"/>
                </a:solidFill>
                <a:effectLst>
                  <a:outerShdw blurRad="38100" dist="38100" dir="2700000" algn="tl">
                    <a:srgbClr val="FFFFFF"/>
                  </a:outerShdw>
                </a:effectLst>
              </a:rPr>
              <a:t> 資料庫架構師 </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資料庫部署</a:t>
            </a:r>
            <a:r>
              <a:rPr lang="en-US" altLang="zh-TW" sz="2400" dirty="0" smtClean="0">
                <a:solidFill>
                  <a:srgbClr val="000000"/>
                </a:solidFill>
                <a:effectLst>
                  <a:outerShdw blurRad="38100" dist="38100" dir="2700000" algn="tl">
                    <a:srgbClr val="FFFFFF"/>
                  </a:outerShdw>
                </a:effectLst>
              </a:rPr>
              <a:t>)</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 administrators</a:t>
            </a:r>
            <a:r>
              <a:rPr lang="zh-TW" altLang="en-US" sz="2400" dirty="0" smtClean="0">
                <a:solidFill>
                  <a:srgbClr val="000000"/>
                </a:solidFill>
                <a:effectLst>
                  <a:outerShdw blurRad="38100" dist="38100" dir="2700000" algn="tl">
                    <a:srgbClr val="FFFFFF"/>
                  </a:outerShdw>
                </a:effectLst>
              </a:rPr>
              <a:t> </a:t>
            </a:r>
            <a:r>
              <a:rPr lang="en-US" altLang="zh-TW" sz="2400" dirty="0" smtClean="0">
                <a:solidFill>
                  <a:srgbClr val="000000"/>
                </a:solidFill>
                <a:effectLst>
                  <a:outerShdw blurRad="38100" dist="38100" dir="2700000" algn="tl">
                    <a:srgbClr val="FFFFFF"/>
                  </a:outerShdw>
                </a:effectLst>
              </a:rPr>
              <a:t>(DBA)</a:t>
            </a:r>
            <a:r>
              <a:rPr lang="zh-TW" altLang="en-US" sz="2400" dirty="0" smtClean="0">
                <a:solidFill>
                  <a:srgbClr val="000000"/>
                </a:solidFill>
                <a:effectLst>
                  <a:outerShdw blurRad="38100" dist="38100" dir="2700000" algn="tl">
                    <a:srgbClr val="FFFFFF"/>
                  </a:outerShdw>
                </a:effectLst>
              </a:rPr>
              <a:t> 資料庫管理師 </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資料庫內部配置</a:t>
            </a:r>
            <a:r>
              <a:rPr lang="en-US" altLang="zh-TW" sz="2400" dirty="0" smtClean="0">
                <a:solidFill>
                  <a:srgbClr val="000000"/>
                </a:solidFill>
                <a:effectLst>
                  <a:outerShdw blurRad="38100" dist="38100" dir="2700000" algn="tl">
                    <a:srgbClr val="FFFFFF"/>
                  </a:outerShdw>
                </a:effectLst>
              </a:rPr>
              <a:t>)</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Project </a:t>
            </a:r>
            <a:r>
              <a:rPr lang="en-US" sz="2400" dirty="0" smtClean="0">
                <a:solidFill>
                  <a:srgbClr val="000000"/>
                </a:solidFill>
                <a:effectLst>
                  <a:outerShdw blurRad="38100" dist="38100" dir="2700000" algn="tl">
                    <a:srgbClr val="FFFFFF"/>
                  </a:outerShdw>
                </a:effectLst>
              </a:rPr>
              <a:t>managers</a:t>
            </a:r>
            <a:r>
              <a:rPr lang="zh-TW" altLang="en-US" sz="2400" dirty="0" smtClean="0">
                <a:solidFill>
                  <a:srgbClr val="000000"/>
                </a:solidFill>
                <a:effectLst>
                  <a:outerShdw blurRad="38100" dist="38100" dir="2700000" algn="tl">
                    <a:srgbClr val="FFFFFF"/>
                  </a:outerShdw>
                </a:effectLst>
              </a:rPr>
              <a:t> 專案經理</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Other technical experts, and Data </a:t>
            </a:r>
            <a:r>
              <a:rPr lang="en-US" sz="2400" dirty="0" smtClean="0">
                <a:solidFill>
                  <a:srgbClr val="000000"/>
                </a:solidFill>
                <a:effectLst>
                  <a:outerShdw blurRad="38100" dist="38100" dir="2700000" algn="tl">
                    <a:srgbClr val="FFFFFF"/>
                  </a:outerShdw>
                </a:effectLst>
              </a:rPr>
              <a:t>Scientist</a:t>
            </a:r>
            <a:r>
              <a:rPr lang="zh-TW" altLang="en-US" sz="2400" dirty="0" smtClean="0">
                <a:solidFill>
                  <a:srgbClr val="000000"/>
                </a:solidFill>
                <a:effectLst>
                  <a:outerShdw blurRad="38100" dist="38100" dir="2700000" algn="tl">
                    <a:srgbClr val="FFFFFF"/>
                  </a:outerShdw>
                </a:effectLst>
              </a:rPr>
              <a:t> 資料科學家 </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實驗</a:t>
            </a:r>
            <a:r>
              <a:rPr lang="en-US" altLang="zh-TW"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推</a:t>
            </a:r>
            <a:r>
              <a:rPr lang="zh-TW" altLang="en-US" sz="2400" dirty="0">
                <a:solidFill>
                  <a:srgbClr val="000000"/>
                </a:solidFill>
                <a:effectLst>
                  <a:outerShdw blurRad="38100" dist="38100" dir="2700000" algn="tl">
                    <a:srgbClr val="FFFFFF"/>
                  </a:outerShdw>
                </a:effectLst>
              </a:rPr>
              <a:t>論</a:t>
            </a:r>
            <a:r>
              <a:rPr lang="en-US" altLang="zh-TW" sz="2400" dirty="0" smtClean="0">
                <a:solidFill>
                  <a:srgbClr val="000000"/>
                </a:solidFill>
                <a:effectLst>
                  <a:outerShdw blurRad="38100" dist="38100" dir="2700000" algn="tl">
                    <a:srgbClr val="FFFFFF"/>
                  </a:outerShdw>
                </a:effectLst>
              </a:rPr>
              <a:t>)</a:t>
            </a:r>
            <a:endParaRPr lang="en-US" sz="24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Evolution of Database Systems</a:t>
            </a:r>
          </a:p>
        </p:txBody>
      </p:sp>
      <p:sp>
        <p:nvSpPr>
          <p:cNvPr id="3" name="Content Placeholder 2"/>
          <p:cNvSpPr>
            <a:spLocks noGrp="1"/>
          </p:cNvSpPr>
          <p:nvPr>
            <p:ph idx="1"/>
          </p:nvPr>
        </p:nvSpPr>
        <p:spPr>
          <a:xfrm>
            <a:off x="282575" y="1330325"/>
            <a:ext cx="8229600" cy="41148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Driven by four main objectives:</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Need for program-data independence </a:t>
            </a:r>
            <a:r>
              <a:rPr lang="en-US" sz="3200" dirty="0" smtClean="0">
                <a:solidFill>
                  <a:srgbClr val="000000"/>
                </a:solidFill>
                <a:effectLst>
                  <a:outerShdw blurRad="38100" dist="38100" dir="2700000" algn="tl">
                    <a:srgbClr val="FFFFFF"/>
                  </a:outerShdw>
                </a:effectLst>
                <a:sym typeface="Wingdings" pitchFamily="2" charset="2"/>
              </a:rPr>
              <a:t> reduced maintenance </a:t>
            </a:r>
            <a:r>
              <a:rPr lang="zh-TW" altLang="en-US" sz="3200" dirty="0" smtClean="0">
                <a:solidFill>
                  <a:srgbClr val="000000"/>
                </a:solidFill>
                <a:effectLst>
                  <a:outerShdw blurRad="38100" dist="38100" dir="2700000" algn="tl">
                    <a:srgbClr val="FFFFFF"/>
                  </a:outerShdw>
                </a:effectLst>
                <a:sym typeface="Wingdings" pitchFamily="2" charset="2"/>
              </a:rPr>
              <a:t>更</a:t>
            </a:r>
            <a:r>
              <a:rPr lang="zh-TW" altLang="en-US" sz="3200" dirty="0" smtClean="0">
                <a:solidFill>
                  <a:srgbClr val="000000"/>
                </a:solidFill>
                <a:effectLst>
                  <a:outerShdw blurRad="38100" dist="38100" dir="2700000" algn="tl">
                    <a:srgbClr val="FFFFFF"/>
                  </a:outerShdw>
                </a:effectLst>
                <a:sym typeface="Wingdings" pitchFamily="2" charset="2"/>
              </a:rPr>
              <a:t>好維護</a:t>
            </a:r>
            <a:endParaRPr lang="en-US" sz="3200" dirty="0" smtClean="0">
              <a:solidFill>
                <a:srgbClr val="000000"/>
              </a:solidFill>
              <a:effectLst>
                <a:outerShdw blurRad="38100" dist="38100" dir="2700000" algn="tl">
                  <a:srgbClr val="FFFFFF"/>
                </a:outerShdw>
              </a:effectLst>
              <a:sym typeface="Wingdings" pitchFamily="2" charset="2"/>
            </a:endParaRP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Desire to manage more complex data types and structures</a:t>
            </a:r>
            <a:r>
              <a:rPr lang="zh-TW" altLang="en-US" sz="3200" dirty="0" smtClean="0">
                <a:solidFill>
                  <a:srgbClr val="000000"/>
                </a:solidFill>
                <a:effectLst>
                  <a:outerShdw blurRad="38100" dist="38100" dir="2700000" algn="tl">
                    <a:srgbClr val="FFFFFF"/>
                  </a:outerShdw>
                </a:effectLst>
                <a:sym typeface="Wingdings" pitchFamily="2" charset="2"/>
              </a:rPr>
              <a:t> 可處理更多種資料</a:t>
            </a:r>
            <a:endParaRPr lang="en-US" sz="3200" dirty="0" smtClean="0">
              <a:solidFill>
                <a:srgbClr val="000000"/>
              </a:solidFill>
              <a:effectLst>
                <a:outerShdw blurRad="38100" dist="38100" dir="2700000" algn="tl">
                  <a:srgbClr val="FFFFFF"/>
                </a:outerShdw>
              </a:effectLst>
              <a:sym typeface="Wingdings" pitchFamily="2" charset="2"/>
            </a:endParaRP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Ease of data access for less technical personnel</a:t>
            </a:r>
            <a:r>
              <a:rPr lang="zh-TW" altLang="en-US" sz="3200" dirty="0" smtClean="0">
                <a:solidFill>
                  <a:srgbClr val="000000"/>
                </a:solidFill>
                <a:effectLst>
                  <a:outerShdw blurRad="38100" dist="38100" dir="2700000" algn="tl">
                    <a:srgbClr val="FFFFFF"/>
                  </a:outerShdw>
                </a:effectLst>
                <a:sym typeface="Wingdings" pitchFamily="2" charset="2"/>
              </a:rPr>
              <a:t> 易於使用而不要太多技術細節</a:t>
            </a:r>
            <a:endParaRPr lang="en-US" sz="3200" dirty="0" smtClean="0">
              <a:solidFill>
                <a:srgbClr val="000000"/>
              </a:solidFill>
              <a:effectLst>
                <a:outerShdw blurRad="38100" dist="38100" dir="2700000" algn="tl">
                  <a:srgbClr val="FFFFFF"/>
                </a:outerShdw>
              </a:effectLst>
              <a:sym typeface="Wingdings" pitchFamily="2" charset="2"/>
            </a:endParaRP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Need for more powerful decision support platforms</a:t>
            </a:r>
            <a:r>
              <a:rPr lang="zh-TW" altLang="en-US" sz="3200" dirty="0" smtClean="0">
                <a:solidFill>
                  <a:srgbClr val="000000"/>
                </a:solidFill>
                <a:effectLst>
                  <a:outerShdw blurRad="38100" dist="38100" dir="2700000" algn="tl">
                    <a:srgbClr val="FFFFFF"/>
                  </a:outerShdw>
                </a:effectLst>
                <a:sym typeface="Wingdings" pitchFamily="2" charset="2"/>
              </a:rPr>
              <a:t> 提供更多決策支援之用</a:t>
            </a:r>
            <a:endParaRPr lang="en-US" sz="3200" dirty="0" smtClean="0">
              <a:solidFill>
                <a:srgbClr val="000000"/>
              </a:solidFill>
              <a:effectLst>
                <a:outerShdw blurRad="38100" dist="38100" dir="2700000" algn="tl">
                  <a:srgbClr val="FFFFFF"/>
                </a:outerShdw>
              </a:effectLst>
              <a:sym typeface="Wingdings" pitchFamily="2" charset="2"/>
            </a:endParaRPr>
          </a:p>
          <a:p>
            <a:pPr marL="342900" lvl="1" indent="-342900" eaLnBrk="1" fontAlgn="auto" hangingPunct="1">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1-10a  Evolution of database technologies</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5839"/>
            <a:ext cx="8912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a:t>
            </a:r>
          </a:p>
        </p:txBody>
      </p:sp>
      <p:pic>
        <p:nvPicPr>
          <p:cNvPr id="55300"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85925"/>
            <a:ext cx="8648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5410200" y="5294655"/>
            <a:ext cx="2723823" cy="646331"/>
          </a:xfrm>
          <a:prstGeom prst="rect">
            <a:avLst/>
          </a:prstGeom>
          <a:noFill/>
        </p:spPr>
        <p:txBody>
          <a:bodyPr wrap="none" rtlCol="0">
            <a:spAutoFit/>
          </a:bodyPr>
          <a:lstStyle/>
          <a:p>
            <a:r>
              <a:rPr lang="zh-TW" altLang="en-US" dirty="0" smtClean="0"/>
              <a:t>對應到程式設計中常用的</a:t>
            </a:r>
            <a:endParaRPr lang="en-US" altLang="zh-TW" dirty="0" smtClean="0"/>
          </a:p>
          <a:p>
            <a:pPr algn="ctr"/>
            <a:r>
              <a:rPr lang="en-US" altLang="zh-TW" dirty="0" smtClean="0"/>
              <a:t>graph</a:t>
            </a:r>
            <a:r>
              <a:rPr lang="zh-TW" altLang="en-US" dirty="0" smtClean="0"/>
              <a:t>資料結構</a:t>
            </a:r>
            <a:endParaRPr lang="en-US" altLang="zh-TW" dirty="0" smtClean="0"/>
          </a:p>
        </p:txBody>
      </p:sp>
      <p:sp>
        <p:nvSpPr>
          <p:cNvPr id="5" name="文字方塊 4"/>
          <p:cNvSpPr txBox="1"/>
          <p:nvPr/>
        </p:nvSpPr>
        <p:spPr>
          <a:xfrm>
            <a:off x="990600" y="5297269"/>
            <a:ext cx="2723823" cy="646331"/>
          </a:xfrm>
          <a:prstGeom prst="rect">
            <a:avLst/>
          </a:prstGeom>
          <a:noFill/>
        </p:spPr>
        <p:txBody>
          <a:bodyPr wrap="none" rtlCol="0">
            <a:spAutoFit/>
          </a:bodyPr>
          <a:lstStyle/>
          <a:p>
            <a:r>
              <a:rPr lang="zh-TW" altLang="en-US" dirty="0" smtClean="0"/>
              <a:t>對應到程式設計中常用的</a:t>
            </a:r>
            <a:endParaRPr lang="en-US" altLang="zh-TW" dirty="0" smtClean="0"/>
          </a:p>
          <a:p>
            <a:pPr algn="ctr"/>
            <a:r>
              <a:rPr lang="en-US" altLang="zh-TW" dirty="0" smtClean="0"/>
              <a:t>tree</a:t>
            </a:r>
            <a:r>
              <a:rPr lang="zh-TW" altLang="en-US" dirty="0" smtClean="0"/>
              <a:t>資料結構</a:t>
            </a:r>
            <a:endParaRPr lang="en-US" altLang="zh-TW" dirty="0" smtClean="0"/>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6324"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781175"/>
            <a:ext cx="8847137"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4642217" y="5105400"/>
            <a:ext cx="4196983" cy="646331"/>
          </a:xfrm>
          <a:prstGeom prst="rect">
            <a:avLst/>
          </a:prstGeom>
          <a:noFill/>
        </p:spPr>
        <p:txBody>
          <a:bodyPr wrap="none" rtlCol="0">
            <a:spAutoFit/>
          </a:bodyPr>
          <a:lstStyle/>
          <a:p>
            <a:r>
              <a:rPr lang="zh-TW" altLang="en-US" dirty="0" smtClean="0"/>
              <a:t>物件導向設計 </a:t>
            </a:r>
            <a:r>
              <a:rPr lang="en-US" altLang="zh-TW" dirty="0" smtClean="0"/>
              <a:t>(</a:t>
            </a:r>
            <a:r>
              <a:rPr lang="zh-TW" altLang="en-US" dirty="0" smtClean="0"/>
              <a:t>資料及動作一同封裝，</a:t>
            </a:r>
            <a:endParaRPr lang="en-US" altLang="zh-TW" dirty="0" smtClean="0"/>
          </a:p>
          <a:p>
            <a:r>
              <a:rPr lang="zh-TW" altLang="en-US" dirty="0" smtClean="0"/>
              <a:t>減少複雜度及出錯的可能，並提供繼承</a:t>
            </a:r>
            <a:r>
              <a:rPr lang="en-US" altLang="zh-TW" dirty="0" smtClean="0"/>
              <a:t>)</a:t>
            </a:r>
            <a:endParaRPr lang="zh-TW" altLang="en-US" dirty="0"/>
          </a:p>
        </p:txBody>
      </p:sp>
      <p:sp>
        <p:nvSpPr>
          <p:cNvPr id="5" name="文字方塊 4"/>
          <p:cNvSpPr txBox="1"/>
          <p:nvPr/>
        </p:nvSpPr>
        <p:spPr>
          <a:xfrm>
            <a:off x="1001309" y="5105400"/>
            <a:ext cx="2503891" cy="646331"/>
          </a:xfrm>
          <a:prstGeom prst="rect">
            <a:avLst/>
          </a:prstGeom>
          <a:noFill/>
        </p:spPr>
        <p:txBody>
          <a:bodyPr wrap="none" rtlCol="0">
            <a:spAutoFit/>
          </a:bodyPr>
          <a:lstStyle/>
          <a:p>
            <a:pPr algn="ctr"/>
            <a:r>
              <a:rPr lang="zh-TW" altLang="en-US" dirty="0" smtClean="0"/>
              <a:t>易懂</a:t>
            </a:r>
            <a:r>
              <a:rPr lang="zh-TW" altLang="en-US" dirty="0"/>
              <a:t>且</a:t>
            </a:r>
            <a:r>
              <a:rPr lang="zh-TW" altLang="en-US" dirty="0" smtClean="0"/>
              <a:t>表達能力強</a:t>
            </a:r>
            <a:endParaRPr lang="en-US" altLang="zh-TW" dirty="0" smtClean="0"/>
          </a:p>
          <a:p>
            <a:pPr algn="ctr"/>
            <a:r>
              <a:rPr lang="en-US" altLang="zh-TW" dirty="0" smtClean="0"/>
              <a:t>(</a:t>
            </a:r>
            <a:r>
              <a:rPr lang="zh-TW" altLang="en-US" dirty="0"/>
              <a:t>也</a:t>
            </a:r>
            <a:r>
              <a:rPr lang="zh-TW" altLang="en-US" dirty="0" smtClean="0"/>
              <a:t>可儲存</a:t>
            </a:r>
            <a:r>
              <a:rPr lang="en-US" altLang="zh-TW" dirty="0" smtClean="0"/>
              <a:t>tree</a:t>
            </a:r>
            <a:r>
              <a:rPr lang="zh-TW" altLang="en-US" dirty="0" smtClean="0"/>
              <a:t>及</a:t>
            </a:r>
            <a:r>
              <a:rPr lang="en-US" altLang="zh-TW" dirty="0" smtClean="0"/>
              <a:t>graph</a:t>
            </a:r>
            <a:r>
              <a:rPr lang="en-US" altLang="zh-TW" dirty="0"/>
              <a:t>)</a:t>
            </a:r>
            <a:endParaRPr lang="en-US" altLang="zh-TW" dirty="0" smtClean="0"/>
          </a:p>
        </p:txBody>
      </p:sp>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734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62088"/>
            <a:ext cx="8572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4913628" y="5410200"/>
            <a:ext cx="3315972" cy="646331"/>
          </a:xfrm>
          <a:prstGeom prst="rect">
            <a:avLst/>
          </a:prstGeom>
          <a:noFill/>
        </p:spPr>
        <p:txBody>
          <a:bodyPr wrap="none" rtlCol="0">
            <a:spAutoFit/>
          </a:bodyPr>
          <a:lstStyle/>
          <a:p>
            <a:pPr algn="ctr"/>
            <a:r>
              <a:rPr lang="zh-TW" altLang="en-US" dirty="0"/>
              <a:t>基於</a:t>
            </a:r>
            <a:r>
              <a:rPr lang="en-US" altLang="zh-TW" dirty="0"/>
              <a:t>Relational data model</a:t>
            </a:r>
            <a:r>
              <a:rPr lang="zh-TW" altLang="en-US" dirty="0"/>
              <a:t>之上</a:t>
            </a:r>
            <a:endParaRPr lang="en-US" altLang="zh-TW" dirty="0" smtClean="0"/>
          </a:p>
          <a:p>
            <a:pPr algn="ctr"/>
            <a:r>
              <a:rPr lang="zh-TW" altLang="en-US" dirty="0" smtClean="0"/>
              <a:t>常用於資料倉儲之</a:t>
            </a:r>
            <a:r>
              <a:rPr lang="zh-TW" altLang="en-US" dirty="0"/>
              <a:t>設計</a:t>
            </a:r>
          </a:p>
        </p:txBody>
      </p:sp>
      <p:sp>
        <p:nvSpPr>
          <p:cNvPr id="5" name="文字方塊 4"/>
          <p:cNvSpPr txBox="1"/>
          <p:nvPr/>
        </p:nvSpPr>
        <p:spPr>
          <a:xfrm>
            <a:off x="494028" y="5421868"/>
            <a:ext cx="3315972" cy="646331"/>
          </a:xfrm>
          <a:prstGeom prst="rect">
            <a:avLst/>
          </a:prstGeom>
          <a:noFill/>
        </p:spPr>
        <p:txBody>
          <a:bodyPr wrap="none" rtlCol="0">
            <a:spAutoFit/>
          </a:bodyPr>
          <a:lstStyle/>
          <a:p>
            <a:r>
              <a:rPr lang="zh-TW" altLang="en-US" dirty="0" smtClean="0"/>
              <a:t>基於</a:t>
            </a:r>
            <a:r>
              <a:rPr lang="en-US" altLang="zh-TW" dirty="0" smtClean="0"/>
              <a:t>Relational data model</a:t>
            </a:r>
            <a:r>
              <a:rPr lang="zh-TW" altLang="en-US" dirty="0" smtClean="0"/>
              <a:t>之上</a:t>
            </a:r>
            <a:endParaRPr lang="en-US" altLang="zh-TW" dirty="0" smtClean="0"/>
          </a:p>
          <a:p>
            <a:r>
              <a:rPr lang="zh-TW" altLang="en-US" dirty="0" smtClean="0"/>
              <a:t>常用於線上分析</a:t>
            </a:r>
            <a:r>
              <a:rPr lang="en-US" altLang="zh-TW" dirty="0"/>
              <a:t>(OLAP)</a:t>
            </a:r>
            <a:r>
              <a:rPr lang="zh-TW" altLang="en-US" dirty="0" smtClean="0"/>
              <a:t>之設計</a:t>
            </a:r>
            <a:endParaRPr lang="zh-TW" altLang="en-US"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228600"/>
            <a:ext cx="8686800" cy="838200"/>
          </a:xfrm>
        </p:spPr>
        <p:txBody>
          <a:bodyPr>
            <a:normAutofit/>
          </a:bodyPr>
          <a:lstStyle/>
          <a:p>
            <a:r>
              <a:rPr lang="zh-TW" altLang="en-US" dirty="0"/>
              <a:t>用表格表達階層</a:t>
            </a:r>
            <a:r>
              <a:rPr lang="zh-TW" altLang="en-US" dirty="0" smtClean="0"/>
              <a:t>資料 </a:t>
            </a:r>
            <a:r>
              <a:rPr lang="en-US" altLang="zh-TW" dirty="0" smtClean="0"/>
              <a:t>(</a:t>
            </a:r>
            <a:r>
              <a:rPr lang="zh-TW" altLang="en-US" dirty="0" smtClean="0"/>
              <a:t>生物資料為例</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189396405"/>
              </p:ext>
            </p:extLst>
          </p:nvPr>
        </p:nvGraphicFramePr>
        <p:xfrm>
          <a:off x="228600" y="1554163"/>
          <a:ext cx="4419600" cy="4313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57270793"/>
              </p:ext>
            </p:extLst>
          </p:nvPr>
        </p:nvGraphicFramePr>
        <p:xfrm>
          <a:off x="5181600" y="2743200"/>
          <a:ext cx="3643500" cy="2595880"/>
        </p:xfrm>
        <a:graphic>
          <a:graphicData uri="http://schemas.openxmlformats.org/drawingml/2006/table">
            <a:tbl>
              <a:tblPr firstRow="1" bandRow="1">
                <a:tableStyleId>{7E9639D4-E3E2-4D34-9284-5A2195B3D0D7}</a:tableStyleId>
              </a:tblPr>
              <a:tblGrid>
                <a:gridCol w="2095500">
                  <a:extLst>
                    <a:ext uri="{9D8B030D-6E8A-4147-A177-3AD203B41FA5}">
                      <a16:colId xmlns:a16="http://schemas.microsoft.com/office/drawing/2014/main" val="3093130089"/>
                    </a:ext>
                  </a:extLst>
                </a:gridCol>
                <a:gridCol w="1548000">
                  <a:extLst>
                    <a:ext uri="{9D8B030D-6E8A-4147-A177-3AD203B41FA5}">
                      <a16:colId xmlns:a16="http://schemas.microsoft.com/office/drawing/2014/main" val="2232819021"/>
                    </a:ext>
                  </a:extLst>
                </a:gridCol>
              </a:tblGrid>
              <a:tr h="370840">
                <a:tc>
                  <a:txBody>
                    <a:bodyPr/>
                    <a:lstStyle/>
                    <a:p>
                      <a:r>
                        <a:rPr lang="zh-TW" altLang="en-US" sz="1400" dirty="0" smtClean="0"/>
                        <a:t>名稱</a:t>
                      </a:r>
                      <a:endParaRPr lang="zh-TW" altLang="en-US" sz="1400" dirty="0"/>
                    </a:p>
                  </a:txBody>
                  <a:tcPr/>
                </a:tc>
                <a:tc>
                  <a:txBody>
                    <a:bodyPr/>
                    <a:lstStyle/>
                    <a:p>
                      <a:r>
                        <a:rPr lang="zh-TW" altLang="en-US" sz="1400" dirty="0" smtClean="0"/>
                        <a:t>上層</a:t>
                      </a:r>
                      <a:endParaRPr lang="zh-TW" altLang="en-US" sz="1400" dirty="0"/>
                    </a:p>
                  </a:txBody>
                  <a:tcPr/>
                </a:tc>
                <a:extLst>
                  <a:ext uri="{0D108BD9-81ED-4DB2-BD59-A6C34878D82A}">
                    <a16:rowId xmlns:a16="http://schemas.microsoft.com/office/drawing/2014/main" val="140126303"/>
                  </a:ext>
                </a:extLst>
              </a:tr>
              <a:tr h="370840">
                <a:tc>
                  <a:txBody>
                    <a:bodyPr/>
                    <a:lstStyle/>
                    <a:p>
                      <a:r>
                        <a:rPr lang="en-US" altLang="zh-TW" sz="1400" dirty="0" smtClean="0"/>
                        <a:t>Life</a:t>
                      </a:r>
                      <a:r>
                        <a:rPr lang="zh-TW" altLang="en-US" sz="1400" dirty="0" smtClean="0"/>
                        <a:t>生物</a:t>
                      </a:r>
                    </a:p>
                  </a:txBody>
                  <a:tcPr>
                    <a:solidFill>
                      <a:schemeClr val="bg1"/>
                    </a:solidFill>
                  </a:tcPr>
                </a:tc>
                <a:tc>
                  <a:txBody>
                    <a:bodyPr/>
                    <a:lstStyle/>
                    <a:p>
                      <a:r>
                        <a:rPr lang="en-US" altLang="zh-TW" sz="1400" dirty="0" smtClean="0"/>
                        <a:t>(</a:t>
                      </a:r>
                      <a:r>
                        <a:rPr lang="zh-TW" altLang="en-US" sz="1400" dirty="0" smtClean="0"/>
                        <a:t>無</a:t>
                      </a:r>
                      <a:r>
                        <a:rPr lang="en-US" altLang="zh-TW" sz="1400" dirty="0" smtClean="0"/>
                        <a:t>)</a:t>
                      </a:r>
                      <a:endParaRPr lang="zh-TW" altLang="en-US" sz="1400" dirty="0"/>
                    </a:p>
                  </a:txBody>
                  <a:tcPr>
                    <a:solidFill>
                      <a:schemeClr val="bg1"/>
                    </a:solidFill>
                  </a:tcPr>
                </a:tc>
                <a:extLst>
                  <a:ext uri="{0D108BD9-81ED-4DB2-BD59-A6C34878D82A}">
                    <a16:rowId xmlns:a16="http://schemas.microsoft.com/office/drawing/2014/main" val="2877987604"/>
                  </a:ext>
                </a:extLst>
              </a:tr>
              <a:tr h="370840">
                <a:tc>
                  <a:txBody>
                    <a:bodyPr/>
                    <a:lstStyle/>
                    <a:p>
                      <a:r>
                        <a:rPr lang="en-US" altLang="zh-TW" sz="1400" dirty="0" smtClean="0"/>
                        <a:t>Animalia</a:t>
                      </a:r>
                      <a:r>
                        <a:rPr lang="zh-TW" altLang="en-US" sz="1400" dirty="0" smtClean="0"/>
                        <a:t>動物界</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Life</a:t>
                      </a:r>
                      <a:r>
                        <a:rPr lang="zh-TW" altLang="en-US" sz="1400" dirty="0" smtClean="0"/>
                        <a:t>生物</a:t>
                      </a:r>
                    </a:p>
                  </a:txBody>
                  <a:tcPr>
                    <a:solidFill>
                      <a:schemeClr val="bg1"/>
                    </a:solidFill>
                  </a:tcPr>
                </a:tc>
                <a:extLst>
                  <a:ext uri="{0D108BD9-81ED-4DB2-BD59-A6C34878D82A}">
                    <a16:rowId xmlns:a16="http://schemas.microsoft.com/office/drawing/2014/main" val="2000981150"/>
                  </a:ext>
                </a:extLst>
              </a:tr>
              <a:tr h="370840">
                <a:tc>
                  <a:txBody>
                    <a:bodyPr/>
                    <a:lstStyle/>
                    <a:p>
                      <a:r>
                        <a:rPr lang="en-US" altLang="zh-TW" sz="1400" dirty="0" smtClean="0"/>
                        <a:t>Plantae</a:t>
                      </a:r>
                      <a:r>
                        <a:rPr lang="zh-TW" altLang="en-US" sz="1400" dirty="0" smtClean="0"/>
                        <a:t>植物界</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Life</a:t>
                      </a:r>
                      <a:r>
                        <a:rPr lang="zh-TW" altLang="en-US" sz="1400" dirty="0" smtClean="0"/>
                        <a:t>生物</a:t>
                      </a:r>
                    </a:p>
                  </a:txBody>
                  <a:tcPr>
                    <a:solidFill>
                      <a:schemeClr val="bg1"/>
                    </a:solidFill>
                  </a:tcPr>
                </a:tc>
                <a:extLst>
                  <a:ext uri="{0D108BD9-81ED-4DB2-BD59-A6C34878D82A}">
                    <a16:rowId xmlns:a16="http://schemas.microsoft.com/office/drawing/2014/main" val="11384696"/>
                  </a:ext>
                </a:extLst>
              </a:tr>
              <a:tr h="370840">
                <a:tc>
                  <a:txBody>
                    <a:bodyPr/>
                    <a:lstStyle/>
                    <a:p>
                      <a:r>
                        <a:rPr lang="en-US" altLang="zh-TW" sz="1400" dirty="0" smtClean="0"/>
                        <a:t>Micro-organism</a:t>
                      </a:r>
                      <a:r>
                        <a:rPr lang="zh-TW" altLang="en-US" sz="1400" dirty="0" smtClean="0"/>
                        <a:t>微生物界</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Life</a:t>
                      </a:r>
                      <a:r>
                        <a:rPr lang="zh-TW" altLang="en-US" sz="1400" dirty="0" smtClean="0"/>
                        <a:t>生物</a:t>
                      </a:r>
                    </a:p>
                  </a:txBody>
                  <a:tcPr>
                    <a:solidFill>
                      <a:schemeClr val="bg1"/>
                    </a:solidFill>
                  </a:tcPr>
                </a:tc>
                <a:extLst>
                  <a:ext uri="{0D108BD9-81ED-4DB2-BD59-A6C34878D82A}">
                    <a16:rowId xmlns:a16="http://schemas.microsoft.com/office/drawing/2014/main" val="2223290586"/>
                  </a:ext>
                </a:extLst>
              </a:tr>
              <a:tr h="370840">
                <a:tc>
                  <a:txBody>
                    <a:bodyPr/>
                    <a:lstStyle/>
                    <a:p>
                      <a:r>
                        <a:rPr lang="en-US" altLang="zh-TW" sz="1400" dirty="0" smtClean="0"/>
                        <a:t>Invertebrate</a:t>
                      </a:r>
                      <a:r>
                        <a:rPr lang="zh-TW" altLang="en-US" sz="1400" dirty="0" smtClean="0"/>
                        <a:t>無脊椎動物</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Animalia</a:t>
                      </a:r>
                      <a:r>
                        <a:rPr lang="zh-TW" altLang="en-US" sz="1400" dirty="0" smtClean="0"/>
                        <a:t>動物界</a:t>
                      </a:r>
                    </a:p>
                  </a:txBody>
                  <a:tcPr>
                    <a:solidFill>
                      <a:schemeClr val="bg1"/>
                    </a:solidFill>
                  </a:tcPr>
                </a:tc>
                <a:extLst>
                  <a:ext uri="{0D108BD9-81ED-4DB2-BD59-A6C34878D82A}">
                    <a16:rowId xmlns:a16="http://schemas.microsoft.com/office/drawing/2014/main" val="1800174914"/>
                  </a:ext>
                </a:extLst>
              </a:tr>
              <a:tr h="370840">
                <a:tc>
                  <a:txBody>
                    <a:bodyPr/>
                    <a:lstStyle/>
                    <a:p>
                      <a:r>
                        <a:rPr lang="en-US" altLang="zh-TW" sz="1400" dirty="0" smtClean="0"/>
                        <a:t>Chordata</a:t>
                      </a:r>
                      <a:r>
                        <a:rPr lang="zh-TW" altLang="en-US" sz="1400" dirty="0" smtClean="0"/>
                        <a:t>脊椎動物</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Animalia</a:t>
                      </a:r>
                      <a:r>
                        <a:rPr lang="zh-TW" altLang="en-US" sz="1400" dirty="0" smtClean="0"/>
                        <a:t>動物界</a:t>
                      </a:r>
                    </a:p>
                  </a:txBody>
                  <a:tcPr>
                    <a:solidFill>
                      <a:schemeClr val="bg1"/>
                    </a:solidFill>
                  </a:tcPr>
                </a:tc>
                <a:extLst>
                  <a:ext uri="{0D108BD9-81ED-4DB2-BD59-A6C34878D82A}">
                    <a16:rowId xmlns:a16="http://schemas.microsoft.com/office/drawing/2014/main" val="3023292778"/>
                  </a:ext>
                </a:extLst>
              </a:tr>
            </a:tbl>
          </a:graphicData>
        </a:graphic>
      </p:graphicFrame>
      <p:sp>
        <p:nvSpPr>
          <p:cNvPr id="7" name="向下箭號 6"/>
          <p:cNvSpPr/>
          <p:nvPr/>
        </p:nvSpPr>
        <p:spPr>
          <a:xfrm rot="16200000">
            <a:off x="4285488" y="3867912"/>
            <a:ext cx="484632" cy="97840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15583075"/>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228600"/>
            <a:ext cx="8686800" cy="838200"/>
          </a:xfrm>
        </p:spPr>
        <p:txBody>
          <a:bodyPr>
            <a:normAutofit/>
          </a:bodyPr>
          <a:lstStyle/>
          <a:p>
            <a:r>
              <a:rPr lang="zh-TW" altLang="en-US" dirty="0"/>
              <a:t>用表格</a:t>
            </a:r>
            <a:r>
              <a:rPr lang="zh-TW" altLang="en-US" dirty="0" smtClean="0"/>
              <a:t>表達</a:t>
            </a:r>
            <a:r>
              <a:rPr lang="zh-TW" altLang="en-US" dirty="0"/>
              <a:t>網路</a:t>
            </a:r>
            <a:r>
              <a:rPr lang="zh-TW" altLang="en-US" dirty="0" smtClean="0"/>
              <a:t>資料 </a:t>
            </a:r>
            <a:r>
              <a:rPr lang="en-US" altLang="zh-TW" dirty="0" smtClean="0"/>
              <a:t>(</a:t>
            </a:r>
            <a:r>
              <a:rPr lang="zh-TW" altLang="en-US" dirty="0" smtClean="0"/>
              <a:t>匯款關係為例</a:t>
            </a:r>
            <a:r>
              <a:rPr lang="en-US" altLang="zh-TW" dirty="0" smtClean="0"/>
              <a:t>)</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73259413"/>
              </p:ext>
            </p:extLst>
          </p:nvPr>
        </p:nvGraphicFramePr>
        <p:xfrm>
          <a:off x="5595000" y="3937000"/>
          <a:ext cx="3168000" cy="1854200"/>
        </p:xfrm>
        <a:graphic>
          <a:graphicData uri="http://schemas.openxmlformats.org/drawingml/2006/table">
            <a:tbl>
              <a:tblPr firstRow="1" bandRow="1">
                <a:tableStyleId>{7E9639D4-E3E2-4D34-9284-5A2195B3D0D7}</a:tableStyleId>
              </a:tblPr>
              <a:tblGrid>
                <a:gridCol w="1584000">
                  <a:extLst>
                    <a:ext uri="{9D8B030D-6E8A-4147-A177-3AD203B41FA5}">
                      <a16:colId xmlns:a16="http://schemas.microsoft.com/office/drawing/2014/main" val="3093130089"/>
                    </a:ext>
                  </a:extLst>
                </a:gridCol>
                <a:gridCol w="1584000">
                  <a:extLst>
                    <a:ext uri="{9D8B030D-6E8A-4147-A177-3AD203B41FA5}">
                      <a16:colId xmlns:a16="http://schemas.microsoft.com/office/drawing/2014/main" val="2232819021"/>
                    </a:ext>
                  </a:extLst>
                </a:gridCol>
              </a:tblGrid>
              <a:tr h="370840">
                <a:tc>
                  <a:txBody>
                    <a:bodyPr/>
                    <a:lstStyle/>
                    <a:p>
                      <a:r>
                        <a:rPr lang="en-US" altLang="zh-TW" sz="1400" dirty="0" smtClean="0"/>
                        <a:t>From</a:t>
                      </a:r>
                      <a:endParaRPr lang="zh-TW" altLang="en-US" sz="1400" dirty="0"/>
                    </a:p>
                  </a:txBody>
                  <a:tcPr/>
                </a:tc>
                <a:tc>
                  <a:txBody>
                    <a:bodyPr/>
                    <a:lstStyle/>
                    <a:p>
                      <a:r>
                        <a:rPr lang="en-US" altLang="zh-TW" sz="1400" dirty="0" smtClean="0"/>
                        <a:t>To</a:t>
                      </a:r>
                      <a:endParaRPr lang="zh-TW" altLang="en-US" sz="1400" dirty="0"/>
                    </a:p>
                  </a:txBody>
                  <a:tcPr/>
                </a:tc>
                <a:extLst>
                  <a:ext uri="{0D108BD9-81ED-4DB2-BD59-A6C34878D82A}">
                    <a16:rowId xmlns:a16="http://schemas.microsoft.com/office/drawing/2014/main" val="140126303"/>
                  </a:ext>
                </a:extLst>
              </a:tr>
              <a:tr h="370840">
                <a:tc>
                  <a:txBody>
                    <a:bodyPr/>
                    <a:lstStyle/>
                    <a:p>
                      <a:r>
                        <a:rPr lang="en-US" altLang="zh-TW" sz="1400" dirty="0" smtClean="0"/>
                        <a:t>John</a:t>
                      </a:r>
                      <a:endParaRPr lang="zh-TW" altLang="en-US" sz="1400" dirty="0" smtClean="0"/>
                    </a:p>
                  </a:txBody>
                  <a:tcPr>
                    <a:solidFill>
                      <a:schemeClr val="bg1"/>
                    </a:solidFill>
                  </a:tcPr>
                </a:tc>
                <a:tc>
                  <a:txBody>
                    <a:bodyPr/>
                    <a:lstStyle/>
                    <a:p>
                      <a:r>
                        <a:rPr lang="en-US" altLang="zh-TW" sz="1400" dirty="0" smtClean="0"/>
                        <a:t>Mary</a:t>
                      </a:r>
                      <a:endParaRPr lang="zh-TW" altLang="en-US" sz="1400" dirty="0"/>
                    </a:p>
                  </a:txBody>
                  <a:tcPr>
                    <a:solidFill>
                      <a:schemeClr val="bg1"/>
                    </a:solidFill>
                  </a:tcPr>
                </a:tc>
                <a:extLst>
                  <a:ext uri="{0D108BD9-81ED-4DB2-BD59-A6C34878D82A}">
                    <a16:rowId xmlns:a16="http://schemas.microsoft.com/office/drawing/2014/main" val="2877987604"/>
                  </a:ext>
                </a:extLst>
              </a:tr>
              <a:tr h="370840">
                <a:tc>
                  <a:txBody>
                    <a:bodyPr/>
                    <a:lstStyle/>
                    <a:p>
                      <a:r>
                        <a:rPr lang="en-US" altLang="zh-TW" sz="1400" dirty="0" smtClean="0"/>
                        <a:t>John</a:t>
                      </a:r>
                      <a:endParaRPr lang="zh-TW" altLang="en-US" sz="1400" dirty="0" smtClean="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Michael</a:t>
                      </a:r>
                      <a:endParaRPr lang="zh-TW" altLang="en-US" sz="1400" dirty="0" smtClean="0"/>
                    </a:p>
                  </a:txBody>
                  <a:tcPr>
                    <a:solidFill>
                      <a:schemeClr val="bg1"/>
                    </a:solidFill>
                  </a:tcPr>
                </a:tc>
                <a:extLst>
                  <a:ext uri="{0D108BD9-81ED-4DB2-BD59-A6C34878D82A}">
                    <a16:rowId xmlns:a16="http://schemas.microsoft.com/office/drawing/2014/main" val="2000981150"/>
                  </a:ext>
                </a:extLst>
              </a:tr>
              <a:tr h="370840">
                <a:tc>
                  <a:txBody>
                    <a:bodyPr/>
                    <a:lstStyle/>
                    <a:p>
                      <a:r>
                        <a:rPr lang="en-US" altLang="zh-TW" sz="1400" dirty="0" smtClean="0"/>
                        <a:t>Bob</a:t>
                      </a:r>
                      <a:endParaRPr lang="zh-TW" altLang="en-US" sz="1400" dirty="0" smtClean="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Mary</a:t>
                      </a:r>
                      <a:endParaRPr lang="zh-TW" altLang="en-US" sz="1400" dirty="0" smtClean="0"/>
                    </a:p>
                  </a:txBody>
                  <a:tcPr>
                    <a:solidFill>
                      <a:schemeClr val="bg1"/>
                    </a:solidFill>
                  </a:tcPr>
                </a:tc>
                <a:extLst>
                  <a:ext uri="{0D108BD9-81ED-4DB2-BD59-A6C34878D82A}">
                    <a16:rowId xmlns:a16="http://schemas.microsoft.com/office/drawing/2014/main" val="11384696"/>
                  </a:ext>
                </a:extLst>
              </a:tr>
              <a:tr h="370840">
                <a:tc>
                  <a:txBody>
                    <a:bodyPr/>
                    <a:lstStyle/>
                    <a:p>
                      <a:r>
                        <a:rPr lang="en-US" altLang="zh-TW" sz="1400" dirty="0" smtClean="0"/>
                        <a:t>Mary</a:t>
                      </a:r>
                      <a:endParaRPr lang="zh-TW" altLang="en-US" sz="1400" dirty="0" smtClean="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Michael</a:t>
                      </a:r>
                      <a:endParaRPr lang="zh-TW" altLang="en-US" sz="1400" dirty="0" smtClean="0"/>
                    </a:p>
                  </a:txBody>
                  <a:tcPr>
                    <a:solidFill>
                      <a:schemeClr val="bg1"/>
                    </a:solidFill>
                  </a:tcPr>
                </a:tc>
                <a:extLst>
                  <a:ext uri="{0D108BD9-81ED-4DB2-BD59-A6C34878D82A}">
                    <a16:rowId xmlns:a16="http://schemas.microsoft.com/office/drawing/2014/main" val="2223290586"/>
                  </a:ext>
                </a:extLst>
              </a:tr>
            </a:tbl>
          </a:graphicData>
        </a:graphic>
      </p:graphicFrame>
      <p:sp>
        <p:nvSpPr>
          <p:cNvPr id="6" name="矩形 5"/>
          <p:cNvSpPr/>
          <p:nvPr/>
        </p:nvSpPr>
        <p:spPr>
          <a:xfrm>
            <a:off x="1812974" y="2514600"/>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John</a:t>
            </a:r>
            <a:endParaRPr lang="zh-TW" altLang="en-US" dirty="0">
              <a:solidFill>
                <a:schemeClr val="tx1"/>
              </a:solidFill>
            </a:endParaRPr>
          </a:p>
        </p:txBody>
      </p:sp>
      <p:sp>
        <p:nvSpPr>
          <p:cNvPr id="7" name="矩形 6"/>
          <p:cNvSpPr/>
          <p:nvPr/>
        </p:nvSpPr>
        <p:spPr>
          <a:xfrm>
            <a:off x="3184574" y="3429000"/>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Mary</a:t>
            </a:r>
            <a:endParaRPr lang="zh-TW" altLang="en-US" dirty="0">
              <a:solidFill>
                <a:schemeClr val="tx1"/>
              </a:solidFill>
            </a:endParaRPr>
          </a:p>
        </p:txBody>
      </p:sp>
      <p:sp>
        <p:nvSpPr>
          <p:cNvPr id="8" name="矩形 7"/>
          <p:cNvSpPr/>
          <p:nvPr/>
        </p:nvSpPr>
        <p:spPr>
          <a:xfrm>
            <a:off x="327074" y="3429000"/>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Bob</a:t>
            </a:r>
            <a:endParaRPr lang="zh-TW" altLang="en-US" dirty="0">
              <a:solidFill>
                <a:schemeClr val="tx1"/>
              </a:solidFill>
            </a:endParaRPr>
          </a:p>
        </p:txBody>
      </p:sp>
      <p:sp>
        <p:nvSpPr>
          <p:cNvPr id="9" name="矩形 8"/>
          <p:cNvSpPr/>
          <p:nvPr/>
        </p:nvSpPr>
        <p:spPr>
          <a:xfrm>
            <a:off x="1812974" y="4452424"/>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Michael</a:t>
            </a:r>
            <a:endParaRPr lang="zh-TW" altLang="en-US" dirty="0">
              <a:solidFill>
                <a:schemeClr val="tx1"/>
              </a:solidFill>
            </a:endParaRPr>
          </a:p>
        </p:txBody>
      </p:sp>
      <p:cxnSp>
        <p:nvCxnSpPr>
          <p:cNvPr id="11" name="直線接點 10"/>
          <p:cNvCxnSpPr>
            <a:stCxn id="6" idx="2"/>
            <a:endCxn id="9" idx="0"/>
          </p:cNvCxnSpPr>
          <p:nvPr/>
        </p:nvCxnSpPr>
        <p:spPr>
          <a:xfrm>
            <a:off x="2308274" y="3124200"/>
            <a:ext cx="0" cy="132822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線接點 12"/>
          <p:cNvCxnSpPr>
            <a:stCxn id="6" idx="3"/>
            <a:endCxn id="7" idx="0"/>
          </p:cNvCxnSpPr>
          <p:nvPr/>
        </p:nvCxnSpPr>
        <p:spPr>
          <a:xfrm>
            <a:off x="2803574" y="2819400"/>
            <a:ext cx="876300" cy="60960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線接點 13"/>
          <p:cNvCxnSpPr>
            <a:stCxn id="8" idx="3"/>
            <a:endCxn id="7" idx="1"/>
          </p:cNvCxnSpPr>
          <p:nvPr/>
        </p:nvCxnSpPr>
        <p:spPr>
          <a:xfrm>
            <a:off x="1317674" y="3733800"/>
            <a:ext cx="186690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接點 16"/>
          <p:cNvCxnSpPr>
            <a:stCxn id="7" idx="2"/>
            <a:endCxn id="9" idx="3"/>
          </p:cNvCxnSpPr>
          <p:nvPr/>
        </p:nvCxnSpPr>
        <p:spPr>
          <a:xfrm flipH="1">
            <a:off x="2803574" y="4038600"/>
            <a:ext cx="876300" cy="71862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14132708"/>
              </p:ext>
            </p:extLst>
          </p:nvPr>
        </p:nvGraphicFramePr>
        <p:xfrm>
          <a:off x="5599689" y="1828995"/>
          <a:ext cx="1584000" cy="1854200"/>
        </p:xfrm>
        <a:graphic>
          <a:graphicData uri="http://schemas.openxmlformats.org/drawingml/2006/table">
            <a:tbl>
              <a:tblPr firstRow="1" bandRow="1">
                <a:tableStyleId>{7E9639D4-E3E2-4D34-9284-5A2195B3D0D7}</a:tableStyleId>
              </a:tblPr>
              <a:tblGrid>
                <a:gridCol w="1584000">
                  <a:extLst>
                    <a:ext uri="{9D8B030D-6E8A-4147-A177-3AD203B41FA5}">
                      <a16:colId xmlns:a16="http://schemas.microsoft.com/office/drawing/2014/main" val="3093130089"/>
                    </a:ext>
                  </a:extLst>
                </a:gridCol>
              </a:tblGrid>
              <a:tr h="370840">
                <a:tc>
                  <a:txBody>
                    <a:bodyPr/>
                    <a:lstStyle/>
                    <a:p>
                      <a:r>
                        <a:rPr lang="en-US" altLang="zh-TW" sz="1400" dirty="0" smtClean="0"/>
                        <a:t>Name</a:t>
                      </a:r>
                      <a:endParaRPr lang="zh-TW" altLang="en-US" sz="1400" dirty="0"/>
                    </a:p>
                  </a:txBody>
                  <a:tcPr/>
                </a:tc>
                <a:extLst>
                  <a:ext uri="{0D108BD9-81ED-4DB2-BD59-A6C34878D82A}">
                    <a16:rowId xmlns:a16="http://schemas.microsoft.com/office/drawing/2014/main" val="140126303"/>
                  </a:ext>
                </a:extLst>
              </a:tr>
              <a:tr h="370840">
                <a:tc>
                  <a:txBody>
                    <a:bodyPr/>
                    <a:lstStyle/>
                    <a:p>
                      <a:r>
                        <a:rPr lang="en-US" altLang="zh-TW" sz="1400" dirty="0" smtClean="0"/>
                        <a:t>John</a:t>
                      </a:r>
                      <a:endParaRPr lang="zh-TW" altLang="en-US" sz="1400" dirty="0" smtClean="0"/>
                    </a:p>
                  </a:txBody>
                  <a:tcPr>
                    <a:solidFill>
                      <a:schemeClr val="bg1"/>
                    </a:solidFill>
                  </a:tcPr>
                </a:tc>
                <a:extLst>
                  <a:ext uri="{0D108BD9-81ED-4DB2-BD59-A6C34878D82A}">
                    <a16:rowId xmlns:a16="http://schemas.microsoft.com/office/drawing/2014/main" val="2877987604"/>
                  </a:ext>
                </a:extLst>
              </a:tr>
              <a:tr h="370840">
                <a:tc>
                  <a:txBody>
                    <a:bodyPr/>
                    <a:lstStyle/>
                    <a:p>
                      <a:r>
                        <a:rPr lang="en-US" altLang="zh-TW" sz="1400" dirty="0" smtClean="0"/>
                        <a:t>Bob</a:t>
                      </a:r>
                      <a:endParaRPr lang="zh-TW" altLang="en-US" sz="1400" dirty="0" smtClean="0"/>
                    </a:p>
                  </a:txBody>
                  <a:tcPr>
                    <a:solidFill>
                      <a:schemeClr val="bg1"/>
                    </a:solidFill>
                  </a:tcPr>
                </a:tc>
                <a:extLst>
                  <a:ext uri="{0D108BD9-81ED-4DB2-BD59-A6C34878D82A}">
                    <a16:rowId xmlns:a16="http://schemas.microsoft.com/office/drawing/2014/main" val="2000981150"/>
                  </a:ext>
                </a:extLst>
              </a:tr>
              <a:tr h="370840">
                <a:tc>
                  <a:txBody>
                    <a:bodyPr/>
                    <a:lstStyle/>
                    <a:p>
                      <a:r>
                        <a:rPr lang="en-US" altLang="zh-TW" sz="1400" dirty="0" smtClean="0"/>
                        <a:t>Mary</a:t>
                      </a:r>
                      <a:endParaRPr lang="zh-TW" altLang="en-US" sz="1400" dirty="0" smtClean="0"/>
                    </a:p>
                  </a:txBody>
                  <a:tcPr>
                    <a:solidFill>
                      <a:schemeClr val="bg1"/>
                    </a:solidFill>
                  </a:tcPr>
                </a:tc>
                <a:extLst>
                  <a:ext uri="{0D108BD9-81ED-4DB2-BD59-A6C34878D82A}">
                    <a16:rowId xmlns:a16="http://schemas.microsoft.com/office/drawing/2014/main" val="11384696"/>
                  </a:ext>
                </a:extLst>
              </a:tr>
              <a:tr h="370840">
                <a:tc>
                  <a:txBody>
                    <a:bodyPr/>
                    <a:lstStyle/>
                    <a:p>
                      <a:r>
                        <a:rPr lang="en-US" altLang="zh-TW" sz="1400" dirty="0" smtClean="0"/>
                        <a:t>Michael</a:t>
                      </a:r>
                      <a:endParaRPr lang="zh-TW" altLang="en-US" sz="1400" dirty="0" smtClean="0"/>
                    </a:p>
                  </a:txBody>
                  <a:tcPr>
                    <a:solidFill>
                      <a:schemeClr val="bg1"/>
                    </a:solidFill>
                  </a:tcPr>
                </a:tc>
                <a:extLst>
                  <a:ext uri="{0D108BD9-81ED-4DB2-BD59-A6C34878D82A}">
                    <a16:rowId xmlns:a16="http://schemas.microsoft.com/office/drawing/2014/main" val="2223290586"/>
                  </a:ext>
                </a:extLst>
              </a:tr>
            </a:tbl>
          </a:graphicData>
        </a:graphic>
      </p:graphicFrame>
      <p:sp>
        <p:nvSpPr>
          <p:cNvPr id="32" name="向下箭號 31"/>
          <p:cNvSpPr/>
          <p:nvPr/>
        </p:nvSpPr>
        <p:spPr>
          <a:xfrm rot="16200000">
            <a:off x="4590288" y="3224237"/>
            <a:ext cx="484632" cy="97840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4340770"/>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228600"/>
            <a:ext cx="8686800" cy="838200"/>
          </a:xfrm>
        </p:spPr>
        <p:txBody>
          <a:bodyPr>
            <a:normAutofit/>
          </a:bodyPr>
          <a:lstStyle/>
          <a:p>
            <a:r>
              <a:rPr lang="zh-TW" altLang="en-US" dirty="0"/>
              <a:t>用表格表達多維度</a:t>
            </a:r>
            <a:r>
              <a:rPr lang="zh-TW" altLang="en-US" dirty="0" smtClean="0"/>
              <a:t>資料 </a:t>
            </a:r>
            <a:r>
              <a:rPr lang="en-US" altLang="zh-TW" dirty="0" smtClean="0"/>
              <a:t>(</a:t>
            </a:r>
            <a:r>
              <a:rPr lang="zh-TW" altLang="en-US" dirty="0" smtClean="0"/>
              <a:t>銷售資料為例</a:t>
            </a:r>
            <a:r>
              <a:rPr lang="en-US" altLang="zh-TW" dirty="0" smtClean="0"/>
              <a:t>)</a:t>
            </a:r>
            <a:endParaRPr lang="zh-TW" altLang="en-US" dirty="0"/>
          </a:p>
        </p:txBody>
      </p:sp>
      <p:pic>
        <p:nvPicPr>
          <p:cNvPr id="3" name="圖片 2"/>
          <p:cNvPicPr>
            <a:picLocks noChangeAspect="1"/>
          </p:cNvPicPr>
          <p:nvPr/>
        </p:nvPicPr>
        <p:blipFill>
          <a:blip r:embed="rId3"/>
          <a:stretch>
            <a:fillRect/>
          </a:stretch>
        </p:blipFill>
        <p:spPr>
          <a:xfrm>
            <a:off x="760583" y="1168468"/>
            <a:ext cx="2971800" cy="2772618"/>
          </a:xfrm>
          <a:prstGeom prst="rect">
            <a:avLst/>
          </a:prstGeom>
        </p:spPr>
      </p:pic>
      <p:graphicFrame>
        <p:nvGraphicFramePr>
          <p:cNvPr id="18" name="物件 17"/>
          <p:cNvGraphicFramePr>
            <a:graphicFrameLocks noChangeAspect="1"/>
          </p:cNvGraphicFramePr>
          <p:nvPr>
            <p:extLst>
              <p:ext uri="{D42A27DB-BD31-4B8C-83A1-F6EECF244321}">
                <p14:modId xmlns:p14="http://schemas.microsoft.com/office/powerpoint/2010/main" val="1485358608"/>
              </p:ext>
            </p:extLst>
          </p:nvPr>
        </p:nvGraphicFramePr>
        <p:xfrm>
          <a:off x="5715000" y="1295400"/>
          <a:ext cx="3200400" cy="4270680"/>
        </p:xfrm>
        <a:graphic>
          <a:graphicData uri="http://schemas.openxmlformats.org/presentationml/2006/ole">
            <mc:AlternateContent xmlns:mc="http://schemas.openxmlformats.org/markup-compatibility/2006">
              <mc:Choice xmlns:v="urn:schemas-microsoft-com:vml" Requires="v">
                <p:oleObj spid="_x0000_s1026" name="工作表" r:id="rId4" imgW="2919259" imgH="3895565" progId="Excel.Sheet.12">
                  <p:embed/>
                </p:oleObj>
              </mc:Choice>
              <mc:Fallback>
                <p:oleObj name="工作表" r:id="rId4" imgW="2919259" imgH="3895565" progId="Excel.Sheet.12">
                  <p:embed/>
                  <p:pic>
                    <p:nvPicPr>
                      <p:cNvPr id="0" name=""/>
                      <p:cNvPicPr/>
                      <p:nvPr/>
                    </p:nvPicPr>
                    <p:blipFill>
                      <a:blip r:embed="rId5"/>
                      <a:stretch>
                        <a:fillRect/>
                      </a:stretch>
                    </p:blipFill>
                    <p:spPr>
                      <a:xfrm>
                        <a:off x="5715000" y="1295400"/>
                        <a:ext cx="3200400" cy="4270680"/>
                      </a:xfrm>
                      <a:prstGeom prst="rect">
                        <a:avLst/>
                      </a:prstGeom>
                    </p:spPr>
                  </p:pic>
                </p:oleObj>
              </mc:Fallback>
            </mc:AlternateContent>
          </a:graphicData>
        </a:graphic>
      </p:graphicFrame>
      <p:graphicFrame>
        <p:nvGraphicFramePr>
          <p:cNvPr id="19" name="物件 18"/>
          <p:cNvGraphicFramePr>
            <a:graphicFrameLocks noChangeAspect="1"/>
          </p:cNvGraphicFramePr>
          <p:nvPr>
            <p:extLst>
              <p:ext uri="{D42A27DB-BD31-4B8C-83A1-F6EECF244321}">
                <p14:modId xmlns:p14="http://schemas.microsoft.com/office/powerpoint/2010/main" val="770766191"/>
              </p:ext>
            </p:extLst>
          </p:nvPr>
        </p:nvGraphicFramePr>
        <p:xfrm>
          <a:off x="1981200" y="4495800"/>
          <a:ext cx="3200400" cy="2250199"/>
        </p:xfrm>
        <a:graphic>
          <a:graphicData uri="http://schemas.openxmlformats.org/presentationml/2006/ole">
            <mc:AlternateContent xmlns:mc="http://schemas.openxmlformats.org/markup-compatibility/2006">
              <mc:Choice xmlns:v="urn:schemas-microsoft-com:vml" Requires="v">
                <p:oleObj spid="_x0000_s1027" name="工作表" r:id="rId6" imgW="2919259" imgH="2052717" progId="Excel.Sheet.12">
                  <p:embed/>
                </p:oleObj>
              </mc:Choice>
              <mc:Fallback>
                <p:oleObj name="工作表" r:id="rId6" imgW="2919259" imgH="2052717" progId="Excel.Sheet.12">
                  <p:embed/>
                  <p:pic>
                    <p:nvPicPr>
                      <p:cNvPr id="0" name=""/>
                      <p:cNvPicPr/>
                      <p:nvPr/>
                    </p:nvPicPr>
                    <p:blipFill>
                      <a:blip r:embed="rId7"/>
                      <a:stretch>
                        <a:fillRect/>
                      </a:stretch>
                    </p:blipFill>
                    <p:spPr>
                      <a:xfrm>
                        <a:off x="1981200" y="4495800"/>
                        <a:ext cx="3200400" cy="2250199"/>
                      </a:xfrm>
                      <a:prstGeom prst="rect">
                        <a:avLst/>
                      </a:prstGeom>
                    </p:spPr>
                  </p:pic>
                </p:oleObj>
              </mc:Fallback>
            </mc:AlternateContent>
          </a:graphicData>
        </a:graphic>
      </p:graphicFrame>
      <p:sp>
        <p:nvSpPr>
          <p:cNvPr id="20" name="向下箭號 19"/>
          <p:cNvSpPr/>
          <p:nvPr/>
        </p:nvSpPr>
        <p:spPr>
          <a:xfrm rot="16200000">
            <a:off x="4405884" y="2420112"/>
            <a:ext cx="484632" cy="97840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下箭號 21"/>
          <p:cNvSpPr/>
          <p:nvPr/>
        </p:nvSpPr>
        <p:spPr>
          <a:xfrm rot="19040990">
            <a:off x="4211096" y="3330211"/>
            <a:ext cx="484632" cy="97840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4686650" y="3278340"/>
            <a:ext cx="490840" cy="369332"/>
          </a:xfrm>
          <a:prstGeom prst="rect">
            <a:avLst/>
          </a:prstGeom>
          <a:noFill/>
        </p:spPr>
        <p:txBody>
          <a:bodyPr wrap="none" rtlCol="0">
            <a:spAutoFit/>
          </a:bodyPr>
          <a:lstStyle/>
          <a:p>
            <a:r>
              <a:rPr lang="en-US" altLang="zh-TW" dirty="0" smtClean="0"/>
              <a:t>OR</a:t>
            </a:r>
            <a:endParaRPr lang="zh-TW" altLang="en-US" dirty="0"/>
          </a:p>
        </p:txBody>
      </p:sp>
    </p:spTree>
    <p:extLst>
      <p:ext uri="{BB962C8B-B14F-4D97-AF65-F5344CB8AC3E}">
        <p14:creationId xmlns:p14="http://schemas.microsoft.com/office/powerpoint/2010/main" val="3712579807"/>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192088"/>
            <a:ext cx="63898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dirty="0">
                <a:solidFill>
                  <a:srgbClr val="000000"/>
                </a:solidFill>
                <a:latin typeface="Arial" charset="0"/>
              </a:rPr>
              <a:t>Figure 1-1a Data in </a:t>
            </a:r>
            <a:r>
              <a:rPr lang="en-US" altLang="en-US" sz="2400" b="1" dirty="0" smtClean="0">
                <a:solidFill>
                  <a:srgbClr val="000000"/>
                </a:solidFill>
                <a:latin typeface="Arial" charset="0"/>
              </a:rPr>
              <a:t>context</a:t>
            </a:r>
            <a:r>
              <a:rPr lang="zh-TW" altLang="en-US" sz="2400" b="1" dirty="0" smtClean="0">
                <a:solidFill>
                  <a:srgbClr val="000000"/>
                </a:solidFill>
                <a:latin typeface="Arial" charset="0"/>
              </a:rPr>
              <a:t> 範例 </a:t>
            </a:r>
            <a:r>
              <a:rPr lang="en-US" altLang="zh-TW" sz="2400" b="1" dirty="0" smtClean="0">
                <a:solidFill>
                  <a:srgbClr val="000000"/>
                </a:solidFill>
                <a:latin typeface="Arial" charset="0"/>
              </a:rPr>
              <a:t>–</a:t>
            </a:r>
            <a:r>
              <a:rPr lang="zh-TW" altLang="en-US" sz="2400" b="1" dirty="0" smtClean="0">
                <a:solidFill>
                  <a:srgbClr val="000000"/>
                </a:solidFill>
                <a:latin typeface="Arial" charset="0"/>
              </a:rPr>
              <a:t> 修課清單</a:t>
            </a:r>
            <a:endParaRPr lang="en-US" altLang="en-US" sz="2400" b="1" dirty="0">
              <a:solidFill>
                <a:srgbClr val="000000"/>
              </a:solidFill>
              <a:latin typeface="Arial" charset="0"/>
            </a:endParaRPr>
          </a:p>
        </p:txBody>
      </p:sp>
      <p:sp>
        <p:nvSpPr>
          <p:cNvPr id="13316" name="Text Box 4"/>
          <p:cNvSpPr txBox="1">
            <a:spLocks noChangeArrowheads="1"/>
          </p:cNvSpPr>
          <p:nvPr/>
        </p:nvSpPr>
        <p:spPr bwMode="auto">
          <a:xfrm>
            <a:off x="2133600" y="5791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
        <p:nvSpPr>
          <p:cNvPr id="5" name="Rectangle 8"/>
          <p:cNvSpPr>
            <a:spLocks noChangeArrowheads="1"/>
          </p:cNvSpPr>
          <p:nvPr/>
        </p:nvSpPr>
        <p:spPr bwMode="auto">
          <a:xfrm>
            <a:off x="6022975" y="893763"/>
            <a:ext cx="2952750" cy="847725"/>
          </a:xfrm>
          <a:prstGeom prst="rect">
            <a:avLst/>
          </a:prstGeom>
          <a:solidFill>
            <a:schemeClr val="bg1"/>
          </a:solidFill>
          <a:ln w="25400">
            <a:solidFill>
              <a:srgbClr val="990000"/>
            </a:solidFill>
            <a:miter lim="800000"/>
            <a:headEnd/>
            <a:tailEnd/>
          </a:ln>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zh-TW" altLang="en-US" sz="2400" b="1">
                <a:solidFill>
                  <a:srgbClr val="FF0000"/>
                </a:solidFill>
                <a:ea typeface="新細明體" panose="02020500000000000000" pitchFamily="18" charset="-120"/>
              </a:rPr>
              <a:t>有哪些種類的資料？</a:t>
            </a:r>
          </a:p>
          <a:p>
            <a:pPr algn="r" eaLnBrk="1" hangingPunct="1">
              <a:spcBef>
                <a:spcPct val="0"/>
              </a:spcBef>
              <a:buClrTx/>
              <a:buSzTx/>
              <a:buFontTx/>
              <a:buNone/>
            </a:pPr>
            <a:r>
              <a:rPr lang="zh-TW" altLang="en-US" sz="2400" b="1">
                <a:solidFill>
                  <a:srgbClr val="FF0000"/>
                </a:solidFill>
                <a:ea typeface="新細明體" panose="02020500000000000000" pitchFamily="18" charset="-120"/>
              </a:rPr>
              <a:t>有哪些欄位？</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900113" y="333375"/>
            <a:ext cx="737235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idx="1"/>
          </p:nvPr>
        </p:nvSpPr>
        <p:spPr>
          <a:xfrm>
            <a:off x="322263" y="1644650"/>
            <a:ext cx="8229600" cy="30734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Personal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Two-tier  and N-tier Client/Server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Enterprise applications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resource planning (ERP) systems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 warehousing implementations</a:t>
            </a:r>
          </a:p>
        </p:txBody>
      </p:sp>
      <p:pic>
        <p:nvPicPr>
          <p:cNvPr id="2" name="Picture 1"/>
          <p:cNvPicPr>
            <a:picLocks noChangeAspect="1"/>
          </p:cNvPicPr>
          <p:nvPr/>
        </p:nvPicPr>
        <p:blipFill>
          <a:blip r:embed="rId3"/>
          <a:stretch>
            <a:fillRect/>
          </a:stretch>
        </p:blipFill>
        <p:spPr>
          <a:xfrm>
            <a:off x="739140" y="4239305"/>
            <a:ext cx="7236434" cy="1917655"/>
          </a:xfrm>
          <a:prstGeom prst="rect">
            <a:avLst/>
          </a:prstGeom>
        </p:spPr>
      </p:pic>
      <p:sp>
        <p:nvSpPr>
          <p:cNvPr id="6" name="Rectangle 7"/>
          <p:cNvSpPr>
            <a:spLocks noChangeArrowheads="1"/>
          </p:cNvSpPr>
          <p:nvPr/>
        </p:nvSpPr>
        <p:spPr bwMode="auto">
          <a:xfrm>
            <a:off x="4141451" y="1066800"/>
            <a:ext cx="492634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b="1" dirty="0">
                <a:solidFill>
                  <a:srgbClr val="990000"/>
                </a:solidFill>
                <a:ea typeface="新細明體" panose="02020500000000000000" pitchFamily="18" charset="-120"/>
              </a:rPr>
              <a:t>各種資料庫應用系統 </a:t>
            </a:r>
            <a:r>
              <a:rPr lang="en-US" altLang="zh-TW" sz="2800" b="1" dirty="0">
                <a:solidFill>
                  <a:srgbClr val="990000"/>
                </a:solidFill>
                <a:ea typeface="新細明體" panose="02020500000000000000" pitchFamily="18" charset="-120"/>
              </a:rPr>
              <a:t>– </a:t>
            </a:r>
            <a:endParaRPr lang="en-US" altLang="zh-TW" sz="2800" b="1" dirty="0" smtClean="0">
              <a:solidFill>
                <a:srgbClr val="990000"/>
              </a:solidFill>
              <a:ea typeface="新細明體" panose="02020500000000000000" pitchFamily="18" charset="-120"/>
            </a:endParaRPr>
          </a:p>
          <a:p>
            <a:pPr eaLnBrk="1" hangingPunct="1">
              <a:spcBef>
                <a:spcPct val="0"/>
              </a:spcBef>
              <a:buClrTx/>
              <a:buSzTx/>
              <a:buFontTx/>
              <a:buNone/>
            </a:pPr>
            <a:r>
              <a:rPr lang="zh-TW" altLang="en-US" sz="2800" b="1" dirty="0" smtClean="0">
                <a:solidFill>
                  <a:srgbClr val="990000"/>
                </a:solidFill>
                <a:ea typeface="新細明體" panose="02020500000000000000" pitchFamily="18" charset="-120"/>
              </a:rPr>
              <a:t>會</a:t>
            </a:r>
            <a:r>
              <a:rPr lang="zh-TW" altLang="en-US" sz="2800" b="1" dirty="0">
                <a:solidFill>
                  <a:srgbClr val="990000"/>
                </a:solidFill>
                <a:ea typeface="新細明體" panose="02020500000000000000" pitchFamily="18" charset="-120"/>
              </a:rPr>
              <a:t>用到資料庫的程式 </a:t>
            </a:r>
            <a:r>
              <a:rPr lang="en-US" altLang="zh-TW" sz="2800" b="1" dirty="0">
                <a:solidFill>
                  <a:srgbClr val="990000"/>
                </a:solidFill>
                <a:ea typeface="新細明體" panose="02020500000000000000" pitchFamily="18" charset="-120"/>
              </a:rPr>
              <a:t>(</a:t>
            </a:r>
            <a:r>
              <a:rPr lang="zh-TW" altLang="en-US" sz="2800" b="1" dirty="0">
                <a:solidFill>
                  <a:srgbClr val="990000"/>
                </a:solidFill>
                <a:ea typeface="新細明體" panose="02020500000000000000" pitchFamily="18" charset="-120"/>
              </a:rPr>
              <a:t>非常多</a:t>
            </a:r>
            <a:r>
              <a:rPr lang="en-US" altLang="zh-TW" sz="2800" b="1" dirty="0">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457200" y="438090"/>
            <a:ext cx="8283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dirty="0">
                <a:solidFill>
                  <a:srgbClr val="000000"/>
                </a:solidFill>
                <a:latin typeface="Arial" charset="0"/>
              </a:rPr>
              <a:t>Figure </a:t>
            </a:r>
            <a:r>
              <a:rPr lang="en-US" altLang="en-US" sz="2000" dirty="0" smtClean="0">
                <a:solidFill>
                  <a:srgbClr val="000000"/>
                </a:solidFill>
                <a:latin typeface="Arial" charset="0"/>
              </a:rPr>
              <a:t>1-11 Multi-tiered </a:t>
            </a:r>
            <a:r>
              <a:rPr lang="en-US" altLang="en-US" sz="2000" dirty="0">
                <a:solidFill>
                  <a:srgbClr val="000000"/>
                </a:solidFill>
                <a:latin typeface="Arial" charset="0"/>
              </a:rPr>
              <a:t>client/server database </a:t>
            </a:r>
            <a:r>
              <a:rPr lang="en-US" altLang="en-US" sz="2000" dirty="0" smtClean="0">
                <a:solidFill>
                  <a:srgbClr val="000000"/>
                </a:solidFill>
                <a:latin typeface="Arial" charset="0"/>
              </a:rPr>
              <a:t>architecture</a:t>
            </a:r>
            <a:r>
              <a:rPr lang="zh-TW" altLang="en-US" sz="2000" dirty="0" smtClean="0">
                <a:solidFill>
                  <a:srgbClr val="000000"/>
                </a:solidFill>
                <a:latin typeface="Arial" charset="0"/>
              </a:rPr>
              <a:t> </a:t>
            </a:r>
            <a:r>
              <a:rPr lang="en-US" altLang="zh-TW" sz="2000" dirty="0" smtClean="0">
                <a:solidFill>
                  <a:srgbClr val="000000"/>
                </a:solidFill>
                <a:latin typeface="Arial" charset="0"/>
              </a:rPr>
              <a:t>(see Ch.8)</a:t>
            </a:r>
            <a:endParaRPr lang="en-US" altLang="en-US" sz="2000" dirty="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642665" y="1026074"/>
            <a:ext cx="7967935" cy="5157239"/>
          </a:xfrm>
          <a:prstGeom prst="rect">
            <a:avLst/>
          </a:prstGeom>
        </p:spPr>
      </p:pic>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38138" y="17463"/>
            <a:ext cx="89154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Enterprise Database Applications</a:t>
            </a:r>
          </a:p>
        </p:txBody>
      </p:sp>
      <p:sp>
        <p:nvSpPr>
          <p:cNvPr id="182275" name="Rectangle 3"/>
          <p:cNvSpPr>
            <a:spLocks noGrp="1" noChangeArrowheads="1"/>
          </p:cNvSpPr>
          <p:nvPr>
            <p:ph idx="1"/>
          </p:nvPr>
        </p:nvSpPr>
        <p:spPr>
          <a:xfrm>
            <a:off x="414338" y="1582738"/>
            <a:ext cx="8229600" cy="3810000"/>
          </a:xfrm>
        </p:spPr>
        <p:txBody>
          <a:bodyPr>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Enterprise Resource Planning (ERP)</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Integrate all enterprise functions (manufacturing, finance, sales, marketing, inventory, accounting, human resources)</a:t>
            </a:r>
          </a:p>
          <a:p>
            <a:pPr lvl="1" eaLnBrk="1" fontAlgn="auto" hangingPunct="1">
              <a:spcAft>
                <a:spcPts val="0"/>
              </a:spcAft>
              <a:buFont typeface="Wingdings 2"/>
              <a:buChar char=""/>
              <a:defRPr/>
            </a:pPr>
            <a:r>
              <a:rPr lang="zh-TW" altLang="en-US" dirty="0" smtClean="0">
                <a:solidFill>
                  <a:srgbClr val="000000"/>
                </a:solidFill>
                <a:effectLst>
                  <a:outerShdw blurRad="38100" dist="38100" dir="2700000" algn="tl">
                    <a:srgbClr val="FFFFFF"/>
                  </a:outerShdw>
                </a:effectLst>
              </a:rPr>
              <a:t>相當於產</a:t>
            </a:r>
            <a:r>
              <a:rPr lang="zh-TW" altLang="en-US" dirty="0">
                <a:solidFill>
                  <a:srgbClr val="000000"/>
                </a:solidFill>
                <a:effectLst>
                  <a:outerShdw blurRad="38100" dist="38100" dir="2700000" algn="tl">
                    <a:srgbClr val="FFFFFF"/>
                  </a:outerShdw>
                </a:effectLst>
              </a:rPr>
              <a:t>進銷存</a:t>
            </a:r>
            <a:r>
              <a:rPr lang="en-US" altLang="zh-TW" dirty="0">
                <a:solidFill>
                  <a:srgbClr val="000000"/>
                </a:solidFill>
                <a:effectLst>
                  <a:outerShdw blurRad="38100" dist="38100" dir="2700000" algn="tl">
                    <a:srgbClr val="FFFFFF"/>
                  </a:outerShdw>
                </a:effectLst>
              </a:rPr>
              <a:t>+</a:t>
            </a:r>
            <a:r>
              <a:rPr lang="zh-TW" altLang="en-US" dirty="0">
                <a:solidFill>
                  <a:srgbClr val="000000"/>
                </a:solidFill>
                <a:effectLst>
                  <a:outerShdw blurRad="38100" dist="38100" dir="2700000" algn="tl">
                    <a:srgbClr val="FFFFFF"/>
                  </a:outerShdw>
                </a:effectLst>
              </a:rPr>
              <a:t>財會</a:t>
            </a:r>
            <a:r>
              <a:rPr lang="en-US" altLang="zh-TW" dirty="0">
                <a:solidFill>
                  <a:srgbClr val="000000"/>
                </a:solidFill>
                <a:effectLst>
                  <a:outerShdw blurRad="38100" dist="38100" dir="2700000" algn="tl">
                    <a:srgbClr val="FFFFFF"/>
                  </a:outerShdw>
                </a:effectLst>
              </a:rPr>
              <a:t>+</a:t>
            </a:r>
            <a:r>
              <a:rPr lang="zh-TW" altLang="en-US" dirty="0">
                <a:solidFill>
                  <a:srgbClr val="000000"/>
                </a:solidFill>
                <a:effectLst>
                  <a:outerShdw blurRad="38100" dist="38100" dir="2700000" algn="tl">
                    <a:srgbClr val="FFFFFF"/>
                  </a:outerShdw>
                </a:effectLst>
              </a:rPr>
              <a:t>人資</a:t>
            </a:r>
            <a:r>
              <a:rPr lang="zh-TW" altLang="en-US" dirty="0" smtClean="0">
                <a:solidFill>
                  <a:srgbClr val="000000"/>
                </a:solidFill>
                <a:effectLst>
                  <a:outerShdw blurRad="38100" dist="38100" dir="2700000" algn="tl">
                    <a:srgbClr val="FFFFFF"/>
                  </a:outerShdw>
                </a:effectLst>
              </a:rPr>
              <a:t>總務</a:t>
            </a:r>
            <a:endParaRPr lang="en-US" altLang="zh-TW"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zh-TW" altLang="en-US" dirty="0" smtClean="0">
                <a:solidFill>
                  <a:srgbClr val="000000"/>
                </a:solidFill>
                <a:effectLst>
                  <a:outerShdw blurRad="38100" dist="38100" dir="2700000" algn="tl">
                    <a:srgbClr val="FFFFFF"/>
                  </a:outerShdw>
                </a:effectLst>
              </a:rPr>
              <a:t>支援前台各種線上</a:t>
            </a:r>
            <a:r>
              <a:rPr lang="en-US" altLang="zh-TW" dirty="0" smtClean="0">
                <a:solidFill>
                  <a:srgbClr val="000000"/>
                </a:solidFill>
                <a:effectLst>
                  <a:outerShdw blurRad="38100" dist="38100" dir="2700000" algn="tl">
                    <a:srgbClr val="FFFFFF"/>
                  </a:outerShdw>
                </a:effectLst>
              </a:rPr>
              <a:t>/</a:t>
            </a:r>
            <a:r>
              <a:rPr lang="zh-TW" altLang="en-US" smtClean="0">
                <a:solidFill>
                  <a:srgbClr val="000000"/>
                </a:solidFill>
                <a:effectLst>
                  <a:outerShdw blurRad="38100" dist="38100" dir="2700000" algn="tl">
                    <a:srgbClr val="FFFFFF"/>
                  </a:outerShdw>
                </a:effectLst>
              </a:rPr>
              <a:t>行動</a:t>
            </a:r>
            <a:r>
              <a:rPr lang="zh-TW" altLang="en-US">
                <a:solidFill>
                  <a:srgbClr val="000000"/>
                </a:solidFill>
                <a:effectLst>
                  <a:outerShdw blurRad="38100" dist="38100" dir="2700000" algn="tl">
                    <a:srgbClr val="FFFFFF"/>
                  </a:outerShdw>
                </a:effectLst>
              </a:rPr>
              <a:t>及</a:t>
            </a:r>
            <a:r>
              <a:rPr lang="zh-TW" altLang="en-US" smtClean="0">
                <a:solidFill>
                  <a:srgbClr val="000000"/>
                </a:solidFill>
                <a:effectLst>
                  <a:outerShdw blurRad="38100" dist="38100" dir="2700000" algn="tl">
                    <a:srgbClr val="FFFFFF"/>
                  </a:outerShdw>
                </a:effectLst>
              </a:rPr>
              <a:t>應用</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Data Warehouse </a:t>
            </a:r>
            <a:r>
              <a:rPr lang="zh-TW" altLang="en-US" dirty="0" smtClean="0">
                <a:solidFill>
                  <a:srgbClr val="000000"/>
                </a:solidFill>
                <a:effectLst>
                  <a:outerShdw blurRad="38100" dist="38100" dir="2700000" algn="tl">
                    <a:srgbClr val="FFFFFF"/>
                  </a:outerShdw>
                </a:effectLst>
              </a:rPr>
              <a:t>資料倉儲</a:t>
            </a:r>
            <a:endParaRPr lang="en-US"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Integrated decision support system derived from various operational databases</a:t>
            </a:r>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95963" y="571500"/>
            <a:ext cx="3141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a:solidFill>
                  <a:srgbClr val="000000"/>
                </a:solidFill>
              </a:rPr>
              <a:t>FIGURE 1-13 Computer</a:t>
            </a:r>
          </a:p>
          <a:p>
            <a:pPr algn="l" eaLnBrk="1" hangingPunct="1"/>
            <a:r>
              <a:rPr lang="en-US" altLang="en-US" b="1">
                <a:solidFill>
                  <a:srgbClr val="000000"/>
                </a:solidFill>
              </a:rPr>
              <a:t>System for Pine Valley</a:t>
            </a:r>
          </a:p>
          <a:p>
            <a:pPr algn="l" eaLnBrk="1" hangingPunct="1"/>
            <a:r>
              <a:rPr lang="en-US" altLang="en-US" b="1">
                <a:solidFill>
                  <a:srgbClr val="000000"/>
                </a:solidFill>
              </a:rPr>
              <a:t>Furniture Company</a:t>
            </a:r>
            <a:endParaRPr lang="en-US" altLang="en-US">
              <a:solidFill>
                <a:srgbClr val="000000"/>
              </a:solidFill>
            </a:endParaRPr>
          </a:p>
        </p:txBody>
      </p:sp>
      <p:pic>
        <p:nvPicPr>
          <p:cNvPr id="3" name="Picture 2"/>
          <p:cNvPicPr>
            <a:picLocks noChangeAspect="1"/>
          </p:cNvPicPr>
          <p:nvPr/>
        </p:nvPicPr>
        <p:blipFill>
          <a:blip r:embed="rId3"/>
          <a:stretch>
            <a:fillRect/>
          </a:stretch>
        </p:blipFill>
        <p:spPr>
          <a:xfrm>
            <a:off x="300198" y="235200"/>
            <a:ext cx="5495765" cy="5920331"/>
          </a:xfrm>
          <a:prstGeom prst="rect">
            <a:avLst/>
          </a:prstGeom>
        </p:spPr>
      </p:pic>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4646432" y="205740"/>
            <a:ext cx="40447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a:t>
            </a:r>
            <a:r>
              <a:rPr lang="en-US" altLang="en-US" b="1" dirty="0" smtClean="0">
                <a:solidFill>
                  <a:srgbClr val="000000"/>
                </a:solidFill>
              </a:rPr>
              <a:t>1-15 </a:t>
            </a:r>
            <a:r>
              <a:rPr lang="en-US" b="1" dirty="0"/>
              <a:t>Project data model for Home Office product line marketing support system</a:t>
            </a:r>
            <a:endParaRPr lang="en-US" altLang="en-US" dirty="0">
              <a:solidFill>
                <a:srgbClr val="000000"/>
              </a:solidFill>
            </a:endParaRPr>
          </a:p>
        </p:txBody>
      </p:sp>
      <p:pic>
        <p:nvPicPr>
          <p:cNvPr id="4" name="Picture 3"/>
          <p:cNvPicPr>
            <a:picLocks noChangeAspect="1"/>
          </p:cNvPicPr>
          <p:nvPr/>
        </p:nvPicPr>
        <p:blipFill>
          <a:blip r:embed="rId3"/>
          <a:stretch>
            <a:fillRect/>
          </a:stretch>
        </p:blipFill>
        <p:spPr>
          <a:xfrm>
            <a:off x="271866" y="1290366"/>
            <a:ext cx="7957734" cy="4963069"/>
          </a:xfrm>
          <a:prstGeom prst="rect">
            <a:avLst/>
          </a:prstGeom>
        </p:spPr>
      </p:pic>
    </p:spTree>
    <p:extLst>
      <p:ext uri="{BB962C8B-B14F-4D97-AF65-F5344CB8AC3E}">
        <p14:creationId xmlns:p14="http://schemas.microsoft.com/office/powerpoint/2010/main" val="2084715068"/>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219200" y="4892675"/>
            <a:ext cx="6553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990000"/>
                </a:solidFill>
                <a:latin typeface="Book Antiqua" pitchFamily="18" charset="0"/>
              </a:rPr>
              <a:t>Graphical displays turn data into useful information that managers can use for decision making and </a:t>
            </a:r>
            <a:r>
              <a:rPr lang="en-US" altLang="en-US" sz="2400" b="1" dirty="0" smtClean="0">
                <a:solidFill>
                  <a:srgbClr val="990000"/>
                </a:solidFill>
                <a:latin typeface="Book Antiqua" pitchFamily="18" charset="0"/>
              </a:rPr>
              <a:t>interpretation</a:t>
            </a:r>
          </a:p>
          <a:p>
            <a:pPr algn="ctr"/>
            <a:r>
              <a:rPr lang="zh-TW" altLang="en-US" sz="2400" b="1" dirty="0" smtClean="0">
                <a:solidFill>
                  <a:srgbClr val="990000"/>
                </a:solidFill>
                <a:latin typeface="Book Antiqua" pitchFamily="18" charset="0"/>
              </a:rPr>
              <a:t>提供決策與解釋之</a:t>
            </a:r>
            <a:r>
              <a:rPr lang="zh-TW" altLang="en-US" sz="2400" b="1" dirty="0">
                <a:solidFill>
                  <a:srgbClr val="990000"/>
                </a:solidFill>
                <a:latin typeface="Book Antiqua" pitchFamily="18" charset="0"/>
              </a:rPr>
              <a:t>用</a:t>
            </a:r>
            <a:endParaRPr lang="en-US" altLang="en-US" sz="2400" b="1" dirty="0">
              <a:solidFill>
                <a:srgbClr val="990000"/>
              </a:solidFill>
              <a:latin typeface="Book Antiqua" pitchFamily="18" charset="0"/>
            </a:endParaRPr>
          </a:p>
        </p:txBody>
      </p:sp>
      <p:sp>
        <p:nvSpPr>
          <p:cNvPr id="14340" name="Text Box 10"/>
          <p:cNvSpPr txBox="1">
            <a:spLocks noChangeArrowheads="1"/>
          </p:cNvSpPr>
          <p:nvPr/>
        </p:nvSpPr>
        <p:spPr bwMode="auto">
          <a:xfrm>
            <a:off x="593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1-1b Summarized data</a:t>
            </a:r>
          </a:p>
        </p:txBody>
      </p:sp>
      <p:pic>
        <p:nvPicPr>
          <p:cNvPr id="2" name="Picture 1"/>
          <p:cNvPicPr>
            <a:picLocks noChangeAspect="1"/>
          </p:cNvPicPr>
          <p:nvPr/>
        </p:nvPicPr>
        <p:blipFill>
          <a:blip r:embed="rId3"/>
          <a:stretch>
            <a:fillRect/>
          </a:stretch>
        </p:blipFill>
        <p:spPr>
          <a:xfrm>
            <a:off x="593725" y="967653"/>
            <a:ext cx="7738220" cy="3925022"/>
          </a:xfrm>
          <a:prstGeom prst="rect">
            <a:avLst/>
          </a:prstGeom>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2052"/>
          <p:cNvSpPr txBox="1">
            <a:spLocks noChangeArrowheads="1"/>
          </p:cNvSpPr>
          <p:nvPr/>
        </p:nvSpPr>
        <p:spPr bwMode="auto">
          <a:xfrm>
            <a:off x="533400" y="4832350"/>
            <a:ext cx="8206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990000"/>
                </a:solidFill>
                <a:latin typeface="Book Antiqua" pitchFamily="18" charset="0"/>
              </a:rPr>
              <a:t>Descriptions of the properties or characteristics of the data, including data </a:t>
            </a:r>
            <a:r>
              <a:rPr lang="en-US" altLang="en-US" sz="2400" b="1" dirty="0" smtClean="0">
                <a:solidFill>
                  <a:srgbClr val="990000"/>
                </a:solidFill>
                <a:latin typeface="Book Antiqua" pitchFamily="18" charset="0"/>
              </a:rPr>
              <a:t>types</a:t>
            </a:r>
            <a:r>
              <a:rPr lang="zh-TW" altLang="en-US" sz="2400" b="1" dirty="0" smtClean="0">
                <a:solidFill>
                  <a:srgbClr val="990000"/>
                </a:solidFill>
                <a:latin typeface="Book Antiqua" pitchFamily="18" charset="0"/>
              </a:rPr>
              <a:t> 資料型別</a:t>
            </a:r>
            <a:r>
              <a:rPr lang="en-US" altLang="en-US" sz="2400" b="1" dirty="0" smtClean="0">
                <a:solidFill>
                  <a:srgbClr val="990000"/>
                </a:solidFill>
                <a:latin typeface="Book Antiqua" pitchFamily="18" charset="0"/>
              </a:rPr>
              <a:t>, </a:t>
            </a:r>
            <a:r>
              <a:rPr lang="en-US" altLang="en-US" sz="2400" b="1" dirty="0">
                <a:solidFill>
                  <a:srgbClr val="990000"/>
                </a:solidFill>
                <a:latin typeface="Book Antiqua" pitchFamily="18" charset="0"/>
              </a:rPr>
              <a:t>field </a:t>
            </a:r>
            <a:r>
              <a:rPr lang="en-US" altLang="en-US" sz="2400" b="1" dirty="0" smtClean="0">
                <a:solidFill>
                  <a:srgbClr val="990000"/>
                </a:solidFill>
                <a:latin typeface="Book Antiqua" pitchFamily="18" charset="0"/>
              </a:rPr>
              <a:t>sizes</a:t>
            </a:r>
            <a:r>
              <a:rPr lang="zh-TW" altLang="en-US" sz="2400" b="1" dirty="0" smtClean="0">
                <a:solidFill>
                  <a:srgbClr val="990000"/>
                </a:solidFill>
                <a:latin typeface="Book Antiqua" pitchFamily="18" charset="0"/>
              </a:rPr>
              <a:t> 欄位長度</a:t>
            </a:r>
            <a:r>
              <a:rPr lang="en-US" altLang="en-US" sz="2400" b="1" dirty="0" smtClean="0">
                <a:solidFill>
                  <a:srgbClr val="990000"/>
                </a:solidFill>
                <a:latin typeface="Book Antiqua" pitchFamily="18" charset="0"/>
              </a:rPr>
              <a:t>, </a:t>
            </a:r>
            <a:r>
              <a:rPr lang="en-US" altLang="en-US" sz="2400" b="1" dirty="0">
                <a:solidFill>
                  <a:srgbClr val="990000"/>
                </a:solidFill>
                <a:latin typeface="Book Antiqua" pitchFamily="18" charset="0"/>
              </a:rPr>
              <a:t>allowable </a:t>
            </a:r>
            <a:r>
              <a:rPr lang="en-US" altLang="en-US" sz="2400" b="1" dirty="0" smtClean="0">
                <a:solidFill>
                  <a:srgbClr val="990000"/>
                </a:solidFill>
                <a:latin typeface="Book Antiqua" pitchFamily="18" charset="0"/>
              </a:rPr>
              <a:t>values</a:t>
            </a:r>
            <a:r>
              <a:rPr lang="zh-TW" altLang="en-US" sz="2400" b="1" dirty="0" smtClean="0">
                <a:solidFill>
                  <a:srgbClr val="990000"/>
                </a:solidFill>
                <a:latin typeface="Book Antiqua" pitchFamily="18" charset="0"/>
              </a:rPr>
              <a:t> 合法值</a:t>
            </a:r>
            <a:r>
              <a:rPr lang="en-US" altLang="en-US" sz="2400" b="1" dirty="0" smtClean="0">
                <a:solidFill>
                  <a:srgbClr val="990000"/>
                </a:solidFill>
                <a:latin typeface="Book Antiqua" pitchFamily="18" charset="0"/>
              </a:rPr>
              <a:t>, </a:t>
            </a:r>
            <a:r>
              <a:rPr lang="en-US" altLang="en-US" sz="2400" b="1" dirty="0">
                <a:solidFill>
                  <a:srgbClr val="990000"/>
                </a:solidFill>
                <a:latin typeface="Book Antiqua" pitchFamily="18" charset="0"/>
              </a:rPr>
              <a:t>and data </a:t>
            </a:r>
            <a:r>
              <a:rPr lang="en-US" altLang="en-US" sz="2400" b="1" dirty="0" smtClean="0">
                <a:solidFill>
                  <a:srgbClr val="990000"/>
                </a:solidFill>
                <a:latin typeface="Book Antiqua" pitchFamily="18" charset="0"/>
              </a:rPr>
              <a:t>context</a:t>
            </a:r>
            <a:r>
              <a:rPr lang="zh-TW" altLang="en-US" sz="2400" b="1" dirty="0" smtClean="0">
                <a:solidFill>
                  <a:srgbClr val="990000"/>
                </a:solidFill>
                <a:latin typeface="Book Antiqua" pitchFamily="18" charset="0"/>
              </a:rPr>
              <a:t> 資料來源與描述</a:t>
            </a:r>
            <a:endParaRPr lang="en-US" altLang="en-US" sz="2400" b="1" dirty="0">
              <a:solidFill>
                <a:srgbClr val="990000"/>
              </a:solidFill>
              <a:latin typeface="Book Antiqua" pitchFamily="18" charset="0"/>
            </a:endParaRPr>
          </a:p>
        </p:txBody>
      </p:sp>
      <p:pic>
        <p:nvPicPr>
          <p:cNvPr id="2" name="Picture 1"/>
          <p:cNvPicPr>
            <a:picLocks noChangeAspect="1"/>
          </p:cNvPicPr>
          <p:nvPr/>
        </p:nvPicPr>
        <p:blipFill>
          <a:blip r:embed="rId3"/>
          <a:stretch>
            <a:fillRect/>
          </a:stretch>
        </p:blipFill>
        <p:spPr>
          <a:xfrm>
            <a:off x="155863" y="700087"/>
            <a:ext cx="8774375" cy="3899622"/>
          </a:xfrm>
          <a:prstGeom prst="rect">
            <a:avLst/>
          </a:prstGeom>
        </p:spPr>
      </p:pic>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228600"/>
            <a:ext cx="8915400" cy="11430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1371600"/>
            <a:ext cx="8763000" cy="4648200"/>
          </a:xfrm>
        </p:spPr>
        <p:txBody>
          <a:bodyPr lIns="90488" tIns="44450" rIns="90488" bIns="44450">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Program-Data Dependence</a:t>
            </a:r>
            <a:r>
              <a:rPr lang="zh-TW" altLang="en-US" sz="2800" b="1" dirty="0" smtClean="0">
                <a:solidFill>
                  <a:srgbClr val="000000"/>
                </a:solidFill>
                <a:effectLst>
                  <a:outerShdw blurRad="38100" dist="38100" dir="2700000" algn="tl">
                    <a:srgbClr val="FFFFFF"/>
                  </a:outerShdw>
                </a:effectLst>
              </a:rPr>
              <a:t> 程式與資料相依</a:t>
            </a:r>
            <a:endParaRPr lang="en-US" sz="2800" b="1"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All programs maintain metadata for each file they use</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Duplication of Data</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Different systems/programs have separate copies of the same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Limited Data Sharing</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No centralized control of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Lengthy Development Times</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Programmers must design their own file formats</a:t>
            </a:r>
            <a:r>
              <a:rPr lang="zh-TW" altLang="en-US" sz="2000" dirty="0" smtClean="0">
                <a:solidFill>
                  <a:srgbClr val="000000"/>
                </a:solidFill>
                <a:effectLst>
                  <a:outerShdw blurRad="38100" dist="38100" dir="2700000" algn="tl">
                    <a:srgbClr val="FFFFFF"/>
                  </a:outerShdw>
                </a:effectLst>
              </a:rPr>
              <a:t> 欠缺統一格式</a:t>
            </a:r>
            <a:endParaRPr lang="en-US" sz="20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Excessive Program Maintenance</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80% of information systems budget</a:t>
            </a:r>
          </a:p>
        </p:txBody>
      </p:sp>
      <p:sp>
        <p:nvSpPr>
          <p:cNvPr id="4" name="Rectangle 7"/>
          <p:cNvSpPr>
            <a:spLocks noChangeArrowheads="1"/>
          </p:cNvSpPr>
          <p:nvPr/>
        </p:nvSpPr>
        <p:spPr bwMode="auto">
          <a:xfrm>
            <a:off x="133944" y="605135"/>
            <a:ext cx="8933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None/>
            </a:pPr>
            <a:r>
              <a:rPr lang="zh-TW" altLang="en-US" sz="2400" dirty="0">
                <a:solidFill>
                  <a:srgbClr val="990000"/>
                </a:solidFill>
                <a:latin typeface="+mn-ea"/>
              </a:rPr>
              <a:t>如果不存在資料庫，就只能</a:t>
            </a:r>
            <a:r>
              <a:rPr lang="zh-TW" altLang="en-US" sz="2400" dirty="0" smtClean="0">
                <a:solidFill>
                  <a:srgbClr val="990000"/>
                </a:solidFill>
                <a:latin typeface="+mn-ea"/>
              </a:rPr>
              <a:t>存在個</a:t>
            </a:r>
            <a:r>
              <a:rPr lang="zh-TW" altLang="en-US" sz="2400" dirty="0">
                <a:solidFill>
                  <a:srgbClr val="990000"/>
                </a:solidFill>
                <a:latin typeface="+mn-ea"/>
              </a:rPr>
              <a:t>別</a:t>
            </a:r>
            <a:r>
              <a:rPr lang="zh-TW" altLang="en-US" sz="2400" dirty="0" smtClean="0">
                <a:solidFill>
                  <a:srgbClr val="990000"/>
                </a:solidFill>
                <a:latin typeface="+mn-ea"/>
              </a:rPr>
              <a:t>應用程式</a:t>
            </a:r>
            <a:r>
              <a:rPr lang="en-US" altLang="zh-TW" sz="2400" dirty="0" smtClean="0">
                <a:solidFill>
                  <a:srgbClr val="990000"/>
                </a:solidFill>
                <a:latin typeface="+mn-ea"/>
              </a:rPr>
              <a:t>(</a:t>
            </a:r>
            <a:r>
              <a:rPr lang="zh-TW" altLang="en-US" sz="2400" dirty="0">
                <a:solidFill>
                  <a:srgbClr val="990000"/>
                </a:solidFill>
                <a:latin typeface="+mn-ea"/>
              </a:rPr>
              <a:t>檔案</a:t>
            </a:r>
            <a:r>
              <a:rPr lang="en-US" altLang="zh-TW" sz="2400" dirty="0" smtClean="0">
                <a:solidFill>
                  <a:srgbClr val="990000"/>
                </a:solidFill>
                <a:latin typeface="+mn-ea"/>
              </a:rPr>
              <a:t>)</a:t>
            </a:r>
            <a:r>
              <a:rPr lang="zh-TW" altLang="en-US" sz="2400" dirty="0" smtClean="0">
                <a:solidFill>
                  <a:srgbClr val="990000"/>
                </a:solidFill>
                <a:latin typeface="+mn-ea"/>
              </a:rPr>
              <a:t>中</a:t>
            </a:r>
            <a:r>
              <a:rPr lang="zh-TW" altLang="en-US" sz="2400" dirty="0">
                <a:solidFill>
                  <a:srgbClr val="990000"/>
                </a:solidFill>
                <a:latin typeface="+mn-ea"/>
              </a:rPr>
              <a:t>，缺點是</a:t>
            </a:r>
            <a:r>
              <a:rPr lang="en-US" altLang="zh-TW" sz="2400" dirty="0">
                <a:solidFill>
                  <a:srgbClr val="990000"/>
                </a:solidFill>
                <a:latin typeface="+mn-ea"/>
              </a:rPr>
              <a:t>…</a:t>
            </a: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8534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1524000"/>
            <a:ext cx="7994073" cy="4461164"/>
          </a:xfrm>
        </p:spPr>
        <p:txBody>
          <a:bodyPr>
            <a:normAutofit/>
          </a:bodyPr>
          <a:lstStyle/>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Each application programmer must maintain his/her own data</a:t>
            </a:r>
            <a:r>
              <a:rPr lang="zh-TW" altLang="en-US" sz="2400" dirty="0" smtClean="0">
                <a:solidFill>
                  <a:srgbClr val="000000"/>
                </a:solidFill>
                <a:effectLst>
                  <a:outerShdw blurRad="38100" dist="38100" dir="2700000" algn="tl">
                    <a:srgbClr val="FFFFFF"/>
                  </a:outerShdw>
                </a:effectLst>
                <a:latin typeface="+mn-ea"/>
              </a:rPr>
              <a:t> 不</a:t>
            </a:r>
            <a:r>
              <a:rPr lang="zh-TW" altLang="en-US" sz="2400" dirty="0">
                <a:solidFill>
                  <a:srgbClr val="000000"/>
                </a:solidFill>
                <a:effectLst>
                  <a:outerShdw blurRad="38100" dist="38100" dir="2700000" algn="tl">
                    <a:srgbClr val="FFFFFF"/>
                  </a:outerShdw>
                </a:effectLst>
                <a:latin typeface="+mn-ea"/>
              </a:rPr>
              <a:t>同人</a:t>
            </a:r>
            <a:r>
              <a:rPr lang="en-US" altLang="zh-TW" sz="2400" dirty="0">
                <a:solidFill>
                  <a:srgbClr val="000000"/>
                </a:solidFill>
                <a:effectLst>
                  <a:outerShdw blurRad="38100" dist="38100" dir="2700000" algn="tl">
                    <a:srgbClr val="FFFFFF"/>
                  </a:outerShdw>
                </a:effectLst>
                <a:latin typeface="+mn-ea"/>
              </a:rPr>
              <a:t>(</a:t>
            </a:r>
            <a:r>
              <a:rPr lang="zh-TW" altLang="en-US" sz="2400" dirty="0">
                <a:solidFill>
                  <a:srgbClr val="000000"/>
                </a:solidFill>
                <a:effectLst>
                  <a:outerShdw blurRad="38100" dist="38100" dir="2700000" algn="tl">
                    <a:srgbClr val="FFFFFF"/>
                  </a:outerShdw>
                </a:effectLst>
                <a:latin typeface="+mn-ea"/>
              </a:rPr>
              <a:t>或系統</a:t>
            </a:r>
            <a:r>
              <a:rPr lang="en-US" altLang="zh-TW" sz="2400" dirty="0">
                <a:solidFill>
                  <a:srgbClr val="000000"/>
                </a:solidFill>
                <a:effectLst>
                  <a:outerShdw blurRad="38100" dist="38100" dir="2700000" algn="tl">
                    <a:srgbClr val="FFFFFF"/>
                  </a:outerShdw>
                </a:effectLst>
                <a:latin typeface="+mn-ea"/>
              </a:rPr>
              <a:t>)</a:t>
            </a:r>
            <a:r>
              <a:rPr lang="zh-TW" altLang="en-US" sz="2400" dirty="0">
                <a:solidFill>
                  <a:srgbClr val="000000"/>
                </a:solidFill>
                <a:effectLst>
                  <a:outerShdw blurRad="38100" dist="38100" dir="2700000" algn="tl">
                    <a:srgbClr val="FFFFFF"/>
                  </a:outerShdw>
                </a:effectLst>
                <a:latin typeface="+mn-ea"/>
              </a:rPr>
              <a:t>得維護自己的資料</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Each application program needs to include code for the metadata of each file</a:t>
            </a:r>
            <a:r>
              <a:rPr lang="zh-TW" altLang="en-US" sz="2400" dirty="0" smtClean="0">
                <a:solidFill>
                  <a:srgbClr val="000000"/>
                </a:solidFill>
                <a:effectLst>
                  <a:outerShdw blurRad="38100" dist="38100" dir="2700000" algn="tl">
                    <a:srgbClr val="FFFFFF"/>
                  </a:outerShdw>
                </a:effectLst>
                <a:latin typeface="+mn-ea"/>
              </a:rPr>
              <a:t> 得</a:t>
            </a:r>
            <a:r>
              <a:rPr lang="zh-TW" altLang="en-US" sz="2400" dirty="0">
                <a:solidFill>
                  <a:srgbClr val="000000"/>
                </a:solidFill>
                <a:effectLst>
                  <a:outerShdw blurRad="38100" dist="38100" dir="2700000" algn="tl">
                    <a:srgbClr val="FFFFFF"/>
                  </a:outerShdw>
                </a:effectLst>
                <a:latin typeface="+mn-ea"/>
              </a:rPr>
              <a:t>在程式中自己定義</a:t>
            </a:r>
            <a:r>
              <a:rPr lang="zh-TW" altLang="en-US" sz="2400" dirty="0" smtClean="0">
                <a:solidFill>
                  <a:srgbClr val="000000"/>
                </a:solidFill>
                <a:effectLst>
                  <a:outerShdw blurRad="38100" dist="38100" dir="2700000" algn="tl">
                    <a:srgbClr val="FFFFFF"/>
                  </a:outerShdw>
                </a:effectLst>
                <a:latin typeface="+mn-ea"/>
              </a:rPr>
              <a:t>資料</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Each application program must have its own processing routines for reading, inserting, updating, and deleting data</a:t>
            </a:r>
            <a:r>
              <a:rPr lang="zh-TW" altLang="en-US" sz="2400" dirty="0" smtClean="0">
                <a:solidFill>
                  <a:srgbClr val="000000"/>
                </a:solidFill>
                <a:effectLst>
                  <a:outerShdw blurRad="38100" dist="38100" dir="2700000" algn="tl">
                    <a:srgbClr val="FFFFFF"/>
                  </a:outerShdw>
                </a:effectLst>
                <a:latin typeface="+mn-ea"/>
              </a:rPr>
              <a:t> 在</a:t>
            </a:r>
            <a:r>
              <a:rPr lang="zh-TW" altLang="en-US" sz="2400" dirty="0">
                <a:solidFill>
                  <a:srgbClr val="000000"/>
                </a:solidFill>
                <a:effectLst>
                  <a:outerShdw blurRad="38100" dist="38100" dir="2700000" algn="tl">
                    <a:srgbClr val="FFFFFF"/>
                  </a:outerShdw>
                </a:effectLst>
                <a:latin typeface="+mn-ea"/>
              </a:rPr>
              <a:t>程式中自己處理各項資料</a:t>
            </a:r>
            <a:r>
              <a:rPr lang="zh-TW" altLang="en-US" sz="2400" dirty="0" smtClean="0">
                <a:solidFill>
                  <a:srgbClr val="000000"/>
                </a:solidFill>
                <a:effectLst>
                  <a:outerShdw blurRad="38100" dist="38100" dir="2700000" algn="tl">
                    <a:srgbClr val="FFFFFF"/>
                  </a:outerShdw>
                </a:effectLst>
                <a:latin typeface="+mn-ea"/>
              </a:rPr>
              <a:t>操作</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Lack of coordination and central control</a:t>
            </a:r>
            <a:r>
              <a:rPr lang="zh-TW" altLang="en-US" sz="2400" dirty="0" smtClean="0">
                <a:solidFill>
                  <a:srgbClr val="000000"/>
                </a:solidFill>
                <a:effectLst>
                  <a:outerShdw blurRad="38100" dist="38100" dir="2700000" algn="tl">
                    <a:srgbClr val="FFFFFF"/>
                  </a:outerShdw>
                </a:effectLst>
                <a:latin typeface="+mn-ea"/>
              </a:rPr>
              <a:t> 欠缺控管</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Non-standard file formats</a:t>
            </a:r>
            <a:r>
              <a:rPr lang="zh-TW" altLang="en-US" sz="2400" dirty="0" smtClean="0">
                <a:solidFill>
                  <a:srgbClr val="000000"/>
                </a:solidFill>
                <a:effectLst>
                  <a:outerShdw blurRad="38100" dist="38100" dir="2700000" algn="tl">
                    <a:srgbClr val="FFFFFF"/>
                  </a:outerShdw>
                </a:effectLst>
                <a:latin typeface="+mn-ea"/>
              </a:rPr>
              <a:t> 沒有標準格式</a:t>
            </a:r>
            <a:endParaRPr lang="en-US" sz="2400" dirty="0" smtClean="0">
              <a:solidFill>
                <a:srgbClr val="000000"/>
              </a:solidFill>
              <a:effectLst>
                <a:outerShdw blurRad="38100" dist="38100" dir="2700000" algn="tl">
                  <a:srgbClr val="FFFFFF"/>
                </a:outerShdw>
              </a:effectLst>
              <a:latin typeface="+mn-ea"/>
            </a:endParaRPr>
          </a:p>
        </p:txBody>
      </p:sp>
      <p:sp>
        <p:nvSpPr>
          <p:cNvPr id="4" name="Rectangle 7"/>
          <p:cNvSpPr>
            <a:spLocks noChangeArrowheads="1"/>
          </p:cNvSpPr>
          <p:nvPr/>
        </p:nvSpPr>
        <p:spPr bwMode="auto">
          <a:xfrm>
            <a:off x="593259" y="615315"/>
            <a:ext cx="831509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l" eaLnBrk="1" hangingPunct="1">
              <a:spcBef>
                <a:spcPts val="1200"/>
              </a:spcBef>
              <a:spcAft>
                <a:spcPts val="0"/>
              </a:spcAft>
              <a:buClrTx/>
              <a:buSzTx/>
              <a:buFontTx/>
              <a:buNone/>
            </a:pPr>
            <a:r>
              <a:rPr lang="zh-TW" altLang="en-US" sz="2400" dirty="0">
                <a:solidFill>
                  <a:srgbClr val="990000"/>
                </a:solidFill>
                <a:latin typeface="+mn-ea"/>
              </a:rPr>
              <a:t>若不將資料分離開，而程式與資料是相依</a:t>
            </a:r>
            <a:r>
              <a:rPr lang="zh-TW" altLang="en-US" sz="2400" dirty="0" smtClean="0">
                <a:solidFill>
                  <a:srgbClr val="990000"/>
                </a:solidFill>
                <a:latin typeface="+mn-ea"/>
              </a:rPr>
              <a:t>的話</a:t>
            </a:r>
            <a:r>
              <a:rPr lang="en-US" altLang="zh-TW" sz="2400" dirty="0">
                <a:solidFill>
                  <a:srgbClr val="990000"/>
                </a:solidFill>
                <a:latin typeface="+mn-ea"/>
              </a:rPr>
              <a:t>…</a:t>
            </a:r>
            <a:r>
              <a:rPr lang="zh-TW" altLang="en-US" sz="2400" dirty="0" smtClean="0">
                <a:solidFill>
                  <a:srgbClr val="990000"/>
                </a:solidFill>
                <a:latin typeface="+mn-ea"/>
              </a:rPr>
              <a:t> </a:t>
            </a:r>
            <a:endParaRPr lang="en-US" altLang="zh-TW" sz="2400" dirty="0" smtClean="0">
              <a:solidFill>
                <a:srgbClr val="990000"/>
              </a:solidFill>
              <a:latin typeface="+mn-ea"/>
            </a:endParaRPr>
          </a:p>
          <a:p>
            <a:pPr algn="l" eaLnBrk="1" hangingPunct="1">
              <a:spcBef>
                <a:spcPts val="1200"/>
              </a:spcBef>
              <a:spcAft>
                <a:spcPts val="0"/>
              </a:spcAft>
              <a:buClrTx/>
              <a:buSzTx/>
              <a:buFontTx/>
              <a:buNone/>
            </a:pPr>
            <a:r>
              <a:rPr lang="en-US" altLang="zh-TW" sz="2400" dirty="0" smtClean="0">
                <a:solidFill>
                  <a:srgbClr val="990000"/>
                </a:solidFill>
                <a:latin typeface="+mn-ea"/>
              </a:rPr>
              <a:t>(</a:t>
            </a:r>
            <a:r>
              <a:rPr lang="zh-TW" altLang="en-US" sz="2400" dirty="0" smtClean="0">
                <a:solidFill>
                  <a:srgbClr val="990000"/>
                </a:solidFill>
                <a:latin typeface="+mn-ea"/>
              </a:rPr>
              <a:t>想像有</a:t>
            </a:r>
            <a:r>
              <a:rPr lang="en-US" altLang="zh-TW" sz="2400" dirty="0" smtClean="0">
                <a:solidFill>
                  <a:srgbClr val="990000"/>
                </a:solidFill>
                <a:latin typeface="+mn-ea"/>
              </a:rPr>
              <a:t>2</a:t>
            </a:r>
            <a:r>
              <a:rPr lang="zh-TW" altLang="en-US" sz="2400" dirty="0" smtClean="0">
                <a:solidFill>
                  <a:srgbClr val="990000"/>
                </a:solidFill>
                <a:latin typeface="+mn-ea"/>
              </a:rPr>
              <a:t>個</a:t>
            </a:r>
            <a:r>
              <a:rPr lang="zh-TW" altLang="en-US" sz="2400" dirty="0" smtClean="0">
                <a:solidFill>
                  <a:srgbClr val="990000"/>
                </a:solidFill>
                <a:latin typeface="+mn-ea"/>
              </a:rPr>
              <a:t>資</a:t>
            </a:r>
            <a:r>
              <a:rPr lang="zh-TW" altLang="en-US" sz="2400" dirty="0">
                <a:solidFill>
                  <a:srgbClr val="990000"/>
                </a:solidFill>
                <a:latin typeface="+mn-ea"/>
              </a:rPr>
              <a:t>料</a:t>
            </a:r>
            <a:r>
              <a:rPr lang="zh-TW" altLang="en-US" sz="2400" dirty="0" smtClean="0">
                <a:solidFill>
                  <a:srgbClr val="990000"/>
                </a:solidFill>
                <a:latin typeface="+mn-ea"/>
              </a:rPr>
              <a:t>不相通的應用程式</a:t>
            </a:r>
            <a:r>
              <a:rPr lang="en-US" altLang="zh-TW" sz="2400" dirty="0" smtClean="0">
                <a:solidFill>
                  <a:srgbClr val="990000"/>
                </a:solidFill>
                <a:latin typeface="+mn-ea"/>
              </a:rPr>
              <a:t>App</a:t>
            </a:r>
            <a:r>
              <a:rPr lang="zh-TW" altLang="en-US" sz="2400" dirty="0">
                <a:solidFill>
                  <a:srgbClr val="990000"/>
                </a:solidFill>
                <a:latin typeface="+mn-ea"/>
              </a:rPr>
              <a:t> </a:t>
            </a:r>
            <a:r>
              <a:rPr lang="en-US" altLang="zh-TW" sz="2400" dirty="0">
                <a:solidFill>
                  <a:srgbClr val="990000"/>
                </a:solidFill>
                <a:latin typeface="+mn-ea"/>
              </a:rPr>
              <a:t>- </a:t>
            </a:r>
            <a:r>
              <a:rPr lang="zh-TW" altLang="en-US" sz="2400" dirty="0">
                <a:solidFill>
                  <a:srgbClr val="990000"/>
                </a:solidFill>
                <a:latin typeface="+mn-ea"/>
              </a:rPr>
              <a:t>通訊錄</a:t>
            </a:r>
            <a:r>
              <a:rPr lang="en-US" altLang="zh-TW" sz="2400" dirty="0">
                <a:solidFill>
                  <a:srgbClr val="990000"/>
                </a:solidFill>
                <a:latin typeface="+mn-ea"/>
              </a:rPr>
              <a:t>A</a:t>
            </a:r>
            <a:r>
              <a:rPr lang="zh-TW" altLang="en-US" sz="2400" dirty="0">
                <a:solidFill>
                  <a:srgbClr val="990000"/>
                </a:solidFill>
                <a:latin typeface="+mn-ea"/>
              </a:rPr>
              <a:t>及通訊錄</a:t>
            </a:r>
            <a:r>
              <a:rPr lang="en-US" altLang="zh-TW" sz="2400" dirty="0">
                <a:solidFill>
                  <a:srgbClr val="990000"/>
                </a:solidFill>
                <a:latin typeface="+mn-ea"/>
              </a:rPr>
              <a:t>B)</a:t>
            </a:r>
            <a:endParaRPr lang="en-US" altLang="zh-TW" sz="2400" dirty="0">
              <a:solidFill>
                <a:srgbClr val="990000"/>
              </a:solidFill>
              <a:latin typeface="+mn-ea"/>
            </a:endParaRPr>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695" y="645238"/>
            <a:ext cx="8884681" cy="5169706"/>
          </a:xfrm>
          <a:prstGeom prst="rect">
            <a:avLst/>
          </a:prstGeom>
        </p:spPr>
      </p:pic>
      <p:grpSp>
        <p:nvGrpSpPr>
          <p:cNvPr id="18436" name="Group 5"/>
          <p:cNvGrpSpPr>
            <a:grpSpLocks/>
          </p:cNvGrpSpPr>
          <p:nvPr/>
        </p:nvGrpSpPr>
        <p:grpSpPr bwMode="auto">
          <a:xfrm>
            <a:off x="554908" y="193675"/>
            <a:ext cx="5799137" cy="5046663"/>
            <a:chOff x="163" y="548"/>
            <a:chExt cx="3814" cy="3236"/>
          </a:xfrm>
        </p:grpSpPr>
        <p:sp>
          <p:nvSpPr>
            <p:cNvPr id="18440" name="Oval 1029"/>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1" name="Oval 1030"/>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cxnSp>
          <p:nvCxnSpPr>
            <p:cNvPr id="18442" name="AutoShape 1031"/>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8443" name="Text Box 1032"/>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sz="2400">
                  <a:solidFill>
                    <a:srgbClr val="990000"/>
                  </a:solidFill>
                  <a:latin typeface="Times New Roman" pitchFamily="18" charset="0"/>
                </a:rPr>
                <a:t>Duplicate Data</a:t>
              </a:r>
            </a:p>
          </p:txBody>
        </p:sp>
      </p:grpSp>
      <p:sp>
        <p:nvSpPr>
          <p:cNvPr id="8" name="Rectangle 11"/>
          <p:cNvSpPr>
            <a:spLocks noChangeArrowheads="1"/>
          </p:cNvSpPr>
          <p:nvPr/>
        </p:nvSpPr>
        <p:spPr bwMode="auto">
          <a:xfrm>
            <a:off x="5133975" y="296863"/>
            <a:ext cx="3817938" cy="422275"/>
          </a:xfrm>
          <a:prstGeom prst="rect">
            <a:avLst/>
          </a:prstGeom>
          <a:solidFill>
            <a:schemeClr val="bg1"/>
          </a:solidFill>
          <a:ln w="25400">
            <a:solidFill>
              <a:srgbClr val="990000"/>
            </a:solidFill>
            <a:miter lim="800000"/>
            <a:headEnd/>
            <a:tailEnd/>
          </a:ln>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zh-TW" altLang="en-US" sz="2000" b="1">
                <a:solidFill>
                  <a:srgbClr val="990000"/>
                </a:solidFill>
                <a:ea typeface="新細明體" panose="02020500000000000000" pitchFamily="18" charset="-120"/>
              </a:rPr>
              <a:t>某大傢俱公司的三個部門 </a:t>
            </a:r>
            <a:r>
              <a:rPr lang="en-US" altLang="zh-TW" sz="2000" b="1">
                <a:solidFill>
                  <a:srgbClr val="990000"/>
                </a:solidFill>
                <a:ea typeface="新細明體" panose="02020500000000000000" pitchFamily="18" charset="-120"/>
              </a:rPr>
              <a:t>(</a:t>
            </a:r>
            <a:r>
              <a:rPr lang="zh-TW" altLang="en-US" sz="2000" b="1">
                <a:solidFill>
                  <a:srgbClr val="990000"/>
                </a:solidFill>
                <a:ea typeface="新細明體" panose="02020500000000000000" pitchFamily="18" charset="-120"/>
              </a:rPr>
              <a:t>系統</a:t>
            </a:r>
            <a:r>
              <a:rPr lang="en-US" altLang="zh-TW" sz="2000" b="1">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8580</TotalTime>
  <Pages>9</Pages>
  <Words>4149</Words>
  <Application>Microsoft Office PowerPoint</Application>
  <PresentationFormat>如螢幕大小 (4:3)</PresentationFormat>
  <Paragraphs>404</Paragraphs>
  <Slides>44</Slides>
  <Notes>38</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44</vt:i4>
      </vt:variant>
    </vt:vector>
  </HeadingPairs>
  <TitlesOfParts>
    <vt:vector size="57" baseType="lpstr">
      <vt:lpstr>微軟正黑體</vt:lpstr>
      <vt:lpstr>新細明體</vt:lpstr>
      <vt:lpstr>Arial</vt:lpstr>
      <vt:lpstr>Arial Narrow</vt:lpstr>
      <vt:lpstr>Book Antiqua</vt:lpstr>
      <vt:lpstr>Franklin Gothic Book</vt:lpstr>
      <vt:lpstr>Franklin Gothic Medium</vt:lpstr>
      <vt:lpstr>Tahoma</vt:lpstr>
      <vt:lpstr>Times New Roman</vt:lpstr>
      <vt:lpstr>Wingdings</vt:lpstr>
      <vt:lpstr>Wingdings 2</vt:lpstr>
      <vt:lpstr>Trek</vt:lpstr>
      <vt:lpstr>Microsoft Excel 工作表</vt:lpstr>
      <vt:lpstr>Chapter 1: The Database Environment and Development Process</vt:lpstr>
      <vt:lpstr>Definitions</vt:lpstr>
      <vt:lpstr>補充 : Structured, Semi-, and Unstructured</vt:lpstr>
      <vt:lpstr>PowerPoint 簡報</vt:lpstr>
      <vt:lpstr>PowerPoint 簡報</vt:lpstr>
      <vt:lpstr>PowerPoint 簡報</vt:lpstr>
      <vt:lpstr>Disadvantages of File Processing</vt:lpstr>
      <vt:lpstr>Problems with Data Dependency</vt:lpstr>
      <vt:lpstr>PowerPoint 簡報</vt:lpstr>
      <vt:lpstr>Problems with Data Redundancy</vt:lpstr>
      <vt:lpstr>SOLUTION:   The DATABASE Approach</vt:lpstr>
      <vt:lpstr>Database Management System (DBMS)</vt:lpstr>
      <vt:lpstr>PowerPoint 簡報</vt:lpstr>
      <vt:lpstr>Costs and Risks of the Database Approach</vt:lpstr>
      <vt:lpstr>Elements of the Database Approach</vt:lpstr>
      <vt:lpstr>PowerPoint 簡報</vt:lpstr>
      <vt:lpstr>PowerPoint 簡報</vt:lpstr>
      <vt:lpstr>PowerPoint 簡報</vt:lpstr>
      <vt:lpstr>Components of the  Database Environment</vt:lpstr>
      <vt:lpstr>Enterprise Data Model 企業的資料模型</vt:lpstr>
      <vt:lpstr>PowerPoint 簡報</vt:lpstr>
      <vt:lpstr>Two Approaches to Database and IS Development</vt:lpstr>
      <vt:lpstr>Systems Development Life Cycle (see also Figure 1-7) </vt:lpstr>
      <vt:lpstr>PowerPoint 簡報</vt:lpstr>
      <vt:lpstr>Prototyping Database Methodology (Figure 1-8)  </vt:lpstr>
      <vt:lpstr>Other Rapid Application (RAD) Approaches</vt:lpstr>
      <vt:lpstr>PowerPoint 簡報</vt:lpstr>
      <vt:lpstr>Database Schema</vt:lpstr>
      <vt:lpstr>PowerPoint 簡報</vt:lpstr>
      <vt:lpstr>Managing People and Projects</vt:lpstr>
      <vt:lpstr>Managing Projects:  People Involved</vt:lpstr>
      <vt:lpstr>Evolution of Database Systems</vt:lpstr>
      <vt:lpstr>PowerPoint 簡報</vt:lpstr>
      <vt:lpstr>PowerPoint 簡報</vt:lpstr>
      <vt:lpstr>PowerPoint 簡報</vt:lpstr>
      <vt:lpstr>PowerPoint 簡報</vt:lpstr>
      <vt:lpstr>用表格表達階層資料 (生物資料為例)</vt:lpstr>
      <vt:lpstr>用表格表達網路資料 (匯款關係為例)</vt:lpstr>
      <vt:lpstr>用表格表達多維度資料 (銷售資料為例)</vt:lpstr>
      <vt:lpstr>The Range of Database Applications</vt:lpstr>
      <vt:lpstr>PowerPoint 簡報</vt:lpstr>
      <vt:lpstr>Enterprise Database Applications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Willie Yang</cp:lastModifiedBy>
  <cp:revision>580</cp:revision>
  <cp:lastPrinted>1998-01-19T09:29:56Z</cp:lastPrinted>
  <dcterms:created xsi:type="dcterms:W3CDTF">1998-01-19T10:00:26Z</dcterms:created>
  <dcterms:modified xsi:type="dcterms:W3CDTF">2018-09-11T07:43:56Z</dcterms:modified>
</cp:coreProperties>
</file>