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26" r:id="rId1"/>
  </p:sldMasterIdLst>
  <p:notesMasterIdLst>
    <p:notesMasterId r:id="rId46"/>
  </p:notesMasterIdLst>
  <p:handoutMasterIdLst>
    <p:handoutMasterId r:id="rId47"/>
  </p:handoutMasterIdLst>
  <p:sldIdLst>
    <p:sldId id="256" r:id="rId2"/>
    <p:sldId id="257" r:id="rId3"/>
    <p:sldId id="286" r:id="rId4"/>
    <p:sldId id="297" r:id="rId5"/>
    <p:sldId id="300" r:id="rId6"/>
    <p:sldId id="298" r:id="rId7"/>
    <p:sldId id="333" r:id="rId8"/>
    <p:sldId id="334" r:id="rId9"/>
    <p:sldId id="335" r:id="rId10"/>
    <p:sldId id="262" r:id="rId11"/>
    <p:sldId id="264" r:id="rId12"/>
    <p:sldId id="336" r:id="rId13"/>
    <p:sldId id="263" r:id="rId14"/>
    <p:sldId id="265" r:id="rId15"/>
    <p:sldId id="266" r:id="rId16"/>
    <p:sldId id="340" r:id="rId17"/>
    <p:sldId id="341" r:id="rId18"/>
    <p:sldId id="301" r:id="rId19"/>
    <p:sldId id="342" r:id="rId20"/>
    <p:sldId id="343" r:id="rId21"/>
    <p:sldId id="344" r:id="rId22"/>
    <p:sldId id="348" r:id="rId23"/>
    <p:sldId id="349" r:id="rId24"/>
    <p:sldId id="350" r:id="rId25"/>
    <p:sldId id="351" r:id="rId26"/>
    <p:sldId id="352" r:id="rId27"/>
    <p:sldId id="353" r:id="rId28"/>
    <p:sldId id="354" r:id="rId29"/>
    <p:sldId id="358" r:id="rId30"/>
    <p:sldId id="355" r:id="rId31"/>
    <p:sldId id="356" r:id="rId32"/>
    <p:sldId id="357" r:id="rId33"/>
    <p:sldId id="359" r:id="rId34"/>
    <p:sldId id="302" r:id="rId35"/>
    <p:sldId id="303" r:id="rId36"/>
    <p:sldId id="306" r:id="rId37"/>
    <p:sldId id="305" r:id="rId38"/>
    <p:sldId id="307" r:id="rId39"/>
    <p:sldId id="308" r:id="rId40"/>
    <p:sldId id="310" r:id="rId41"/>
    <p:sldId id="313" r:id="rId42"/>
    <p:sldId id="312" r:id="rId43"/>
    <p:sldId id="331" r:id="rId44"/>
    <p:sldId id="329" r:id="rId45"/>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e 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00"/>
    <a:srgbClr val="FFFF00"/>
    <a:srgbClr val="0066FF"/>
    <a:srgbClr val="990000"/>
    <a:srgbClr val="00CCFF"/>
    <a:srgbClr val="3333CC"/>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34598" autoAdjust="0"/>
    <p:restoredTop sz="86368" autoAdjust="0"/>
  </p:normalViewPr>
  <p:slideViewPr>
    <p:cSldViewPr>
      <p:cViewPr varScale="1">
        <p:scale>
          <a:sx n="62" d="100"/>
          <a:sy n="62" d="100"/>
        </p:scale>
        <p:origin x="222" y="42"/>
      </p:cViewPr>
      <p:guideLst>
        <p:guide orient="horz" pos="2160"/>
        <p:guide pos="2880"/>
      </p:guideLst>
    </p:cSldViewPr>
  </p:slideViewPr>
  <p:outlineViewPr>
    <p:cViewPr>
      <p:scale>
        <a:sx n="33" d="100"/>
        <a:sy n="33" d="100"/>
      </p:scale>
      <p:origin x="0" y="-24243"/>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66" d="100"/>
        <a:sy n="66" d="100"/>
      </p:scale>
      <p:origin x="0" y="-5970"/>
    </p:cViewPr>
  </p:sorterViewPr>
  <p:notesViewPr>
    <p:cSldViewPr>
      <p:cViewPr varScale="1">
        <p:scale>
          <a:sx n="55" d="100"/>
          <a:sy n="55" d="100"/>
        </p:scale>
        <p:origin x="2544" y="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3" Type="http://schemas.openxmlformats.org/officeDocument/2006/relationships/slide" Target="slides/slide4.xml"/><Relationship Id="rId7" Type="http://schemas.openxmlformats.org/officeDocument/2006/relationships/slide" Target="slides/slide12.xml"/><Relationship Id="rId12" Type="http://schemas.openxmlformats.org/officeDocument/2006/relationships/slide" Target="slides/slide20.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0.xml"/><Relationship Id="rId11" Type="http://schemas.openxmlformats.org/officeDocument/2006/relationships/slide" Target="slides/slide19.xml"/><Relationship Id="rId5" Type="http://schemas.openxmlformats.org/officeDocument/2006/relationships/slide" Target="slides/slide8.xml"/><Relationship Id="rId10" Type="http://schemas.openxmlformats.org/officeDocument/2006/relationships/slide" Target="slides/slide16.xml"/><Relationship Id="rId4" Type="http://schemas.openxmlformats.org/officeDocument/2006/relationships/slide" Target="slides/slide7.xml"/><Relationship Id="rId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403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532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7937812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50938" y="692150"/>
            <a:ext cx="4556125" cy="3416300"/>
          </a:xfrm>
          <a:ln/>
        </p:spPr>
      </p:sp>
      <p:sp>
        <p:nvSpPr>
          <p:cNvPr id="542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755861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1150938" y="692150"/>
            <a:ext cx="4556125" cy="3416300"/>
          </a:xfrm>
          <a:ln/>
        </p:spPr>
      </p:sp>
      <p:sp>
        <p:nvSpPr>
          <p:cNvPr id="624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cs typeface="Arial" panose="020B0604020202020204" pitchFamily="34" charset="0"/>
              </a:rPr>
              <a:t>Here</a:t>
            </a:r>
            <a:r>
              <a:rPr lang="en-US" altLang="en-US" baseline="0" dirty="0" smtClean="0">
                <a:cs typeface="Arial" panose="020B0604020202020204" pitchFamily="34" charset="0"/>
              </a:rPr>
              <a:t> is a picture of a 2-tier system with a database server and clients. LANs tend to be small without a huge amount of network traffic. The server is in charge of all control to the database, and also handles all the DBMS activities like </a:t>
            </a:r>
            <a:r>
              <a:rPr lang="en-US" altLang="en-US" sz="1200" b="0" i="0" u="none" strike="noStrike" kern="1200" baseline="0" dirty="0" smtClean="0">
                <a:solidFill>
                  <a:schemeClr val="tx1"/>
                </a:solidFill>
                <a:latin typeface="Times New Roman" pitchFamily="18" charset="0"/>
                <a:ea typeface="+mn-ea"/>
                <a:cs typeface="Arial" charset="0"/>
              </a:rPr>
              <a:t>u</a:t>
            </a:r>
            <a:r>
              <a:rPr lang="en-US" sz="1200" b="0" i="0" u="none" strike="noStrike" kern="1200" baseline="0" dirty="0" smtClean="0">
                <a:solidFill>
                  <a:schemeClr val="tx1"/>
                </a:solidFill>
                <a:latin typeface="Times New Roman" pitchFamily="18" charset="0"/>
                <a:ea typeface="+mn-ea"/>
                <a:cs typeface="Arial" charset="0"/>
              </a:rPr>
              <a:t>ser authorization, integrity checking, data dictionary maintenance, and query and update processing.</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The only people directly using the server are typical system administrators and database administrators. We talk about database administration in chapter 12.</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342228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1150938" y="692150"/>
            <a:ext cx="4556125" cy="3416300"/>
          </a:xfrm>
          <a:ln/>
        </p:spPr>
      </p:sp>
      <p:sp>
        <p:nvSpPr>
          <p:cNvPr id="184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420869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1150938" y="692150"/>
            <a:ext cx="4556125" cy="3416300"/>
          </a:xfrm>
          <a:ln/>
        </p:spPr>
      </p:sp>
      <p:sp>
        <p:nvSpPr>
          <p:cNvPr id="675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916542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1150938" y="692150"/>
            <a:ext cx="4556125" cy="3416300"/>
          </a:xfrm>
          <a:ln/>
        </p:spPr>
      </p:sp>
      <p:sp>
        <p:nvSpPr>
          <p:cNvPr id="645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We’ve been talking about 2-tier client server architectures, and now we’ll start talking about three-tier and n-tier systems. In these types of C/S architectures, the client is typically a browser like Internet Explorer or</a:t>
            </a:r>
            <a:r>
              <a:rPr lang="en-US" altLang="en-US" baseline="0" dirty="0" smtClean="0">
                <a:cs typeface="Arial" panose="020B0604020202020204" pitchFamily="34" charset="0"/>
              </a:rPr>
              <a:t> Google Chrome sitting on your desktop, or perhaps a mobile app. These interact with a Web server, which includes in addition to HTTP processing, the application framework like ASP .NET, PHP, or JSP. At this level, programs written in these languages interact with DBMSs such as Oracle, SQL Server, or </a:t>
            </a:r>
            <a:r>
              <a:rPr lang="en-US" altLang="en-US" baseline="0" dirty="0" err="1" smtClean="0">
                <a:cs typeface="Arial" panose="020B0604020202020204" pitchFamily="34" charset="0"/>
              </a:rPr>
              <a:t>mySql</a:t>
            </a:r>
            <a:r>
              <a:rPr lang="en-US" altLang="en-US" baseline="0" dirty="0" smtClean="0">
                <a:cs typeface="Arial" panose="020B0604020202020204" pitchFamily="34" charset="0"/>
              </a:rPr>
              <a:t> through a variety of middleware components via the APIs of these particular frameworks.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1777660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1150938" y="692150"/>
            <a:ext cx="4556125" cy="3416300"/>
          </a:xfrm>
          <a:ln/>
        </p:spPr>
      </p:sp>
      <p:sp>
        <p:nvSpPr>
          <p:cNvPr id="655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Here, notice the separation of</a:t>
            </a:r>
            <a:r>
              <a:rPr lang="en-US" altLang="en-US" baseline="0" dirty="0" smtClean="0">
                <a:cs typeface="Arial" panose="020B0604020202020204" pitchFamily="34" charset="0"/>
              </a:rPr>
              <a:t> the two different servers. That’s why it’s 3-tier.</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This distributes the processing demand across servers, increasing performance and scalability. Also, experts at different levels concentrate on the code on different tiers. For example, user interface designers concentrate on the code of the presentation layer. Applications developers’ code resides on the application server. And database designers and administrators concentrate on the database server.</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437284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1150938" y="692150"/>
            <a:ext cx="4556125" cy="3416300"/>
          </a:xfrm>
          <a:ln/>
        </p:spPr>
      </p:sp>
      <p:sp>
        <p:nvSpPr>
          <p:cNvPr id="286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2734825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1150938" y="692150"/>
            <a:ext cx="4556125" cy="3416300"/>
          </a:xfrm>
          <a:ln/>
        </p:spPr>
      </p:sp>
      <p:sp>
        <p:nvSpPr>
          <p:cNvPr id="368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2407496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 matter what C/S architecture you use, you will encounter middleware and APIs.</a:t>
            </a:r>
            <a:r>
              <a:rPr lang="en-US" baseline="0" dirty="0" smtClean="0"/>
              <a:t> There are many kinds of APIs, and database APIs is only one type. For example, there are API’s for the presentation layer stuff (forms, buttons, list boxes, and all the user interface processing). There are also APIs for working with different web services; often these are in the form of REST and XML.</a:t>
            </a:r>
          </a:p>
          <a:p>
            <a:endParaRPr lang="en-US" baseline="0" dirty="0" smtClean="0"/>
          </a:p>
          <a:p>
            <a:r>
              <a:rPr lang="en-US" baseline="0" dirty="0" smtClean="0"/>
              <a:t>Computer programmers and application developers will use APIs for interacting with the database, and these APIs invoke middleware to provide the connection to the DBMS. </a:t>
            </a:r>
          </a:p>
          <a:p>
            <a:endParaRPr lang="en-US" baseline="0" dirty="0" smtClean="0"/>
          </a:p>
          <a:p>
            <a:r>
              <a:rPr lang="en-US" baseline="0" dirty="0" smtClean="0"/>
              <a:t>ODBC and ADO .NET are the most common database APIs for the Microsoft platform. ODBC is older, and ADO .NET is more modern. ADO .NET is the most common database API in web applications.</a:t>
            </a:r>
          </a:p>
          <a:p>
            <a:endParaRPr lang="en-US" dirty="0"/>
          </a:p>
        </p:txBody>
      </p:sp>
    </p:spTree>
    <p:extLst>
      <p:ext uri="{BB962C8B-B14F-4D97-AF65-F5344CB8AC3E}">
        <p14:creationId xmlns:p14="http://schemas.microsoft.com/office/powerpoint/2010/main" val="1124366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xfrm>
            <a:off x="1150938" y="692150"/>
            <a:ext cx="4556125" cy="3416300"/>
          </a:xfrm>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772510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1150938" y="692150"/>
            <a:ext cx="4556125" cy="3416300"/>
          </a:xfrm>
          <a:ln/>
        </p:spPr>
      </p:sp>
      <p:sp>
        <p:nvSpPr>
          <p:cNvPr id="430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1841007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50938" y="692150"/>
            <a:ext cx="4556125" cy="3416300"/>
          </a:xfrm>
          <a:ln/>
        </p:spPr>
      </p:sp>
      <p:sp>
        <p:nvSpPr>
          <p:cNvPr id="563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Client/server applications began with the advent of networked computing, and are the dominant paradigm for computing applications for the past 25 years. Prior to that, mainframe computers with “dumb terminals” (and later “smart terminals”) was the dominant mode. These still exist, but they are usually also somehow connected C/S networks.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Every time you use the Web you are operating in a client/server environment. The idea is that the requests some sort of resource, and the server provides it. Each server will service many clients, maybe even millions (for example Amazon’s web servers.</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Servers can be file servers, print servers, database servers, web servers, or in general servers providing any shared resource to clients in the network. For example, your school’s computer lab has a shared printer that you can use, and this is done by a print server in a client/server environment. The computer you work on is a client in that network. This is typically called a local area network (LAN).</a:t>
            </a: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Web servers operate in the Internet, which is a wide are network (WAN). </a:t>
            </a: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endParaRPr lang="en-US" sz="1200" b="0" i="0" u="none" strike="noStrike" kern="1200" baseline="0" dirty="0" smtClean="0">
              <a:solidFill>
                <a:schemeClr val="tx1"/>
              </a:solidFill>
              <a:latin typeface="Times New Roman" pitchFamily="18" charset="0"/>
              <a:ea typeface="+mn-ea"/>
              <a:cs typeface="Arial" charset="0"/>
            </a:endParaRPr>
          </a:p>
          <a:p>
            <a:r>
              <a:rPr lang="en-US" sz="1200" b="0" i="0" u="none" strike="noStrike" kern="1200" baseline="0" dirty="0" smtClean="0">
                <a:solidFill>
                  <a:schemeClr val="tx1"/>
                </a:solidFill>
                <a:latin typeface="Times New Roman" pitchFamily="18" charset="0"/>
                <a:ea typeface="+mn-ea"/>
                <a:cs typeface="Arial" charset="0"/>
              </a:rPr>
              <a:t>Advances in personal computing, smartphone, and tablet technology and the corresponding rapid evolution of graphical user interfaces (GUIs), networking, and communications have changed the way businesses use computing systems to meet ever more demanding business needs. Electronic commerce requires that clients (PCs or smartphones) be able to access dynamic Web pages attached to databases that provide real-time information. Mainframe applications have been rewritten to run in client/server environments and take advantage of the greater cost-effectiveness of advances in networking, personal computers, smartphones, and tablets.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2765463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150938" y="692150"/>
            <a:ext cx="4556125" cy="3416300"/>
          </a:xfrm>
          <a:ln/>
        </p:spPr>
      </p:sp>
      <p:sp>
        <p:nvSpPr>
          <p:cNvPr id="450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8698386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When you’re writing a program that interacts with a database</a:t>
            </a:r>
            <a:r>
              <a:rPr lang="en-US" baseline="0" dirty="0" smtClean="0"/>
              <a:t>, you will need to do all these things in the code. Different programming languages have different syntax and we’ll see a couple examples.</a:t>
            </a:r>
            <a:endParaRPr lang="en-US" dirty="0"/>
          </a:p>
        </p:txBody>
      </p:sp>
    </p:spTree>
    <p:extLst>
      <p:ext uri="{BB962C8B-B14F-4D97-AF65-F5344CB8AC3E}">
        <p14:creationId xmlns:p14="http://schemas.microsoft.com/office/powerpoint/2010/main" val="1561942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Here’s the Java code for doing these steps. The</a:t>
            </a:r>
            <a:r>
              <a:rPr lang="en-US" baseline="0" dirty="0" smtClean="0"/>
              <a:t> “driver” is the middleware program that provides the link to the DBMS. At the “open a connection” step you can see the connection string. And further down, you see the query. The data returned from the query is in a “result set”, and your program can loop through this result set to obtain that data.</a:t>
            </a:r>
          </a:p>
          <a:p>
            <a:endParaRPr lang="en-US" baseline="0" dirty="0" smtClean="0"/>
          </a:p>
          <a:p>
            <a:r>
              <a:rPr lang="en-US" baseline="0" dirty="0" smtClean="0"/>
              <a:t>The three JDBC classes that you will likely use in a Java database program are DriverManager, Connection, Statement, and ResultSet. Each of these are classes in the Java JDBC API.</a:t>
            </a:r>
          </a:p>
          <a:p>
            <a:endParaRPr lang="en-US" baseline="0" dirty="0" smtClean="0"/>
          </a:p>
          <a:p>
            <a:r>
              <a:rPr lang="en-US" baseline="0" dirty="0" smtClean="0"/>
              <a:t>The textbook also shows a VB .NET example, which you’d typically have in a Microsoft operating system. There are similar classes in the .NET API (for establishing connections, creating commands and queries, and processing the results of queries). </a:t>
            </a:r>
            <a:endParaRPr lang="en-US" dirty="0"/>
          </a:p>
        </p:txBody>
      </p:sp>
    </p:spTree>
    <p:extLst>
      <p:ext uri="{BB962C8B-B14F-4D97-AF65-F5344CB8AC3E}">
        <p14:creationId xmlns:p14="http://schemas.microsoft.com/office/powerpoint/2010/main" val="612830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Your browser is a good example of a thin client. This displays</a:t>
            </a:r>
            <a:r>
              <a:rPr lang="en-US" baseline="0" dirty="0" smtClean="0"/>
              <a:t> HTML and responds to users’ menu choices and button clicks. It also includes a little more processing in the form of JavaScript and JSON. But the deep application processing is done at the server level. This is where the .NET, PHP, or JSP code resides and executes. Clients will typically store very little permanent data, which usually goes to a database server. Often the permanent client-saved data is in the form of cookies.</a:t>
            </a:r>
            <a:endParaRPr lang="en-US" dirty="0"/>
          </a:p>
        </p:txBody>
      </p:sp>
    </p:spTree>
    <p:extLst>
      <p:ext uri="{BB962C8B-B14F-4D97-AF65-F5344CB8AC3E}">
        <p14:creationId xmlns:p14="http://schemas.microsoft.com/office/powerpoint/2010/main" val="182430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network protocol for Internet-bound traffic is TCP/IP, which stands for Transmission Control Protocol – Internet Protocol. The notion of an </a:t>
            </a:r>
            <a:r>
              <a:rPr lang="en-US" b="1" dirty="0" smtClean="0"/>
              <a:t>extranet</a:t>
            </a:r>
            <a:r>
              <a:rPr lang="en-US" dirty="0" smtClean="0"/>
              <a:t> is what we usually think</a:t>
            </a:r>
            <a:r>
              <a:rPr lang="en-US" baseline="0" dirty="0" smtClean="0"/>
              <a:t> of when we use a Web site like Amazon. Companies interact with the public via extranets. An </a:t>
            </a:r>
            <a:r>
              <a:rPr lang="en-US" b="1" baseline="0" dirty="0" smtClean="0"/>
              <a:t>intranet</a:t>
            </a:r>
            <a:r>
              <a:rPr lang="en-US" baseline="0" dirty="0" smtClean="0"/>
              <a:t> also uses 3-tier internet technology (web servers, TCP/IP protocol) but is limited to access from within an organizations control. This is hidden from the external internet by a firewall, providing security for the organization’s resources.</a:t>
            </a:r>
            <a:endParaRPr lang="en-US" dirty="0"/>
          </a:p>
        </p:txBody>
      </p:sp>
    </p:spTree>
    <p:extLst>
      <p:ext uri="{BB962C8B-B14F-4D97-AF65-F5344CB8AC3E}">
        <p14:creationId xmlns:p14="http://schemas.microsoft.com/office/powerpoint/2010/main" val="2522701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1992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2870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shows the difference between static and dynamic page requests. Any web</a:t>
            </a:r>
            <a:r>
              <a:rPr lang="en-US" baseline="0" dirty="0" smtClean="0"/>
              <a:t> request to a .html or .shtml file is a static request. No application processing takes place on the application server. Basically, the file retrieved has all the HTML, CSS, and JavaScript code in it. </a:t>
            </a:r>
          </a:p>
          <a:p>
            <a:endParaRPr lang="en-US" baseline="0" dirty="0" smtClean="0"/>
          </a:p>
          <a:p>
            <a:r>
              <a:rPr lang="en-US" baseline="0" dirty="0" smtClean="0"/>
              <a:t>URLs with .jsp, .php, and .aspx are dynamic page requests. Here, the application server is invoked and interacts with the database to dynamically generate the HTML, CSS, and JavaScript that gets sent to the browser. </a:t>
            </a:r>
            <a:endParaRPr lang="en-US" dirty="0"/>
          </a:p>
        </p:txBody>
      </p:sp>
    </p:spTree>
    <p:extLst>
      <p:ext uri="{BB962C8B-B14F-4D97-AF65-F5344CB8AC3E}">
        <p14:creationId xmlns:p14="http://schemas.microsoft.com/office/powerpoint/2010/main" val="1548052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web page has a DetailsView. A DetailsView displays as a table consisting</a:t>
            </a:r>
            <a:r>
              <a:rPr lang="en-US" baseline="0" dirty="0" smtClean="0"/>
              <a:t> of two columns. The first column consists of the field name of the bound field in the .aspx file. The second column will contain the values of these fields from the query results. A DetailsView can also allow for update, insert, or delete</a:t>
            </a:r>
            <a:r>
              <a:rPr lang="en-US" dirty="0" smtClean="0"/>
              <a:t>. </a:t>
            </a:r>
          </a:p>
          <a:p>
            <a:endParaRPr lang="en-US" dirty="0" smtClean="0"/>
          </a:p>
          <a:p>
            <a:r>
              <a:rPr lang="en-US" dirty="0" smtClean="0"/>
              <a:t>Remember the earlier Java example. In that example, setting</a:t>
            </a:r>
            <a:r>
              <a:rPr lang="en-US" baseline="0" dirty="0" smtClean="0"/>
              <a:t> up connections and doing queries and updates is coded in the procedural language. But in this case, we did it in the markup HTML. This is often much simpler. However, you can’t do everything in the markup language. Sometimes you need procedural code for database processing. In this case you’d do that in the C# or VB procedural code associated with the .aspx file.</a:t>
            </a:r>
          </a:p>
          <a:p>
            <a:endParaRPr lang="en-US" baseline="0" dirty="0" smtClean="0"/>
          </a:p>
        </p:txBody>
      </p:sp>
    </p:spTree>
    <p:extLst>
      <p:ext uri="{BB962C8B-B14F-4D97-AF65-F5344CB8AC3E}">
        <p14:creationId xmlns:p14="http://schemas.microsoft.com/office/powerpoint/2010/main" val="23836156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textbook also shows PHP and JSP examples, but</a:t>
            </a:r>
            <a:r>
              <a:rPr lang="en-US" baseline="0" dirty="0" smtClean="0"/>
              <a:t> we’ll focus on an ASP .NET example here. This is an example Web page that you would see in a .aspx file. You see some HTML, but you also see some special asp tags. These are the objects that are part of the ASP .NET API. </a:t>
            </a:r>
          </a:p>
          <a:p>
            <a:endParaRPr lang="en-US" baseline="0" dirty="0" smtClean="0"/>
          </a:p>
          <a:p>
            <a:r>
              <a:rPr lang="en-US" baseline="0" dirty="0" smtClean="0"/>
              <a:t>Web controls are often databound to query results from the SqlDataSource web control. There are lots of different web controls in ASP .NET, including FormViews, ListBoxes, GridViews, Charts, to name a few.</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&lt;asp:&gt; tags run at the server to create Web controls that dynamically generate HTML which gets sent to the browser.</a:t>
            </a:r>
          </a:p>
          <a:p>
            <a:endParaRPr lang="en-US" baseline="0" dirty="0" smtClean="0"/>
          </a:p>
          <a:p>
            <a:r>
              <a:rPr lang="en-US" baseline="0" dirty="0" smtClean="0"/>
              <a:t>Note that this Page has a C# as its underlying procedural code. But code you see here is all markup language (HTML with .ASP NET extensions). </a:t>
            </a:r>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000706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1150938" y="692150"/>
            <a:ext cx="4556125" cy="3416300"/>
          </a:xfrm>
          <a:ln/>
        </p:spPr>
      </p:sp>
      <p:sp>
        <p:nvSpPr>
          <p:cNvPr id="573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a:p>
            <a:pPr eaLnBrk="1" hangingPunct="1"/>
            <a:r>
              <a:rPr lang="en-US" altLang="en-US" dirty="0" smtClean="0">
                <a:cs typeface="Arial" panose="020B0604020202020204" pitchFamily="34" charset="0"/>
              </a:rPr>
              <a:t>As you can see here, there are three main layers in an application, and they serve different purposes. The presentation layer is what you the user directly interact with. The processing logic involves the software</a:t>
            </a:r>
            <a:r>
              <a:rPr lang="en-US" altLang="en-US" baseline="0" dirty="0" smtClean="0">
                <a:cs typeface="Arial" panose="020B0604020202020204" pitchFamily="34" charset="0"/>
              </a:rPr>
              <a:t> doing all the computation for the application. And the storage logic involves the activities of the DBMS. </a:t>
            </a:r>
            <a:r>
              <a:rPr lang="en-US" altLang="en-US" dirty="0" smtClean="0">
                <a:cs typeface="Arial" panose="020B0604020202020204" pitchFamily="34" charset="0"/>
              </a:rPr>
              <a:t>Different</a:t>
            </a:r>
            <a:r>
              <a:rPr lang="en-US" altLang="en-US" baseline="0" dirty="0" smtClean="0">
                <a:cs typeface="Arial" panose="020B0604020202020204" pitchFamily="34" charset="0"/>
              </a:rPr>
              <a:t> types of C/S systems will distribute these three in different ways.</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3717382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Cloud computing and 3-tier architectures go hand in hand.</a:t>
            </a:r>
            <a:endParaRPr lang="en-US" dirty="0"/>
          </a:p>
        </p:txBody>
      </p:sp>
    </p:spTree>
    <p:extLst>
      <p:ext uri="{BB962C8B-B14F-4D97-AF65-F5344CB8AC3E}">
        <p14:creationId xmlns:p14="http://schemas.microsoft.com/office/powerpoint/2010/main" val="115223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Arial" charset="0"/>
              </a:rPr>
              <a:t>As a transaction flows from one business to another or from a customer to a business, a </a:t>
            </a:r>
            <a:r>
              <a:rPr lang="en-US" sz="1200" b="1" i="0" u="none" strike="noStrike" kern="1200" baseline="0" dirty="0" smtClean="0">
                <a:solidFill>
                  <a:schemeClr val="tx1"/>
                </a:solidFill>
                <a:latin typeface="Times New Roman" pitchFamily="18" charset="0"/>
                <a:ea typeface="+mn-ea"/>
                <a:cs typeface="Arial" charset="0"/>
              </a:rPr>
              <a:t>SOAP processor </a:t>
            </a:r>
            <a:r>
              <a:rPr lang="en-US" sz="1200" b="0" i="0" u="none" strike="noStrike" kern="1200" baseline="0" dirty="0" smtClean="0">
                <a:solidFill>
                  <a:schemeClr val="tx1"/>
                </a:solidFill>
                <a:latin typeface="Times New Roman" pitchFamily="18" charset="0"/>
                <a:ea typeface="+mn-ea"/>
                <a:cs typeface="Arial" charset="0"/>
              </a:rPr>
              <a:t>creates a message envelope that allows the exchange of formatted XML data across the Web. Note that within a company’s 3-tier architecture, the SOAP processor logic is housed in the </a:t>
            </a:r>
            <a:r>
              <a:rPr lang="en-US" sz="1200" b="1" i="0" u="none" strike="noStrike" kern="1200" baseline="0" dirty="0" smtClean="0">
                <a:solidFill>
                  <a:schemeClr val="tx1"/>
                </a:solidFill>
                <a:latin typeface="Times New Roman" pitchFamily="18" charset="0"/>
                <a:ea typeface="+mn-ea"/>
                <a:cs typeface="Arial" charset="0"/>
              </a:rPr>
              <a:t>application server</a:t>
            </a:r>
            <a:r>
              <a:rPr lang="en-US" sz="1200" b="0" i="0" u="none" strike="noStrike" kern="1200" baseline="0" dirty="0" smtClean="0">
                <a:solidFill>
                  <a:schemeClr val="tx1"/>
                </a:solidFill>
                <a:latin typeface="Times New Roman" pitchFamily="18" charset="0"/>
                <a:ea typeface="+mn-ea"/>
                <a:cs typeface="Arial" charset="0"/>
              </a:rPr>
              <a:t>. Note also that this exchange of XML data is happening </a:t>
            </a:r>
            <a:r>
              <a:rPr lang="en-US" sz="1200" b="1" i="0" u="none" strike="noStrike" kern="1200" baseline="0" dirty="0" smtClean="0">
                <a:solidFill>
                  <a:schemeClr val="tx1"/>
                </a:solidFill>
                <a:latin typeface="Times New Roman" pitchFamily="18" charset="0"/>
                <a:ea typeface="+mn-ea"/>
                <a:cs typeface="Arial" charset="0"/>
              </a:rPr>
              <a:t>between SOAP processors</a:t>
            </a:r>
            <a:r>
              <a:rPr lang="en-US" sz="1200" b="0" i="0" u="none" strike="noStrike" kern="1200" baseline="0" dirty="0" smtClean="0">
                <a:solidFill>
                  <a:schemeClr val="tx1"/>
                </a:solidFill>
                <a:latin typeface="Times New Roman" pitchFamily="18" charset="0"/>
                <a:ea typeface="+mn-ea"/>
                <a:cs typeface="Arial" charset="0"/>
              </a:rPr>
              <a:t>. </a:t>
            </a:r>
            <a:endParaRPr lang="en-US" dirty="0"/>
          </a:p>
        </p:txBody>
      </p:sp>
    </p:spTree>
    <p:extLst>
      <p:ext uri="{BB962C8B-B14F-4D97-AF65-F5344CB8AC3E}">
        <p14:creationId xmlns:p14="http://schemas.microsoft.com/office/powerpoint/2010/main" val="2775343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1150938" y="692150"/>
            <a:ext cx="4556125" cy="3416300"/>
          </a:xfrm>
          <a:ln/>
        </p:spPr>
      </p:sp>
      <p:sp>
        <p:nvSpPr>
          <p:cNvPr id="583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We’re going to see different types of application partitioning. This involves distributing</a:t>
            </a:r>
            <a:r>
              <a:rPr lang="en-US" altLang="en-US" baseline="0" dirty="0" smtClean="0">
                <a:cs typeface="Arial" panose="020B0604020202020204" pitchFamily="34" charset="0"/>
              </a:rPr>
              <a:t> the presentation, processing and storage logic to different computers in the client server network. Of course, presentation is always at the client.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6418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150938" y="692150"/>
            <a:ext cx="4556125" cy="3416300"/>
          </a:xfrm>
          <a:ln/>
        </p:spPr>
      </p:sp>
      <p:sp>
        <p:nvSpPr>
          <p:cNvPr id="593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Local area networks are typically implemented as a 2-tier system. Here, the presentation layer always</a:t>
            </a:r>
            <a:r>
              <a:rPr lang="en-US" altLang="en-US" baseline="0" dirty="0" smtClean="0">
                <a:cs typeface="Arial" panose="020B0604020202020204" pitchFamily="34" charset="0"/>
              </a:rPr>
              <a:t> does presentation logic, and the server always does storage logic. Processing logic could take place in either. This is what you are using when you work within an office’s local network, or your school’s computer lab’s. </a:t>
            </a:r>
            <a:endParaRPr lang="en-US" altLang="en-US" dirty="0" smtClean="0">
              <a:cs typeface="Arial" panose="020B0604020202020204" pitchFamily="34" charset="0"/>
            </a:endParaRPr>
          </a:p>
        </p:txBody>
      </p:sp>
    </p:spTree>
    <p:extLst>
      <p:ext uri="{BB962C8B-B14F-4D97-AF65-F5344CB8AC3E}">
        <p14:creationId xmlns:p14="http://schemas.microsoft.com/office/powerpoint/2010/main" val="483724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1150938" y="692150"/>
            <a:ext cx="4556125" cy="3416300"/>
          </a:xfrm>
          <a:ln/>
        </p:spPr>
      </p:sp>
      <p:sp>
        <p:nvSpPr>
          <p:cNvPr id="604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anose="020B0604020202020204" pitchFamily="34" charset="0"/>
              </a:rPr>
              <a:t>This is how it’s done on the web. There are at least three tiers, with each tier doing one of the three logics. The client is you on your PC</a:t>
            </a:r>
            <a:r>
              <a:rPr lang="en-US" altLang="en-US" baseline="0" dirty="0" smtClean="0">
                <a:cs typeface="Arial" panose="020B0604020202020204" pitchFamily="34" charset="0"/>
              </a:rPr>
              <a:t> or mobile device. Application logic takes place on the application server and the DBMS is on the database server. We’ll see in later slides some code you’ll typically see in application logic.</a:t>
            </a:r>
          </a:p>
          <a:p>
            <a:pPr eaLnBrk="1" hangingPunct="1"/>
            <a:endParaRPr lang="en-US" altLang="en-US" baseline="0" dirty="0" smtClean="0">
              <a:cs typeface="Arial" panose="020B0604020202020204" pitchFamily="34" charset="0"/>
            </a:endParaRPr>
          </a:p>
          <a:p>
            <a:pPr eaLnBrk="1" hangingPunct="1"/>
            <a:r>
              <a:rPr lang="en-US" altLang="en-US" baseline="0" dirty="0" smtClean="0">
                <a:cs typeface="Arial" panose="020B0604020202020204" pitchFamily="34" charset="0"/>
              </a:rPr>
              <a:t>Notice that sometimes the processing logic is split. The underlying business logic is done on one server and the control of Internet processing is done on the web server.</a:t>
            </a:r>
          </a:p>
          <a:p>
            <a:pPr eaLnBrk="1" hangingPunct="1"/>
            <a:endParaRPr lang="en-US" altLang="en-US" baseline="0" dirty="0" smtClean="0">
              <a:cs typeface="Arial" panose="020B0604020202020204" pitchFamily="34" charset="0"/>
            </a:endParaRPr>
          </a:p>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3114055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xfrm>
            <a:off x="1150938" y="692150"/>
            <a:ext cx="4556125" cy="3416300"/>
          </a:xfrm>
          <a:ln/>
        </p:spPr>
      </p:sp>
      <p:sp>
        <p:nvSpPr>
          <p:cNvPr id="122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277289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1150938" y="692150"/>
            <a:ext cx="4556125" cy="3416300"/>
          </a:xfrm>
          <a:ln/>
        </p:spPr>
      </p:sp>
      <p:sp>
        <p:nvSpPr>
          <p:cNvPr id="143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cs typeface="Arial" panose="020B0604020202020204" pitchFamily="34" charset="0"/>
            </a:endParaRPr>
          </a:p>
        </p:txBody>
      </p:sp>
    </p:spTree>
    <p:extLst>
      <p:ext uri="{BB962C8B-B14F-4D97-AF65-F5344CB8AC3E}">
        <p14:creationId xmlns:p14="http://schemas.microsoft.com/office/powerpoint/2010/main" val="537784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1150938" y="692150"/>
            <a:ext cx="4556125" cy="3416300"/>
          </a:xfrm>
          <a:ln/>
        </p:spPr>
      </p:sp>
      <p:sp>
        <p:nvSpPr>
          <p:cNvPr id="614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anose="020B0604020202020204" pitchFamily="34" charset="0"/>
            </a:endParaRPr>
          </a:p>
        </p:txBody>
      </p:sp>
    </p:spTree>
    <p:extLst>
      <p:ext uri="{BB962C8B-B14F-4D97-AF65-F5344CB8AC3E}">
        <p14:creationId xmlns:p14="http://schemas.microsoft.com/office/powerpoint/2010/main" val="702397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191F656-CF80-4D1F-88C3-1DB64F061EBF}" type="datetime1">
              <a:rPr lang="en-US" smtClean="0"/>
              <a:pPr>
                <a:defRPr/>
              </a:pPr>
              <a:t>11/28/2018</a:t>
            </a:fld>
            <a:endParaRPr lang="en-US" dirty="0"/>
          </a:p>
        </p:txBody>
      </p:sp>
      <p:sp>
        <p:nvSpPr>
          <p:cNvPr id="8" name="Footer Placeholder 7"/>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37112946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58DD3937-7F94-49D0-88D5-E4B67C71175C}" type="datetime1">
              <a:rPr lang="en-US" smtClean="0"/>
              <a:pPr>
                <a:defRPr/>
              </a:pPr>
              <a:t>11/28/2018</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35668726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6622F787-A280-4A6E-A328-54314ACEE0AE}" type="datetime1">
              <a:rPr lang="en-US" smtClean="0"/>
              <a:pPr>
                <a:defRPr/>
              </a:pPr>
              <a:t>11/28/2018</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75108640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04F2C2F9-C35C-4B27-B145-72504110E4EE}" type="datetime1">
              <a:rPr lang="en-US" smtClean="0"/>
              <a:pPr>
                <a:defRPr/>
              </a:pPr>
              <a:t>11/28/2018</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8</a:t>
            </a:r>
            <a:endParaRPr lang="en-US" sz="1600" dirty="0"/>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8-</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34829055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B3801B0A-2E6A-4C7E-BC5D-3AFC3F9A3D91}" type="datetime1">
              <a:rPr lang="en-US" smtClean="0"/>
              <a:pPr>
                <a:defRPr/>
              </a:pPr>
              <a:t>11/28/2018</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8</a:t>
            </a:r>
            <a:endParaRPr lang="en-US" sz="1600" dirty="0"/>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8-</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1509822894"/>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fontScale="85000" lnSpcReduction="20000"/>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p>
          <a:p>
            <a:pPr marL="342900" indent="-342900" algn="ctr" eaLnBrk="1" hangingPunct="1">
              <a:lnSpc>
                <a:spcPct val="90000"/>
              </a:lnSpc>
            </a:pPr>
            <a:r>
              <a:rPr lang="en-US" altLang="en-US" sz="2000" b="1" i="1" dirty="0" smtClean="0">
                <a:solidFill>
                  <a:srgbClr val="0070C0"/>
                </a:solidFill>
                <a:cs typeface="Times New Roman" pitchFamily="18" charset="0"/>
              </a:rPr>
              <a:t>Global Edition</a:t>
            </a:r>
            <a:endParaRPr lang="en-US" altLang="en-US" sz="2000" dirty="0" smtClean="0">
              <a:solidFill>
                <a:srgbClr val="0070C0"/>
              </a:solidFill>
              <a:cs typeface="Times New Roman" pitchFamily="18" charset="0"/>
            </a:endParaRPr>
          </a:p>
          <a:p>
            <a:pPr marL="342900" indent="-342900" algn="ctr" eaLnBrk="1" hangingPunct="1">
              <a:lnSpc>
                <a:spcPct val="90000"/>
              </a:lnSpc>
            </a:pP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9" name="Rectangle 2"/>
          <p:cNvSpPr>
            <a:spLocks noGrp="1" noChangeArrowheads="1"/>
          </p:cNvSpPr>
          <p:nvPr>
            <p:ph type="title"/>
          </p:nvPr>
        </p:nvSpPr>
        <p:spPr>
          <a:xfrm>
            <a:off x="762000" y="1371600"/>
            <a:ext cx="7772400" cy="1143000"/>
          </a:xfrm>
        </p:spPr>
        <p:txBody>
          <a:bodyPr lIns="90488" tIns="44450" rIns="90488" bIns="44450">
            <a:noAutofit/>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8:</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database application development</a:t>
            </a:r>
          </a:p>
        </p:txBody>
      </p:sp>
      <p:sp>
        <p:nvSpPr>
          <p:cNvPr id="4" name="矩形 3"/>
          <p:cNvSpPr/>
          <p:nvPr/>
        </p:nvSpPr>
        <p:spPr>
          <a:xfrm>
            <a:off x="2352675" y="5420410"/>
            <a:ext cx="4572000" cy="369332"/>
          </a:xfrm>
          <a:prstGeom prst="rect">
            <a:avLst/>
          </a:prstGeom>
        </p:spPr>
        <p:txBody>
          <a:bodyPr>
            <a:spAutoFit/>
          </a:bodyPr>
          <a:lstStyle/>
          <a:p>
            <a:pPr marL="342900" indent="-342900" algn="l" eaLnBrk="1" hangingPunct="1"/>
            <a:r>
              <a:rPr lang="zh-TW" altLang="en-US" b="1" dirty="0" smtClean="0">
                <a:solidFill>
                  <a:srgbClr val="162A40"/>
                </a:solidFill>
                <a:ea typeface="新細明體" panose="02020500000000000000" pitchFamily="18" charset="-120"/>
                <a:cs typeface="Times New Roman" panose="02020603050405020304" pitchFamily="18" charset="0"/>
              </a:rPr>
              <a:t>授課老師：楊立偉教授，台灣大學</a:t>
            </a:r>
            <a:r>
              <a:rPr lang="zh-TW" altLang="en-US" b="1" dirty="0">
                <a:solidFill>
                  <a:srgbClr val="162A40"/>
                </a:solidFill>
                <a:ea typeface="新細明體" panose="02020500000000000000" pitchFamily="18" charset="-120"/>
                <a:cs typeface="Times New Roman" panose="02020603050405020304" pitchFamily="18" charset="0"/>
              </a:rPr>
              <a:t>工管系</a:t>
            </a:r>
            <a:endParaRPr lang="en-US" altLang="zh-TW" b="1" dirty="0">
              <a:solidFill>
                <a:srgbClr val="162A40"/>
              </a:solidFill>
              <a:ea typeface="新細明體" panose="02020500000000000000" pitchFamily="18" charset="-120"/>
              <a:cs typeface="Times New Roman" panose="02020603050405020304" pitchFamily="18" charset="0"/>
            </a:endParaRPr>
          </a:p>
        </p:txBody>
      </p:sp>
    </p:spTree>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533400" y="457200"/>
            <a:ext cx="8229600" cy="1143000"/>
          </a:xfrm>
        </p:spPr>
        <p:txBody>
          <a:bodyPr>
            <a:normAutofit/>
          </a:bodyPr>
          <a:lstStyle/>
          <a:p>
            <a:pPr>
              <a:defRPr/>
            </a:pPr>
            <a:r>
              <a:rPr dirty="0" smtClean="0"/>
              <a:t>2. Two-Tier Database Server Architectures</a:t>
            </a:r>
          </a:p>
        </p:txBody>
      </p:sp>
      <p:sp>
        <p:nvSpPr>
          <p:cNvPr id="335875" name="Rectangle 3"/>
          <p:cNvSpPr>
            <a:spLocks noGrp="1" noChangeArrowheads="1"/>
          </p:cNvSpPr>
          <p:nvPr>
            <p:ph idx="1"/>
          </p:nvPr>
        </p:nvSpPr>
        <p:spPr>
          <a:xfrm>
            <a:off x="304800" y="1752600"/>
            <a:ext cx="8534400" cy="4114800"/>
          </a:xfrm>
        </p:spPr>
        <p:txBody>
          <a:bodyPr lIns="90488" tIns="44450" rIns="90488" bIns="44450">
            <a:normAutofit fontScale="92500" lnSpcReduction="10000"/>
          </a:bodyPr>
          <a:lstStyle/>
          <a:p>
            <a:pPr eaLnBrk="1" fontAlgn="auto" hangingPunct="1">
              <a:lnSpc>
                <a:spcPct val="90000"/>
              </a:lnSpc>
              <a:spcAft>
                <a:spcPts val="0"/>
              </a:spcAft>
              <a:buFont typeface="Wingdings 2"/>
              <a:buChar char=""/>
              <a:defRPr/>
            </a:pPr>
            <a:r>
              <a:rPr lang="en-US" sz="3600" dirty="0" smtClean="0"/>
              <a:t>Client workstation is responsible for </a:t>
            </a:r>
          </a:p>
          <a:p>
            <a:pPr lvl="1" eaLnBrk="1" fontAlgn="auto" hangingPunct="1">
              <a:lnSpc>
                <a:spcPct val="90000"/>
              </a:lnSpc>
              <a:spcAft>
                <a:spcPts val="0"/>
              </a:spcAft>
              <a:buFont typeface="Wingdings 2"/>
              <a:buChar char=""/>
              <a:defRPr/>
            </a:pPr>
            <a:r>
              <a:rPr lang="en-US" sz="3200" dirty="0" smtClean="0"/>
              <a:t>Presentation logic</a:t>
            </a:r>
          </a:p>
          <a:p>
            <a:pPr lvl="1" eaLnBrk="1" fontAlgn="auto" hangingPunct="1">
              <a:lnSpc>
                <a:spcPct val="90000"/>
              </a:lnSpc>
              <a:spcAft>
                <a:spcPts val="0"/>
              </a:spcAft>
              <a:buFont typeface="Wingdings 2"/>
              <a:buChar char=""/>
              <a:defRPr/>
            </a:pPr>
            <a:r>
              <a:rPr lang="en-US" sz="3200" dirty="0" smtClean="0"/>
              <a:t>Data processing logic</a:t>
            </a:r>
          </a:p>
          <a:p>
            <a:pPr lvl="1" eaLnBrk="1" fontAlgn="auto" hangingPunct="1">
              <a:lnSpc>
                <a:spcPct val="90000"/>
              </a:lnSpc>
              <a:spcAft>
                <a:spcPts val="0"/>
              </a:spcAft>
              <a:buFont typeface="Wingdings 2"/>
              <a:buChar char=""/>
              <a:defRPr/>
            </a:pPr>
            <a:r>
              <a:rPr lang="en-US" sz="3200" dirty="0" smtClean="0"/>
              <a:t>Business rules logic</a:t>
            </a:r>
          </a:p>
          <a:p>
            <a:pPr marL="457200" lvl="1" indent="0" eaLnBrk="1" fontAlgn="auto" hangingPunct="1">
              <a:lnSpc>
                <a:spcPct val="90000"/>
              </a:lnSpc>
              <a:spcAft>
                <a:spcPts val="0"/>
              </a:spcAft>
              <a:buNone/>
              <a:defRPr/>
            </a:pPr>
            <a:endParaRPr lang="en-US" sz="3200" dirty="0" smtClean="0"/>
          </a:p>
          <a:p>
            <a:pPr eaLnBrk="1" fontAlgn="auto" hangingPunct="1">
              <a:lnSpc>
                <a:spcPct val="90000"/>
              </a:lnSpc>
              <a:spcAft>
                <a:spcPts val="0"/>
              </a:spcAft>
              <a:buFont typeface="Wingdings 2"/>
              <a:buChar char=""/>
              <a:defRPr/>
            </a:pPr>
            <a:r>
              <a:rPr lang="en-US" sz="3600" dirty="0" smtClean="0"/>
              <a:t>Server performs all data storage, access, and processing </a:t>
            </a:r>
          </a:p>
          <a:p>
            <a:pPr lvl="1" eaLnBrk="1" fontAlgn="auto" hangingPunct="1">
              <a:lnSpc>
                <a:spcPct val="90000"/>
              </a:lnSpc>
              <a:spcAft>
                <a:spcPts val="0"/>
              </a:spcAft>
              <a:buFont typeface="Wingdings 2"/>
              <a:buChar char=""/>
              <a:defRPr/>
            </a:pPr>
            <a:r>
              <a:rPr lang="en-US" dirty="0" smtClean="0"/>
              <a:t>Typically called a </a:t>
            </a:r>
            <a:r>
              <a:rPr lang="en-US" b="1" i="1" dirty="0" smtClean="0"/>
              <a:t>database server</a:t>
            </a:r>
            <a:r>
              <a:rPr lang="en-US" dirty="0" smtClean="0"/>
              <a:t>	</a:t>
            </a:r>
          </a:p>
          <a:p>
            <a:pPr lvl="1" eaLnBrk="1" fontAlgn="auto" hangingPunct="1">
              <a:lnSpc>
                <a:spcPct val="90000"/>
              </a:lnSpc>
              <a:spcAft>
                <a:spcPts val="0"/>
              </a:spcAft>
              <a:buFont typeface="Wingdings" pitchFamily="2" charset="2"/>
              <a:buNone/>
              <a:defRPr/>
            </a:pPr>
            <a:r>
              <a:rPr lang="en-US" sz="3200" dirty="0" smtClean="0">
                <a:sym typeface="Wingdings" pitchFamily="2" charset="2"/>
              </a:rPr>
              <a:t> </a:t>
            </a:r>
            <a:r>
              <a:rPr lang="en-US" sz="3200" b="1" dirty="0" smtClean="0">
                <a:solidFill>
                  <a:srgbClr val="990000"/>
                </a:solidFill>
                <a:effectLst>
                  <a:outerShdw blurRad="38100" dist="38100" dir="2700000" algn="tl">
                    <a:srgbClr val="000000"/>
                  </a:outerShdw>
                </a:effectLst>
                <a:sym typeface="Wingdings" pitchFamily="2" charset="2"/>
              </a:rPr>
              <a:t>DBMS is only on server</a:t>
            </a:r>
            <a:endParaRPr lang="en-US" sz="3200" b="1" dirty="0" smtClean="0">
              <a:solidFill>
                <a:srgbClr val="990000"/>
              </a:solidFill>
              <a:effectLst>
                <a:outerShdw blurRad="38100" dist="38100" dir="2700000" algn="tl">
                  <a:srgbClr val="000000"/>
                </a:outerShdw>
              </a:effectLst>
            </a:endParaRPr>
          </a:p>
        </p:txBody>
      </p:sp>
    </p:spTree>
  </p:cSld>
  <p:clrMapOvr>
    <a:masterClrMapping/>
  </p:clrMapOvr>
  <p:transition>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228600" y="152400"/>
            <a:ext cx="861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en-US" altLang="en-US" sz="2400">
                <a:solidFill>
                  <a:srgbClr val="000000"/>
                </a:solidFill>
                <a:latin typeface="Arial" panose="020B0604020202020204" pitchFamily="34" charset="0"/>
              </a:rPr>
              <a:t>Figure 8-3 Database server architecture (two-tier architecture)</a:t>
            </a:r>
          </a:p>
        </p:txBody>
      </p:sp>
      <p:sp>
        <p:nvSpPr>
          <p:cNvPr id="18437" name="Text Box 5"/>
          <p:cNvSpPr txBox="1">
            <a:spLocks noChangeArrowheads="1"/>
          </p:cNvSpPr>
          <p:nvPr/>
        </p:nvSpPr>
        <p:spPr bwMode="auto">
          <a:xfrm>
            <a:off x="3200400" y="5791200"/>
            <a:ext cx="297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Georgia" panose="02040502050405020303" pitchFamily="18" charset="0"/>
              </a:rPr>
              <a:t>Back-end functions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443" y="1143000"/>
            <a:ext cx="613410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6" name="Text Box 4"/>
          <p:cNvSpPr txBox="1">
            <a:spLocks noChangeArrowheads="1"/>
          </p:cNvSpPr>
          <p:nvPr/>
        </p:nvSpPr>
        <p:spPr bwMode="auto">
          <a:xfrm>
            <a:off x="533400" y="985837"/>
            <a:ext cx="2971800" cy="461963"/>
          </a:xfrm>
          <a:prstGeom prst="rect">
            <a:avLst/>
          </a:prstGeom>
          <a:solidFill>
            <a:schemeClr val="bg1"/>
          </a:solidFill>
          <a:ln>
            <a:noFill/>
          </a:ln>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dirty="0">
                <a:solidFill>
                  <a:srgbClr val="000000"/>
                </a:solidFill>
                <a:latin typeface="Georgia" panose="02040502050405020303" pitchFamily="18" charset="0"/>
              </a:rPr>
              <a:t>Front-end programs</a:t>
            </a:r>
          </a:p>
        </p:txBody>
      </p:sp>
      <p:sp>
        <p:nvSpPr>
          <p:cNvPr id="2" name="矩形 1"/>
          <p:cNvSpPr/>
          <p:nvPr/>
        </p:nvSpPr>
        <p:spPr>
          <a:xfrm>
            <a:off x="610783" y="3144633"/>
            <a:ext cx="2573205" cy="369332"/>
          </a:xfrm>
          <a:prstGeom prst="rect">
            <a:avLst/>
          </a:prstGeom>
        </p:spPr>
        <p:txBody>
          <a:bodyPr wrap="none">
            <a:spAutoFit/>
          </a:bodyPr>
          <a:lstStyle/>
          <a:p>
            <a:r>
              <a:rPr lang="en-US" altLang="zh-TW" dirty="0"/>
              <a:t>(Ex. </a:t>
            </a:r>
            <a:r>
              <a:rPr lang="en-US" altLang="zh-TW" dirty="0" err="1"/>
              <a:t>MySQLWorkbench</a:t>
            </a:r>
            <a:r>
              <a:rPr lang="en-US" altLang="zh-TW" dirty="0"/>
              <a:t>)</a:t>
            </a:r>
            <a:endParaRPr lang="zh-TW" altLang="en-US" dirty="0"/>
          </a:p>
        </p:txBody>
      </p:sp>
    </p:spTree>
  </p:cSld>
  <p:clrMapOvr>
    <a:masterClrMapping/>
  </p:clrMapOvr>
  <p:transition>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457200" y="228600"/>
            <a:ext cx="8229600" cy="1143000"/>
          </a:xfrm>
        </p:spPr>
        <p:txBody>
          <a:bodyPr lIns="90488" tIns="44450" rIns="90488" bIns="44450">
            <a:normAutofit fontScale="90000"/>
          </a:bodyPr>
          <a:lstStyle/>
          <a:p>
            <a:pPr eaLnBrk="1" hangingPunct="1">
              <a:defRPr/>
            </a:pPr>
            <a:r>
              <a:rPr lang="en-US" sz="4000" dirty="0" smtClean="0"/>
              <a:t>Advantages of Two-Tier Approach</a:t>
            </a:r>
          </a:p>
        </p:txBody>
      </p:sp>
      <p:sp>
        <p:nvSpPr>
          <p:cNvPr id="362499" name="Rectangle 3"/>
          <p:cNvSpPr>
            <a:spLocks noGrp="1" noChangeArrowheads="1"/>
          </p:cNvSpPr>
          <p:nvPr>
            <p:ph type="body" idx="1"/>
          </p:nvPr>
        </p:nvSpPr>
        <p:spPr>
          <a:xfrm>
            <a:off x="304800" y="1752600"/>
            <a:ext cx="8534400" cy="4343400"/>
          </a:xfrm>
        </p:spPr>
        <p:txBody>
          <a:bodyPr lIns="90488" tIns="44450" rIns="90488" bIns="44450"/>
          <a:lstStyle/>
          <a:p>
            <a:pPr eaLnBrk="1" hangingPunct="1">
              <a:defRPr/>
            </a:pPr>
            <a:r>
              <a:rPr lang="en-US" altLang="zh-TW" dirty="0" smtClean="0">
                <a:ea typeface="新細明體" pitchFamily="18" charset="-120"/>
              </a:rPr>
              <a:t>Clients do not have to be as powerful</a:t>
            </a:r>
          </a:p>
          <a:p>
            <a:pPr eaLnBrk="1" hangingPunct="1">
              <a:defRPr/>
            </a:pPr>
            <a:r>
              <a:rPr lang="en-US" altLang="zh-TW" dirty="0" smtClean="0">
                <a:ea typeface="新細明體" pitchFamily="18" charset="-120"/>
              </a:rPr>
              <a:t>Greatly reduces data traffic on the network</a:t>
            </a:r>
          </a:p>
          <a:p>
            <a:pPr eaLnBrk="1" hangingPunct="1">
              <a:defRPr/>
            </a:pPr>
            <a:r>
              <a:rPr lang="en-US" altLang="zh-TW" dirty="0" smtClean="0">
                <a:ea typeface="新細明體" pitchFamily="18" charset="-120"/>
              </a:rPr>
              <a:t>Improved data integrity since it is all processed centrally</a:t>
            </a:r>
          </a:p>
          <a:p>
            <a:pPr eaLnBrk="1" hangingPunct="1">
              <a:defRPr/>
            </a:pPr>
            <a:r>
              <a:rPr lang="en-US" altLang="zh-TW" dirty="0" smtClean="0">
                <a:ea typeface="新細明體" pitchFamily="18" charset="-120"/>
              </a:rPr>
              <a:t>Stored procedures </a:t>
            </a:r>
            <a:r>
              <a:rPr lang="en-US" altLang="zh-TW" dirty="0" smtClean="0">
                <a:ea typeface="新細明體" pitchFamily="18" charset="-120"/>
                <a:sym typeface="Wingdings" pitchFamily="2" charset="2"/>
              </a:rPr>
              <a:t>:</a:t>
            </a:r>
            <a:r>
              <a:rPr lang="en-US" altLang="zh-TW" dirty="0" smtClean="0">
                <a:ea typeface="新細明體" pitchFamily="18" charset="-120"/>
              </a:rPr>
              <a:t> performs some business rules done on server </a:t>
            </a:r>
          </a:p>
          <a:p>
            <a:pPr eaLnBrk="1" hangingPunct="1">
              <a:buFont typeface="Wingdings" panose="05000000000000000000" pitchFamily="2" charset="2"/>
              <a:buNone/>
              <a:defRPr/>
            </a:pPr>
            <a:r>
              <a:rPr lang="en-US" altLang="zh-TW" dirty="0" smtClean="0">
                <a:solidFill>
                  <a:srgbClr val="990000"/>
                </a:solidFill>
                <a:effectLst>
                  <a:outerShdw blurRad="38100" dist="38100" dir="2700000" algn="tl">
                    <a:srgbClr val="000000"/>
                  </a:outerShdw>
                </a:effectLst>
                <a:ea typeface="新細明體" pitchFamily="18" charset="-120"/>
              </a:rPr>
              <a:t>	</a:t>
            </a:r>
            <a:r>
              <a:rPr lang="zh-TW" altLang="en-US" dirty="0" smtClean="0">
                <a:solidFill>
                  <a:srgbClr val="990000"/>
                </a:solidFill>
                <a:effectLst>
                  <a:outerShdw blurRad="38100" dist="38100" dir="2700000" algn="tl">
                    <a:srgbClr val="000000"/>
                  </a:outerShdw>
                </a:effectLst>
                <a:ea typeface="新細明體" pitchFamily="18" charset="-120"/>
              </a:rPr>
              <a:t>把較常用或重要的程序預先寫好放在</a:t>
            </a:r>
            <a:r>
              <a:rPr lang="en-US" altLang="zh-TW" dirty="0" smtClean="0">
                <a:solidFill>
                  <a:srgbClr val="990000"/>
                </a:solidFill>
                <a:effectLst>
                  <a:outerShdw blurRad="38100" dist="38100" dir="2700000" algn="tl">
                    <a:srgbClr val="000000"/>
                  </a:outerShdw>
                </a:effectLst>
                <a:ea typeface="新細明體" pitchFamily="18" charset="-120"/>
              </a:rPr>
              <a:t>DBMS</a:t>
            </a:r>
            <a:r>
              <a:rPr lang="zh-TW" altLang="en-US" dirty="0" smtClean="0">
                <a:solidFill>
                  <a:srgbClr val="990000"/>
                </a:solidFill>
                <a:effectLst>
                  <a:outerShdw blurRad="38100" dist="38100" dir="2700000" algn="tl">
                    <a:srgbClr val="000000"/>
                  </a:outerShdw>
                </a:effectLst>
                <a:ea typeface="新細明體" pitchFamily="18" charset="-120"/>
              </a:rPr>
              <a:t>內</a:t>
            </a:r>
          </a:p>
        </p:txBody>
      </p:sp>
    </p:spTree>
    <p:extLst>
      <p:ext uri="{BB962C8B-B14F-4D97-AF65-F5344CB8AC3E}">
        <p14:creationId xmlns:p14="http://schemas.microsoft.com/office/powerpoint/2010/main" val="884988610"/>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457200" y="-152400"/>
            <a:ext cx="8229600" cy="1371600"/>
          </a:xfrm>
        </p:spPr>
        <p:txBody>
          <a:bodyPr/>
          <a:lstStyle/>
          <a:p>
            <a:pPr>
              <a:defRPr/>
            </a:pPr>
            <a:r>
              <a:rPr dirty="0" smtClean="0"/>
              <a:t>Advantages And Disadvantages of Stored Procedures</a:t>
            </a:r>
          </a:p>
        </p:txBody>
      </p:sp>
      <p:sp>
        <p:nvSpPr>
          <p:cNvPr id="34819" name="Rectangle 3"/>
          <p:cNvSpPr>
            <a:spLocks noGrp="1" noChangeArrowheads="1"/>
          </p:cNvSpPr>
          <p:nvPr>
            <p:ph idx="1"/>
          </p:nvPr>
        </p:nvSpPr>
        <p:spPr>
          <a:xfrm>
            <a:off x="228600" y="1143000"/>
            <a:ext cx="8915400" cy="4114800"/>
          </a:xfrm>
        </p:spPr>
        <p:txBody>
          <a:bodyPr/>
          <a:lstStyle/>
          <a:p>
            <a:pPr eaLnBrk="1" hangingPunct="1"/>
            <a:r>
              <a:rPr lang="en-US" altLang="en-US" dirty="0" smtClean="0"/>
              <a:t>Advantages</a:t>
            </a:r>
          </a:p>
          <a:p>
            <a:pPr lvl="1" eaLnBrk="1" hangingPunct="1"/>
            <a:r>
              <a:rPr lang="en-US" altLang="en-US" dirty="0" smtClean="0"/>
              <a:t>Performance improves for compiled SQL statements</a:t>
            </a:r>
            <a:r>
              <a:rPr lang="zh-TW" altLang="en-US" dirty="0" smtClean="0"/>
              <a:t> 改進效能</a:t>
            </a:r>
            <a:endParaRPr lang="en-US" altLang="en-US" dirty="0" smtClean="0"/>
          </a:p>
          <a:p>
            <a:pPr lvl="1" eaLnBrk="1" hangingPunct="1"/>
            <a:r>
              <a:rPr lang="en-US" altLang="en-US" dirty="0" smtClean="0"/>
              <a:t>Reduced network traffic</a:t>
            </a:r>
            <a:r>
              <a:rPr lang="zh-TW" altLang="en-US" dirty="0" smtClean="0"/>
              <a:t>佔</a:t>
            </a:r>
            <a:r>
              <a:rPr lang="zh-TW" altLang="en-US" dirty="0"/>
              <a:t>較少的網路</a:t>
            </a:r>
            <a:r>
              <a:rPr lang="zh-TW" altLang="en-US" dirty="0" smtClean="0"/>
              <a:t>流量</a:t>
            </a:r>
            <a:endParaRPr lang="en-US" altLang="en-US" dirty="0" smtClean="0"/>
          </a:p>
          <a:p>
            <a:pPr lvl="1" eaLnBrk="1" hangingPunct="1"/>
            <a:r>
              <a:rPr lang="en-US" altLang="en-US" dirty="0" smtClean="0"/>
              <a:t>Improved security</a:t>
            </a:r>
            <a:r>
              <a:rPr lang="zh-TW" altLang="en-US" dirty="0" smtClean="0"/>
              <a:t> 安全</a:t>
            </a:r>
            <a:r>
              <a:rPr lang="zh-TW" altLang="en-US" dirty="0"/>
              <a:t>性較高</a:t>
            </a:r>
            <a:endParaRPr lang="en-US" altLang="en-US" dirty="0" smtClean="0"/>
          </a:p>
          <a:p>
            <a:pPr lvl="1" eaLnBrk="1" hangingPunct="1"/>
            <a:r>
              <a:rPr lang="en-US" altLang="en-US" dirty="0" smtClean="0"/>
              <a:t>Improved data integrity</a:t>
            </a:r>
            <a:r>
              <a:rPr lang="zh-TW" altLang="en-US" dirty="0"/>
              <a:t>資料完整性較</a:t>
            </a:r>
            <a:r>
              <a:rPr lang="zh-TW" altLang="en-US" dirty="0" smtClean="0"/>
              <a:t>高</a:t>
            </a:r>
            <a:endParaRPr lang="en-US" altLang="en-US" dirty="0" smtClean="0"/>
          </a:p>
          <a:p>
            <a:pPr lvl="1" eaLnBrk="1" hangingPunct="1"/>
            <a:r>
              <a:rPr lang="en-US" altLang="en-US" dirty="0" smtClean="0"/>
              <a:t>Thinner clients</a:t>
            </a:r>
            <a:r>
              <a:rPr lang="zh-TW" altLang="en-US" dirty="0"/>
              <a:t>前端運算量較</a:t>
            </a:r>
            <a:r>
              <a:rPr lang="zh-TW" altLang="en-US" dirty="0" smtClean="0"/>
              <a:t>少</a:t>
            </a:r>
            <a:endParaRPr lang="en-US" altLang="zh-TW" dirty="0" smtClean="0"/>
          </a:p>
          <a:p>
            <a:pPr eaLnBrk="1" hangingPunct="1"/>
            <a:r>
              <a:rPr lang="en-US" altLang="en-US" dirty="0"/>
              <a:t>Disadvantages</a:t>
            </a:r>
          </a:p>
          <a:p>
            <a:pPr lvl="1" eaLnBrk="1" hangingPunct="1"/>
            <a:r>
              <a:rPr lang="en-US" altLang="en-US" dirty="0"/>
              <a:t>Proprietary, so algorithms are not </a:t>
            </a:r>
            <a:r>
              <a:rPr lang="en-US" altLang="en-US" dirty="0" smtClean="0"/>
              <a:t>portable, and programming takes more time</a:t>
            </a:r>
            <a:r>
              <a:rPr lang="zh-TW" altLang="en-US" dirty="0" smtClean="0"/>
              <a:t> 專屬</a:t>
            </a:r>
            <a:r>
              <a:rPr lang="zh-TW" altLang="en-US" dirty="0"/>
              <a:t>不相通</a:t>
            </a:r>
            <a:endParaRPr lang="en-US" altLang="en-US" dirty="0" smtClean="0"/>
          </a:p>
          <a:p>
            <a:pPr eaLnBrk="1" hangingPunct="1"/>
            <a:endParaRPr lang="zh-TW" altLang="en-US" dirty="0"/>
          </a:p>
          <a:p>
            <a:pPr lvl="1" eaLnBrk="1" hangingPunct="1"/>
            <a:endParaRPr lang="en-US" altLang="en-US" dirty="0" smtClean="0"/>
          </a:p>
        </p:txBody>
      </p:sp>
    </p:spTree>
  </p:cSld>
  <p:clrMapOvr>
    <a:masterClrMapping/>
  </p:clrMapOvr>
  <p:transition>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457200" y="76200"/>
            <a:ext cx="8229600" cy="1371600"/>
          </a:xfrm>
        </p:spPr>
        <p:txBody>
          <a:bodyPr/>
          <a:lstStyle/>
          <a:p>
            <a:pPr>
              <a:defRPr/>
            </a:pPr>
            <a:r>
              <a:rPr dirty="0" smtClean="0"/>
              <a:t>Three-Tier Architectures</a:t>
            </a:r>
          </a:p>
        </p:txBody>
      </p:sp>
      <p:sp>
        <p:nvSpPr>
          <p:cNvPr id="23556" name="Rectangle 4"/>
          <p:cNvSpPr>
            <a:spLocks noChangeArrowheads="1"/>
          </p:cNvSpPr>
          <p:nvPr/>
        </p:nvSpPr>
        <p:spPr bwMode="auto">
          <a:xfrm>
            <a:off x="838200" y="4419600"/>
            <a:ext cx="7772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20000"/>
              </a:spcBef>
              <a:buClr>
                <a:schemeClr val="accent2"/>
              </a:buClr>
              <a:buSzPct val="80000"/>
              <a:buFont typeface="Wingdings" panose="05000000000000000000" pitchFamily="2" charset="2"/>
              <a:buNone/>
            </a:pPr>
            <a:r>
              <a:rPr lang="en-US" altLang="en-US" sz="3200" b="1" i="1" dirty="0">
                <a:solidFill>
                  <a:srgbClr val="0066FF"/>
                </a:solidFill>
                <a:latin typeface="Times New Roman" panose="02020603050405020304" pitchFamily="18" charset="0"/>
              </a:rPr>
              <a:t>Thin Client</a:t>
            </a:r>
            <a:r>
              <a:rPr lang="en-US" altLang="en-US" sz="3200" dirty="0">
                <a:solidFill>
                  <a:srgbClr val="0066FF"/>
                </a:solidFill>
                <a:latin typeface="Times New Roman" panose="02020603050405020304" pitchFamily="18" charset="0"/>
              </a:rPr>
              <a:t> </a:t>
            </a:r>
          </a:p>
          <a:p>
            <a:pPr lvl="1" eaLnBrk="1" hangingPunct="1">
              <a:spcBef>
                <a:spcPct val="20000"/>
              </a:spcBef>
              <a:buClr>
                <a:schemeClr val="accent2"/>
              </a:buClr>
              <a:buSzPct val="80000"/>
              <a:buFont typeface="Wingdings" panose="05000000000000000000" pitchFamily="2" charset="2"/>
              <a:buChar char="l"/>
            </a:pPr>
            <a:r>
              <a:rPr lang="en-US" altLang="en-US" sz="2400" dirty="0">
                <a:solidFill>
                  <a:srgbClr val="0066FF"/>
                </a:solidFill>
                <a:latin typeface="Times New Roman" panose="02020603050405020304" pitchFamily="18" charset="0"/>
              </a:rPr>
              <a:t>PC just for user interface and a little application processing. Limited or no data storage (sometimes no hard drive</a:t>
            </a:r>
            <a:r>
              <a:rPr lang="en-US" altLang="en-US" sz="2400" dirty="0" smtClean="0">
                <a:solidFill>
                  <a:srgbClr val="0066FF"/>
                </a:solidFill>
                <a:latin typeface="Times New Roman" panose="02020603050405020304" pitchFamily="18" charset="0"/>
              </a:rPr>
              <a:t>)</a:t>
            </a:r>
            <a:r>
              <a:rPr lang="zh-TW" altLang="en-US" sz="2400" dirty="0">
                <a:solidFill>
                  <a:srgbClr val="0066FF"/>
                </a:solidFill>
                <a:latin typeface="Times New Roman" panose="02020603050405020304" pitchFamily="18" charset="0"/>
              </a:rPr>
              <a:t> 例如</a:t>
            </a:r>
            <a:r>
              <a:rPr lang="en-US" altLang="zh-TW" sz="2400" dirty="0">
                <a:solidFill>
                  <a:srgbClr val="0066FF"/>
                </a:solidFill>
                <a:latin typeface="Times New Roman" panose="02020603050405020304" pitchFamily="18" charset="0"/>
              </a:rPr>
              <a:t>: Web Browser</a:t>
            </a:r>
            <a:endParaRPr lang="en-US" altLang="en-US" sz="2400" dirty="0">
              <a:solidFill>
                <a:srgbClr val="0066FF"/>
              </a:solidFill>
              <a:latin typeface="Times New Roman" panose="02020603050405020304" pitchFamily="18" charset="0"/>
            </a:endParaRPr>
          </a:p>
        </p:txBody>
      </p:sp>
      <p:sp>
        <p:nvSpPr>
          <p:cNvPr id="23557" name="Text Box 5"/>
          <p:cNvSpPr txBox="1">
            <a:spLocks noChangeArrowheads="1"/>
          </p:cNvSpPr>
          <p:nvPr/>
        </p:nvSpPr>
        <p:spPr bwMode="auto">
          <a:xfrm>
            <a:off x="4343400" y="1828800"/>
            <a:ext cx="243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000" b="1">
                <a:solidFill>
                  <a:srgbClr val="990000"/>
                </a:solidFill>
                <a:latin typeface="Times New Roman" panose="02020603050405020304" pitchFamily="18" charset="0"/>
              </a:rPr>
              <a:t>GUI interface </a:t>
            </a:r>
          </a:p>
          <a:p>
            <a:pPr eaLnBrk="1" hangingPunct="1"/>
            <a:r>
              <a:rPr lang="en-US" altLang="en-US" sz="2000" b="1">
                <a:solidFill>
                  <a:srgbClr val="990000"/>
                </a:solidFill>
                <a:latin typeface="Times New Roman" panose="02020603050405020304" pitchFamily="18" charset="0"/>
              </a:rPr>
              <a:t>(I/O processing)</a:t>
            </a:r>
          </a:p>
        </p:txBody>
      </p:sp>
      <p:sp>
        <p:nvSpPr>
          <p:cNvPr id="23558" name="Text Box 6"/>
          <p:cNvSpPr txBox="1">
            <a:spLocks noChangeArrowheads="1"/>
          </p:cNvSpPr>
          <p:nvPr/>
        </p:nvSpPr>
        <p:spPr bwMode="auto">
          <a:xfrm>
            <a:off x="6934200" y="1752600"/>
            <a:ext cx="165122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i="1" dirty="0" smtClean="0">
                <a:solidFill>
                  <a:srgbClr val="FF6600"/>
                </a:solidFill>
                <a:latin typeface="Times New Roman" panose="02020603050405020304" pitchFamily="18" charset="0"/>
              </a:rPr>
              <a:t>Browser, </a:t>
            </a:r>
            <a:br>
              <a:rPr lang="en-US" altLang="en-US" sz="2400" b="1" i="1" dirty="0" smtClean="0">
                <a:solidFill>
                  <a:srgbClr val="FF6600"/>
                </a:solidFill>
                <a:latin typeface="Times New Roman" panose="02020603050405020304" pitchFamily="18" charset="0"/>
              </a:rPr>
            </a:br>
            <a:r>
              <a:rPr lang="en-US" altLang="en-US" sz="2400" b="1" i="1" dirty="0" smtClean="0">
                <a:solidFill>
                  <a:srgbClr val="FF6600"/>
                </a:solidFill>
                <a:latin typeface="Times New Roman" panose="02020603050405020304" pitchFamily="18" charset="0"/>
              </a:rPr>
              <a:t>Mobile App</a:t>
            </a:r>
            <a:endParaRPr lang="en-US" altLang="en-US" sz="2400" b="1" i="1" dirty="0">
              <a:solidFill>
                <a:srgbClr val="FF6600"/>
              </a:solidFill>
              <a:latin typeface="Times New Roman" panose="02020603050405020304" pitchFamily="18" charset="0"/>
            </a:endParaRPr>
          </a:p>
        </p:txBody>
      </p:sp>
      <p:sp>
        <p:nvSpPr>
          <p:cNvPr id="23559" name="Text Box 7"/>
          <p:cNvSpPr txBox="1">
            <a:spLocks noChangeArrowheads="1"/>
          </p:cNvSpPr>
          <p:nvPr/>
        </p:nvSpPr>
        <p:spPr bwMode="auto">
          <a:xfrm>
            <a:off x="4343400" y="2819400"/>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2000" b="1">
                <a:solidFill>
                  <a:srgbClr val="990000"/>
                </a:solidFill>
                <a:latin typeface="Times New Roman" panose="02020603050405020304" pitchFamily="18" charset="0"/>
              </a:rPr>
              <a:t>Business rules</a:t>
            </a:r>
          </a:p>
        </p:txBody>
      </p:sp>
      <p:sp>
        <p:nvSpPr>
          <p:cNvPr id="23560" name="Text Box 8"/>
          <p:cNvSpPr txBox="1">
            <a:spLocks noChangeArrowheads="1"/>
          </p:cNvSpPr>
          <p:nvPr/>
        </p:nvSpPr>
        <p:spPr bwMode="auto">
          <a:xfrm>
            <a:off x="6629400" y="2743200"/>
            <a:ext cx="2396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i="1" dirty="0" smtClean="0">
                <a:solidFill>
                  <a:srgbClr val="FF6600"/>
                </a:solidFill>
                <a:latin typeface="Times New Roman" panose="02020603050405020304" pitchFamily="18" charset="0"/>
              </a:rPr>
              <a:t>Web(+AP) </a:t>
            </a:r>
            <a:r>
              <a:rPr lang="en-US" altLang="en-US" sz="2400" b="1" i="1" dirty="0">
                <a:solidFill>
                  <a:srgbClr val="FF6600"/>
                </a:solidFill>
                <a:latin typeface="Times New Roman" panose="02020603050405020304" pitchFamily="18" charset="0"/>
              </a:rPr>
              <a:t>Server</a:t>
            </a:r>
          </a:p>
        </p:txBody>
      </p:sp>
      <p:sp>
        <p:nvSpPr>
          <p:cNvPr id="23561" name="Text Box 9"/>
          <p:cNvSpPr txBox="1">
            <a:spLocks noChangeArrowheads="1"/>
          </p:cNvSpPr>
          <p:nvPr/>
        </p:nvSpPr>
        <p:spPr bwMode="auto">
          <a:xfrm>
            <a:off x="4343400" y="3489325"/>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spcBef>
                <a:spcPct val="50000"/>
              </a:spcBef>
            </a:pPr>
            <a:r>
              <a:rPr lang="en-US" altLang="en-US" sz="2000" b="1">
                <a:solidFill>
                  <a:srgbClr val="990000"/>
                </a:solidFill>
                <a:latin typeface="Times New Roman" panose="02020603050405020304" pitchFamily="18" charset="0"/>
              </a:rPr>
              <a:t>Data storage</a:t>
            </a:r>
          </a:p>
        </p:txBody>
      </p:sp>
      <p:sp>
        <p:nvSpPr>
          <p:cNvPr id="23562" name="Text Box 10"/>
          <p:cNvSpPr txBox="1">
            <a:spLocks noChangeArrowheads="1"/>
          </p:cNvSpPr>
          <p:nvPr/>
        </p:nvSpPr>
        <p:spPr bwMode="auto">
          <a:xfrm>
            <a:off x="7010400" y="3505200"/>
            <a:ext cx="1049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i="1">
                <a:solidFill>
                  <a:srgbClr val="FF6600"/>
                </a:solidFill>
                <a:latin typeface="Times New Roman" panose="02020603050405020304" pitchFamily="18" charset="0"/>
              </a:rPr>
              <a:t>DBMS</a:t>
            </a:r>
          </a:p>
        </p:txBody>
      </p:sp>
      <p:sp>
        <p:nvSpPr>
          <p:cNvPr id="338957" name="Rectangle 13"/>
          <p:cNvSpPr>
            <a:spLocks noChangeArrowheads="1"/>
          </p:cNvSpPr>
          <p:nvPr/>
        </p:nvSpPr>
        <p:spPr bwMode="auto">
          <a:xfrm>
            <a:off x="844550" y="1905000"/>
            <a:ext cx="1065213" cy="519113"/>
          </a:xfrm>
          <a:prstGeom prst="rect">
            <a:avLst/>
          </a:prstGeom>
          <a:noFill/>
          <a:ln w="19050">
            <a:noFill/>
            <a:miter lim="800000"/>
            <a:headEnd/>
            <a:tailEnd/>
          </a:ln>
          <a:effectLst/>
        </p:spPr>
        <p:txBody>
          <a:bodyPr wrap="none">
            <a:spAutoFit/>
          </a:bodyPr>
          <a:lstStyle/>
          <a:p>
            <a:pPr>
              <a:defRPr/>
            </a:pPr>
            <a:r>
              <a:rPr lang="en-US" sz="2800" dirty="0">
                <a:solidFill>
                  <a:srgbClr val="000000"/>
                </a:solidFill>
                <a:effectLst>
                  <a:outerShdw blurRad="38100" dist="38100" dir="2700000" algn="tl">
                    <a:srgbClr val="FFFFFF"/>
                  </a:outerShdw>
                </a:effectLst>
                <a:cs typeface="Arial" charset="0"/>
              </a:rPr>
              <a:t>Client</a:t>
            </a:r>
          </a:p>
        </p:txBody>
      </p:sp>
      <p:sp>
        <p:nvSpPr>
          <p:cNvPr id="338958" name="Rectangle 14"/>
          <p:cNvSpPr>
            <a:spLocks noChangeArrowheads="1"/>
          </p:cNvSpPr>
          <p:nvPr/>
        </p:nvSpPr>
        <p:spPr bwMode="auto">
          <a:xfrm>
            <a:off x="377825" y="2667000"/>
            <a:ext cx="3432175" cy="519113"/>
          </a:xfrm>
          <a:prstGeom prst="rect">
            <a:avLst/>
          </a:prstGeom>
          <a:noFill/>
          <a:ln w="19050">
            <a:noFill/>
            <a:miter lim="800000"/>
            <a:headEnd/>
            <a:tailEnd/>
          </a:ln>
          <a:effectLst/>
        </p:spPr>
        <p:txBody>
          <a:bodyPr wrap="none">
            <a:spAutoFit/>
          </a:bodyPr>
          <a:lstStyle/>
          <a:p>
            <a:pPr lvl="1">
              <a:defRPr/>
            </a:pPr>
            <a:r>
              <a:rPr lang="en-US" sz="2800" dirty="0">
                <a:solidFill>
                  <a:srgbClr val="000000"/>
                </a:solidFill>
                <a:effectLst>
                  <a:outerShdw blurRad="38100" dist="38100" dir="2700000" algn="tl">
                    <a:srgbClr val="FFFFFF"/>
                  </a:outerShdw>
                </a:effectLst>
                <a:cs typeface="Arial" charset="0"/>
              </a:rPr>
              <a:t>Application server</a:t>
            </a:r>
          </a:p>
        </p:txBody>
      </p:sp>
      <p:sp>
        <p:nvSpPr>
          <p:cNvPr id="338959" name="Rectangle 15"/>
          <p:cNvSpPr>
            <a:spLocks noChangeArrowheads="1"/>
          </p:cNvSpPr>
          <p:nvPr/>
        </p:nvSpPr>
        <p:spPr bwMode="auto">
          <a:xfrm>
            <a:off x="395288" y="3443288"/>
            <a:ext cx="3186112" cy="519112"/>
          </a:xfrm>
          <a:prstGeom prst="rect">
            <a:avLst/>
          </a:prstGeom>
          <a:noFill/>
          <a:ln w="19050">
            <a:noFill/>
            <a:miter lim="800000"/>
            <a:headEnd/>
            <a:tailEnd/>
          </a:ln>
          <a:effectLst/>
        </p:spPr>
        <p:txBody>
          <a:bodyPr wrap="none">
            <a:spAutoFit/>
          </a:bodyPr>
          <a:lstStyle/>
          <a:p>
            <a:pPr lvl="1">
              <a:defRPr/>
            </a:pPr>
            <a:r>
              <a:rPr lang="en-US" sz="2800" dirty="0">
                <a:solidFill>
                  <a:srgbClr val="000000"/>
                </a:solidFill>
                <a:effectLst>
                  <a:outerShdw blurRad="38100" dist="38100" dir="2700000" algn="tl">
                    <a:srgbClr val="FFFFFF"/>
                  </a:outerShdw>
                </a:effectLst>
                <a:cs typeface="Arial" charset="0"/>
              </a:rPr>
              <a:t>Database server</a:t>
            </a:r>
          </a:p>
        </p:txBody>
      </p:sp>
      <p:sp>
        <p:nvSpPr>
          <p:cNvPr id="23566" name="Line 17"/>
          <p:cNvSpPr>
            <a:spLocks noChangeShapeType="1"/>
          </p:cNvSpPr>
          <p:nvPr/>
        </p:nvSpPr>
        <p:spPr bwMode="auto">
          <a:xfrm>
            <a:off x="838200" y="2590800"/>
            <a:ext cx="7620000" cy="0"/>
          </a:xfrm>
          <a:prstGeom prst="line">
            <a:avLst/>
          </a:prstGeom>
          <a:noFill/>
          <a:ln w="127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567" name="Line 18"/>
          <p:cNvSpPr>
            <a:spLocks noChangeShapeType="1"/>
          </p:cNvSpPr>
          <p:nvPr/>
        </p:nvSpPr>
        <p:spPr bwMode="auto">
          <a:xfrm>
            <a:off x="914400" y="3352800"/>
            <a:ext cx="7620000" cy="0"/>
          </a:xfrm>
          <a:prstGeom prst="line">
            <a:avLst/>
          </a:prstGeom>
          <a:noFill/>
          <a:ln w="12700">
            <a:solidFill>
              <a:srgbClr val="990000"/>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ransition>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3"/>
          <p:cNvSpPr txBox="1">
            <a:spLocks noChangeArrowheads="1"/>
          </p:cNvSpPr>
          <p:nvPr/>
        </p:nvSpPr>
        <p:spPr bwMode="auto">
          <a:xfrm>
            <a:off x="1455738" y="152400"/>
            <a:ext cx="59356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en-US" altLang="en-US" sz="2400">
                <a:solidFill>
                  <a:srgbClr val="000000"/>
                </a:solidFill>
                <a:latin typeface="Arial" panose="020B0604020202020204" pitchFamily="34" charset="0"/>
              </a:rPr>
              <a:t>Figure 8-6a Generic three-tier architecture</a:t>
            </a:r>
          </a:p>
        </p:txBody>
      </p:sp>
      <p:sp>
        <p:nvSpPr>
          <p:cNvPr id="339972" name="Text Box 4"/>
          <p:cNvSpPr txBox="1">
            <a:spLocks noChangeArrowheads="1"/>
          </p:cNvSpPr>
          <p:nvPr/>
        </p:nvSpPr>
        <p:spPr bwMode="auto">
          <a:xfrm>
            <a:off x="2362200" y="1295400"/>
            <a:ext cx="1600200" cy="830263"/>
          </a:xfrm>
          <a:prstGeom prst="rect">
            <a:avLst/>
          </a:prstGeom>
          <a:noFill/>
          <a:ln w="12700" cap="sq">
            <a:noFill/>
            <a:miter lim="800000"/>
            <a:headEnd type="none" w="sm" len="sm"/>
            <a:tailEnd type="none" w="sm" len="sm"/>
          </a:ln>
          <a:effectLst/>
        </p:spPr>
        <p:txBody>
          <a:bodyPr>
            <a:spAutoFit/>
          </a:bodyPr>
          <a:lstStyle/>
          <a:p>
            <a:pPr>
              <a:defRPr/>
            </a:pPr>
            <a:r>
              <a:rPr lang="en-US" sz="2400" b="1" dirty="0">
                <a:solidFill>
                  <a:srgbClr val="FF9900"/>
                </a:solidFill>
                <a:effectLst>
                  <a:outerShdw blurRad="38100" dist="38100" dir="2700000" algn="tl">
                    <a:srgbClr val="000000"/>
                  </a:outerShdw>
                </a:effectLst>
                <a:cs typeface="Tahoma" pitchFamily="34" charset="0"/>
              </a:rPr>
              <a:t>Thin clients</a:t>
            </a:r>
          </a:p>
        </p:txBody>
      </p:sp>
      <p:sp>
        <p:nvSpPr>
          <p:cNvPr id="339973" name="Text Box 5"/>
          <p:cNvSpPr txBox="1">
            <a:spLocks noChangeArrowheads="1"/>
          </p:cNvSpPr>
          <p:nvPr/>
        </p:nvSpPr>
        <p:spPr bwMode="auto">
          <a:xfrm>
            <a:off x="2667000" y="3886200"/>
            <a:ext cx="2743200" cy="1200150"/>
          </a:xfrm>
          <a:prstGeom prst="rect">
            <a:avLst/>
          </a:prstGeom>
          <a:noFill/>
          <a:ln w="12700" cap="sq">
            <a:noFill/>
            <a:miter lim="800000"/>
            <a:headEnd type="none" w="sm" len="sm"/>
            <a:tailEnd type="none" w="sm" len="sm"/>
          </a:ln>
          <a:effectLst/>
        </p:spPr>
        <p:txBody>
          <a:bodyPr>
            <a:spAutoFit/>
          </a:bodyPr>
          <a:lstStyle/>
          <a:p>
            <a:pPr>
              <a:defRPr/>
            </a:pPr>
            <a:r>
              <a:rPr lang="en-US" sz="2400" b="1" dirty="0">
                <a:solidFill>
                  <a:srgbClr val="FF9900"/>
                </a:solidFill>
                <a:effectLst>
                  <a:outerShdw blurRad="38100" dist="38100" dir="2700000" algn="tl">
                    <a:srgbClr val="000000"/>
                  </a:outerShdw>
                </a:effectLst>
                <a:cs typeface="Tahoma" pitchFamily="34" charset="0"/>
              </a:rPr>
              <a:t>Business rules on application</a:t>
            </a:r>
          </a:p>
          <a:p>
            <a:pPr>
              <a:defRPr/>
            </a:pPr>
            <a:r>
              <a:rPr lang="en-US" sz="2400" b="1" dirty="0">
                <a:solidFill>
                  <a:srgbClr val="FF9900"/>
                </a:solidFill>
                <a:effectLst>
                  <a:outerShdw blurRad="38100" dist="38100" dir="2700000" algn="tl">
                    <a:srgbClr val="000000"/>
                  </a:outerShdw>
                </a:effectLst>
                <a:cs typeface="Tahoma" pitchFamily="34" charset="0"/>
              </a:rPr>
              <a:t>server</a:t>
            </a:r>
          </a:p>
        </p:txBody>
      </p:sp>
      <p:sp>
        <p:nvSpPr>
          <p:cNvPr id="339974" name="Text Box 6"/>
          <p:cNvSpPr txBox="1">
            <a:spLocks noChangeArrowheads="1"/>
          </p:cNvSpPr>
          <p:nvPr/>
        </p:nvSpPr>
        <p:spPr bwMode="auto">
          <a:xfrm>
            <a:off x="5638800" y="3657600"/>
            <a:ext cx="2438400" cy="822325"/>
          </a:xfrm>
          <a:prstGeom prst="rect">
            <a:avLst/>
          </a:prstGeom>
          <a:noFill/>
          <a:ln w="12700" cap="sq">
            <a:noFill/>
            <a:miter lim="800000"/>
            <a:headEnd type="none" w="sm" len="sm"/>
            <a:tailEnd type="none" w="sm" len="sm"/>
          </a:ln>
          <a:effectLst/>
        </p:spPr>
        <p:txBody>
          <a:bodyPr>
            <a:spAutoFit/>
          </a:bodyPr>
          <a:lstStyle/>
          <a:p>
            <a:pPr>
              <a:defRPr/>
            </a:pPr>
            <a:r>
              <a:rPr lang="en-US" sz="2400" b="1" dirty="0">
                <a:solidFill>
                  <a:srgbClr val="FF9900"/>
                </a:solidFill>
                <a:effectLst>
                  <a:outerShdw blurRad="38100" dist="38100" dir="2700000" algn="tl">
                    <a:srgbClr val="000000"/>
                  </a:outerShdw>
                </a:effectLst>
                <a:cs typeface="Tahoma" pitchFamily="34" charset="0"/>
              </a:rPr>
              <a:t>DBMS only on DB server</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62" y="838199"/>
            <a:ext cx="7081838" cy="5341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直線接點 2"/>
          <p:cNvCxnSpPr/>
          <p:nvPr/>
        </p:nvCxnSpPr>
        <p:spPr>
          <a:xfrm>
            <a:off x="609600" y="2743200"/>
            <a:ext cx="75438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609600" y="4648200"/>
            <a:ext cx="7543800"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2" name="Text Box 5"/>
          <p:cNvSpPr txBox="1">
            <a:spLocks noChangeArrowheads="1"/>
          </p:cNvSpPr>
          <p:nvPr/>
        </p:nvSpPr>
        <p:spPr bwMode="auto">
          <a:xfrm>
            <a:off x="5257800" y="3207603"/>
            <a:ext cx="2743200" cy="830997"/>
          </a:xfrm>
          <a:prstGeom prst="rect">
            <a:avLst/>
          </a:prstGeom>
          <a:noFill/>
          <a:ln w="12700" cap="sq">
            <a:noFill/>
            <a:miter lim="800000"/>
            <a:headEnd type="none" w="sm" len="sm"/>
            <a:tailEnd type="none" w="sm" len="sm"/>
          </a:ln>
          <a:effectLst/>
        </p:spPr>
        <p:txBody>
          <a:bodyPr>
            <a:spAutoFit/>
          </a:bodyPr>
          <a:lstStyle/>
          <a:p>
            <a:pPr eaLnBrk="1" hangingPunct="1">
              <a:defRPr/>
            </a:pPr>
            <a:r>
              <a:rPr lang="en-US" sz="2400" dirty="0" smtClean="0">
                <a:solidFill>
                  <a:srgbClr val="FF9900"/>
                </a:solidFill>
                <a:cs typeface="Tahoma" pitchFamily="34" charset="0"/>
              </a:rPr>
              <a:t>Business </a:t>
            </a:r>
            <a:r>
              <a:rPr lang="en-US" sz="2400" dirty="0">
                <a:solidFill>
                  <a:srgbClr val="FF9900"/>
                </a:solidFill>
                <a:cs typeface="Tahoma" pitchFamily="34" charset="0"/>
              </a:rPr>
              <a:t>rules on separate server</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533400" y="381000"/>
            <a:ext cx="8686800" cy="838200"/>
          </a:xfrm>
        </p:spPr>
        <p:txBody>
          <a:bodyPr/>
          <a:lstStyle/>
          <a:p>
            <a:pPr eaLnBrk="1" hangingPunct="1">
              <a:defRPr/>
            </a:pPr>
            <a:r>
              <a:rPr lang="en-US" dirty="0" smtClean="0"/>
              <a:t>Advantages of Three-Tier Architectures</a:t>
            </a:r>
          </a:p>
        </p:txBody>
      </p:sp>
      <p:sp>
        <p:nvSpPr>
          <p:cNvPr id="340995" name="Rectangle 3"/>
          <p:cNvSpPr>
            <a:spLocks noGrp="1" noChangeArrowheads="1"/>
          </p:cNvSpPr>
          <p:nvPr>
            <p:ph type="body" idx="1"/>
          </p:nvPr>
        </p:nvSpPr>
        <p:spPr/>
        <p:txBody>
          <a:bodyPr/>
          <a:lstStyle/>
          <a:p>
            <a:pPr eaLnBrk="1" hangingPunct="1">
              <a:defRPr/>
            </a:pPr>
            <a:r>
              <a:rPr lang="en-US" altLang="zh-TW" dirty="0" smtClean="0">
                <a:ea typeface="新細明體" pitchFamily="18" charset="-120"/>
              </a:rPr>
              <a:t>Scalability </a:t>
            </a:r>
            <a:r>
              <a:rPr lang="en-US" altLang="zh-TW" dirty="0" smtClean="0">
                <a:solidFill>
                  <a:srgbClr val="990000"/>
                </a:solidFill>
                <a:effectLst/>
                <a:ea typeface="新細明體" pitchFamily="18" charset="-120"/>
              </a:rPr>
              <a:t>(</a:t>
            </a:r>
            <a:r>
              <a:rPr lang="zh-TW" altLang="en-US" dirty="0" smtClean="0">
                <a:solidFill>
                  <a:srgbClr val="990000"/>
                </a:solidFill>
                <a:effectLst/>
                <a:ea typeface="新細明體" pitchFamily="18" charset="-120"/>
              </a:rPr>
              <a:t>在佈署與效能上</a:t>
            </a:r>
            <a:r>
              <a:rPr lang="en-US" altLang="zh-TW" dirty="0" smtClean="0">
                <a:solidFill>
                  <a:srgbClr val="990000"/>
                </a:solidFill>
                <a:effectLst/>
                <a:ea typeface="新細明體" pitchFamily="18" charset="-120"/>
              </a:rPr>
              <a:t>) </a:t>
            </a:r>
            <a:r>
              <a:rPr lang="zh-TW" altLang="en-US" dirty="0" smtClean="0">
                <a:solidFill>
                  <a:srgbClr val="990000"/>
                </a:solidFill>
                <a:effectLst/>
                <a:ea typeface="新細明體" pitchFamily="18" charset="-120"/>
              </a:rPr>
              <a:t>具擴充性</a:t>
            </a:r>
          </a:p>
          <a:p>
            <a:pPr eaLnBrk="1" hangingPunct="1">
              <a:defRPr/>
            </a:pPr>
            <a:r>
              <a:rPr lang="en-US" altLang="zh-TW" dirty="0" smtClean="0">
                <a:ea typeface="新細明體" pitchFamily="18" charset="-120"/>
              </a:rPr>
              <a:t>Technological flexibility </a:t>
            </a:r>
            <a:r>
              <a:rPr lang="zh-TW" altLang="en-US" dirty="0" smtClean="0">
                <a:solidFill>
                  <a:srgbClr val="990000"/>
                </a:solidFill>
                <a:effectLst/>
                <a:ea typeface="新細明體" pitchFamily="18" charset="-120"/>
              </a:rPr>
              <a:t>具技術彈性</a:t>
            </a:r>
          </a:p>
          <a:p>
            <a:pPr eaLnBrk="1" hangingPunct="1">
              <a:defRPr/>
            </a:pPr>
            <a:r>
              <a:rPr lang="en-US" altLang="zh-TW" dirty="0" smtClean="0">
                <a:ea typeface="新細明體" pitchFamily="18" charset="-120"/>
              </a:rPr>
              <a:t>Long-term cost reduction </a:t>
            </a:r>
            <a:r>
              <a:rPr lang="zh-TW" altLang="en-US" dirty="0" smtClean="0">
                <a:solidFill>
                  <a:srgbClr val="990000"/>
                </a:solidFill>
                <a:effectLst/>
                <a:ea typeface="新細明體" pitchFamily="18" charset="-120"/>
              </a:rPr>
              <a:t>長期低本降低</a:t>
            </a:r>
          </a:p>
          <a:p>
            <a:pPr eaLnBrk="1" hangingPunct="1">
              <a:defRPr/>
            </a:pPr>
            <a:r>
              <a:rPr lang="en-US" altLang="zh-TW" dirty="0" smtClean="0">
                <a:ea typeface="新細明體" pitchFamily="18" charset="-120"/>
              </a:rPr>
              <a:t>Better match of systems to business needs </a:t>
            </a:r>
            <a:r>
              <a:rPr lang="zh-TW" altLang="en-US" dirty="0" smtClean="0">
                <a:solidFill>
                  <a:srgbClr val="990000"/>
                </a:solidFill>
                <a:effectLst/>
                <a:ea typeface="新細明體" pitchFamily="18" charset="-120"/>
              </a:rPr>
              <a:t>較符合企業所需</a:t>
            </a:r>
            <a:endParaRPr lang="en-US" altLang="zh-TW" dirty="0" smtClean="0">
              <a:solidFill>
                <a:srgbClr val="990000"/>
              </a:solidFill>
              <a:effectLst/>
              <a:ea typeface="新細明體" pitchFamily="18" charset="-120"/>
            </a:endParaRPr>
          </a:p>
          <a:p>
            <a:pPr eaLnBrk="1" hangingPunct="1">
              <a:defRPr/>
            </a:pPr>
            <a:r>
              <a:rPr lang="en-US" altLang="zh-TW" dirty="0" smtClean="0">
                <a:ea typeface="新細明體" pitchFamily="18" charset="-120"/>
              </a:rPr>
              <a:t>Reduced risk </a:t>
            </a:r>
            <a:r>
              <a:rPr lang="zh-TW" altLang="en-US" dirty="0" smtClean="0">
                <a:solidFill>
                  <a:srgbClr val="990000"/>
                </a:solidFill>
                <a:effectLst/>
                <a:ea typeface="新細明體" pitchFamily="18" charset="-120"/>
              </a:rPr>
              <a:t>風險降低</a:t>
            </a:r>
            <a:endParaRPr lang="en-US" altLang="zh-TW" dirty="0" smtClean="0">
              <a:ea typeface="新細明體" pitchFamily="18" charset="-120"/>
            </a:endParaRPr>
          </a:p>
          <a:p>
            <a:pPr eaLnBrk="1" hangingPunct="1">
              <a:buFont typeface="Wingdings" panose="05000000000000000000" pitchFamily="2" charset="2"/>
              <a:buNone/>
              <a:defRPr/>
            </a:pPr>
            <a:endParaRPr lang="zh-TW" altLang="en-US" dirty="0" smtClean="0">
              <a:ea typeface="新細明體" pitchFamily="18" charset="-120"/>
            </a:endParaRPr>
          </a:p>
        </p:txBody>
      </p:sp>
    </p:spTree>
    <p:extLst>
      <p:ext uri="{BB962C8B-B14F-4D97-AF65-F5344CB8AC3E}">
        <p14:creationId xmlns:p14="http://schemas.microsoft.com/office/powerpoint/2010/main" val="3366471942"/>
      </p:ext>
    </p:extLst>
  </p:cSld>
  <p:clrMapOvr>
    <a:masterClrMapping/>
  </p:clrMapOvr>
  <p:transition>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457200" y="609600"/>
            <a:ext cx="8686800" cy="838200"/>
          </a:xfrm>
        </p:spPr>
        <p:txBody>
          <a:bodyPr>
            <a:normAutofit fontScale="90000"/>
          </a:bodyPr>
          <a:lstStyle/>
          <a:p>
            <a:pPr eaLnBrk="1" hangingPunct="1">
              <a:defRPr/>
            </a:pPr>
            <a:r>
              <a:rPr lang="en-US" sz="4000" dirty="0" smtClean="0"/>
              <a:t>Benefits of Moving to </a:t>
            </a:r>
            <a:br>
              <a:rPr lang="en-US" sz="4000" dirty="0" smtClean="0"/>
            </a:br>
            <a:r>
              <a:rPr lang="en-US" sz="4000" dirty="0" smtClean="0"/>
              <a:t>Client/Server Architecture</a:t>
            </a:r>
          </a:p>
        </p:txBody>
      </p:sp>
      <p:sp>
        <p:nvSpPr>
          <p:cNvPr id="369667" name="Rectangle 3"/>
          <p:cNvSpPr>
            <a:spLocks noGrp="1" noChangeArrowheads="1"/>
          </p:cNvSpPr>
          <p:nvPr>
            <p:ph type="body" idx="1"/>
          </p:nvPr>
        </p:nvSpPr>
        <p:spPr>
          <a:xfrm>
            <a:off x="457200" y="1981200"/>
            <a:ext cx="8458200" cy="4114800"/>
          </a:xfrm>
        </p:spPr>
        <p:txBody>
          <a:bodyPr/>
          <a:lstStyle/>
          <a:p>
            <a:pPr eaLnBrk="1" hangingPunct="1">
              <a:defRPr/>
            </a:pPr>
            <a:r>
              <a:rPr lang="en-US" altLang="zh-TW" sz="2800" dirty="0" smtClean="0">
                <a:ea typeface="新細明體" pitchFamily="18" charset="-120"/>
              </a:rPr>
              <a:t>Staged delivery of functionality speeds deployment </a:t>
            </a:r>
            <a:r>
              <a:rPr lang="zh-TW" altLang="en-US" sz="2800" dirty="0" smtClean="0">
                <a:solidFill>
                  <a:srgbClr val="C00000"/>
                </a:solidFill>
                <a:ea typeface="新細明體" pitchFamily="18" charset="-120"/>
              </a:rPr>
              <a:t>功能可分階段完成</a:t>
            </a:r>
            <a:endParaRPr lang="en-US" altLang="zh-TW" sz="2800" dirty="0" smtClean="0">
              <a:solidFill>
                <a:srgbClr val="C00000"/>
              </a:solidFill>
              <a:ea typeface="新細明體" pitchFamily="18" charset="-120"/>
            </a:endParaRPr>
          </a:p>
          <a:p>
            <a:pPr eaLnBrk="1" hangingPunct="1">
              <a:defRPr/>
            </a:pPr>
            <a:r>
              <a:rPr lang="en-US" altLang="zh-TW" sz="2800" dirty="0" smtClean="0">
                <a:ea typeface="新細明體" pitchFamily="18" charset="-120"/>
              </a:rPr>
              <a:t>GUI ease application use </a:t>
            </a:r>
            <a:r>
              <a:rPr lang="zh-TW" altLang="en-US" sz="2800" dirty="0" smtClean="0">
                <a:solidFill>
                  <a:srgbClr val="C00000"/>
                </a:solidFill>
                <a:ea typeface="新細明體" pitchFamily="18" charset="-120"/>
              </a:rPr>
              <a:t>將使用者界面與應用分離</a:t>
            </a:r>
            <a:endParaRPr lang="en-US" altLang="zh-TW" sz="2800" dirty="0" smtClean="0">
              <a:solidFill>
                <a:srgbClr val="C00000"/>
              </a:solidFill>
              <a:ea typeface="新細明體" pitchFamily="18" charset="-120"/>
            </a:endParaRPr>
          </a:p>
          <a:p>
            <a:pPr eaLnBrk="1" hangingPunct="1">
              <a:defRPr/>
            </a:pPr>
            <a:r>
              <a:rPr lang="en-US" altLang="zh-TW" sz="2800" dirty="0" smtClean="0">
                <a:ea typeface="新細明體" pitchFamily="18" charset="-120"/>
              </a:rPr>
              <a:t>Flexibility and scalability facilitates business process reengineering </a:t>
            </a:r>
            <a:r>
              <a:rPr lang="zh-TW" altLang="en-US" sz="2800" dirty="0" smtClean="0">
                <a:solidFill>
                  <a:srgbClr val="C00000"/>
                </a:solidFill>
                <a:ea typeface="新細明體" pitchFamily="18" charset="-120"/>
              </a:rPr>
              <a:t>更容易擴充 具有彈性</a:t>
            </a:r>
            <a:endParaRPr lang="en-US" altLang="zh-TW" sz="2800" dirty="0" smtClean="0">
              <a:solidFill>
                <a:srgbClr val="C00000"/>
              </a:solidFill>
              <a:ea typeface="新細明體" pitchFamily="18" charset="-120"/>
            </a:endParaRPr>
          </a:p>
          <a:p>
            <a:pPr eaLnBrk="1" hangingPunct="1">
              <a:defRPr/>
            </a:pPr>
            <a:r>
              <a:rPr lang="en-US" altLang="zh-TW" sz="2800" dirty="0" smtClean="0">
                <a:ea typeface="新細明體" pitchFamily="18" charset="-120"/>
              </a:rPr>
              <a:t>Reduced network traffic </a:t>
            </a:r>
            <a:r>
              <a:rPr lang="zh-TW" altLang="en-US" sz="2800" dirty="0" smtClean="0">
                <a:solidFill>
                  <a:srgbClr val="C00000"/>
                </a:solidFill>
                <a:ea typeface="新細明體" pitchFamily="18" charset="-120"/>
              </a:rPr>
              <a:t>只傳處理過的資料</a:t>
            </a:r>
            <a:endParaRPr lang="en-US" altLang="zh-TW" sz="2800" dirty="0" smtClean="0">
              <a:solidFill>
                <a:srgbClr val="C00000"/>
              </a:solidFill>
              <a:ea typeface="新細明體" pitchFamily="18" charset="-120"/>
            </a:endParaRPr>
          </a:p>
          <a:p>
            <a:pPr eaLnBrk="1" hangingPunct="1">
              <a:defRPr/>
            </a:pPr>
            <a:r>
              <a:rPr lang="en-US" altLang="zh-TW" sz="2800" dirty="0" smtClean="0">
                <a:ea typeface="新細明體" pitchFamily="18" charset="-120"/>
              </a:rPr>
              <a:t>Facilitation of Web-enabled applications</a:t>
            </a:r>
          </a:p>
          <a:p>
            <a:pPr eaLnBrk="1" hangingPunct="1">
              <a:buFont typeface="Wingdings" panose="05000000000000000000" pitchFamily="2" charset="2"/>
              <a:buNone/>
              <a:defRPr/>
            </a:pPr>
            <a:r>
              <a:rPr lang="en-US" altLang="zh-TW" sz="2800" dirty="0" smtClean="0">
                <a:solidFill>
                  <a:srgbClr val="C00000"/>
                </a:solidFill>
                <a:ea typeface="新細明體" pitchFamily="18" charset="-120"/>
              </a:rPr>
              <a:t>	</a:t>
            </a:r>
            <a:r>
              <a:rPr lang="zh-TW" altLang="en-US" sz="2800" dirty="0" smtClean="0">
                <a:solidFill>
                  <a:srgbClr val="C00000"/>
                </a:solidFill>
                <a:ea typeface="新細明體" pitchFamily="18" charset="-120"/>
              </a:rPr>
              <a:t>易於轉為</a:t>
            </a:r>
            <a:r>
              <a:rPr lang="en-US" altLang="zh-TW" sz="2800" dirty="0" smtClean="0">
                <a:solidFill>
                  <a:srgbClr val="C00000"/>
                </a:solidFill>
                <a:ea typeface="新細明體" pitchFamily="18" charset="-120"/>
              </a:rPr>
              <a:t>Web</a:t>
            </a:r>
            <a:r>
              <a:rPr lang="zh-TW" altLang="en-US" sz="2800" dirty="0" smtClean="0">
                <a:solidFill>
                  <a:srgbClr val="C00000"/>
                </a:solidFill>
                <a:ea typeface="新細明體" pitchFamily="18" charset="-120"/>
              </a:rPr>
              <a:t>或行動應用</a:t>
            </a:r>
            <a:endParaRPr lang="en-US" altLang="zh-TW" dirty="0" smtClean="0">
              <a:ea typeface="新細明體" pitchFamily="18" charset="-120"/>
            </a:endParaRPr>
          </a:p>
        </p:txBody>
      </p:sp>
    </p:spTree>
    <p:extLst>
      <p:ext uri="{BB962C8B-B14F-4D97-AF65-F5344CB8AC3E}">
        <p14:creationId xmlns:p14="http://schemas.microsoft.com/office/powerpoint/2010/main" val="3240209661"/>
      </p:ext>
    </p:extLst>
  </p:cSld>
  <p:clrMapOvr>
    <a:masterClrMapping/>
  </p:clrMapOvr>
  <p:transition>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066800"/>
          </a:xfrm>
        </p:spPr>
        <p:txBody>
          <a:bodyPr/>
          <a:lstStyle/>
          <a:p>
            <a:pPr>
              <a:defRPr/>
            </a:pPr>
            <a:r>
              <a:rPr dirty="0" smtClean="0"/>
              <a:t>Middleware</a:t>
            </a:r>
            <a:r>
              <a:rPr lang="zh-TW" altLang="en-US" dirty="0" smtClean="0"/>
              <a:t> 中介軟體 </a:t>
            </a:r>
            <a:r>
              <a:rPr lang="en-US" altLang="zh-TW" dirty="0" smtClean="0"/>
              <a:t>/ </a:t>
            </a:r>
            <a:r>
              <a:rPr dirty="0" smtClean="0"/>
              <a:t>API</a:t>
            </a:r>
            <a:r>
              <a:rPr lang="zh-TW" altLang="en-US" dirty="0" smtClean="0"/>
              <a:t> 應用程式介面</a:t>
            </a:r>
            <a:endParaRPr dirty="0"/>
          </a:p>
        </p:txBody>
      </p:sp>
      <p:sp>
        <p:nvSpPr>
          <p:cNvPr id="20483" name="Content Placeholder 2"/>
          <p:cNvSpPr>
            <a:spLocks noGrp="1"/>
          </p:cNvSpPr>
          <p:nvPr>
            <p:ph idx="1"/>
          </p:nvPr>
        </p:nvSpPr>
        <p:spPr>
          <a:xfrm>
            <a:off x="457200" y="1219200"/>
            <a:ext cx="8686800" cy="4114800"/>
          </a:xfrm>
        </p:spPr>
        <p:txBody>
          <a:bodyPr/>
          <a:lstStyle/>
          <a:p>
            <a:pPr eaLnBrk="1" hangingPunct="1"/>
            <a:r>
              <a:rPr lang="en-US" altLang="en-US" b="1" dirty="0" smtClean="0"/>
              <a:t>Middleware</a:t>
            </a:r>
            <a:r>
              <a:rPr lang="en-US" altLang="en-US" dirty="0" smtClean="0"/>
              <a:t> – software that allows an application to interoperate with other software without requiring user to understand and code low-level operations</a:t>
            </a:r>
          </a:p>
          <a:p>
            <a:pPr eaLnBrk="1" hangingPunct="1"/>
            <a:r>
              <a:rPr lang="en-US" altLang="en-US" b="1" dirty="0" smtClean="0"/>
              <a:t>Application Program Interface (API) </a:t>
            </a:r>
            <a:r>
              <a:rPr lang="en-US" altLang="en-US" dirty="0" smtClean="0"/>
              <a:t>– routines that an application uses to direct the performance of procedures by the computer’s operating system</a:t>
            </a:r>
          </a:p>
          <a:p>
            <a:pPr lvl="1" eaLnBrk="1" hangingPunct="1"/>
            <a:r>
              <a:rPr lang="en-US" altLang="en-US" dirty="0" smtClean="0"/>
              <a:t>Common database APIs – ODBC, ADO .NET, JDBC</a:t>
            </a:r>
          </a:p>
        </p:txBody>
      </p:sp>
      <p:sp>
        <p:nvSpPr>
          <p:cNvPr id="4" name="Text Box 4"/>
          <p:cNvSpPr txBox="1">
            <a:spLocks noChangeArrowheads="1"/>
          </p:cNvSpPr>
          <p:nvPr/>
        </p:nvSpPr>
        <p:spPr bwMode="auto">
          <a:xfrm>
            <a:off x="1447800" y="5867400"/>
            <a:ext cx="7478713" cy="457200"/>
          </a:xfrm>
          <a:prstGeom prst="rect">
            <a:avLst/>
          </a:prstGeom>
          <a:noFill/>
          <a:ln w="12700" cap="sq">
            <a:noFill/>
            <a:miter lim="800000"/>
            <a:headEnd type="none" w="sm" len="sm"/>
            <a:tailEnd type="none" w="sm" len="sm"/>
          </a:ln>
          <a:effectLst/>
        </p:spPr>
        <p:txBody>
          <a:bodyPr wrap="none">
            <a:spAutoFit/>
          </a:bodyPr>
          <a:lstStyle/>
          <a:p>
            <a:pPr eaLnBrk="1" hangingPunct="1">
              <a:defRPr/>
            </a:pPr>
            <a:r>
              <a:rPr lang="en-US" sz="2400" b="1" dirty="0">
                <a:solidFill>
                  <a:srgbClr val="3333CC"/>
                </a:solidFill>
                <a:latin typeface="Times New Roman" pitchFamily="18" charset="0"/>
                <a:cs typeface="Arial" charset="0"/>
              </a:rPr>
              <a:t>The </a:t>
            </a:r>
            <a:r>
              <a:rPr lang="en-US" sz="2400" b="1" i="1" dirty="0">
                <a:solidFill>
                  <a:srgbClr val="3333CC"/>
                </a:solidFill>
                <a:latin typeface="Times New Roman" pitchFamily="18" charset="0"/>
                <a:cs typeface="Arial" charset="0"/>
              </a:rPr>
              <a:t>“glue”</a:t>
            </a:r>
            <a:r>
              <a:rPr lang="en-US" sz="2400" b="1" dirty="0">
                <a:solidFill>
                  <a:srgbClr val="3333CC"/>
                </a:solidFill>
                <a:latin typeface="Times New Roman" pitchFamily="18" charset="0"/>
                <a:cs typeface="Arial" charset="0"/>
              </a:rPr>
              <a:t> that holds client/server applications together</a:t>
            </a: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0211" name="Rectangle 3"/>
          <p:cNvSpPr>
            <a:spLocks noGrp="1" noChangeArrowheads="1"/>
          </p:cNvSpPr>
          <p:nvPr>
            <p:ph type="body" idx="1"/>
          </p:nvPr>
        </p:nvSpPr>
        <p:spPr>
          <a:xfrm>
            <a:off x="304800" y="1524000"/>
            <a:ext cx="8686800" cy="4114800"/>
          </a:xfrm>
        </p:spPr>
        <p:txBody>
          <a:bodyPr/>
          <a:lstStyle/>
          <a:p>
            <a:pPr eaLnBrk="1" hangingPunct="1">
              <a:defRPr/>
            </a:pPr>
            <a:r>
              <a:rPr lang="en-US" altLang="zh-TW" dirty="0" smtClean="0">
                <a:solidFill>
                  <a:schemeClr val="tx1"/>
                </a:solidFill>
                <a:ea typeface="新細明體" pitchFamily="18" charset="-120"/>
              </a:rPr>
              <a:t>ODBC</a:t>
            </a:r>
            <a:r>
              <a:rPr lang="en-US" altLang="zh-TW" dirty="0" smtClean="0">
                <a:ea typeface="新細明體" pitchFamily="18" charset="-120"/>
              </a:rPr>
              <a:t>–Open Database Connectivity</a:t>
            </a:r>
          </a:p>
          <a:p>
            <a:pPr lvl="1" eaLnBrk="1" hangingPunct="1">
              <a:defRPr/>
            </a:pPr>
            <a:r>
              <a:rPr lang="en-US" altLang="zh-TW" dirty="0" smtClean="0">
                <a:ea typeface="新細明體" pitchFamily="18" charset="-120"/>
              </a:rPr>
              <a:t>Most DB vendors support this</a:t>
            </a:r>
          </a:p>
          <a:p>
            <a:pPr eaLnBrk="1" hangingPunct="1">
              <a:defRPr/>
            </a:pPr>
            <a:r>
              <a:rPr lang="en-US" altLang="zh-TW" dirty="0" smtClean="0">
                <a:ea typeface="新細明體" pitchFamily="18" charset="-120"/>
              </a:rPr>
              <a:t>JDBC–Java Database Connectivity</a:t>
            </a:r>
          </a:p>
          <a:p>
            <a:pPr eaLnBrk="1" hangingPunct="1">
              <a:buFont typeface="Wingdings" panose="05000000000000000000" pitchFamily="2" charset="2"/>
              <a:buNone/>
              <a:defRPr/>
            </a:pPr>
            <a:r>
              <a:rPr lang="en-US" altLang="zh-TW" sz="2400" dirty="0" smtClean="0">
                <a:ea typeface="新細明體" pitchFamily="18" charset="-120"/>
              </a:rPr>
              <a:t>	</a:t>
            </a:r>
            <a:r>
              <a:rPr lang="zh-TW" altLang="en-US" sz="2400" dirty="0" smtClean="0">
                <a:ea typeface="新細明體" pitchFamily="18" charset="-120"/>
              </a:rPr>
              <a:t>可視為</a:t>
            </a:r>
            <a:r>
              <a:rPr lang="en-US" altLang="zh-TW" sz="2400" dirty="0" smtClean="0">
                <a:ea typeface="新細明體" pitchFamily="18" charset="-120"/>
              </a:rPr>
              <a:t>Java</a:t>
            </a:r>
            <a:r>
              <a:rPr lang="zh-TW" altLang="en-US" sz="2400" dirty="0" smtClean="0">
                <a:ea typeface="新細明體" pitchFamily="18" charset="-120"/>
              </a:rPr>
              <a:t>版的</a:t>
            </a:r>
            <a:r>
              <a:rPr lang="en-US" altLang="zh-TW" sz="2400" dirty="0" smtClean="0">
                <a:ea typeface="新細明體" pitchFamily="18" charset="-120"/>
              </a:rPr>
              <a:t>ODBC</a:t>
            </a:r>
            <a:endParaRPr lang="en-US" altLang="zh-TW" dirty="0" smtClean="0">
              <a:ea typeface="新細明體" pitchFamily="18" charset="-120"/>
            </a:endParaRPr>
          </a:p>
          <a:p>
            <a:pPr lvl="1" eaLnBrk="1" hangingPunct="1">
              <a:defRPr/>
            </a:pPr>
            <a:r>
              <a:rPr lang="en-US" altLang="zh-TW" dirty="0" smtClean="0">
                <a:ea typeface="新細明體" pitchFamily="18" charset="-120"/>
              </a:rPr>
              <a:t>Special Java classes that allow Java applications/applets to connect to databases</a:t>
            </a:r>
          </a:p>
          <a:p>
            <a:pPr eaLnBrk="1" hangingPunct="1">
              <a:defRPr/>
            </a:pPr>
            <a:r>
              <a:rPr lang="en-US" altLang="zh-TW" dirty="0" smtClean="0">
                <a:ea typeface="新細明體" pitchFamily="18" charset="-120"/>
              </a:rPr>
              <a:t>ADO.NET</a:t>
            </a:r>
          </a:p>
          <a:p>
            <a:pPr lvl="1" eaLnBrk="1" hangingPunct="1">
              <a:defRPr/>
            </a:pPr>
            <a:r>
              <a:rPr lang="en-US" altLang="zh-TW" dirty="0" smtClean="0">
                <a:ea typeface="新細明體" pitchFamily="18" charset="-120"/>
              </a:rPr>
              <a:t>Microsoft data access services </a:t>
            </a:r>
            <a:r>
              <a:rPr lang="zh-TW" altLang="en-US" sz="2400" dirty="0" smtClean="0">
                <a:ea typeface="新細明體" pitchFamily="18" charset="-120"/>
              </a:rPr>
              <a:t>微軟的資料庫存取元件</a:t>
            </a:r>
            <a:endParaRPr lang="en-US" altLang="zh-TW" dirty="0" smtClean="0">
              <a:ea typeface="新細明體" pitchFamily="18" charset="-120"/>
            </a:endParaRPr>
          </a:p>
        </p:txBody>
      </p:sp>
      <p:sp>
        <p:nvSpPr>
          <p:cNvPr id="2" name="標題 1"/>
          <p:cNvSpPr>
            <a:spLocks noGrp="1"/>
          </p:cNvSpPr>
          <p:nvPr>
            <p:ph type="title"/>
          </p:nvPr>
        </p:nvSpPr>
        <p:spPr/>
        <p:txBody>
          <a:bodyPr/>
          <a:lstStyle/>
          <a:p>
            <a:endParaRPr lang="zh-TW" altLang="en-US"/>
          </a:p>
        </p:txBody>
      </p:sp>
    </p:spTree>
    <p:extLst>
      <p:ext uri="{BB962C8B-B14F-4D97-AF65-F5344CB8AC3E}">
        <p14:creationId xmlns:p14="http://schemas.microsoft.com/office/powerpoint/2010/main" val="3345440815"/>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50211">
                                            <p:txEl>
                                              <p:pRg st="1" end="1"/>
                                            </p:txEl>
                                          </p:spTgt>
                                        </p:tgtEl>
                                        <p:attrNameLst>
                                          <p:attrName>style.visibility</p:attrName>
                                        </p:attrNameLst>
                                      </p:cBhvr>
                                      <p:to>
                                        <p:strVal val="visible"/>
                                      </p:to>
                                    </p:set>
                                    <p:anim calcmode="lin" valueType="num">
                                      <p:cBhvr additive="base">
                                        <p:cTn id="11" dur="500" fill="hold"/>
                                        <p:tgtEl>
                                          <p:spTgt spid="3502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02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50211">
                                            <p:txEl>
                                              <p:pRg st="2" end="2"/>
                                            </p:txEl>
                                          </p:spTgt>
                                        </p:tgtEl>
                                        <p:attrNameLst>
                                          <p:attrName>style.visibility</p:attrName>
                                        </p:attrNameLst>
                                      </p:cBhvr>
                                      <p:to>
                                        <p:strVal val="visible"/>
                                      </p:to>
                                    </p:set>
                                    <p:anim calcmode="lin" valueType="num">
                                      <p:cBhvr additive="base">
                                        <p:cTn id="17" dur="500" fill="hold"/>
                                        <p:tgtEl>
                                          <p:spTgt spid="35021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02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50211">
                                            <p:txEl>
                                              <p:pRg st="3" end="3"/>
                                            </p:txEl>
                                          </p:spTgt>
                                        </p:tgtEl>
                                        <p:attrNameLst>
                                          <p:attrName>style.visibility</p:attrName>
                                        </p:attrNameLst>
                                      </p:cBhvr>
                                      <p:to>
                                        <p:strVal val="visible"/>
                                      </p:to>
                                    </p:set>
                                    <p:anim calcmode="lin" valueType="num">
                                      <p:cBhvr additive="base">
                                        <p:cTn id="23" dur="500" fill="hold"/>
                                        <p:tgtEl>
                                          <p:spTgt spid="35021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5021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50211">
                                            <p:txEl>
                                              <p:pRg st="4" end="4"/>
                                            </p:txEl>
                                          </p:spTgt>
                                        </p:tgtEl>
                                        <p:attrNameLst>
                                          <p:attrName>style.visibility</p:attrName>
                                        </p:attrNameLst>
                                      </p:cBhvr>
                                      <p:to>
                                        <p:strVal val="visible"/>
                                      </p:to>
                                    </p:set>
                                    <p:anim calcmode="lin" valueType="num">
                                      <p:cBhvr additive="base">
                                        <p:cTn id="27" dur="500" fill="hold"/>
                                        <p:tgtEl>
                                          <p:spTgt spid="3502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02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50211">
                                            <p:txEl>
                                              <p:pRg st="5" end="5"/>
                                            </p:txEl>
                                          </p:spTgt>
                                        </p:tgtEl>
                                        <p:attrNameLst>
                                          <p:attrName>style.visibility</p:attrName>
                                        </p:attrNameLst>
                                      </p:cBhvr>
                                      <p:to>
                                        <p:strVal val="visible"/>
                                      </p:to>
                                    </p:set>
                                    <p:anim calcmode="lin" valueType="num">
                                      <p:cBhvr additive="base">
                                        <p:cTn id="33" dur="500" fill="hold"/>
                                        <p:tgtEl>
                                          <p:spTgt spid="350211">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0211">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50211">
                                            <p:txEl>
                                              <p:pRg st="6" end="6"/>
                                            </p:txEl>
                                          </p:spTgt>
                                        </p:tgtEl>
                                        <p:attrNameLst>
                                          <p:attrName>style.visibility</p:attrName>
                                        </p:attrNameLst>
                                      </p:cBhvr>
                                      <p:to>
                                        <p:strVal val="visible"/>
                                      </p:to>
                                    </p:set>
                                    <p:anim calcmode="lin" valueType="num">
                                      <p:cBhvr additive="base">
                                        <p:cTn id="37" dur="500" fill="hold"/>
                                        <p:tgtEl>
                                          <p:spTgt spid="3502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02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304800" y="304800"/>
            <a:ext cx="8686800" cy="838200"/>
          </a:xfrm>
        </p:spPr>
        <p:txBody>
          <a:bodyPr/>
          <a:lstStyle/>
          <a:p>
            <a:pPr>
              <a:defRPr/>
            </a:pPr>
            <a:r>
              <a:rPr dirty="0" smtClean="0"/>
              <a:t>Client/Server architectures</a:t>
            </a:r>
          </a:p>
        </p:txBody>
      </p:sp>
      <p:sp>
        <p:nvSpPr>
          <p:cNvPr id="12291" name="Rectangle 3"/>
          <p:cNvSpPr>
            <a:spLocks noGrp="1" noChangeArrowheads="1"/>
          </p:cNvSpPr>
          <p:nvPr>
            <p:ph idx="1"/>
          </p:nvPr>
        </p:nvSpPr>
        <p:spPr/>
        <p:txBody>
          <a:bodyPr/>
          <a:lstStyle/>
          <a:p>
            <a:pPr eaLnBrk="1" hangingPunct="1">
              <a:lnSpc>
                <a:spcPct val="90000"/>
              </a:lnSpc>
            </a:pPr>
            <a:r>
              <a:rPr lang="en-US" altLang="en-US" dirty="0" smtClean="0"/>
              <a:t>Networked computing model</a:t>
            </a:r>
            <a:r>
              <a:rPr lang="zh-TW" altLang="en-US" dirty="0"/>
              <a:t>網路運算</a:t>
            </a:r>
            <a:r>
              <a:rPr lang="zh-TW" altLang="en-US" dirty="0" smtClean="0"/>
              <a:t>模型</a:t>
            </a:r>
            <a:endParaRPr lang="en-US" altLang="en-US" dirty="0" smtClean="0"/>
          </a:p>
          <a:p>
            <a:pPr eaLnBrk="1" hangingPunct="1">
              <a:lnSpc>
                <a:spcPct val="90000"/>
              </a:lnSpc>
            </a:pPr>
            <a:r>
              <a:rPr lang="en-US" altLang="en-US" dirty="0" smtClean="0"/>
              <a:t>Processes distributed between clients and servers</a:t>
            </a:r>
            <a:r>
              <a:rPr lang="zh-TW" altLang="en-US" dirty="0" smtClean="0"/>
              <a:t> 將要</a:t>
            </a:r>
            <a:r>
              <a:rPr lang="zh-TW" altLang="en-US" dirty="0"/>
              <a:t>處理的工作散在</a:t>
            </a:r>
            <a:r>
              <a:rPr lang="en-US" altLang="zh-TW" dirty="0"/>
              <a:t>Client</a:t>
            </a:r>
            <a:r>
              <a:rPr lang="zh-TW" altLang="en-US" dirty="0"/>
              <a:t>與</a:t>
            </a:r>
            <a:r>
              <a:rPr lang="en-US" altLang="zh-TW" dirty="0" smtClean="0"/>
              <a:t>Server</a:t>
            </a:r>
            <a:endParaRPr lang="en-US" altLang="en-US" dirty="0" smtClean="0"/>
          </a:p>
          <a:p>
            <a:pPr eaLnBrk="1" hangingPunct="1">
              <a:lnSpc>
                <a:spcPct val="90000"/>
              </a:lnSpc>
            </a:pPr>
            <a:r>
              <a:rPr lang="en-US" altLang="en-US" dirty="0" smtClean="0"/>
              <a:t>Client–Workstation (PC, smartphone, tablet) that requests and uses a service</a:t>
            </a:r>
          </a:p>
          <a:p>
            <a:pPr eaLnBrk="1" hangingPunct="1">
              <a:lnSpc>
                <a:spcPct val="90000"/>
              </a:lnSpc>
            </a:pPr>
            <a:r>
              <a:rPr lang="en-US" altLang="en-US" dirty="0" smtClean="0"/>
              <a:t>Server– Powerful computer (PC/mini/mainframe) that provides a service</a:t>
            </a:r>
          </a:p>
          <a:p>
            <a:pPr eaLnBrk="1" hangingPunct="1">
              <a:lnSpc>
                <a:spcPct val="90000"/>
              </a:lnSpc>
            </a:pPr>
            <a:r>
              <a:rPr lang="en-US" altLang="en-US" dirty="0" smtClean="0"/>
              <a:t>For DBMS, server is a database server</a:t>
            </a:r>
          </a:p>
          <a:p>
            <a:pPr eaLnBrk="1" hangingPunct="1">
              <a:lnSpc>
                <a:spcPct val="90000"/>
              </a:lnSpc>
            </a:pPr>
            <a:r>
              <a:rPr lang="en-US" altLang="en-US" dirty="0" smtClean="0"/>
              <a:t>For the Internet, server is a web server</a:t>
            </a:r>
          </a:p>
          <a:p>
            <a:pPr eaLnBrk="1" hangingPunct="1">
              <a:lnSpc>
                <a:spcPct val="90000"/>
              </a:lnSpc>
            </a:pPr>
            <a:endParaRPr lang="en-US" altLang="en-US" dirty="0" smtClean="0"/>
          </a:p>
        </p:txBody>
      </p:sp>
    </p:spTree>
  </p:cSld>
  <p:clrMapOvr>
    <a:masterClrMapping/>
  </p:clrMapOvr>
  <p:transition>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685800" y="0"/>
            <a:ext cx="7772400" cy="1143000"/>
          </a:xfrm>
        </p:spPr>
        <p:txBody>
          <a:bodyPr>
            <a:normAutofit fontScale="90000"/>
          </a:bodyPr>
          <a:lstStyle/>
          <a:p>
            <a:pPr eaLnBrk="1" hangingPunct="1">
              <a:defRPr/>
            </a:pPr>
            <a:r>
              <a:rPr lang="en-US" sz="3200" dirty="0" smtClean="0"/>
              <a:t>Using ODBC to Link External Databases Stored on a Database Server</a:t>
            </a:r>
          </a:p>
        </p:txBody>
      </p:sp>
      <p:sp>
        <p:nvSpPr>
          <p:cNvPr id="355331" name="Rectangle 3"/>
          <p:cNvSpPr>
            <a:spLocks noGrp="1" noChangeArrowheads="1"/>
          </p:cNvSpPr>
          <p:nvPr>
            <p:ph type="body" idx="1"/>
          </p:nvPr>
        </p:nvSpPr>
        <p:spPr>
          <a:xfrm>
            <a:off x="533400" y="1447800"/>
            <a:ext cx="8229600" cy="5029200"/>
          </a:xfrm>
        </p:spPr>
        <p:txBody>
          <a:bodyPr/>
          <a:lstStyle/>
          <a:p>
            <a:pPr eaLnBrk="1" hangingPunct="1">
              <a:lnSpc>
                <a:spcPct val="80000"/>
              </a:lnSpc>
              <a:defRPr/>
            </a:pPr>
            <a:r>
              <a:rPr lang="en-US" altLang="zh-TW" sz="2800" smtClean="0">
                <a:ea typeface="新細明體" pitchFamily="18" charset="-120"/>
              </a:rPr>
              <a:t>Open Database Connectivity (ODBC)</a:t>
            </a:r>
          </a:p>
          <a:p>
            <a:pPr lvl="1" eaLnBrk="1" hangingPunct="1">
              <a:lnSpc>
                <a:spcPct val="80000"/>
              </a:lnSpc>
              <a:defRPr/>
            </a:pPr>
            <a:r>
              <a:rPr lang="en-US" altLang="zh-TW" sz="2400" smtClean="0">
                <a:ea typeface="新細明體" pitchFamily="18" charset="-120"/>
              </a:rPr>
              <a:t>API provides a common language for application programs to access and process SQL databases independent of the particular RDBMS that is accessed</a:t>
            </a:r>
          </a:p>
          <a:p>
            <a:pPr eaLnBrk="1" hangingPunct="1">
              <a:lnSpc>
                <a:spcPct val="80000"/>
              </a:lnSpc>
              <a:defRPr/>
            </a:pPr>
            <a:r>
              <a:rPr lang="en-US" altLang="zh-TW" sz="2800" smtClean="0">
                <a:ea typeface="新細明體" pitchFamily="18" charset="-120"/>
              </a:rPr>
              <a:t>Required parameters:</a:t>
            </a:r>
          </a:p>
          <a:p>
            <a:pPr lvl="1" eaLnBrk="1" hangingPunct="1">
              <a:lnSpc>
                <a:spcPct val="80000"/>
              </a:lnSpc>
              <a:defRPr/>
            </a:pPr>
            <a:r>
              <a:rPr lang="en-US" altLang="zh-TW" sz="2400" smtClean="0">
                <a:solidFill>
                  <a:srgbClr val="990000"/>
                </a:solidFill>
                <a:effectLst>
                  <a:outerShdw blurRad="38100" dist="38100" dir="2700000" algn="tl">
                    <a:srgbClr val="000000"/>
                  </a:outerShdw>
                </a:effectLst>
                <a:ea typeface="新細明體" pitchFamily="18" charset="-120"/>
              </a:rPr>
              <a:t>ODBC driver </a:t>
            </a:r>
          </a:p>
          <a:p>
            <a:pPr lvl="1" eaLnBrk="1" hangingPunct="1">
              <a:lnSpc>
                <a:spcPct val="80000"/>
              </a:lnSpc>
              <a:defRPr/>
            </a:pPr>
            <a:r>
              <a:rPr lang="en-US" altLang="zh-TW" sz="2400" smtClean="0">
                <a:solidFill>
                  <a:srgbClr val="990000"/>
                </a:solidFill>
                <a:effectLst>
                  <a:outerShdw blurRad="38100" dist="38100" dir="2700000" algn="tl">
                    <a:srgbClr val="000000"/>
                  </a:outerShdw>
                </a:effectLst>
                <a:ea typeface="新細明體" pitchFamily="18" charset="-120"/>
              </a:rPr>
              <a:t>Back-end server name</a:t>
            </a:r>
          </a:p>
          <a:p>
            <a:pPr lvl="1" eaLnBrk="1" hangingPunct="1">
              <a:lnSpc>
                <a:spcPct val="80000"/>
              </a:lnSpc>
              <a:defRPr/>
            </a:pPr>
            <a:r>
              <a:rPr lang="en-US" altLang="zh-TW" sz="2400" smtClean="0">
                <a:solidFill>
                  <a:srgbClr val="990000"/>
                </a:solidFill>
                <a:effectLst>
                  <a:outerShdw blurRad="38100" dist="38100" dir="2700000" algn="tl">
                    <a:srgbClr val="000000"/>
                  </a:outerShdw>
                </a:effectLst>
                <a:ea typeface="新細明體" pitchFamily="18" charset="-120"/>
              </a:rPr>
              <a:t>Database name</a:t>
            </a:r>
          </a:p>
          <a:p>
            <a:pPr lvl="1" eaLnBrk="1" hangingPunct="1">
              <a:lnSpc>
                <a:spcPct val="80000"/>
              </a:lnSpc>
              <a:defRPr/>
            </a:pPr>
            <a:r>
              <a:rPr lang="en-US" altLang="zh-TW" sz="2400" smtClean="0">
                <a:solidFill>
                  <a:srgbClr val="990000"/>
                </a:solidFill>
                <a:effectLst>
                  <a:outerShdw blurRad="38100" dist="38100" dir="2700000" algn="tl">
                    <a:srgbClr val="000000"/>
                  </a:outerShdw>
                </a:effectLst>
                <a:ea typeface="新細明體" pitchFamily="18" charset="-120"/>
              </a:rPr>
              <a:t>User id and password</a:t>
            </a:r>
          </a:p>
          <a:p>
            <a:pPr eaLnBrk="1" hangingPunct="1">
              <a:lnSpc>
                <a:spcPct val="80000"/>
              </a:lnSpc>
              <a:defRPr/>
            </a:pPr>
            <a:r>
              <a:rPr lang="en-US" altLang="zh-TW" sz="2800" smtClean="0">
                <a:ea typeface="新細明體" pitchFamily="18" charset="-120"/>
              </a:rPr>
              <a:t>Additional information:</a:t>
            </a:r>
          </a:p>
          <a:p>
            <a:pPr lvl="1" eaLnBrk="1" hangingPunct="1">
              <a:lnSpc>
                <a:spcPct val="80000"/>
              </a:lnSpc>
              <a:defRPr/>
            </a:pPr>
            <a:r>
              <a:rPr lang="en-US" altLang="zh-TW" sz="2400" smtClean="0">
                <a:solidFill>
                  <a:srgbClr val="990000"/>
                </a:solidFill>
                <a:effectLst>
                  <a:outerShdw blurRad="38100" dist="38100" dir="2700000" algn="tl">
                    <a:srgbClr val="000000"/>
                  </a:outerShdw>
                </a:effectLst>
                <a:ea typeface="新細明體" pitchFamily="18" charset="-120"/>
              </a:rPr>
              <a:t>Data source name (DSN)</a:t>
            </a:r>
          </a:p>
          <a:p>
            <a:pPr lvl="1" eaLnBrk="1" hangingPunct="1">
              <a:lnSpc>
                <a:spcPct val="80000"/>
              </a:lnSpc>
              <a:defRPr/>
            </a:pPr>
            <a:r>
              <a:rPr lang="en-US" altLang="zh-TW" sz="2400" smtClean="0">
                <a:ea typeface="新細明體" pitchFamily="18" charset="-120"/>
              </a:rPr>
              <a:t>Windows client computer name</a:t>
            </a:r>
          </a:p>
          <a:p>
            <a:pPr lvl="1" eaLnBrk="1" hangingPunct="1">
              <a:lnSpc>
                <a:spcPct val="80000"/>
              </a:lnSpc>
              <a:defRPr/>
            </a:pPr>
            <a:r>
              <a:rPr lang="en-US" altLang="zh-TW" sz="2400" smtClean="0">
                <a:ea typeface="新細明體" pitchFamily="18" charset="-120"/>
              </a:rPr>
              <a:t>Client application program’s executable name</a:t>
            </a:r>
          </a:p>
          <a:p>
            <a:pPr lvl="1" eaLnBrk="1" hangingPunct="1">
              <a:lnSpc>
                <a:spcPct val="80000"/>
              </a:lnSpc>
              <a:defRPr/>
            </a:pPr>
            <a:endParaRPr lang="zh-TW" altLang="en-US" sz="2400" smtClean="0">
              <a:ea typeface="新細明體" pitchFamily="18" charset="-120"/>
            </a:endParaRPr>
          </a:p>
        </p:txBody>
      </p:sp>
    </p:spTree>
    <p:extLst>
      <p:ext uri="{BB962C8B-B14F-4D97-AF65-F5344CB8AC3E}">
        <p14:creationId xmlns:p14="http://schemas.microsoft.com/office/powerpoint/2010/main" val="2659258347"/>
      </p:ext>
    </p:extLst>
  </p:cSld>
  <p:clrMapOvr>
    <a:masterClrMapping/>
  </p:clrMapOvr>
  <p:transition>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7"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295400"/>
            <a:ext cx="9144000" cy="416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355" name="Rectangle 3"/>
          <p:cNvSpPr>
            <a:spLocks noGrp="1" noChangeArrowheads="1"/>
          </p:cNvSpPr>
          <p:nvPr>
            <p:ph type="title"/>
          </p:nvPr>
        </p:nvSpPr>
        <p:spPr>
          <a:xfrm>
            <a:off x="609600" y="0"/>
            <a:ext cx="7772400" cy="1143000"/>
          </a:xfrm>
        </p:spPr>
        <p:txBody>
          <a:bodyPr/>
          <a:lstStyle/>
          <a:p>
            <a:pPr eaLnBrk="1" hangingPunct="1">
              <a:defRPr/>
            </a:pPr>
            <a:r>
              <a:rPr lang="en-US" sz="3600" dirty="0" smtClean="0"/>
              <a:t>ODBC Architecture</a:t>
            </a:r>
            <a:endParaRPr lang="en-US" sz="2800" dirty="0" smtClean="0"/>
          </a:p>
        </p:txBody>
      </p:sp>
      <p:sp>
        <p:nvSpPr>
          <p:cNvPr id="356356" name="Text Box 4"/>
          <p:cNvSpPr txBox="1">
            <a:spLocks noChangeArrowheads="1"/>
          </p:cNvSpPr>
          <p:nvPr/>
        </p:nvSpPr>
        <p:spPr bwMode="auto">
          <a:xfrm>
            <a:off x="2286000" y="5498068"/>
            <a:ext cx="50829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dirty="0">
                <a:solidFill>
                  <a:srgbClr val="990000"/>
                </a:solidFill>
                <a:ea typeface="新細明體" panose="02020500000000000000" pitchFamily="18" charset="-120"/>
                <a:cs typeface="Tahoma" panose="020B0604030504040204" pitchFamily="34" charset="0"/>
              </a:rPr>
              <a:t>Each DBMS has its own </a:t>
            </a:r>
            <a:r>
              <a:rPr lang="en-US" altLang="zh-TW" sz="1800" dirty="0" smtClean="0">
                <a:solidFill>
                  <a:srgbClr val="990000"/>
                </a:solidFill>
                <a:ea typeface="新細明體" panose="02020500000000000000" pitchFamily="18" charset="-120"/>
                <a:cs typeface="Tahoma" panose="020B0604030504040204" pitchFamily="34" charset="0"/>
              </a:rPr>
              <a:t>ODBC-compliant </a:t>
            </a:r>
            <a:r>
              <a:rPr lang="en-US" altLang="zh-TW" sz="1800" dirty="0">
                <a:solidFill>
                  <a:srgbClr val="990000"/>
                </a:solidFill>
                <a:ea typeface="新細明體" panose="02020500000000000000" pitchFamily="18" charset="-120"/>
                <a:cs typeface="Tahoma" panose="020B0604030504040204" pitchFamily="34" charset="0"/>
              </a:rPr>
              <a:t>driver</a:t>
            </a:r>
          </a:p>
        </p:txBody>
      </p:sp>
      <p:sp>
        <p:nvSpPr>
          <p:cNvPr id="356357" name="Text Box 5"/>
          <p:cNvSpPr txBox="1">
            <a:spLocks noChangeArrowheads="1"/>
          </p:cNvSpPr>
          <p:nvPr/>
        </p:nvSpPr>
        <p:spPr bwMode="auto">
          <a:xfrm>
            <a:off x="2819400" y="1398588"/>
            <a:ext cx="28956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a:solidFill>
                  <a:srgbClr val="990000"/>
                </a:solidFill>
                <a:ea typeface="新細明體" panose="02020500000000000000" pitchFamily="18" charset="-120"/>
                <a:cs typeface="Tahoma" panose="020B0604030504040204" pitchFamily="34" charset="0"/>
              </a:rPr>
              <a:t>Client does not need to know anything about the DBMS</a:t>
            </a:r>
          </a:p>
        </p:txBody>
      </p:sp>
      <p:sp>
        <p:nvSpPr>
          <p:cNvPr id="356358" name="Text Box 6"/>
          <p:cNvSpPr txBox="1">
            <a:spLocks noChangeArrowheads="1"/>
          </p:cNvSpPr>
          <p:nvPr/>
        </p:nvSpPr>
        <p:spPr bwMode="auto">
          <a:xfrm>
            <a:off x="3581400" y="2390775"/>
            <a:ext cx="2743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zh-TW" sz="1800">
                <a:solidFill>
                  <a:srgbClr val="990000"/>
                </a:solidFill>
                <a:ea typeface="新細明體" panose="02020500000000000000" pitchFamily="18" charset="-120"/>
                <a:cs typeface="Tahoma" panose="020B0604030504040204" pitchFamily="34" charset="0"/>
              </a:rPr>
              <a:t>Application Program Interface (API) provides common interface to all DBMSs</a:t>
            </a:r>
          </a:p>
        </p:txBody>
      </p:sp>
    </p:spTree>
    <p:extLst>
      <p:ext uri="{BB962C8B-B14F-4D97-AF65-F5344CB8AC3E}">
        <p14:creationId xmlns:p14="http://schemas.microsoft.com/office/powerpoint/2010/main" val="144997828"/>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6356"/>
                                        </p:tgtEl>
                                        <p:attrNameLst>
                                          <p:attrName>style.visibility</p:attrName>
                                        </p:attrNameLst>
                                      </p:cBhvr>
                                      <p:to>
                                        <p:strVal val="visible"/>
                                      </p:to>
                                    </p:set>
                                    <p:animEffect transition="in" filter="blinds(horizontal)">
                                      <p:cBhvr>
                                        <p:cTn id="7" dur="500"/>
                                        <p:tgtEl>
                                          <p:spTgt spid="356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56358"/>
                                        </p:tgtEl>
                                        <p:attrNameLst>
                                          <p:attrName>style.visibility</p:attrName>
                                        </p:attrNameLst>
                                      </p:cBhvr>
                                      <p:to>
                                        <p:strVal val="visible"/>
                                      </p:to>
                                    </p:set>
                                    <p:animEffect transition="in" filter="box(in)">
                                      <p:cBhvr>
                                        <p:cTn id="12" dur="500"/>
                                        <p:tgtEl>
                                          <p:spTgt spid="3563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56357"/>
                                        </p:tgtEl>
                                        <p:attrNameLst>
                                          <p:attrName>style.visibility</p:attrName>
                                        </p:attrNameLst>
                                      </p:cBhvr>
                                      <p:to>
                                        <p:strVal val="visible"/>
                                      </p:to>
                                    </p:set>
                                    <p:animEffect transition="in" filter="checkerboard(across)">
                                      <p:cBhvr>
                                        <p:cTn id="17" dur="500"/>
                                        <p:tgtEl>
                                          <p:spTgt spid="356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6" grpId="0" autoUpdateAnimBg="0"/>
      <p:bldP spid="356357" grpId="0" autoUpdateAnimBg="0"/>
      <p:bldP spid="35635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304800"/>
            <a:ext cx="8686800" cy="838200"/>
          </a:xfrm>
          <a:noFill/>
          <a:extLst>
            <a:ext uri="{909E8E84-426E-40DD-AFC4-6F175D3DCCD1}">
              <a14:hiddenFill xmlns:a14="http://schemas.microsoft.com/office/drawing/2010/main">
                <a:solidFill>
                  <a:srgbClr val="FFFFFF"/>
                </a:solidFill>
              </a14:hiddenFill>
            </a:ext>
          </a:extLst>
        </p:spPr>
        <p:txBody>
          <a:bodyPr/>
          <a:lstStyle/>
          <a:p>
            <a:r>
              <a:rPr lang="zh-TW" altLang="en-US" cap="none" dirty="0" smtClean="0">
                <a:effectLst/>
                <a:ea typeface="新細明體" panose="02020500000000000000" pitchFamily="18" charset="-120"/>
              </a:rPr>
              <a:t>實作</a:t>
            </a:r>
            <a:r>
              <a:rPr lang="en-US" altLang="zh-TW" cap="none" dirty="0" smtClean="0">
                <a:effectLst/>
                <a:ea typeface="新細明體" panose="02020500000000000000" pitchFamily="18" charset="-120"/>
              </a:rPr>
              <a:t>: </a:t>
            </a:r>
            <a:r>
              <a:rPr lang="zh-TW" altLang="en-US" cap="none" dirty="0" smtClean="0">
                <a:effectLst/>
                <a:ea typeface="新細明體" panose="02020500000000000000" pitchFamily="18" charset="-120"/>
              </a:rPr>
              <a:t>實際設定一個</a:t>
            </a:r>
            <a:r>
              <a:rPr lang="en-US" altLang="zh-TW" cap="none" dirty="0" smtClean="0">
                <a:effectLst/>
                <a:ea typeface="新細明體" panose="02020500000000000000" pitchFamily="18" charset="-120"/>
              </a:rPr>
              <a:t>DSN</a:t>
            </a:r>
            <a:r>
              <a:rPr lang="zh-TW" altLang="en-US" cap="none" dirty="0" smtClean="0">
                <a:effectLst/>
                <a:ea typeface="新細明體" panose="02020500000000000000" pitchFamily="18" charset="-120"/>
              </a:rPr>
              <a:t> </a:t>
            </a:r>
            <a:r>
              <a:rPr lang="en-US" altLang="zh-TW" cap="none" dirty="0" smtClean="0">
                <a:effectLst/>
                <a:ea typeface="新細明體" panose="02020500000000000000" pitchFamily="18" charset="-120"/>
              </a:rPr>
              <a:t>(</a:t>
            </a:r>
            <a:r>
              <a:rPr lang="zh-TW" altLang="en-US" cap="none" dirty="0" smtClean="0">
                <a:effectLst/>
                <a:ea typeface="新細明體" panose="02020500000000000000" pitchFamily="18" charset="-120"/>
              </a:rPr>
              <a:t>以</a:t>
            </a:r>
            <a:r>
              <a:rPr lang="en-US" altLang="zh-TW" cap="none" dirty="0" smtClean="0">
                <a:effectLst/>
                <a:ea typeface="新細明體" panose="02020500000000000000" pitchFamily="18" charset="-120"/>
              </a:rPr>
              <a:t>Windows</a:t>
            </a:r>
            <a:r>
              <a:rPr lang="zh-TW" altLang="en-US" cap="none" dirty="0" smtClean="0">
                <a:effectLst/>
                <a:ea typeface="新細明體" panose="02020500000000000000" pitchFamily="18" charset="-120"/>
              </a:rPr>
              <a:t>為例</a:t>
            </a:r>
            <a:r>
              <a:rPr lang="en-US" altLang="zh-TW" cap="none" dirty="0" smtClean="0">
                <a:effectLst/>
                <a:ea typeface="新細明體" panose="02020500000000000000" pitchFamily="18" charset="-120"/>
              </a:rPr>
              <a:t>)</a:t>
            </a:r>
            <a:endParaRPr lang="en-US" altLang="zh-TW" cap="none" dirty="0" smtClean="0">
              <a:effectLst/>
              <a:ea typeface="新細明體" panose="02020500000000000000" pitchFamily="18" charset="-120"/>
            </a:endParaRPr>
          </a:p>
        </p:txBody>
      </p:sp>
      <p:sp>
        <p:nvSpPr>
          <p:cNvPr id="46083" name="Rectangle 3"/>
          <p:cNvSpPr>
            <a:spLocks noGrp="1" noChangeArrowheads="1"/>
          </p:cNvSpPr>
          <p:nvPr>
            <p:ph type="body" idx="1"/>
          </p:nvPr>
        </p:nvSpPr>
        <p:spPr>
          <a:xfrm>
            <a:off x="457200" y="1295400"/>
            <a:ext cx="8229600" cy="4495800"/>
          </a:xfrm>
          <a:noFill/>
          <a:extLst>
            <a:ext uri="{909E8E84-426E-40DD-AFC4-6F175D3DCCD1}">
              <a14:hiddenFill xmlns:a14="http://schemas.microsoft.com/office/drawing/2010/main">
                <a:solidFill>
                  <a:srgbClr val="FFFFFF"/>
                </a:solidFill>
              </a14:hiddenFill>
            </a:ext>
          </a:extLst>
        </p:spPr>
        <p:txBody>
          <a:bodyPr/>
          <a:lstStyle/>
          <a:p>
            <a:pPr>
              <a:lnSpc>
                <a:spcPct val="150000"/>
              </a:lnSpc>
            </a:pPr>
            <a:r>
              <a:rPr lang="zh-TW" altLang="en-US" sz="2800" dirty="0" smtClean="0">
                <a:effectLst/>
                <a:ea typeface="新細明體" panose="02020500000000000000" pitchFamily="18" charset="-120"/>
              </a:rPr>
              <a:t>先確認有安裝</a:t>
            </a:r>
            <a:r>
              <a:rPr lang="en-US" altLang="zh-TW" sz="2800" dirty="0" smtClean="0">
                <a:effectLst/>
                <a:ea typeface="新細明體" panose="02020500000000000000" pitchFamily="18" charset="-120"/>
              </a:rPr>
              <a:t>MySQL Connector/ODBC</a:t>
            </a:r>
          </a:p>
          <a:p>
            <a:pPr lvl="1">
              <a:lnSpc>
                <a:spcPct val="150000"/>
              </a:lnSpc>
            </a:pPr>
            <a:r>
              <a:rPr lang="zh-TW" altLang="en-US" sz="2000" dirty="0" smtClean="0">
                <a:ea typeface="新細明體" panose="02020500000000000000" pitchFamily="18" charset="-120"/>
              </a:rPr>
              <a:t>以</a:t>
            </a:r>
            <a:r>
              <a:rPr lang="en-US" altLang="zh-TW" sz="2000" dirty="0" smtClean="0">
                <a:ea typeface="新細明體" panose="02020500000000000000" pitchFamily="18" charset="-120"/>
              </a:rPr>
              <a:t>64</a:t>
            </a:r>
            <a:r>
              <a:rPr lang="zh-TW" altLang="en-US" sz="2000" dirty="0" smtClean="0">
                <a:ea typeface="新細明體" panose="02020500000000000000" pitchFamily="18" charset="-120"/>
              </a:rPr>
              <a:t>位元版本為例</a:t>
            </a:r>
            <a:endParaRPr lang="en-US" altLang="zh-TW" sz="2000" dirty="0" smtClean="0">
              <a:effectLst/>
              <a:ea typeface="新細明體" panose="02020500000000000000" pitchFamily="18" charset="-120"/>
            </a:endParaRPr>
          </a:p>
        </p:txBody>
      </p:sp>
      <p:pic>
        <p:nvPicPr>
          <p:cNvPr id="2" name="圖片 1"/>
          <p:cNvPicPr>
            <a:picLocks noChangeAspect="1"/>
          </p:cNvPicPr>
          <p:nvPr/>
        </p:nvPicPr>
        <p:blipFill>
          <a:blip r:embed="rId2"/>
          <a:stretch>
            <a:fillRect/>
          </a:stretch>
        </p:blipFill>
        <p:spPr>
          <a:xfrm>
            <a:off x="912018" y="2743200"/>
            <a:ext cx="7472363" cy="2628900"/>
          </a:xfrm>
          <a:prstGeom prst="rect">
            <a:avLst/>
          </a:prstGeom>
        </p:spPr>
      </p:pic>
    </p:spTree>
    <p:extLst>
      <p:ext uri="{BB962C8B-B14F-4D97-AF65-F5344CB8AC3E}">
        <p14:creationId xmlns:p14="http://schemas.microsoft.com/office/powerpoint/2010/main" val="587672429"/>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304800"/>
            <a:ext cx="8686800" cy="838200"/>
          </a:xfrm>
          <a:noFill/>
          <a:extLst>
            <a:ext uri="{909E8E84-426E-40DD-AFC4-6F175D3DCCD1}">
              <a14:hiddenFill xmlns:a14="http://schemas.microsoft.com/office/drawing/2010/main">
                <a:solidFill>
                  <a:srgbClr val="FFFFFF"/>
                </a:solidFill>
              </a14:hiddenFill>
            </a:ext>
          </a:extLst>
        </p:spPr>
        <p:txBody>
          <a:bodyPr/>
          <a:lstStyle/>
          <a:p>
            <a:endParaRPr lang="en-US" altLang="zh-TW" cap="none" dirty="0" smtClean="0">
              <a:effectLst/>
              <a:ea typeface="新細明體" panose="02020500000000000000" pitchFamily="18" charset="-120"/>
            </a:endParaRPr>
          </a:p>
        </p:txBody>
      </p:sp>
      <p:sp>
        <p:nvSpPr>
          <p:cNvPr id="46083" name="Rectangle 3"/>
          <p:cNvSpPr>
            <a:spLocks noGrp="1" noChangeArrowheads="1"/>
          </p:cNvSpPr>
          <p:nvPr>
            <p:ph type="body" idx="1"/>
          </p:nvPr>
        </p:nvSpPr>
        <p:spPr>
          <a:xfrm>
            <a:off x="457200" y="1295400"/>
            <a:ext cx="4114800" cy="4495800"/>
          </a:xfrm>
          <a:noFill/>
          <a:extLst>
            <a:ext uri="{909E8E84-426E-40DD-AFC4-6F175D3DCCD1}">
              <a14:hiddenFill xmlns:a14="http://schemas.microsoft.com/office/drawing/2010/main">
                <a:solidFill>
                  <a:srgbClr val="FFFFFF"/>
                </a:solidFill>
              </a14:hiddenFill>
            </a:ext>
          </a:extLst>
        </p:spPr>
        <p:txBody>
          <a:bodyPr/>
          <a:lstStyle/>
          <a:p>
            <a:pPr>
              <a:lnSpc>
                <a:spcPct val="150000"/>
              </a:lnSpc>
            </a:pPr>
            <a:r>
              <a:rPr lang="zh-TW" altLang="en-US" sz="2800" dirty="0" smtClean="0">
                <a:ea typeface="新細明體" panose="02020500000000000000" pitchFamily="18" charset="-120"/>
              </a:rPr>
              <a:t>在</a:t>
            </a:r>
            <a:r>
              <a:rPr lang="en-US" altLang="zh-TW" sz="2800" dirty="0" smtClean="0">
                <a:ea typeface="新細明體" panose="02020500000000000000" pitchFamily="18" charset="-120"/>
              </a:rPr>
              <a:t>Windows</a:t>
            </a:r>
            <a:r>
              <a:rPr lang="zh-TW" altLang="en-US" sz="2800" dirty="0" smtClean="0">
                <a:ea typeface="新細明體" panose="02020500000000000000" pitchFamily="18" charset="-120"/>
              </a:rPr>
              <a:t>搜尋</a:t>
            </a:r>
            <a:r>
              <a:rPr lang="en-US" altLang="zh-TW" sz="2800" dirty="0" smtClean="0">
                <a:ea typeface="新細明體" panose="02020500000000000000" pitchFamily="18" charset="-120"/>
              </a:rPr>
              <a:t>ODBC</a:t>
            </a:r>
            <a:r>
              <a:rPr lang="zh-TW" altLang="en-US" sz="2800" dirty="0" smtClean="0">
                <a:ea typeface="新細明體" panose="02020500000000000000" pitchFamily="18" charset="-120"/>
              </a:rPr>
              <a:t>資料來源，啟動</a:t>
            </a:r>
            <a:r>
              <a:rPr lang="en-US" altLang="zh-TW" sz="2800" dirty="0" smtClean="0">
                <a:ea typeface="新細明體" panose="02020500000000000000" pitchFamily="18" charset="-120"/>
              </a:rPr>
              <a:t>ODBC</a:t>
            </a:r>
            <a:r>
              <a:rPr lang="zh-TW" altLang="en-US" sz="2800" dirty="0" smtClean="0">
                <a:ea typeface="新細明體" panose="02020500000000000000" pitchFamily="18" charset="-120"/>
              </a:rPr>
              <a:t>管理員</a:t>
            </a:r>
            <a:endParaRPr lang="en-US" altLang="zh-TW" sz="2000" dirty="0" smtClean="0">
              <a:effectLst/>
              <a:ea typeface="新細明體" panose="02020500000000000000" pitchFamily="18" charset="-120"/>
            </a:endParaRPr>
          </a:p>
        </p:txBody>
      </p:sp>
      <p:pic>
        <p:nvPicPr>
          <p:cNvPr id="3" name="圖片 2"/>
          <p:cNvPicPr>
            <a:picLocks noChangeAspect="1"/>
          </p:cNvPicPr>
          <p:nvPr/>
        </p:nvPicPr>
        <p:blipFill>
          <a:blip r:embed="rId2"/>
          <a:stretch>
            <a:fillRect/>
          </a:stretch>
        </p:blipFill>
        <p:spPr>
          <a:xfrm>
            <a:off x="4572000" y="609600"/>
            <a:ext cx="3729038" cy="5557838"/>
          </a:xfrm>
          <a:prstGeom prst="rect">
            <a:avLst/>
          </a:prstGeom>
        </p:spPr>
      </p:pic>
    </p:spTree>
    <p:extLst>
      <p:ext uri="{BB962C8B-B14F-4D97-AF65-F5344CB8AC3E}">
        <p14:creationId xmlns:p14="http://schemas.microsoft.com/office/powerpoint/2010/main" val="2441394357"/>
      </p:ext>
    </p:extLst>
  </p:cSld>
  <p:clrMapOvr>
    <a:masterClrMapping/>
  </p:clrMapOvr>
  <p:transition>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304800"/>
            <a:ext cx="8686800" cy="838200"/>
          </a:xfrm>
          <a:noFill/>
          <a:extLst>
            <a:ext uri="{909E8E84-426E-40DD-AFC4-6F175D3DCCD1}">
              <a14:hiddenFill xmlns:a14="http://schemas.microsoft.com/office/drawing/2010/main">
                <a:solidFill>
                  <a:srgbClr val="FFFFFF"/>
                </a:solidFill>
              </a14:hiddenFill>
            </a:ext>
          </a:extLst>
        </p:spPr>
        <p:txBody>
          <a:bodyPr/>
          <a:lstStyle/>
          <a:p>
            <a:endParaRPr lang="en-US" altLang="zh-TW" cap="none" dirty="0" smtClean="0">
              <a:effectLst/>
              <a:ea typeface="新細明體" panose="02020500000000000000" pitchFamily="18" charset="-120"/>
            </a:endParaRPr>
          </a:p>
        </p:txBody>
      </p:sp>
      <p:sp>
        <p:nvSpPr>
          <p:cNvPr id="46083" name="Rectangle 3"/>
          <p:cNvSpPr>
            <a:spLocks noGrp="1" noChangeArrowheads="1"/>
          </p:cNvSpPr>
          <p:nvPr>
            <p:ph type="body" idx="1"/>
          </p:nvPr>
        </p:nvSpPr>
        <p:spPr>
          <a:xfrm>
            <a:off x="457200" y="1295400"/>
            <a:ext cx="8229600" cy="4495800"/>
          </a:xfrm>
          <a:noFill/>
          <a:extLst>
            <a:ext uri="{909E8E84-426E-40DD-AFC4-6F175D3DCCD1}">
              <a14:hiddenFill xmlns:a14="http://schemas.microsoft.com/office/drawing/2010/main">
                <a:solidFill>
                  <a:srgbClr val="FFFFFF"/>
                </a:solidFill>
              </a14:hiddenFill>
            </a:ext>
          </a:extLst>
        </p:spPr>
        <p:txBody>
          <a:bodyPr/>
          <a:lstStyle/>
          <a:p>
            <a:pPr lvl="1">
              <a:lnSpc>
                <a:spcPct val="150000"/>
              </a:lnSpc>
            </a:pPr>
            <a:r>
              <a:rPr lang="zh-TW" altLang="en-US" sz="2000" dirty="0" smtClean="0">
                <a:ea typeface="新細明體" panose="02020500000000000000" pitchFamily="18" charset="-120"/>
              </a:rPr>
              <a:t>選擇系統資料來源名稱，點選新增</a:t>
            </a:r>
            <a:endParaRPr lang="en-US" altLang="zh-TW" sz="2000" dirty="0" smtClean="0">
              <a:ea typeface="新細明體" panose="02020500000000000000" pitchFamily="18" charset="-120"/>
            </a:endParaRPr>
          </a:p>
          <a:p>
            <a:pPr lvl="1">
              <a:lnSpc>
                <a:spcPct val="150000"/>
              </a:lnSpc>
            </a:pPr>
            <a:r>
              <a:rPr lang="zh-TW" altLang="en-US" sz="2000" dirty="0" smtClean="0">
                <a:ea typeface="新細明體" panose="02020500000000000000" pitchFamily="18" charset="-120"/>
              </a:rPr>
              <a:t>選取正確的資料庫驅動程式 </a:t>
            </a:r>
            <a:r>
              <a:rPr lang="en-US" altLang="zh-TW" sz="2000" dirty="0" smtClean="0">
                <a:ea typeface="新細明體" panose="02020500000000000000" pitchFamily="18" charset="-120"/>
              </a:rPr>
              <a:t>(MySQL ODBC Unicode Driver)</a:t>
            </a:r>
            <a:endParaRPr lang="en-US" altLang="zh-TW" sz="2000" dirty="0" smtClean="0">
              <a:effectLst/>
              <a:ea typeface="新細明體" panose="02020500000000000000" pitchFamily="18" charset="-120"/>
            </a:endParaRPr>
          </a:p>
        </p:txBody>
      </p:sp>
      <p:pic>
        <p:nvPicPr>
          <p:cNvPr id="3" name="圖片 2"/>
          <p:cNvPicPr>
            <a:picLocks noChangeAspect="1"/>
          </p:cNvPicPr>
          <p:nvPr/>
        </p:nvPicPr>
        <p:blipFill>
          <a:blip r:embed="rId2"/>
          <a:stretch>
            <a:fillRect/>
          </a:stretch>
        </p:blipFill>
        <p:spPr>
          <a:xfrm>
            <a:off x="0" y="2887980"/>
            <a:ext cx="4607243" cy="3353753"/>
          </a:xfrm>
          <a:prstGeom prst="rect">
            <a:avLst/>
          </a:prstGeom>
        </p:spPr>
      </p:pic>
      <p:pic>
        <p:nvPicPr>
          <p:cNvPr id="4" name="圖片 3"/>
          <p:cNvPicPr>
            <a:picLocks noChangeAspect="1"/>
          </p:cNvPicPr>
          <p:nvPr/>
        </p:nvPicPr>
        <p:blipFill>
          <a:blip r:embed="rId3"/>
          <a:stretch>
            <a:fillRect/>
          </a:stretch>
        </p:blipFill>
        <p:spPr>
          <a:xfrm>
            <a:off x="4807458" y="2887980"/>
            <a:ext cx="4336542" cy="3360420"/>
          </a:xfrm>
          <a:prstGeom prst="rect">
            <a:avLst/>
          </a:prstGeom>
        </p:spPr>
      </p:pic>
    </p:spTree>
    <p:extLst>
      <p:ext uri="{BB962C8B-B14F-4D97-AF65-F5344CB8AC3E}">
        <p14:creationId xmlns:p14="http://schemas.microsoft.com/office/powerpoint/2010/main" val="1801318079"/>
      </p:ext>
    </p:extLst>
  </p:cSld>
  <p:clrMapOvr>
    <a:masterClrMapping/>
  </p:clrMapOvr>
  <p:transition>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304800"/>
            <a:ext cx="8686800" cy="838200"/>
          </a:xfrm>
          <a:noFill/>
          <a:extLst>
            <a:ext uri="{909E8E84-426E-40DD-AFC4-6F175D3DCCD1}">
              <a14:hiddenFill xmlns:a14="http://schemas.microsoft.com/office/drawing/2010/main">
                <a:solidFill>
                  <a:srgbClr val="FFFFFF"/>
                </a:solidFill>
              </a14:hiddenFill>
            </a:ext>
          </a:extLst>
        </p:spPr>
        <p:txBody>
          <a:bodyPr/>
          <a:lstStyle/>
          <a:p>
            <a:endParaRPr lang="en-US" altLang="zh-TW" cap="none" dirty="0" smtClean="0">
              <a:effectLst/>
              <a:ea typeface="新細明體" panose="02020500000000000000" pitchFamily="18" charset="-120"/>
            </a:endParaRPr>
          </a:p>
        </p:txBody>
      </p:sp>
      <p:sp>
        <p:nvSpPr>
          <p:cNvPr id="46083" name="Rectangle 3"/>
          <p:cNvSpPr>
            <a:spLocks noGrp="1" noChangeArrowheads="1"/>
          </p:cNvSpPr>
          <p:nvPr>
            <p:ph type="body" idx="1"/>
          </p:nvPr>
        </p:nvSpPr>
        <p:spPr>
          <a:xfrm>
            <a:off x="457200" y="1295400"/>
            <a:ext cx="8229600" cy="4495800"/>
          </a:xfrm>
          <a:noFill/>
          <a:extLst>
            <a:ext uri="{909E8E84-426E-40DD-AFC4-6F175D3DCCD1}">
              <a14:hiddenFill xmlns:a14="http://schemas.microsoft.com/office/drawing/2010/main">
                <a:solidFill>
                  <a:srgbClr val="FFFFFF"/>
                </a:solidFill>
              </a14:hiddenFill>
            </a:ext>
          </a:extLst>
        </p:spPr>
        <p:txBody>
          <a:bodyPr/>
          <a:lstStyle/>
          <a:p>
            <a:pPr lvl="1">
              <a:lnSpc>
                <a:spcPct val="150000"/>
              </a:lnSpc>
            </a:pPr>
            <a:r>
              <a:rPr lang="zh-TW" altLang="en-US" sz="2000" dirty="0" smtClean="0">
                <a:ea typeface="新細明體" panose="02020500000000000000" pitchFamily="18" charset="-120"/>
              </a:rPr>
              <a:t>選擇系統資料來源名稱，點選新增</a:t>
            </a:r>
            <a:endParaRPr lang="en-US" altLang="zh-TW" sz="2000" dirty="0" smtClean="0">
              <a:ea typeface="新細明體" panose="02020500000000000000" pitchFamily="18" charset="-120"/>
            </a:endParaRPr>
          </a:p>
          <a:p>
            <a:pPr lvl="1">
              <a:lnSpc>
                <a:spcPct val="150000"/>
              </a:lnSpc>
            </a:pPr>
            <a:r>
              <a:rPr lang="zh-TW" altLang="en-US" sz="2000" dirty="0" smtClean="0">
                <a:ea typeface="新細明體" panose="02020500000000000000" pitchFamily="18" charset="-120"/>
              </a:rPr>
              <a:t>選取正確的資料庫驅動程式 </a:t>
            </a:r>
            <a:r>
              <a:rPr lang="en-US" altLang="zh-TW" sz="2000" dirty="0" smtClean="0">
                <a:ea typeface="新細明體" panose="02020500000000000000" pitchFamily="18" charset="-120"/>
              </a:rPr>
              <a:t>(MySQL ODBC Unicode Driver)</a:t>
            </a:r>
            <a:endParaRPr lang="en-US" altLang="zh-TW" sz="2000" dirty="0" smtClean="0">
              <a:effectLst/>
              <a:ea typeface="新細明體" panose="02020500000000000000" pitchFamily="18" charset="-120"/>
            </a:endParaRPr>
          </a:p>
        </p:txBody>
      </p:sp>
      <p:pic>
        <p:nvPicPr>
          <p:cNvPr id="3" name="圖片 2"/>
          <p:cNvPicPr>
            <a:picLocks noChangeAspect="1"/>
          </p:cNvPicPr>
          <p:nvPr/>
        </p:nvPicPr>
        <p:blipFill>
          <a:blip r:embed="rId2"/>
          <a:stretch>
            <a:fillRect/>
          </a:stretch>
        </p:blipFill>
        <p:spPr>
          <a:xfrm>
            <a:off x="0" y="2887980"/>
            <a:ext cx="4607243" cy="3353753"/>
          </a:xfrm>
          <a:prstGeom prst="rect">
            <a:avLst/>
          </a:prstGeom>
        </p:spPr>
      </p:pic>
      <p:pic>
        <p:nvPicPr>
          <p:cNvPr id="4" name="圖片 3"/>
          <p:cNvPicPr>
            <a:picLocks noChangeAspect="1"/>
          </p:cNvPicPr>
          <p:nvPr/>
        </p:nvPicPr>
        <p:blipFill>
          <a:blip r:embed="rId3"/>
          <a:stretch>
            <a:fillRect/>
          </a:stretch>
        </p:blipFill>
        <p:spPr>
          <a:xfrm>
            <a:off x="4807458" y="2887980"/>
            <a:ext cx="4336542" cy="3360420"/>
          </a:xfrm>
          <a:prstGeom prst="rect">
            <a:avLst/>
          </a:prstGeom>
        </p:spPr>
      </p:pic>
    </p:spTree>
    <p:extLst>
      <p:ext uri="{BB962C8B-B14F-4D97-AF65-F5344CB8AC3E}">
        <p14:creationId xmlns:p14="http://schemas.microsoft.com/office/powerpoint/2010/main" val="3340287458"/>
      </p:ext>
    </p:extLst>
  </p:cSld>
  <p:clrMapOvr>
    <a:masterClrMapping/>
  </p:clrMapOvr>
  <p:transition>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304800"/>
            <a:ext cx="8686800" cy="838200"/>
          </a:xfrm>
          <a:noFill/>
          <a:extLst>
            <a:ext uri="{909E8E84-426E-40DD-AFC4-6F175D3DCCD1}">
              <a14:hiddenFill xmlns:a14="http://schemas.microsoft.com/office/drawing/2010/main">
                <a:solidFill>
                  <a:srgbClr val="FFFFFF"/>
                </a:solidFill>
              </a14:hiddenFill>
            </a:ext>
          </a:extLst>
        </p:spPr>
        <p:txBody>
          <a:bodyPr/>
          <a:lstStyle/>
          <a:p>
            <a:endParaRPr lang="en-US" altLang="zh-TW" cap="none" dirty="0" smtClean="0">
              <a:effectLst/>
              <a:ea typeface="新細明體" panose="02020500000000000000" pitchFamily="18" charset="-120"/>
            </a:endParaRPr>
          </a:p>
        </p:txBody>
      </p:sp>
      <p:sp>
        <p:nvSpPr>
          <p:cNvPr id="46083" name="Rectangle 3"/>
          <p:cNvSpPr>
            <a:spLocks noGrp="1" noChangeArrowheads="1"/>
          </p:cNvSpPr>
          <p:nvPr>
            <p:ph type="body" idx="1"/>
          </p:nvPr>
        </p:nvSpPr>
        <p:spPr>
          <a:xfrm>
            <a:off x="457200" y="1295400"/>
            <a:ext cx="8229600" cy="4495800"/>
          </a:xfrm>
          <a:noFill/>
          <a:extLst>
            <a:ext uri="{909E8E84-426E-40DD-AFC4-6F175D3DCCD1}">
              <a14:hiddenFill xmlns:a14="http://schemas.microsoft.com/office/drawing/2010/main">
                <a:solidFill>
                  <a:srgbClr val="FFFFFF"/>
                </a:solidFill>
              </a14:hiddenFill>
            </a:ext>
          </a:extLst>
        </p:spPr>
        <p:txBody>
          <a:bodyPr/>
          <a:lstStyle/>
          <a:p>
            <a:pPr lvl="1">
              <a:lnSpc>
                <a:spcPct val="150000"/>
              </a:lnSpc>
            </a:pPr>
            <a:r>
              <a:rPr lang="zh-TW" altLang="en-US" sz="2000" dirty="0" smtClean="0">
                <a:ea typeface="新細明體" panose="02020500000000000000" pitchFamily="18" charset="-120"/>
              </a:rPr>
              <a:t>取一個</a:t>
            </a:r>
            <a:r>
              <a:rPr lang="en-US" altLang="zh-TW" sz="2000" dirty="0" smtClean="0">
                <a:ea typeface="新細明體" panose="02020500000000000000" pitchFamily="18" charset="-120"/>
              </a:rPr>
              <a:t>Data Source Name</a:t>
            </a:r>
            <a:r>
              <a:rPr lang="zh-TW" altLang="en-US" sz="2000" dirty="0" smtClean="0">
                <a:ea typeface="新細明體" panose="02020500000000000000" pitchFamily="18" charset="-120"/>
              </a:rPr>
              <a:t>，輸入描述</a:t>
            </a:r>
            <a:endParaRPr lang="en-US" altLang="zh-TW" sz="2000" dirty="0" smtClean="0">
              <a:ea typeface="新細明體" panose="02020500000000000000" pitchFamily="18" charset="-120"/>
            </a:endParaRPr>
          </a:p>
          <a:p>
            <a:pPr lvl="1">
              <a:lnSpc>
                <a:spcPct val="150000"/>
              </a:lnSpc>
            </a:pPr>
            <a:r>
              <a:rPr lang="zh-TW" altLang="en-US" sz="2000" dirty="0" smtClean="0">
                <a:ea typeface="新細明體" panose="02020500000000000000" pitchFamily="18" charset="-120"/>
              </a:rPr>
              <a:t>指定</a:t>
            </a:r>
            <a:r>
              <a:rPr lang="en-US" altLang="zh-TW" sz="2000" dirty="0" smtClean="0">
                <a:ea typeface="新細明體" panose="02020500000000000000" pitchFamily="18" charset="-120"/>
              </a:rPr>
              <a:t>Server</a:t>
            </a:r>
            <a:r>
              <a:rPr lang="zh-TW" altLang="en-US" sz="2000" dirty="0" smtClean="0">
                <a:ea typeface="新細明體" panose="02020500000000000000" pitchFamily="18" charset="-120"/>
              </a:rPr>
              <a:t>位置 </a:t>
            </a:r>
            <a:r>
              <a:rPr lang="en-US" altLang="zh-TW" sz="2000" dirty="0" smtClean="0">
                <a:ea typeface="新細明體" panose="02020500000000000000" pitchFamily="18" charset="-120"/>
              </a:rPr>
              <a:t>(IP</a:t>
            </a:r>
            <a:r>
              <a:rPr lang="zh-TW" altLang="en-US" sz="2000" dirty="0" smtClean="0">
                <a:ea typeface="新細明體" panose="02020500000000000000" pitchFamily="18" charset="-120"/>
              </a:rPr>
              <a:t>或</a:t>
            </a:r>
            <a:r>
              <a:rPr lang="en-US" altLang="zh-TW" sz="2000" dirty="0" smtClean="0">
                <a:ea typeface="新細明體" panose="02020500000000000000" pitchFamily="18" charset="-120"/>
              </a:rPr>
              <a:t>hostname)</a:t>
            </a:r>
            <a:r>
              <a:rPr lang="zh-TW" altLang="en-US" sz="2000" dirty="0" smtClean="0">
                <a:ea typeface="新細明體" panose="02020500000000000000" pitchFamily="18" charset="-120"/>
              </a:rPr>
              <a:t>，指定</a:t>
            </a:r>
            <a:r>
              <a:rPr lang="en-US" altLang="zh-TW" sz="2000" dirty="0" smtClean="0">
                <a:ea typeface="新細明體" panose="02020500000000000000" pitchFamily="18" charset="-120"/>
              </a:rPr>
              <a:t>Port</a:t>
            </a:r>
            <a:r>
              <a:rPr lang="zh-TW" altLang="en-US" sz="2000" dirty="0" smtClean="0">
                <a:ea typeface="新細明體" panose="02020500000000000000" pitchFamily="18" charset="-120"/>
              </a:rPr>
              <a:t>埠號</a:t>
            </a:r>
            <a:endParaRPr lang="en-US" altLang="zh-TW" sz="2000" dirty="0" smtClean="0">
              <a:ea typeface="新細明體" panose="02020500000000000000" pitchFamily="18" charset="-120"/>
            </a:endParaRPr>
          </a:p>
          <a:p>
            <a:pPr lvl="1">
              <a:lnSpc>
                <a:spcPct val="150000"/>
              </a:lnSpc>
            </a:pPr>
            <a:r>
              <a:rPr lang="zh-TW" altLang="en-US" sz="2000" dirty="0" smtClean="0">
                <a:ea typeface="新細明體" panose="02020500000000000000" pitchFamily="18" charset="-120"/>
              </a:rPr>
              <a:t>指定登入的帳號及密碼</a:t>
            </a:r>
            <a:endParaRPr lang="en-US" altLang="zh-TW" sz="2000" dirty="0" smtClean="0">
              <a:ea typeface="新細明體" panose="02020500000000000000" pitchFamily="18" charset="-120"/>
            </a:endParaRPr>
          </a:p>
          <a:p>
            <a:pPr lvl="1">
              <a:lnSpc>
                <a:spcPct val="150000"/>
              </a:lnSpc>
            </a:pPr>
            <a:r>
              <a:rPr lang="zh-TW" altLang="en-US" sz="2000" dirty="0" smtClean="0">
                <a:ea typeface="新細明體" panose="02020500000000000000" pitchFamily="18" charset="-120"/>
              </a:rPr>
              <a:t>點選</a:t>
            </a:r>
            <a:r>
              <a:rPr lang="en-US" altLang="zh-TW" sz="2000" dirty="0" smtClean="0">
                <a:ea typeface="新細明體" panose="02020500000000000000" pitchFamily="18" charset="-120"/>
              </a:rPr>
              <a:t>Test</a:t>
            </a:r>
            <a:r>
              <a:rPr lang="zh-TW" altLang="en-US" sz="2000" dirty="0" smtClean="0">
                <a:ea typeface="新細明體" panose="02020500000000000000" pitchFamily="18" charset="-120"/>
              </a:rPr>
              <a:t>，測試是否連通</a:t>
            </a:r>
            <a:endParaRPr lang="en-US" altLang="zh-TW" sz="2000" dirty="0" smtClean="0">
              <a:ea typeface="新細明體" panose="02020500000000000000" pitchFamily="18" charset="-120"/>
            </a:endParaRPr>
          </a:p>
          <a:p>
            <a:pPr lvl="1">
              <a:lnSpc>
                <a:spcPct val="150000"/>
              </a:lnSpc>
            </a:pPr>
            <a:r>
              <a:rPr lang="zh-TW" altLang="en-US" sz="2000" dirty="0" smtClean="0">
                <a:ea typeface="新細明體" panose="02020500000000000000" pitchFamily="18" charset="-120"/>
              </a:rPr>
              <a:t>選擇使用的</a:t>
            </a:r>
            <a:r>
              <a:rPr lang="en-US" altLang="zh-TW" sz="2000" dirty="0" smtClean="0">
                <a:ea typeface="新細明體" panose="02020500000000000000" pitchFamily="18" charset="-120"/>
              </a:rPr>
              <a:t>Database</a:t>
            </a:r>
          </a:p>
          <a:p>
            <a:pPr lvl="1">
              <a:lnSpc>
                <a:spcPct val="150000"/>
              </a:lnSpc>
            </a:pPr>
            <a:r>
              <a:rPr lang="zh-TW" altLang="en-US" sz="2000" dirty="0" smtClean="0">
                <a:ea typeface="新細明體" panose="02020500000000000000" pitchFamily="18" charset="-120"/>
              </a:rPr>
              <a:t>設定</a:t>
            </a:r>
            <a:r>
              <a:rPr lang="zh-TW" altLang="en-US" sz="2000" dirty="0">
                <a:ea typeface="新細明體" panose="02020500000000000000" pitchFamily="18" charset="-120"/>
              </a:rPr>
              <a:t>完成</a:t>
            </a:r>
            <a:endParaRPr lang="en-US" altLang="zh-TW" sz="2000" dirty="0" smtClean="0">
              <a:effectLst/>
              <a:ea typeface="新細明體" panose="02020500000000000000" pitchFamily="18" charset="-120"/>
            </a:endParaRPr>
          </a:p>
        </p:txBody>
      </p:sp>
      <p:pic>
        <p:nvPicPr>
          <p:cNvPr id="2" name="圖片 1"/>
          <p:cNvPicPr>
            <a:picLocks noChangeAspect="1"/>
          </p:cNvPicPr>
          <p:nvPr/>
        </p:nvPicPr>
        <p:blipFill>
          <a:blip r:embed="rId2"/>
          <a:stretch>
            <a:fillRect/>
          </a:stretch>
        </p:blipFill>
        <p:spPr>
          <a:xfrm>
            <a:off x="4495798" y="2438398"/>
            <a:ext cx="4411028" cy="4327208"/>
          </a:xfrm>
          <a:prstGeom prst="rect">
            <a:avLst/>
          </a:prstGeom>
        </p:spPr>
      </p:pic>
    </p:spTree>
    <p:extLst>
      <p:ext uri="{BB962C8B-B14F-4D97-AF65-F5344CB8AC3E}">
        <p14:creationId xmlns:p14="http://schemas.microsoft.com/office/powerpoint/2010/main" val="2374054220"/>
      </p:ext>
    </p:extLst>
  </p:cSld>
  <p:clrMapOvr>
    <a:masterClrMapping/>
  </p:clrMapOvr>
  <p:transition>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304800"/>
            <a:ext cx="8686800" cy="838200"/>
          </a:xfrm>
          <a:noFill/>
          <a:extLst>
            <a:ext uri="{909E8E84-426E-40DD-AFC4-6F175D3DCCD1}">
              <a14:hiddenFill xmlns:a14="http://schemas.microsoft.com/office/drawing/2010/main">
                <a:solidFill>
                  <a:srgbClr val="FFFFFF"/>
                </a:solidFill>
              </a14:hiddenFill>
            </a:ext>
          </a:extLst>
        </p:spPr>
        <p:txBody>
          <a:bodyPr/>
          <a:lstStyle/>
          <a:p>
            <a:r>
              <a:rPr lang="zh-TW" altLang="en-US" cap="none" dirty="0" smtClean="0">
                <a:effectLst/>
                <a:ea typeface="新細明體" panose="02020500000000000000" pitchFamily="18" charset="-120"/>
              </a:rPr>
              <a:t>如何連結資料庫 </a:t>
            </a:r>
            <a:r>
              <a:rPr lang="en-US" altLang="zh-TW" cap="none" dirty="0" smtClean="0">
                <a:effectLst/>
                <a:ea typeface="新細明體" panose="02020500000000000000" pitchFamily="18" charset="-120"/>
              </a:rPr>
              <a:t>– </a:t>
            </a:r>
            <a:r>
              <a:rPr lang="zh-TW" altLang="en-US" cap="none" dirty="0" smtClean="0">
                <a:effectLst/>
                <a:ea typeface="新細明體" panose="02020500000000000000" pitchFamily="18" charset="-120"/>
              </a:rPr>
              <a:t>以</a:t>
            </a:r>
            <a:r>
              <a:rPr lang="en-US" altLang="zh-TW" cap="none" dirty="0" smtClean="0">
                <a:effectLst/>
                <a:ea typeface="新細明體" panose="02020500000000000000" pitchFamily="18" charset="-120"/>
              </a:rPr>
              <a:t>MS </a:t>
            </a:r>
            <a:r>
              <a:rPr lang="en-US" altLang="zh-TW" cap="none" dirty="0" smtClean="0">
                <a:effectLst/>
                <a:ea typeface="新細明體" panose="02020500000000000000" pitchFamily="18" charset="-120"/>
              </a:rPr>
              <a:t>Excel 2016/ODBC</a:t>
            </a:r>
            <a:r>
              <a:rPr lang="zh-TW" altLang="en-US" cap="none" dirty="0" smtClean="0">
                <a:effectLst/>
                <a:ea typeface="新細明體" panose="02020500000000000000" pitchFamily="18" charset="-120"/>
              </a:rPr>
              <a:t>為例</a:t>
            </a:r>
            <a:endParaRPr lang="en-US" altLang="zh-TW" cap="none" dirty="0" smtClean="0">
              <a:effectLst/>
              <a:ea typeface="新細明體" panose="02020500000000000000" pitchFamily="18" charset="-120"/>
            </a:endParaRPr>
          </a:p>
        </p:txBody>
      </p:sp>
      <p:sp>
        <p:nvSpPr>
          <p:cNvPr id="46083" name="Rectangle 3"/>
          <p:cNvSpPr>
            <a:spLocks noGrp="1" noChangeArrowheads="1"/>
          </p:cNvSpPr>
          <p:nvPr>
            <p:ph type="body" idx="1"/>
          </p:nvPr>
        </p:nvSpPr>
        <p:spPr>
          <a:xfrm>
            <a:off x="457200" y="1295400"/>
            <a:ext cx="8229600" cy="4495800"/>
          </a:xfrm>
          <a:noFill/>
          <a:extLst>
            <a:ext uri="{909E8E84-426E-40DD-AFC4-6F175D3DCCD1}">
              <a14:hiddenFill xmlns:a14="http://schemas.microsoft.com/office/drawing/2010/main">
                <a:solidFill>
                  <a:srgbClr val="FFFFFF"/>
                </a:solidFill>
              </a14:hiddenFill>
            </a:ext>
          </a:extLst>
        </p:spPr>
        <p:txBody>
          <a:bodyPr/>
          <a:lstStyle/>
          <a:p>
            <a:pPr>
              <a:lnSpc>
                <a:spcPct val="150000"/>
              </a:lnSpc>
            </a:pPr>
            <a:r>
              <a:rPr lang="zh-TW" altLang="en-US" sz="2400" dirty="0" smtClean="0">
                <a:ea typeface="新細明體" panose="02020500000000000000" pitchFamily="18" charset="-120"/>
              </a:rPr>
              <a:t>啟動</a:t>
            </a:r>
            <a:r>
              <a:rPr lang="en-US" altLang="zh-TW" sz="2400" dirty="0" smtClean="0">
                <a:ea typeface="新細明體" panose="02020500000000000000" pitchFamily="18" charset="-120"/>
              </a:rPr>
              <a:t>Excel</a:t>
            </a:r>
            <a:r>
              <a:rPr lang="zh-TW" altLang="en-US" sz="2400" dirty="0" smtClean="0">
                <a:ea typeface="新細明體" panose="02020500000000000000" pitchFamily="18" charset="-120"/>
              </a:rPr>
              <a:t>，選取資料 </a:t>
            </a:r>
            <a:r>
              <a:rPr lang="en-US" altLang="zh-TW" sz="2400" dirty="0" smtClean="0">
                <a:ea typeface="新細明體" panose="02020500000000000000" pitchFamily="18" charset="-120"/>
              </a:rPr>
              <a:t>&gt;</a:t>
            </a:r>
            <a:r>
              <a:rPr lang="zh-TW" altLang="en-US" sz="2400" dirty="0" smtClean="0">
                <a:ea typeface="新細明體" panose="02020500000000000000" pitchFamily="18" charset="-120"/>
              </a:rPr>
              <a:t> 取得外部資料 </a:t>
            </a:r>
            <a:r>
              <a:rPr lang="en-US" altLang="zh-TW" sz="2400" dirty="0" smtClean="0">
                <a:ea typeface="新細明體" panose="02020500000000000000" pitchFamily="18" charset="-120"/>
              </a:rPr>
              <a:t>&gt;</a:t>
            </a:r>
            <a:r>
              <a:rPr lang="zh-TW" altLang="en-US" sz="2400" dirty="0" smtClean="0">
                <a:ea typeface="新細明體" panose="02020500000000000000" pitchFamily="18" charset="-120"/>
              </a:rPr>
              <a:t> 從其他來源</a:t>
            </a:r>
            <a:endParaRPr lang="en-US" altLang="zh-TW" sz="2400" dirty="0" smtClean="0">
              <a:ea typeface="新細明體" panose="02020500000000000000" pitchFamily="18" charset="-120"/>
            </a:endParaRPr>
          </a:p>
        </p:txBody>
      </p:sp>
      <p:pic>
        <p:nvPicPr>
          <p:cNvPr id="3" name="圖片 2"/>
          <p:cNvPicPr>
            <a:picLocks noChangeAspect="1"/>
          </p:cNvPicPr>
          <p:nvPr/>
        </p:nvPicPr>
        <p:blipFill>
          <a:blip r:embed="rId2"/>
          <a:stretch>
            <a:fillRect/>
          </a:stretch>
        </p:blipFill>
        <p:spPr>
          <a:xfrm>
            <a:off x="0" y="2133600"/>
            <a:ext cx="9335453" cy="3583305"/>
          </a:xfrm>
          <a:prstGeom prst="rect">
            <a:avLst/>
          </a:prstGeom>
        </p:spPr>
      </p:pic>
    </p:spTree>
    <p:extLst>
      <p:ext uri="{BB962C8B-B14F-4D97-AF65-F5344CB8AC3E}">
        <p14:creationId xmlns:p14="http://schemas.microsoft.com/office/powerpoint/2010/main" val="1494492525"/>
      </p:ext>
    </p:extLst>
  </p:cSld>
  <p:clrMapOvr>
    <a:masterClrMapping/>
  </p:clrMapOvr>
  <p:transition>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304800"/>
            <a:ext cx="8686800" cy="838200"/>
          </a:xfrm>
          <a:noFill/>
          <a:extLst>
            <a:ext uri="{909E8E84-426E-40DD-AFC4-6F175D3DCCD1}">
              <a14:hiddenFill xmlns:a14="http://schemas.microsoft.com/office/drawing/2010/main">
                <a:solidFill>
                  <a:srgbClr val="FFFFFF"/>
                </a:solidFill>
              </a14:hiddenFill>
            </a:ext>
          </a:extLst>
        </p:spPr>
        <p:txBody>
          <a:bodyPr/>
          <a:lstStyle/>
          <a:p>
            <a:endParaRPr lang="en-US" altLang="zh-TW" cap="none" dirty="0" smtClean="0">
              <a:effectLst/>
              <a:ea typeface="新細明體" panose="02020500000000000000" pitchFamily="18" charset="-120"/>
            </a:endParaRPr>
          </a:p>
        </p:txBody>
      </p:sp>
      <p:sp>
        <p:nvSpPr>
          <p:cNvPr id="46083" name="Rectangle 3"/>
          <p:cNvSpPr>
            <a:spLocks noGrp="1" noChangeArrowheads="1"/>
          </p:cNvSpPr>
          <p:nvPr>
            <p:ph type="body" idx="1"/>
          </p:nvPr>
        </p:nvSpPr>
        <p:spPr>
          <a:xfrm>
            <a:off x="457200" y="1295400"/>
            <a:ext cx="3276600" cy="4495800"/>
          </a:xfrm>
          <a:noFill/>
          <a:extLst>
            <a:ext uri="{909E8E84-426E-40DD-AFC4-6F175D3DCCD1}">
              <a14:hiddenFill xmlns:a14="http://schemas.microsoft.com/office/drawing/2010/main">
                <a:solidFill>
                  <a:srgbClr val="FFFFFF"/>
                </a:solidFill>
              </a14:hiddenFill>
            </a:ext>
          </a:extLst>
        </p:spPr>
        <p:txBody>
          <a:bodyPr/>
          <a:lstStyle/>
          <a:p>
            <a:pPr lvl="1">
              <a:lnSpc>
                <a:spcPct val="150000"/>
              </a:lnSpc>
            </a:pPr>
            <a:r>
              <a:rPr lang="zh-TW" altLang="en-US" sz="2000" dirty="0" smtClean="0">
                <a:ea typeface="新細明體" panose="02020500000000000000" pitchFamily="18" charset="-120"/>
              </a:rPr>
              <a:t>選取</a:t>
            </a:r>
            <a:r>
              <a:rPr lang="en-US" altLang="zh-TW" sz="2000" dirty="0" smtClean="0">
                <a:ea typeface="新細明體" panose="02020500000000000000" pitchFamily="18" charset="-120"/>
              </a:rPr>
              <a:t>MS Query</a:t>
            </a:r>
            <a:r>
              <a:rPr lang="zh-TW" altLang="en-US" sz="2000" dirty="0" smtClean="0">
                <a:ea typeface="新細明體" panose="02020500000000000000" pitchFamily="18" charset="-120"/>
              </a:rPr>
              <a:t>取得</a:t>
            </a:r>
            <a:r>
              <a:rPr lang="en-US" altLang="zh-TW" sz="2000" dirty="0" smtClean="0">
                <a:ea typeface="新細明體" panose="02020500000000000000" pitchFamily="18" charset="-120"/>
              </a:rPr>
              <a:t>ODBC</a:t>
            </a:r>
            <a:r>
              <a:rPr lang="zh-TW" altLang="en-US" sz="2000" dirty="0" smtClean="0">
                <a:ea typeface="新細明體" panose="02020500000000000000" pitchFamily="18" charset="-120"/>
              </a:rPr>
              <a:t>來源</a:t>
            </a:r>
            <a:endParaRPr lang="en-US" altLang="zh-TW" sz="2000" dirty="0" smtClean="0">
              <a:ea typeface="新細明體" panose="02020500000000000000" pitchFamily="18" charset="-120"/>
            </a:endParaRPr>
          </a:p>
        </p:txBody>
      </p:sp>
      <p:pic>
        <p:nvPicPr>
          <p:cNvPr id="4" name="圖片 3"/>
          <p:cNvPicPr>
            <a:picLocks noChangeAspect="1"/>
          </p:cNvPicPr>
          <p:nvPr/>
        </p:nvPicPr>
        <p:blipFill>
          <a:blip r:embed="rId2"/>
          <a:stretch>
            <a:fillRect/>
          </a:stretch>
        </p:blipFill>
        <p:spPr>
          <a:xfrm>
            <a:off x="3810000" y="1143000"/>
            <a:ext cx="4983480" cy="5151120"/>
          </a:xfrm>
          <a:prstGeom prst="rect">
            <a:avLst/>
          </a:prstGeom>
        </p:spPr>
      </p:pic>
    </p:spTree>
    <p:extLst>
      <p:ext uri="{BB962C8B-B14F-4D97-AF65-F5344CB8AC3E}">
        <p14:creationId xmlns:p14="http://schemas.microsoft.com/office/powerpoint/2010/main" val="1727881070"/>
      </p:ext>
    </p:extLst>
  </p:cSld>
  <p:clrMapOvr>
    <a:masterClrMapping/>
  </p:clrMapOvr>
  <p:transition>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304800"/>
            <a:ext cx="8686800" cy="838200"/>
          </a:xfrm>
          <a:noFill/>
          <a:extLst>
            <a:ext uri="{909E8E84-426E-40DD-AFC4-6F175D3DCCD1}">
              <a14:hiddenFill xmlns:a14="http://schemas.microsoft.com/office/drawing/2010/main">
                <a:solidFill>
                  <a:srgbClr val="FFFFFF"/>
                </a:solidFill>
              </a14:hiddenFill>
            </a:ext>
          </a:extLst>
        </p:spPr>
        <p:txBody>
          <a:bodyPr/>
          <a:lstStyle/>
          <a:p>
            <a:endParaRPr lang="en-US" altLang="zh-TW" cap="none" dirty="0" smtClean="0">
              <a:effectLst/>
              <a:ea typeface="新細明體" panose="02020500000000000000" pitchFamily="18" charset="-120"/>
            </a:endParaRPr>
          </a:p>
        </p:txBody>
      </p:sp>
      <p:sp>
        <p:nvSpPr>
          <p:cNvPr id="46083" name="Rectangle 3"/>
          <p:cNvSpPr>
            <a:spLocks noGrp="1" noChangeArrowheads="1"/>
          </p:cNvSpPr>
          <p:nvPr>
            <p:ph type="body" idx="1"/>
          </p:nvPr>
        </p:nvSpPr>
        <p:spPr>
          <a:xfrm>
            <a:off x="457200" y="1295400"/>
            <a:ext cx="8229600" cy="4495800"/>
          </a:xfrm>
          <a:noFill/>
          <a:extLst>
            <a:ext uri="{909E8E84-426E-40DD-AFC4-6F175D3DCCD1}">
              <a14:hiddenFill xmlns:a14="http://schemas.microsoft.com/office/drawing/2010/main">
                <a:solidFill>
                  <a:srgbClr val="FFFFFF"/>
                </a:solidFill>
              </a14:hiddenFill>
            </a:ext>
          </a:extLst>
        </p:spPr>
        <p:txBody>
          <a:bodyPr/>
          <a:lstStyle/>
          <a:p>
            <a:pPr>
              <a:lnSpc>
                <a:spcPct val="150000"/>
              </a:lnSpc>
            </a:pPr>
            <a:r>
              <a:rPr lang="zh-TW" altLang="en-US" sz="2400" dirty="0" smtClean="0">
                <a:ea typeface="新細明體" panose="02020500000000000000" pitchFamily="18" charset="-120"/>
              </a:rPr>
              <a:t>選取之前設定的</a:t>
            </a:r>
            <a:r>
              <a:rPr lang="en-US" altLang="zh-TW" sz="2400" dirty="0" smtClean="0">
                <a:ea typeface="新細明體" panose="02020500000000000000" pitchFamily="18" charset="-120"/>
              </a:rPr>
              <a:t>DSN</a:t>
            </a:r>
            <a:r>
              <a:rPr lang="zh-TW" altLang="en-US" sz="2400" dirty="0" smtClean="0">
                <a:ea typeface="新細明體" panose="02020500000000000000" pitchFamily="18" charset="-120"/>
              </a:rPr>
              <a:t> </a:t>
            </a:r>
            <a:r>
              <a:rPr lang="en-US" altLang="zh-TW" sz="2400" dirty="0" smtClean="0">
                <a:ea typeface="新細明體" panose="02020500000000000000" pitchFamily="18" charset="-120"/>
              </a:rPr>
              <a:t>(db2017)</a:t>
            </a:r>
          </a:p>
          <a:p>
            <a:pPr lvl="1">
              <a:lnSpc>
                <a:spcPct val="150000"/>
              </a:lnSpc>
            </a:pPr>
            <a:r>
              <a:rPr lang="zh-TW" altLang="en-US" sz="2000" dirty="0" smtClean="0">
                <a:ea typeface="新細明體" panose="02020500000000000000" pitchFamily="18" charset="-120"/>
              </a:rPr>
              <a:t>不要勾選使用查詢精靈</a:t>
            </a:r>
            <a:endParaRPr lang="en-US" altLang="zh-TW" sz="2000" dirty="0" smtClean="0">
              <a:ea typeface="新細明體" panose="02020500000000000000" pitchFamily="18" charset="-120"/>
            </a:endParaRPr>
          </a:p>
        </p:txBody>
      </p:sp>
      <p:pic>
        <p:nvPicPr>
          <p:cNvPr id="4" name="圖片 3"/>
          <p:cNvPicPr>
            <a:picLocks noChangeAspect="1"/>
          </p:cNvPicPr>
          <p:nvPr/>
        </p:nvPicPr>
        <p:blipFill>
          <a:blip r:embed="rId2"/>
          <a:stretch>
            <a:fillRect/>
          </a:stretch>
        </p:blipFill>
        <p:spPr>
          <a:xfrm>
            <a:off x="762000" y="2514600"/>
            <a:ext cx="8061960" cy="3779520"/>
          </a:xfrm>
          <a:prstGeom prst="rect">
            <a:avLst/>
          </a:prstGeom>
        </p:spPr>
      </p:pic>
    </p:spTree>
    <p:extLst>
      <p:ext uri="{BB962C8B-B14F-4D97-AF65-F5344CB8AC3E}">
        <p14:creationId xmlns:p14="http://schemas.microsoft.com/office/powerpoint/2010/main" val="1272385253"/>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457200" y="304800"/>
            <a:ext cx="8686800" cy="838200"/>
          </a:xfrm>
        </p:spPr>
        <p:txBody>
          <a:bodyPr/>
          <a:lstStyle/>
          <a:p>
            <a:pPr>
              <a:defRPr/>
            </a:pPr>
            <a:r>
              <a:rPr dirty="0" smtClean="0"/>
              <a:t>Application Logic in C/S Systems</a:t>
            </a:r>
          </a:p>
        </p:txBody>
      </p:sp>
      <p:sp>
        <p:nvSpPr>
          <p:cNvPr id="13316" name="Text Box 4"/>
          <p:cNvSpPr txBox="1">
            <a:spLocks noChangeArrowheads="1"/>
          </p:cNvSpPr>
          <p:nvPr/>
        </p:nvSpPr>
        <p:spPr bwMode="auto">
          <a:xfrm>
            <a:off x="5105400" y="2286000"/>
            <a:ext cx="344280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dirty="0">
                <a:solidFill>
                  <a:srgbClr val="990000"/>
                </a:solidFill>
                <a:latin typeface="Times New Roman" panose="02020603050405020304" pitchFamily="18" charset="0"/>
              </a:rPr>
              <a:t>GUI </a:t>
            </a:r>
            <a:r>
              <a:rPr lang="en-US" altLang="en-US" sz="2400" b="1" dirty="0" smtClean="0">
                <a:solidFill>
                  <a:srgbClr val="990000"/>
                </a:solidFill>
                <a:latin typeface="Times New Roman" panose="02020603050405020304" pitchFamily="18" charset="0"/>
              </a:rPr>
              <a:t>Interface</a:t>
            </a:r>
          </a:p>
          <a:p>
            <a:pPr eaLnBrk="1" hangingPunct="1"/>
            <a:r>
              <a:rPr lang="en-US" altLang="zh-TW" sz="2400" b="1" dirty="0" smtClean="0">
                <a:solidFill>
                  <a:srgbClr val="990000"/>
                </a:solidFill>
                <a:latin typeface="Times New Roman" panose="02020603050405020304" pitchFamily="18" charset="0"/>
              </a:rPr>
              <a:t>(Graphic User Interface)</a:t>
            </a:r>
            <a:endParaRPr lang="en-US" altLang="en-US" sz="2400" b="1" dirty="0">
              <a:solidFill>
                <a:srgbClr val="990000"/>
              </a:solidFill>
              <a:latin typeface="Times New Roman" panose="02020603050405020304" pitchFamily="18" charset="0"/>
            </a:endParaRPr>
          </a:p>
        </p:txBody>
      </p:sp>
      <p:sp>
        <p:nvSpPr>
          <p:cNvPr id="13317" name="Text Box 5"/>
          <p:cNvSpPr txBox="1">
            <a:spLocks noChangeArrowheads="1"/>
          </p:cNvSpPr>
          <p:nvPr/>
        </p:nvSpPr>
        <p:spPr bwMode="auto">
          <a:xfrm>
            <a:off x="5105400" y="3505200"/>
            <a:ext cx="30876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a:solidFill>
                  <a:srgbClr val="990000"/>
                </a:solidFill>
                <a:latin typeface="Times New Roman" panose="02020603050405020304" pitchFamily="18" charset="0"/>
              </a:rPr>
              <a:t>Procedures, functions,</a:t>
            </a:r>
          </a:p>
          <a:p>
            <a:pPr eaLnBrk="1" hangingPunct="1"/>
            <a:r>
              <a:rPr lang="en-US" altLang="en-US" sz="2400" b="1">
                <a:solidFill>
                  <a:srgbClr val="990000"/>
                </a:solidFill>
                <a:latin typeface="Times New Roman" panose="02020603050405020304" pitchFamily="18" charset="0"/>
              </a:rPr>
              <a:t>programs</a:t>
            </a:r>
          </a:p>
        </p:txBody>
      </p:sp>
      <p:sp>
        <p:nvSpPr>
          <p:cNvPr id="13318" name="Text Box 6"/>
          <p:cNvSpPr txBox="1">
            <a:spLocks noChangeArrowheads="1"/>
          </p:cNvSpPr>
          <p:nvPr/>
        </p:nvSpPr>
        <p:spPr bwMode="auto">
          <a:xfrm>
            <a:off x="5105400" y="5029200"/>
            <a:ext cx="2290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b="1">
                <a:solidFill>
                  <a:srgbClr val="990000"/>
                </a:solidFill>
                <a:latin typeface="Times New Roman" panose="02020603050405020304" pitchFamily="18" charset="0"/>
              </a:rPr>
              <a:t>DBMS activities</a:t>
            </a:r>
          </a:p>
        </p:txBody>
      </p:sp>
      <p:sp>
        <p:nvSpPr>
          <p:cNvPr id="361479" name="Rectangle 7"/>
          <p:cNvSpPr>
            <a:spLocks noChangeArrowheads="1"/>
          </p:cNvSpPr>
          <p:nvPr/>
        </p:nvSpPr>
        <p:spPr bwMode="auto">
          <a:xfrm>
            <a:off x="457200" y="3048000"/>
            <a:ext cx="4356100" cy="1676400"/>
          </a:xfrm>
          <a:prstGeom prst="rect">
            <a:avLst/>
          </a:prstGeom>
          <a:noFill/>
          <a:ln w="9525">
            <a:solidFill>
              <a:srgbClr val="800000"/>
            </a:solidFill>
            <a:miter lim="800000"/>
            <a:headEnd/>
            <a:tailEnd/>
          </a:ln>
          <a:effectLst/>
        </p:spPr>
        <p:txBody>
          <a:bodyPr/>
          <a:lstStyle/>
          <a:p>
            <a:pPr marL="342900" indent="-342900">
              <a:spcBef>
                <a:spcPct val="20000"/>
              </a:spcBef>
              <a:buClr>
                <a:schemeClr val="bg1"/>
              </a:buClr>
              <a:buSzPct val="65000"/>
              <a:buFont typeface="Wingdings" pitchFamily="2" charset="2"/>
              <a:buNone/>
              <a:defRPr/>
            </a:pPr>
            <a:r>
              <a:rPr lang="en-US" sz="2400" dirty="0">
                <a:solidFill>
                  <a:srgbClr val="000000"/>
                </a:solidFill>
                <a:effectLst>
                  <a:outerShdw blurRad="38100" dist="38100" dir="2700000" algn="tl">
                    <a:srgbClr val="FFFFFF"/>
                  </a:outerShdw>
                </a:effectLst>
                <a:cs typeface="Arial" charset="0"/>
              </a:rPr>
              <a:t>Processing </a:t>
            </a:r>
            <a:r>
              <a:rPr lang="en-US" sz="2400" dirty="0" smtClean="0">
                <a:solidFill>
                  <a:srgbClr val="000000"/>
                </a:solidFill>
                <a:effectLst>
                  <a:outerShdw blurRad="38100" dist="38100" dir="2700000" algn="tl">
                    <a:srgbClr val="FFFFFF"/>
                  </a:outerShdw>
                </a:effectLst>
                <a:cs typeface="Arial" charset="0"/>
              </a:rPr>
              <a:t>Logic</a:t>
            </a:r>
            <a:r>
              <a:rPr lang="zh-TW" altLang="en-US" sz="2400" dirty="0" smtClean="0">
                <a:solidFill>
                  <a:srgbClr val="000000"/>
                </a:solidFill>
                <a:effectLst>
                  <a:outerShdw blurRad="38100" dist="38100" dir="2700000" algn="tl">
                    <a:srgbClr val="FFFFFF"/>
                  </a:outerShdw>
                </a:effectLst>
                <a:cs typeface="Arial" charset="0"/>
              </a:rPr>
              <a:t> 處理邏輯</a:t>
            </a:r>
            <a:endParaRPr lang="en-US" sz="2400" dirty="0">
              <a:solidFill>
                <a:srgbClr val="000000"/>
              </a:solidFill>
              <a:effectLst>
                <a:outerShdw blurRad="38100" dist="38100" dir="2700000" algn="tl">
                  <a:srgbClr val="FFFFFF"/>
                </a:outerShdw>
              </a:effectLst>
              <a:cs typeface="Arial" charset="0"/>
            </a:endParaRPr>
          </a:p>
          <a:p>
            <a:pPr marL="742950" lvl="1" indent="-285750">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I/O processing</a:t>
            </a:r>
          </a:p>
          <a:p>
            <a:pPr marL="742950" lvl="1" indent="-285750">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Business rules</a:t>
            </a:r>
          </a:p>
          <a:p>
            <a:pPr marL="742950" lvl="1" indent="-285750">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Data management</a:t>
            </a:r>
          </a:p>
        </p:txBody>
      </p:sp>
      <p:sp>
        <p:nvSpPr>
          <p:cNvPr id="361480" name="Rectangle 8"/>
          <p:cNvSpPr>
            <a:spLocks noChangeArrowheads="1"/>
          </p:cNvSpPr>
          <p:nvPr/>
        </p:nvSpPr>
        <p:spPr bwMode="auto">
          <a:xfrm>
            <a:off x="457200" y="4724400"/>
            <a:ext cx="4356100" cy="1066800"/>
          </a:xfrm>
          <a:prstGeom prst="rect">
            <a:avLst/>
          </a:prstGeom>
          <a:noFill/>
          <a:ln w="9525">
            <a:solidFill>
              <a:srgbClr val="800000"/>
            </a:solidFill>
            <a:miter lim="800000"/>
            <a:headEnd/>
            <a:tailEnd/>
          </a:ln>
          <a:effectLst/>
        </p:spPr>
        <p:txBody>
          <a:bodyPr/>
          <a:lstStyle/>
          <a:p>
            <a:pPr marL="342900" indent="-342900">
              <a:lnSpc>
                <a:spcPct val="90000"/>
              </a:lnSpc>
              <a:spcBef>
                <a:spcPct val="20000"/>
              </a:spcBef>
              <a:buClr>
                <a:schemeClr val="bg1"/>
              </a:buClr>
              <a:buSzPct val="65000"/>
              <a:buFont typeface="Wingdings" pitchFamily="2" charset="2"/>
              <a:buNone/>
              <a:defRPr/>
            </a:pPr>
            <a:r>
              <a:rPr lang="en-US" sz="2400" dirty="0">
                <a:solidFill>
                  <a:srgbClr val="000000"/>
                </a:solidFill>
                <a:effectLst>
                  <a:outerShdw blurRad="38100" dist="38100" dir="2700000" algn="tl">
                    <a:srgbClr val="FFFFFF"/>
                  </a:outerShdw>
                </a:effectLst>
                <a:cs typeface="Arial" charset="0"/>
              </a:rPr>
              <a:t>Storage </a:t>
            </a:r>
            <a:r>
              <a:rPr lang="en-US" sz="2400" dirty="0" smtClean="0">
                <a:solidFill>
                  <a:srgbClr val="000000"/>
                </a:solidFill>
                <a:effectLst>
                  <a:outerShdw blurRad="38100" dist="38100" dir="2700000" algn="tl">
                    <a:srgbClr val="FFFFFF"/>
                  </a:outerShdw>
                </a:effectLst>
                <a:cs typeface="Arial" charset="0"/>
              </a:rPr>
              <a:t>Logic</a:t>
            </a:r>
            <a:r>
              <a:rPr lang="zh-TW" altLang="en-US" sz="2400" dirty="0" smtClean="0">
                <a:solidFill>
                  <a:srgbClr val="000000"/>
                </a:solidFill>
                <a:effectLst>
                  <a:outerShdw blurRad="38100" dist="38100" dir="2700000" algn="tl">
                    <a:srgbClr val="FFFFFF"/>
                  </a:outerShdw>
                </a:effectLst>
                <a:cs typeface="Arial" charset="0"/>
              </a:rPr>
              <a:t> 儲存邏輯</a:t>
            </a:r>
            <a:endParaRPr lang="en-US" sz="2400" dirty="0">
              <a:solidFill>
                <a:srgbClr val="000000"/>
              </a:solidFill>
              <a:effectLst>
                <a:outerShdw blurRad="38100" dist="38100" dir="2700000" algn="tl">
                  <a:srgbClr val="FFFFFF"/>
                </a:outerShdw>
              </a:effectLst>
              <a:cs typeface="Arial" charset="0"/>
            </a:endParaRPr>
          </a:p>
          <a:p>
            <a:pPr marL="742950" lvl="1" indent="-285750">
              <a:lnSpc>
                <a:spcPct val="90000"/>
              </a:lnSpc>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Data storage/retrieval</a:t>
            </a:r>
          </a:p>
        </p:txBody>
      </p:sp>
      <p:sp>
        <p:nvSpPr>
          <p:cNvPr id="361483" name="Rectangle 11"/>
          <p:cNvSpPr>
            <a:spLocks noChangeArrowheads="1"/>
          </p:cNvSpPr>
          <p:nvPr/>
        </p:nvSpPr>
        <p:spPr bwMode="auto">
          <a:xfrm>
            <a:off x="457200" y="1752600"/>
            <a:ext cx="4356100" cy="1295400"/>
          </a:xfrm>
          <a:prstGeom prst="rect">
            <a:avLst/>
          </a:prstGeom>
          <a:noFill/>
          <a:ln w="9525">
            <a:solidFill>
              <a:srgbClr val="800000"/>
            </a:solidFill>
            <a:miter lim="800000"/>
            <a:headEnd/>
            <a:tailEnd/>
          </a:ln>
          <a:effectLst/>
        </p:spPr>
        <p:txBody>
          <a:bodyPr/>
          <a:lstStyle/>
          <a:p>
            <a:pPr marL="342900" indent="-342900">
              <a:spcBef>
                <a:spcPct val="20000"/>
              </a:spcBef>
              <a:buClr>
                <a:schemeClr val="bg1"/>
              </a:buClr>
              <a:buSzPct val="65000"/>
              <a:buFont typeface="Wingdings" pitchFamily="2" charset="2"/>
              <a:buNone/>
              <a:defRPr/>
            </a:pPr>
            <a:r>
              <a:rPr lang="en-US" sz="2400" dirty="0">
                <a:solidFill>
                  <a:srgbClr val="000000"/>
                </a:solidFill>
                <a:effectLst>
                  <a:outerShdw blurRad="38100" dist="38100" dir="2700000" algn="tl">
                    <a:srgbClr val="FFFFFF"/>
                  </a:outerShdw>
                </a:effectLst>
                <a:cs typeface="Arial" charset="0"/>
              </a:rPr>
              <a:t>Presentation </a:t>
            </a:r>
            <a:r>
              <a:rPr lang="en-US" sz="2400" dirty="0" smtClean="0">
                <a:solidFill>
                  <a:srgbClr val="000000"/>
                </a:solidFill>
                <a:effectLst>
                  <a:outerShdw blurRad="38100" dist="38100" dir="2700000" algn="tl">
                    <a:srgbClr val="FFFFFF"/>
                  </a:outerShdw>
                </a:effectLst>
                <a:cs typeface="Arial" charset="0"/>
              </a:rPr>
              <a:t>Logic</a:t>
            </a:r>
            <a:r>
              <a:rPr lang="zh-TW" altLang="en-US" sz="2400" dirty="0" smtClean="0">
                <a:solidFill>
                  <a:srgbClr val="000000"/>
                </a:solidFill>
                <a:effectLst>
                  <a:outerShdw blurRad="38100" dist="38100" dir="2700000" algn="tl">
                    <a:srgbClr val="FFFFFF"/>
                  </a:outerShdw>
                </a:effectLst>
                <a:cs typeface="Arial" charset="0"/>
              </a:rPr>
              <a:t> 呈現邏輯</a:t>
            </a:r>
            <a:endParaRPr lang="en-US" sz="2400" dirty="0">
              <a:solidFill>
                <a:srgbClr val="000000"/>
              </a:solidFill>
              <a:effectLst>
                <a:outerShdw blurRad="38100" dist="38100" dir="2700000" algn="tl">
                  <a:srgbClr val="FFFFFF"/>
                </a:outerShdw>
              </a:effectLst>
              <a:cs typeface="Arial" charset="0"/>
            </a:endParaRPr>
          </a:p>
          <a:p>
            <a:pPr marL="742950" lvl="1" indent="-285750">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Input–keyboard/mouse</a:t>
            </a:r>
          </a:p>
          <a:p>
            <a:pPr marL="742950" lvl="1" indent="-285750">
              <a:spcBef>
                <a:spcPct val="20000"/>
              </a:spcBef>
              <a:buClr>
                <a:schemeClr val="bg1"/>
              </a:buClr>
              <a:buSzPct val="65000"/>
              <a:buFont typeface="Wingdings" pitchFamily="2" charset="2"/>
              <a:buChar char="n"/>
              <a:defRPr/>
            </a:pPr>
            <a:r>
              <a:rPr lang="en-US" sz="2000" dirty="0">
                <a:solidFill>
                  <a:srgbClr val="000000"/>
                </a:solidFill>
                <a:effectLst>
                  <a:outerShdw blurRad="38100" dist="38100" dir="2700000" algn="tl">
                    <a:srgbClr val="FFFFFF"/>
                  </a:outerShdw>
                </a:effectLst>
                <a:cs typeface="Arial" charset="0"/>
              </a:rPr>
              <a:t>Output–monitor/printer</a:t>
            </a:r>
          </a:p>
        </p:txBody>
      </p:sp>
    </p:spTree>
  </p:cSld>
  <p:clrMapOvr>
    <a:masterClrMapping/>
  </p:clrMapOvr>
  <p:transition>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304800"/>
            <a:ext cx="8686800" cy="838200"/>
          </a:xfrm>
          <a:noFill/>
          <a:extLst>
            <a:ext uri="{909E8E84-426E-40DD-AFC4-6F175D3DCCD1}">
              <a14:hiddenFill xmlns:a14="http://schemas.microsoft.com/office/drawing/2010/main">
                <a:solidFill>
                  <a:srgbClr val="FFFFFF"/>
                </a:solidFill>
              </a14:hiddenFill>
            </a:ext>
          </a:extLst>
        </p:spPr>
        <p:txBody>
          <a:bodyPr/>
          <a:lstStyle/>
          <a:p>
            <a:endParaRPr lang="en-US" altLang="zh-TW" cap="none" dirty="0" smtClean="0">
              <a:effectLst/>
              <a:ea typeface="新細明體" panose="02020500000000000000" pitchFamily="18" charset="-120"/>
            </a:endParaRPr>
          </a:p>
        </p:txBody>
      </p:sp>
      <p:sp>
        <p:nvSpPr>
          <p:cNvPr id="46083" name="Rectangle 3"/>
          <p:cNvSpPr>
            <a:spLocks noGrp="1" noChangeArrowheads="1"/>
          </p:cNvSpPr>
          <p:nvPr>
            <p:ph type="body" idx="1"/>
          </p:nvPr>
        </p:nvSpPr>
        <p:spPr>
          <a:xfrm>
            <a:off x="457200" y="1295400"/>
            <a:ext cx="8229600" cy="4495800"/>
          </a:xfrm>
          <a:noFill/>
          <a:extLst>
            <a:ext uri="{909E8E84-426E-40DD-AFC4-6F175D3DCCD1}">
              <a14:hiddenFill xmlns:a14="http://schemas.microsoft.com/office/drawing/2010/main">
                <a:solidFill>
                  <a:srgbClr val="FFFFFF"/>
                </a:solidFill>
              </a14:hiddenFill>
            </a:ext>
          </a:extLst>
        </p:spPr>
        <p:txBody>
          <a:bodyPr/>
          <a:lstStyle/>
          <a:p>
            <a:pPr lvl="1">
              <a:lnSpc>
                <a:spcPct val="150000"/>
              </a:lnSpc>
            </a:pPr>
            <a:r>
              <a:rPr lang="zh-TW" altLang="en-US" sz="2000" dirty="0" smtClean="0">
                <a:ea typeface="新細明體" panose="02020500000000000000" pitchFamily="18" charset="-120"/>
              </a:rPr>
              <a:t>會列出該</a:t>
            </a:r>
            <a:r>
              <a:rPr lang="en-US" altLang="zh-TW" sz="2000" dirty="0" smtClean="0">
                <a:ea typeface="新細明體" panose="02020500000000000000" pitchFamily="18" charset="-120"/>
              </a:rPr>
              <a:t>DSN</a:t>
            </a:r>
            <a:r>
              <a:rPr lang="zh-TW" altLang="en-US" sz="2000" dirty="0" smtClean="0">
                <a:ea typeface="新細明體" panose="02020500000000000000" pitchFamily="18" charset="-120"/>
              </a:rPr>
              <a:t>下的表格，選取任一</a:t>
            </a:r>
            <a:r>
              <a:rPr lang="zh-TW" altLang="en-US" sz="2000" dirty="0">
                <a:ea typeface="新細明體" panose="02020500000000000000" pitchFamily="18" charset="-120"/>
              </a:rPr>
              <a:t>要</a:t>
            </a:r>
            <a:r>
              <a:rPr lang="zh-TW" altLang="en-US" sz="2000" dirty="0" smtClean="0">
                <a:ea typeface="新細明體" panose="02020500000000000000" pitchFamily="18" charset="-120"/>
              </a:rPr>
              <a:t>使用的表格 </a:t>
            </a:r>
            <a:r>
              <a:rPr lang="en-US" altLang="zh-TW" sz="2000" dirty="0" smtClean="0">
                <a:ea typeface="新細明體" panose="02020500000000000000" pitchFamily="18" charset="-120"/>
              </a:rPr>
              <a:t>(</a:t>
            </a:r>
            <a:r>
              <a:rPr lang="zh-TW" altLang="en-US" sz="2000" dirty="0" smtClean="0">
                <a:ea typeface="新細明體" panose="02020500000000000000" pitchFamily="18" charset="-120"/>
              </a:rPr>
              <a:t>之後用命令自行指定</a:t>
            </a:r>
            <a:r>
              <a:rPr lang="en-US" altLang="zh-TW" sz="2000" dirty="0" smtClean="0">
                <a:ea typeface="新細明體" panose="02020500000000000000" pitchFamily="18" charset="-120"/>
              </a:rPr>
              <a:t>)</a:t>
            </a:r>
            <a:r>
              <a:rPr lang="zh-TW" altLang="en-US" sz="2000" dirty="0" smtClean="0">
                <a:ea typeface="新細明體" panose="02020500000000000000" pitchFamily="18" charset="-120"/>
              </a:rPr>
              <a:t>。點選</a:t>
            </a:r>
            <a:r>
              <a:rPr lang="en-US" altLang="zh-TW" sz="2000" dirty="0" smtClean="0">
                <a:ea typeface="新細明體" panose="02020500000000000000" pitchFamily="18" charset="-120"/>
              </a:rPr>
              <a:t>SQL</a:t>
            </a:r>
            <a:r>
              <a:rPr lang="zh-TW" altLang="en-US" sz="2000" dirty="0" smtClean="0">
                <a:ea typeface="新細明體" panose="02020500000000000000" pitchFamily="18" charset="-120"/>
              </a:rPr>
              <a:t>進入命令視窗</a:t>
            </a:r>
            <a:endParaRPr lang="en-US" altLang="zh-TW" sz="2000" dirty="0" smtClean="0">
              <a:ea typeface="新細明體" panose="02020500000000000000" pitchFamily="18" charset="-120"/>
            </a:endParaRPr>
          </a:p>
        </p:txBody>
      </p:sp>
      <p:pic>
        <p:nvPicPr>
          <p:cNvPr id="2" name="圖片 1"/>
          <p:cNvPicPr>
            <a:picLocks noChangeAspect="1"/>
          </p:cNvPicPr>
          <p:nvPr/>
        </p:nvPicPr>
        <p:blipFill>
          <a:blip r:embed="rId2"/>
          <a:stretch>
            <a:fillRect/>
          </a:stretch>
        </p:blipFill>
        <p:spPr>
          <a:xfrm>
            <a:off x="1219200" y="2438400"/>
            <a:ext cx="7265194" cy="3664744"/>
          </a:xfrm>
          <a:prstGeom prst="rect">
            <a:avLst/>
          </a:prstGeom>
        </p:spPr>
      </p:pic>
    </p:spTree>
    <p:extLst>
      <p:ext uri="{BB962C8B-B14F-4D97-AF65-F5344CB8AC3E}">
        <p14:creationId xmlns:p14="http://schemas.microsoft.com/office/powerpoint/2010/main" val="1125940876"/>
      </p:ext>
    </p:extLst>
  </p:cSld>
  <p:clrMapOvr>
    <a:masterClrMapping/>
  </p:clrMapOvr>
  <p:transition>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304800"/>
            <a:ext cx="8686800" cy="838200"/>
          </a:xfrm>
          <a:noFill/>
          <a:extLst>
            <a:ext uri="{909E8E84-426E-40DD-AFC4-6F175D3DCCD1}">
              <a14:hiddenFill xmlns:a14="http://schemas.microsoft.com/office/drawing/2010/main">
                <a:solidFill>
                  <a:srgbClr val="FFFFFF"/>
                </a:solidFill>
              </a14:hiddenFill>
            </a:ext>
          </a:extLst>
        </p:spPr>
        <p:txBody>
          <a:bodyPr/>
          <a:lstStyle/>
          <a:p>
            <a:endParaRPr lang="en-US" altLang="zh-TW" cap="none" dirty="0" smtClean="0">
              <a:effectLst/>
              <a:ea typeface="新細明體" panose="02020500000000000000" pitchFamily="18" charset="-120"/>
            </a:endParaRPr>
          </a:p>
        </p:txBody>
      </p:sp>
      <p:sp>
        <p:nvSpPr>
          <p:cNvPr id="46083" name="Rectangle 3"/>
          <p:cNvSpPr>
            <a:spLocks noGrp="1" noChangeArrowheads="1"/>
          </p:cNvSpPr>
          <p:nvPr>
            <p:ph type="body" idx="1"/>
          </p:nvPr>
        </p:nvSpPr>
        <p:spPr>
          <a:xfrm>
            <a:off x="457200" y="1295400"/>
            <a:ext cx="8229600" cy="4495800"/>
          </a:xfrm>
          <a:noFill/>
          <a:extLst>
            <a:ext uri="{909E8E84-426E-40DD-AFC4-6F175D3DCCD1}">
              <a14:hiddenFill xmlns:a14="http://schemas.microsoft.com/office/drawing/2010/main">
                <a:solidFill>
                  <a:srgbClr val="FFFFFF"/>
                </a:solidFill>
              </a14:hiddenFill>
            </a:ext>
          </a:extLst>
        </p:spPr>
        <p:txBody>
          <a:bodyPr/>
          <a:lstStyle/>
          <a:p>
            <a:pPr lvl="1">
              <a:lnSpc>
                <a:spcPct val="150000"/>
              </a:lnSpc>
            </a:pPr>
            <a:r>
              <a:rPr lang="zh-TW" altLang="en-US" sz="2000" dirty="0" smtClean="0">
                <a:ea typeface="新細明體" panose="02020500000000000000" pitchFamily="18" charset="-120"/>
              </a:rPr>
              <a:t>在</a:t>
            </a:r>
            <a:r>
              <a:rPr lang="en-US" altLang="zh-TW" sz="2000" dirty="0" smtClean="0">
                <a:ea typeface="新細明體" panose="02020500000000000000" pitchFamily="18" charset="-120"/>
              </a:rPr>
              <a:t>SQL</a:t>
            </a:r>
            <a:r>
              <a:rPr lang="zh-TW" altLang="en-US" sz="2000" dirty="0" smtClean="0">
                <a:ea typeface="新細明體" panose="02020500000000000000" pitchFamily="18" charset="-120"/>
              </a:rPr>
              <a:t>命令視窗輸入取得資料之指令，預覽結果 </a:t>
            </a:r>
            <a:r>
              <a:rPr lang="en-US" altLang="zh-TW" sz="2000" dirty="0" smtClean="0">
                <a:ea typeface="新細明體" panose="02020500000000000000" pitchFamily="18" charset="-120"/>
              </a:rPr>
              <a:t>(</a:t>
            </a:r>
            <a:r>
              <a:rPr lang="zh-TW" altLang="en-US" sz="2000" dirty="0" smtClean="0">
                <a:ea typeface="新細明體" panose="02020500000000000000" pitchFamily="18" charset="-120"/>
              </a:rPr>
              <a:t>若有亂碼沒關係</a:t>
            </a:r>
            <a:r>
              <a:rPr lang="en-US" altLang="zh-TW" sz="2000" dirty="0" smtClean="0">
                <a:ea typeface="新細明體" panose="02020500000000000000" pitchFamily="18" charset="-120"/>
              </a:rPr>
              <a:t>)</a:t>
            </a:r>
          </a:p>
          <a:p>
            <a:pPr lvl="1">
              <a:lnSpc>
                <a:spcPct val="150000"/>
              </a:lnSpc>
            </a:pPr>
            <a:r>
              <a:rPr lang="zh-TW" altLang="en-US" sz="2000" dirty="0" smtClean="0">
                <a:ea typeface="新細明體" panose="02020500000000000000" pitchFamily="18" charset="-120"/>
              </a:rPr>
              <a:t>結束</a:t>
            </a:r>
            <a:r>
              <a:rPr lang="en-US" altLang="zh-TW" sz="2000" dirty="0" smtClean="0">
                <a:ea typeface="新細明體" panose="02020500000000000000" pitchFamily="18" charset="-120"/>
              </a:rPr>
              <a:t>MS</a:t>
            </a:r>
            <a:r>
              <a:rPr lang="zh-TW" altLang="en-US" sz="2000" dirty="0" smtClean="0">
                <a:ea typeface="新細明體" panose="02020500000000000000" pitchFamily="18" charset="-120"/>
              </a:rPr>
              <a:t> </a:t>
            </a:r>
            <a:r>
              <a:rPr lang="en-US" altLang="zh-TW" sz="2000" dirty="0" err="1" smtClean="0">
                <a:ea typeface="新細明體" panose="02020500000000000000" pitchFamily="18" charset="-120"/>
              </a:rPr>
              <a:t>Qquery</a:t>
            </a:r>
            <a:r>
              <a:rPr lang="zh-TW" altLang="en-US" sz="2000" dirty="0" smtClean="0">
                <a:ea typeface="新細明體" panose="02020500000000000000" pitchFamily="18" charset="-120"/>
              </a:rPr>
              <a:t>，將結果傳回</a:t>
            </a:r>
            <a:r>
              <a:rPr lang="en-US" altLang="zh-TW" sz="2000" dirty="0" smtClean="0">
                <a:ea typeface="新細明體" panose="02020500000000000000" pitchFamily="18" charset="-120"/>
              </a:rPr>
              <a:t>MS Excel</a:t>
            </a:r>
          </a:p>
        </p:txBody>
      </p:sp>
      <p:pic>
        <p:nvPicPr>
          <p:cNvPr id="2" name="圖片 1"/>
          <p:cNvPicPr>
            <a:picLocks noChangeAspect="1"/>
          </p:cNvPicPr>
          <p:nvPr/>
        </p:nvPicPr>
        <p:blipFill>
          <a:blip r:embed="rId2"/>
          <a:stretch>
            <a:fillRect/>
          </a:stretch>
        </p:blipFill>
        <p:spPr>
          <a:xfrm>
            <a:off x="914400" y="2479482"/>
            <a:ext cx="7680960" cy="3322320"/>
          </a:xfrm>
          <a:prstGeom prst="rect">
            <a:avLst/>
          </a:prstGeom>
        </p:spPr>
      </p:pic>
    </p:spTree>
    <p:extLst>
      <p:ext uri="{BB962C8B-B14F-4D97-AF65-F5344CB8AC3E}">
        <p14:creationId xmlns:p14="http://schemas.microsoft.com/office/powerpoint/2010/main" val="3473130964"/>
      </p:ext>
    </p:extLst>
  </p:cSld>
  <p:clrMapOvr>
    <a:masterClrMapping/>
  </p:clrMapOvr>
  <p:transition>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304800"/>
            <a:ext cx="8686800" cy="838200"/>
          </a:xfrm>
          <a:noFill/>
          <a:extLst>
            <a:ext uri="{909E8E84-426E-40DD-AFC4-6F175D3DCCD1}">
              <a14:hiddenFill xmlns:a14="http://schemas.microsoft.com/office/drawing/2010/main">
                <a:solidFill>
                  <a:srgbClr val="FFFFFF"/>
                </a:solidFill>
              </a14:hiddenFill>
            </a:ext>
          </a:extLst>
        </p:spPr>
        <p:txBody>
          <a:bodyPr/>
          <a:lstStyle/>
          <a:p>
            <a:endParaRPr lang="en-US" altLang="zh-TW" cap="none" dirty="0" smtClean="0">
              <a:effectLst/>
              <a:ea typeface="新細明體" panose="02020500000000000000" pitchFamily="18" charset="-120"/>
            </a:endParaRPr>
          </a:p>
        </p:txBody>
      </p:sp>
      <p:sp>
        <p:nvSpPr>
          <p:cNvPr id="46083" name="Rectangle 3"/>
          <p:cNvSpPr>
            <a:spLocks noGrp="1" noChangeArrowheads="1"/>
          </p:cNvSpPr>
          <p:nvPr>
            <p:ph type="body" idx="1"/>
          </p:nvPr>
        </p:nvSpPr>
        <p:spPr>
          <a:xfrm>
            <a:off x="457200" y="1295400"/>
            <a:ext cx="8229600" cy="4495800"/>
          </a:xfrm>
          <a:noFill/>
          <a:extLst>
            <a:ext uri="{909E8E84-426E-40DD-AFC4-6F175D3DCCD1}">
              <a14:hiddenFill xmlns:a14="http://schemas.microsoft.com/office/drawing/2010/main">
                <a:solidFill>
                  <a:srgbClr val="FFFFFF"/>
                </a:solidFill>
              </a14:hiddenFill>
            </a:ext>
          </a:extLst>
        </p:spPr>
        <p:txBody>
          <a:bodyPr/>
          <a:lstStyle/>
          <a:p>
            <a:pPr lvl="1">
              <a:lnSpc>
                <a:spcPct val="150000"/>
              </a:lnSpc>
            </a:pPr>
            <a:r>
              <a:rPr lang="zh-TW" altLang="en-US" sz="2000" dirty="0" smtClean="0">
                <a:ea typeface="新細明體" panose="02020500000000000000" pitchFamily="18" charset="-120"/>
              </a:rPr>
              <a:t>在</a:t>
            </a:r>
            <a:r>
              <a:rPr lang="en-US" altLang="zh-TW" sz="2000" dirty="0" smtClean="0">
                <a:ea typeface="新細明體" panose="02020500000000000000" pitchFamily="18" charset="-120"/>
              </a:rPr>
              <a:t>Excel</a:t>
            </a:r>
            <a:r>
              <a:rPr lang="zh-TW" altLang="en-US" sz="2000" dirty="0" smtClean="0">
                <a:ea typeface="新細明體" panose="02020500000000000000" pitchFamily="18" charset="-120"/>
              </a:rPr>
              <a:t>中即可連結資料庫</a:t>
            </a:r>
            <a:endParaRPr lang="en-US" altLang="zh-TW" sz="2000" dirty="0" smtClean="0">
              <a:ea typeface="新細明體" panose="02020500000000000000" pitchFamily="18" charset="-120"/>
            </a:endParaRPr>
          </a:p>
        </p:txBody>
      </p:sp>
      <p:pic>
        <p:nvPicPr>
          <p:cNvPr id="2" name="圖片 1"/>
          <p:cNvPicPr>
            <a:picLocks noChangeAspect="1"/>
          </p:cNvPicPr>
          <p:nvPr/>
        </p:nvPicPr>
        <p:blipFill>
          <a:blip r:embed="rId2"/>
          <a:stretch>
            <a:fillRect/>
          </a:stretch>
        </p:blipFill>
        <p:spPr>
          <a:xfrm>
            <a:off x="1758791" y="1981200"/>
            <a:ext cx="5626418" cy="4306253"/>
          </a:xfrm>
          <a:prstGeom prst="rect">
            <a:avLst/>
          </a:prstGeom>
        </p:spPr>
      </p:pic>
    </p:spTree>
    <p:extLst>
      <p:ext uri="{BB962C8B-B14F-4D97-AF65-F5344CB8AC3E}">
        <p14:creationId xmlns:p14="http://schemas.microsoft.com/office/powerpoint/2010/main" val="2731614886"/>
      </p:ext>
    </p:extLst>
  </p:cSld>
  <p:clrMapOvr>
    <a:masterClrMapping/>
  </p:clrMapOvr>
  <p:transition>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04800" y="304800"/>
            <a:ext cx="8686800" cy="838200"/>
          </a:xfrm>
          <a:noFill/>
          <a:extLst>
            <a:ext uri="{909E8E84-426E-40DD-AFC4-6F175D3DCCD1}">
              <a14:hiddenFill xmlns:a14="http://schemas.microsoft.com/office/drawing/2010/main">
                <a:solidFill>
                  <a:srgbClr val="FFFFFF"/>
                </a:solidFill>
              </a14:hiddenFill>
            </a:ext>
          </a:extLst>
        </p:spPr>
        <p:txBody>
          <a:bodyPr/>
          <a:lstStyle/>
          <a:p>
            <a:endParaRPr lang="en-US" altLang="zh-TW" cap="none" dirty="0" smtClean="0">
              <a:effectLst/>
              <a:ea typeface="新細明體" panose="02020500000000000000" pitchFamily="18" charset="-120"/>
            </a:endParaRPr>
          </a:p>
        </p:txBody>
      </p:sp>
      <p:sp>
        <p:nvSpPr>
          <p:cNvPr id="46083" name="Rectangle 3"/>
          <p:cNvSpPr>
            <a:spLocks noGrp="1" noChangeArrowheads="1"/>
          </p:cNvSpPr>
          <p:nvPr>
            <p:ph type="body" idx="1"/>
          </p:nvPr>
        </p:nvSpPr>
        <p:spPr>
          <a:xfrm>
            <a:off x="457200" y="1295400"/>
            <a:ext cx="8229600" cy="4495800"/>
          </a:xfrm>
          <a:noFill/>
          <a:extLst>
            <a:ext uri="{909E8E84-426E-40DD-AFC4-6F175D3DCCD1}">
              <a14:hiddenFill xmlns:a14="http://schemas.microsoft.com/office/drawing/2010/main">
                <a:solidFill>
                  <a:srgbClr val="FFFFFF"/>
                </a:solidFill>
              </a14:hiddenFill>
            </a:ext>
          </a:extLst>
        </p:spPr>
        <p:txBody>
          <a:bodyPr/>
          <a:lstStyle/>
          <a:p>
            <a:pPr>
              <a:lnSpc>
                <a:spcPct val="150000"/>
              </a:lnSpc>
            </a:pPr>
            <a:r>
              <a:rPr lang="zh-TW" altLang="en-US" sz="2800" dirty="0" smtClean="0">
                <a:ea typeface="新細明體" panose="02020500000000000000" pitchFamily="18" charset="-120"/>
              </a:rPr>
              <a:t>補充說明</a:t>
            </a:r>
            <a:endParaRPr lang="en-US" altLang="zh-TW" sz="2800" dirty="0" smtClean="0">
              <a:effectLst/>
              <a:ea typeface="新細明體" panose="02020500000000000000" pitchFamily="18" charset="-120"/>
            </a:endParaRPr>
          </a:p>
          <a:p>
            <a:pPr lvl="1">
              <a:lnSpc>
                <a:spcPct val="150000"/>
              </a:lnSpc>
            </a:pPr>
            <a:r>
              <a:rPr lang="zh-TW" altLang="en-US" sz="2400" dirty="0" smtClean="0">
                <a:ea typeface="新細明體" panose="02020500000000000000" pitchFamily="18" charset="-120"/>
              </a:rPr>
              <a:t>若資料仍為亂碼，請確認資料庫欄位編碼、資料庫編碼、</a:t>
            </a:r>
            <a:r>
              <a:rPr lang="en-US" altLang="zh-TW" sz="2400" dirty="0" smtClean="0">
                <a:ea typeface="新細明體" panose="02020500000000000000" pitchFamily="18" charset="-120"/>
              </a:rPr>
              <a:t>ODBC</a:t>
            </a:r>
            <a:r>
              <a:rPr lang="zh-TW" altLang="en-US" sz="2400" dirty="0" smtClean="0">
                <a:ea typeface="新細明體" panose="02020500000000000000" pitchFamily="18" charset="-120"/>
              </a:rPr>
              <a:t>編碼，是否設定一致 </a:t>
            </a:r>
            <a:r>
              <a:rPr lang="en-US" altLang="zh-TW" sz="2400" dirty="0" smtClean="0">
                <a:ea typeface="新細明體" panose="02020500000000000000" pitchFamily="18" charset="-120"/>
              </a:rPr>
              <a:t>(</a:t>
            </a:r>
            <a:r>
              <a:rPr lang="zh-TW" altLang="en-US" sz="2400" dirty="0" smtClean="0">
                <a:ea typeface="新細明體" panose="02020500000000000000" pitchFamily="18" charset="-120"/>
              </a:rPr>
              <a:t>均為</a:t>
            </a:r>
            <a:r>
              <a:rPr lang="en-US" altLang="zh-TW" sz="2400" dirty="0" err="1" smtClean="0">
                <a:ea typeface="新細明體" panose="02020500000000000000" pitchFamily="18" charset="-120"/>
              </a:rPr>
              <a:t>unicode</a:t>
            </a:r>
            <a:r>
              <a:rPr lang="en-US" altLang="zh-TW" sz="2400" dirty="0" smtClean="0">
                <a:ea typeface="新細明體" panose="02020500000000000000" pitchFamily="18" charset="-120"/>
              </a:rPr>
              <a:t>)</a:t>
            </a:r>
          </a:p>
          <a:p>
            <a:pPr lvl="1">
              <a:lnSpc>
                <a:spcPct val="150000"/>
              </a:lnSpc>
            </a:pPr>
            <a:r>
              <a:rPr lang="en-US" altLang="zh-TW" sz="2400" dirty="0" smtClean="0">
                <a:effectLst/>
                <a:ea typeface="新細明體" panose="02020500000000000000" pitchFamily="18" charset="-120"/>
              </a:rPr>
              <a:t>Mac OS</a:t>
            </a:r>
            <a:r>
              <a:rPr lang="zh-TW" altLang="en-US" sz="2400" dirty="0" smtClean="0">
                <a:effectLst/>
                <a:ea typeface="新細明體" panose="02020500000000000000" pitchFamily="18" charset="-120"/>
              </a:rPr>
              <a:t>用戶除了安裝</a:t>
            </a:r>
            <a:r>
              <a:rPr lang="en-US" altLang="zh-TW" sz="2400" dirty="0" smtClean="0">
                <a:effectLst/>
                <a:ea typeface="新細明體" panose="02020500000000000000" pitchFamily="18" charset="-120"/>
              </a:rPr>
              <a:t>MySQL Connector/ODBC</a:t>
            </a:r>
            <a:r>
              <a:rPr lang="zh-TW" altLang="en-US" sz="2400" dirty="0" smtClean="0">
                <a:effectLst/>
                <a:ea typeface="新細明體" panose="02020500000000000000" pitchFamily="18" charset="-120"/>
              </a:rPr>
              <a:t>外，需另外安裝</a:t>
            </a:r>
            <a:r>
              <a:rPr lang="en-US" altLang="zh-TW" sz="2400" dirty="0" smtClean="0">
                <a:effectLst/>
                <a:ea typeface="新細明體" panose="02020500000000000000" pitchFamily="18" charset="-120"/>
              </a:rPr>
              <a:t>ODBC</a:t>
            </a:r>
            <a:r>
              <a:rPr lang="zh-TW" altLang="en-US" sz="2400" dirty="0" smtClean="0">
                <a:ea typeface="新細明體" panose="02020500000000000000" pitchFamily="18" charset="-120"/>
              </a:rPr>
              <a:t>管理員，手動設定</a:t>
            </a:r>
            <a:r>
              <a:rPr lang="en-US" altLang="zh-TW" sz="2400" dirty="0" smtClean="0">
                <a:ea typeface="新細明體" panose="02020500000000000000" pitchFamily="18" charset="-120"/>
              </a:rPr>
              <a:t>DSN</a:t>
            </a:r>
          </a:p>
          <a:p>
            <a:pPr lvl="2">
              <a:lnSpc>
                <a:spcPct val="150000"/>
              </a:lnSpc>
            </a:pPr>
            <a:r>
              <a:rPr lang="en-US" altLang="zh-TW" sz="2000" dirty="0" smtClean="0">
                <a:ea typeface="新細明體" panose="02020500000000000000" pitchFamily="18" charset="-120"/>
              </a:rPr>
              <a:t>server=</a:t>
            </a:r>
            <a:r>
              <a:rPr lang="zh-TW" altLang="en-US" sz="2000" dirty="0" smtClean="0">
                <a:ea typeface="新細明體" panose="02020500000000000000" pitchFamily="18" charset="-120"/>
              </a:rPr>
              <a:t>要連線的</a:t>
            </a:r>
            <a:r>
              <a:rPr lang="en-US" altLang="zh-TW" sz="2000" dirty="0" smtClean="0">
                <a:ea typeface="新細明體" panose="02020500000000000000" pitchFamily="18" charset="-120"/>
              </a:rPr>
              <a:t>MySQL</a:t>
            </a:r>
            <a:r>
              <a:rPr lang="zh-TW" altLang="en-US" sz="2000" dirty="0" smtClean="0">
                <a:ea typeface="新細明體" panose="02020500000000000000" pitchFamily="18" charset="-120"/>
              </a:rPr>
              <a:t>主機位置</a:t>
            </a:r>
            <a:endParaRPr lang="en-US" altLang="zh-TW" sz="2000" dirty="0" smtClean="0">
              <a:ea typeface="新細明體" panose="02020500000000000000" pitchFamily="18" charset="-120"/>
            </a:endParaRPr>
          </a:p>
          <a:p>
            <a:pPr lvl="2">
              <a:lnSpc>
                <a:spcPct val="150000"/>
              </a:lnSpc>
            </a:pPr>
            <a:r>
              <a:rPr lang="en-US" altLang="zh-TW" sz="2000" dirty="0" smtClean="0">
                <a:ea typeface="新細明體" panose="02020500000000000000" pitchFamily="18" charset="-120"/>
              </a:rPr>
              <a:t>port=</a:t>
            </a:r>
            <a:r>
              <a:rPr lang="zh-TW" altLang="en-US" sz="2000" dirty="0" smtClean="0">
                <a:ea typeface="新細明體" panose="02020500000000000000" pitchFamily="18" charset="-120"/>
              </a:rPr>
              <a:t>連線埠號</a:t>
            </a:r>
            <a:endParaRPr lang="en-US" altLang="zh-TW" sz="2000" dirty="0" smtClean="0">
              <a:ea typeface="新細明體" panose="02020500000000000000" pitchFamily="18" charset="-120"/>
            </a:endParaRPr>
          </a:p>
          <a:p>
            <a:pPr lvl="2">
              <a:lnSpc>
                <a:spcPct val="150000"/>
              </a:lnSpc>
            </a:pPr>
            <a:r>
              <a:rPr lang="en-US" altLang="zh-TW" sz="2000" dirty="0" smtClean="0">
                <a:ea typeface="新細明體" panose="02020500000000000000" pitchFamily="18" charset="-120"/>
              </a:rPr>
              <a:t>database=</a:t>
            </a:r>
            <a:r>
              <a:rPr lang="zh-TW" altLang="en-US" sz="2000" dirty="0" smtClean="0">
                <a:ea typeface="新細明體" panose="02020500000000000000" pitchFamily="18" charset="-120"/>
              </a:rPr>
              <a:t>要使用的資料庫名稱</a:t>
            </a:r>
            <a:endParaRPr lang="en-US" altLang="zh-TW" sz="2000" dirty="0" smtClean="0">
              <a:ea typeface="新細明體" panose="02020500000000000000" pitchFamily="18" charset="-120"/>
            </a:endParaRPr>
          </a:p>
          <a:p>
            <a:pPr lvl="2">
              <a:lnSpc>
                <a:spcPct val="150000"/>
              </a:lnSpc>
            </a:pPr>
            <a:r>
              <a:rPr lang="en-US" altLang="zh-TW" sz="2000" dirty="0" smtClean="0">
                <a:ea typeface="新細明體" panose="02020500000000000000" pitchFamily="18" charset="-120"/>
              </a:rPr>
              <a:t>username</a:t>
            </a:r>
            <a:r>
              <a:rPr lang="zh-TW" altLang="en-US" sz="2000" dirty="0" smtClean="0">
                <a:ea typeface="新細明體" panose="02020500000000000000" pitchFamily="18" charset="-120"/>
              </a:rPr>
              <a:t>及</a:t>
            </a:r>
            <a:r>
              <a:rPr lang="en-US" altLang="zh-TW" sz="2000" dirty="0" smtClean="0">
                <a:ea typeface="新細明體" panose="02020500000000000000" pitchFamily="18" charset="-120"/>
              </a:rPr>
              <a:t>password</a:t>
            </a:r>
            <a:r>
              <a:rPr lang="zh-TW" altLang="en-US" sz="2000" dirty="0" smtClean="0">
                <a:ea typeface="新細明體" panose="02020500000000000000" pitchFamily="18" charset="-120"/>
              </a:rPr>
              <a:t>會有彈出視窗詢問</a:t>
            </a:r>
            <a:endParaRPr lang="en-US" altLang="zh-TW" sz="2000" dirty="0" smtClean="0">
              <a:ea typeface="新細明體" panose="02020500000000000000" pitchFamily="18" charset="-120"/>
            </a:endParaRPr>
          </a:p>
        </p:txBody>
      </p:sp>
    </p:spTree>
    <p:extLst>
      <p:ext uri="{BB962C8B-B14F-4D97-AF65-F5344CB8AC3E}">
        <p14:creationId xmlns:p14="http://schemas.microsoft.com/office/powerpoint/2010/main" val="659847040"/>
      </p:ext>
    </p:extLst>
  </p:cSld>
  <p:clrMapOvr>
    <a:masterClrMapping/>
  </p:clrMapOvr>
  <p:transition>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838200"/>
          </a:xfrm>
        </p:spPr>
        <p:txBody>
          <a:bodyPr>
            <a:normAutofit fontScale="90000"/>
          </a:bodyPr>
          <a:lstStyle/>
          <a:p>
            <a:pPr>
              <a:defRPr/>
            </a:pPr>
            <a:r>
              <a:rPr dirty="0" smtClean="0"/>
              <a:t>Steps for Using Databases via Middleware APIs</a:t>
            </a:r>
            <a:r>
              <a:rPr lang="zh-TW" altLang="en-US" dirty="0" smtClean="0"/>
              <a:t> 在</a:t>
            </a:r>
            <a:r>
              <a:rPr lang="zh-TW" altLang="en-US" dirty="0"/>
              <a:t>程式</a:t>
            </a:r>
            <a:r>
              <a:rPr lang="zh-TW" altLang="en-US" dirty="0" smtClean="0"/>
              <a:t>中存取資料庫的方</a:t>
            </a:r>
            <a:r>
              <a:rPr lang="zh-TW" altLang="en-US" dirty="0"/>
              <a:t>式</a:t>
            </a:r>
            <a:endParaRPr dirty="0"/>
          </a:p>
        </p:txBody>
      </p:sp>
      <p:sp>
        <p:nvSpPr>
          <p:cNvPr id="21507" name="Content Placeholder 2"/>
          <p:cNvSpPr>
            <a:spLocks noGrp="1"/>
          </p:cNvSpPr>
          <p:nvPr>
            <p:ph idx="1"/>
          </p:nvPr>
        </p:nvSpPr>
        <p:spPr bwMode="hidden">
          <a:xfrm>
            <a:off x="457200" y="1752600"/>
            <a:ext cx="8686800" cy="4525963"/>
          </a:xfrm>
        </p:spPr>
        <p:txBody>
          <a:bodyPr/>
          <a:lstStyle/>
          <a:p>
            <a:pPr marL="514350" indent="-514350" eaLnBrk="1" hangingPunct="1">
              <a:buFont typeface="Franklin Gothic Medium" panose="020B0603020102020204" pitchFamily="34" charset="0"/>
              <a:buAutoNum type="arabicPeriod"/>
            </a:pPr>
            <a:r>
              <a:rPr lang="en-US" altLang="en-US" dirty="0" smtClean="0"/>
              <a:t>Identify and register a database driver.</a:t>
            </a:r>
          </a:p>
          <a:p>
            <a:pPr marL="514350" indent="-514350" eaLnBrk="1" hangingPunct="1">
              <a:buFont typeface="Franklin Gothic Medium" panose="020B0603020102020204" pitchFamily="34" charset="0"/>
              <a:buAutoNum type="arabicPeriod"/>
            </a:pPr>
            <a:r>
              <a:rPr lang="en-US" altLang="en-US" dirty="0" smtClean="0"/>
              <a:t>Open a connection to a database.</a:t>
            </a:r>
          </a:p>
          <a:p>
            <a:pPr marL="514350" indent="-514350" eaLnBrk="1" hangingPunct="1">
              <a:buFont typeface="Franklin Gothic Medium" panose="020B0603020102020204" pitchFamily="34" charset="0"/>
              <a:buAutoNum type="arabicPeriod"/>
            </a:pPr>
            <a:r>
              <a:rPr lang="en-US" altLang="en-US" dirty="0" smtClean="0"/>
              <a:t>Execute a query against the database.</a:t>
            </a:r>
          </a:p>
          <a:p>
            <a:pPr marL="514350" indent="-514350" eaLnBrk="1" hangingPunct="1">
              <a:buFont typeface="Franklin Gothic Medium" panose="020B0603020102020204" pitchFamily="34" charset="0"/>
              <a:buAutoNum type="arabicPeriod"/>
            </a:pPr>
            <a:r>
              <a:rPr lang="en-US" altLang="en-US" dirty="0" smtClean="0"/>
              <a:t>Process the results of the query.</a:t>
            </a:r>
          </a:p>
          <a:p>
            <a:pPr marL="514350" indent="-514350" eaLnBrk="1" hangingPunct="1">
              <a:buFont typeface="Franklin Gothic Medium" panose="020B0603020102020204" pitchFamily="34" charset="0"/>
              <a:buAutoNum type="arabicPeriod"/>
            </a:pPr>
            <a:r>
              <a:rPr lang="en-US" altLang="en-US" dirty="0" smtClean="0"/>
              <a:t>Repeat steps 3–4 as necessary.</a:t>
            </a:r>
          </a:p>
          <a:p>
            <a:pPr marL="514350" indent="-514350" eaLnBrk="1" hangingPunct="1">
              <a:buFont typeface="Franklin Gothic Medium" panose="020B0603020102020204" pitchFamily="34" charset="0"/>
              <a:buAutoNum type="arabicPeriod"/>
            </a:pPr>
            <a:r>
              <a:rPr lang="en-US" altLang="en-US" dirty="0" smtClean="0"/>
              <a:t>Close the connection to the database.</a:t>
            </a:r>
          </a:p>
        </p:txBody>
      </p:sp>
    </p:spTree>
  </p:cSld>
  <p:clrMapOvr>
    <a:masterClrMapping/>
  </p:clrMapOvr>
  <p:transition>
    <p:push dir="u"/>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152400"/>
            <a:ext cx="8817429" cy="617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lstStyle/>
          <a:p>
            <a:pPr>
              <a:defRPr/>
            </a:pPr>
            <a:r>
              <a:rPr dirty="0" smtClean="0"/>
              <a:t>Thin Client</a:t>
            </a:r>
            <a:endParaRPr dirty="0"/>
          </a:p>
        </p:txBody>
      </p:sp>
      <p:sp>
        <p:nvSpPr>
          <p:cNvPr id="25603" name="Content Placeholder 2"/>
          <p:cNvSpPr>
            <a:spLocks noGrp="1"/>
          </p:cNvSpPr>
          <p:nvPr>
            <p:ph idx="1"/>
          </p:nvPr>
        </p:nvSpPr>
        <p:spPr>
          <a:xfrm>
            <a:off x="381000" y="1219200"/>
            <a:ext cx="8229600" cy="4114800"/>
          </a:xfrm>
        </p:spPr>
        <p:txBody>
          <a:bodyPr/>
          <a:lstStyle/>
          <a:p>
            <a:pPr eaLnBrk="1" hangingPunct="1"/>
            <a:r>
              <a:rPr lang="en-US" altLang="en-US" sz="3600" dirty="0" smtClean="0"/>
              <a:t>An application where the client accessing the application primarily provides the user interfaces and some application processing, usually with no or limited local data storage.</a:t>
            </a:r>
          </a:p>
          <a:p>
            <a:pPr eaLnBrk="1" hangingPunct="1"/>
            <a:r>
              <a:rPr lang="en-US" altLang="en-US" sz="3600" dirty="0" smtClean="0"/>
              <a:t>Usually, thin client application is a Web browser and the 3-tier architecture involves a Web application.</a:t>
            </a:r>
          </a:p>
        </p:txBody>
      </p:sp>
    </p:spTree>
  </p:cSld>
  <p:clrMapOvr>
    <a:masterClrMapping/>
  </p:clrMapOvr>
  <p:transition>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419100" y="304800"/>
            <a:ext cx="842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en-US" altLang="en-US" sz="2400">
                <a:solidFill>
                  <a:srgbClr val="000000"/>
                </a:solidFill>
                <a:latin typeface="Arial" panose="020B0604020202020204" pitchFamily="34" charset="0"/>
              </a:rPr>
              <a:t>Figure 8-7 A database-enabled intranet/Internet environment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8" y="885825"/>
            <a:ext cx="8467725" cy="551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685800"/>
          </a:xfrm>
        </p:spPr>
        <p:txBody>
          <a:bodyPr>
            <a:normAutofit/>
          </a:bodyPr>
          <a:lstStyle/>
          <a:p>
            <a:pPr>
              <a:defRPr/>
            </a:pPr>
            <a:r>
              <a:rPr dirty="0" smtClean="0"/>
              <a:t>Web Application Components</a:t>
            </a:r>
            <a:endParaRPr dirty="0"/>
          </a:p>
        </p:txBody>
      </p:sp>
      <p:sp>
        <p:nvSpPr>
          <p:cNvPr id="27651" name="Content Placeholder 2"/>
          <p:cNvSpPr>
            <a:spLocks noGrp="1"/>
          </p:cNvSpPr>
          <p:nvPr>
            <p:ph idx="1"/>
          </p:nvPr>
        </p:nvSpPr>
        <p:spPr>
          <a:xfrm>
            <a:off x="381000" y="1219200"/>
            <a:ext cx="8229600" cy="4114800"/>
          </a:xfrm>
        </p:spPr>
        <p:txBody>
          <a:bodyPr/>
          <a:lstStyle/>
          <a:p>
            <a:pPr eaLnBrk="1" hangingPunct="1"/>
            <a:r>
              <a:rPr lang="en-US" altLang="en-US" sz="2800" dirty="0" smtClean="0"/>
              <a:t>Database server – hosts the DBMS</a:t>
            </a:r>
          </a:p>
          <a:p>
            <a:pPr lvl="1" eaLnBrk="1" hangingPunct="1"/>
            <a:r>
              <a:rPr lang="en-US" altLang="en-US" sz="2400" dirty="0" smtClean="0"/>
              <a:t>e.g. Oracle, SQL Server, Informix, MS Access, </a:t>
            </a:r>
            <a:r>
              <a:rPr lang="en-US" altLang="en-US" sz="2400" dirty="0" err="1" smtClean="0"/>
              <a:t>MySql</a:t>
            </a:r>
            <a:endParaRPr lang="en-US" altLang="en-US" sz="2400" dirty="0" smtClean="0"/>
          </a:p>
          <a:p>
            <a:pPr eaLnBrk="1" hangingPunct="1"/>
            <a:r>
              <a:rPr lang="en-US" altLang="en-US" sz="2800" dirty="0" smtClean="0"/>
              <a:t>Web server – receives and responds to browser requests using HTTP protocol</a:t>
            </a:r>
          </a:p>
          <a:p>
            <a:pPr lvl="1" eaLnBrk="1" hangingPunct="1"/>
            <a:r>
              <a:rPr lang="en-US" altLang="en-US" sz="2400" dirty="0" smtClean="0"/>
              <a:t>e.g. Apache, Internet Information Services (IIS)</a:t>
            </a:r>
          </a:p>
          <a:p>
            <a:pPr eaLnBrk="1" hangingPunct="1"/>
            <a:r>
              <a:rPr lang="en-US" altLang="en-US" sz="2800" dirty="0" smtClean="0"/>
              <a:t>Application server – software building blocks for creating dynamic web sites</a:t>
            </a:r>
          </a:p>
          <a:p>
            <a:pPr lvl="1" eaLnBrk="1" hangingPunct="1"/>
            <a:r>
              <a:rPr lang="en-US" altLang="en-US" sz="2400" dirty="0" smtClean="0"/>
              <a:t>e.g. MS ASP .NET framework, Java EE, ColdFusion, PHP</a:t>
            </a:r>
          </a:p>
          <a:p>
            <a:pPr eaLnBrk="1" hangingPunct="1"/>
            <a:r>
              <a:rPr lang="en-US" altLang="en-US" sz="2800" dirty="0" smtClean="0"/>
              <a:t>Web browser – client program that sends web requests and receives web pages</a:t>
            </a:r>
          </a:p>
          <a:p>
            <a:pPr lvl="1" eaLnBrk="1" hangingPunct="1"/>
            <a:r>
              <a:rPr lang="en-US" altLang="en-US" sz="2400" dirty="0" smtClean="0"/>
              <a:t>e.g. Internet Explorer, Firefox, Safari, Google Chrome</a:t>
            </a:r>
          </a:p>
        </p:txBody>
      </p:sp>
    </p:spTree>
  </p:cSld>
  <p:clrMapOvr>
    <a:masterClrMapping/>
  </p:clrMapOvr>
  <p:transition>
    <p:push dir="u"/>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
            <a:ext cx="8229600" cy="1371600"/>
          </a:xfrm>
        </p:spPr>
        <p:txBody>
          <a:bodyPr/>
          <a:lstStyle/>
          <a:p>
            <a:pPr>
              <a:defRPr/>
            </a:pPr>
            <a:r>
              <a:rPr dirty="0" smtClean="0"/>
              <a:t>Processing in 3-Tier Applications</a:t>
            </a:r>
            <a:endParaRPr dirty="0"/>
          </a:p>
        </p:txBody>
      </p:sp>
      <p:sp>
        <p:nvSpPr>
          <p:cNvPr id="29699" name="Content Placeholder 2"/>
          <p:cNvSpPr>
            <a:spLocks noGrp="1"/>
          </p:cNvSpPr>
          <p:nvPr>
            <p:ph idx="1"/>
          </p:nvPr>
        </p:nvSpPr>
        <p:spPr>
          <a:xfrm>
            <a:off x="228600" y="1676400"/>
            <a:ext cx="8915400" cy="4114800"/>
          </a:xfrm>
        </p:spPr>
        <p:txBody>
          <a:bodyPr/>
          <a:lstStyle/>
          <a:p>
            <a:pPr eaLnBrk="1" hangingPunct="1"/>
            <a:r>
              <a:rPr lang="en-US" altLang="en-US" dirty="0" smtClean="0"/>
              <a:t>Static page requests </a:t>
            </a:r>
          </a:p>
          <a:p>
            <a:pPr lvl="1" eaLnBrk="1" hangingPunct="1"/>
            <a:r>
              <a:rPr lang="en-US" altLang="en-US" dirty="0" smtClean="0"/>
              <a:t>.</a:t>
            </a:r>
            <a:r>
              <a:rPr lang="en-US" altLang="en-US" dirty="0" err="1" smtClean="0"/>
              <a:t>htm</a:t>
            </a:r>
            <a:r>
              <a:rPr lang="en-US" altLang="en-US" dirty="0" smtClean="0"/>
              <a:t> or .html requests handled by the Web server</a:t>
            </a:r>
          </a:p>
          <a:p>
            <a:pPr eaLnBrk="1" hangingPunct="1"/>
            <a:r>
              <a:rPr lang="en-US" altLang="en-US" dirty="0" smtClean="0"/>
              <a:t>Dynamic page requests</a:t>
            </a:r>
          </a:p>
          <a:p>
            <a:pPr lvl="1" eaLnBrk="1" hangingPunct="1"/>
            <a:r>
              <a:rPr lang="en-US" altLang="en-US" dirty="0" smtClean="0"/>
              <a:t>.jsp, .aspx, and .php requests are routed to the application server</a:t>
            </a:r>
          </a:p>
          <a:p>
            <a:pPr lvl="1" eaLnBrk="1" hangingPunct="1"/>
            <a:r>
              <a:rPr lang="en-US" altLang="en-US" dirty="0" smtClean="0"/>
              <a:t>Server-side processing by JSP servlet (Java), ASP .NET application (C# or VB), ColdFusion, or PHP</a:t>
            </a:r>
          </a:p>
          <a:p>
            <a:pPr lvl="1" eaLnBrk="1" hangingPunct="1"/>
            <a:r>
              <a:rPr lang="en-US" altLang="en-US" dirty="0" smtClean="0"/>
              <a:t>Database access via JDBC, ADO .NET, or other database middleware</a:t>
            </a:r>
          </a:p>
          <a:p>
            <a:pPr lvl="1" eaLnBrk="1" hangingPunct="1"/>
            <a:endParaRPr lang="en-US" altLang="en-US" dirty="0" smtClean="0"/>
          </a:p>
        </p:txBody>
      </p:sp>
    </p:spTree>
  </p:cSld>
  <p:clrMapOvr>
    <a:masterClrMapping/>
  </p:clrMapOvr>
  <p:transition>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457200" y="304800"/>
            <a:ext cx="8686800" cy="838200"/>
          </a:xfrm>
        </p:spPr>
        <p:txBody>
          <a:bodyPr/>
          <a:lstStyle/>
          <a:p>
            <a:pPr>
              <a:defRPr/>
            </a:pPr>
            <a:r>
              <a:rPr dirty="0" smtClean="0"/>
              <a:t>Application Partitioning</a:t>
            </a:r>
          </a:p>
        </p:txBody>
      </p:sp>
      <p:sp>
        <p:nvSpPr>
          <p:cNvPr id="14339" name="Rectangle 3"/>
          <p:cNvSpPr>
            <a:spLocks noGrp="1" noChangeArrowheads="1"/>
          </p:cNvSpPr>
          <p:nvPr>
            <p:ph idx="1"/>
          </p:nvPr>
        </p:nvSpPr>
        <p:spPr>
          <a:xfrm>
            <a:off x="152400" y="1447800"/>
            <a:ext cx="8763000" cy="4038600"/>
          </a:xfrm>
        </p:spPr>
        <p:txBody>
          <a:bodyPr/>
          <a:lstStyle/>
          <a:p>
            <a:pPr eaLnBrk="1" hangingPunct="1"/>
            <a:r>
              <a:rPr lang="en-US" altLang="en-US" sz="3600" dirty="0" smtClean="0"/>
              <a:t>Placing portions of the application code in different locations (client vs. server) after it is written</a:t>
            </a:r>
            <a:r>
              <a:rPr lang="zh-TW" altLang="en-US" sz="3600" dirty="0" smtClean="0"/>
              <a:t> 重新</a:t>
            </a:r>
            <a:r>
              <a:rPr lang="zh-TW" altLang="en-US" sz="3600" dirty="0"/>
              <a:t>切分程式執行的</a:t>
            </a:r>
            <a:r>
              <a:rPr lang="zh-TW" altLang="en-US" sz="3600" dirty="0" smtClean="0"/>
              <a:t>位置</a:t>
            </a:r>
            <a:endParaRPr lang="en-US" altLang="en-US" sz="3600" dirty="0" smtClean="0"/>
          </a:p>
          <a:p>
            <a:pPr eaLnBrk="1" hangingPunct="1"/>
            <a:r>
              <a:rPr lang="en-US" altLang="en-US" sz="3600" dirty="0" smtClean="0"/>
              <a:t>Advantages</a:t>
            </a:r>
          </a:p>
          <a:p>
            <a:pPr lvl="1" eaLnBrk="1" hangingPunct="1"/>
            <a:r>
              <a:rPr lang="en-US" altLang="en-US" sz="3200" dirty="0" smtClean="0"/>
              <a:t>Improved performance</a:t>
            </a:r>
          </a:p>
          <a:p>
            <a:pPr lvl="1" eaLnBrk="1" hangingPunct="1"/>
            <a:r>
              <a:rPr lang="en-US" altLang="en-US" sz="3200" dirty="0" smtClean="0"/>
              <a:t>Improved interoperability</a:t>
            </a:r>
          </a:p>
          <a:p>
            <a:pPr lvl="1" eaLnBrk="1" hangingPunct="1"/>
            <a:r>
              <a:rPr lang="en-US" altLang="en-US" sz="3200" dirty="0" smtClean="0"/>
              <a:t>Balanced workloads</a:t>
            </a:r>
          </a:p>
          <a:p>
            <a:pPr eaLnBrk="1" hangingPunct="1"/>
            <a:endParaRPr lang="en-US" altLang="en-US" sz="3600" dirty="0" smtClean="0"/>
          </a:p>
        </p:txBody>
      </p:sp>
    </p:spTree>
  </p:cSld>
  <p:clrMapOvr>
    <a:masterClrMapping/>
  </p:clrMapOvr>
  <p:transition>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90563"/>
            <a:ext cx="8657548" cy="5557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4" name="Text Box 3"/>
          <p:cNvSpPr txBox="1">
            <a:spLocks noChangeArrowheads="1"/>
          </p:cNvSpPr>
          <p:nvPr/>
        </p:nvSpPr>
        <p:spPr bwMode="auto">
          <a:xfrm>
            <a:off x="695325" y="152400"/>
            <a:ext cx="7440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a:r>
              <a:rPr lang="en-US" altLang="en-US" sz="2400" dirty="0">
                <a:solidFill>
                  <a:srgbClr val="000000"/>
                </a:solidFill>
                <a:latin typeface="Arial" panose="020B0604020202020204" pitchFamily="34" charset="0"/>
              </a:rPr>
              <a:t>Figure 8-9 Information flow in a three-tier architecture</a:t>
            </a:r>
          </a:p>
        </p:txBody>
      </p:sp>
      <p:sp>
        <p:nvSpPr>
          <p:cNvPr id="30725" name="TextBox 7"/>
          <p:cNvSpPr txBox="1">
            <a:spLocks noChangeArrowheads="1"/>
          </p:cNvSpPr>
          <p:nvPr/>
        </p:nvSpPr>
        <p:spPr bwMode="auto">
          <a:xfrm>
            <a:off x="3048000" y="696913"/>
            <a:ext cx="4765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a:solidFill>
                  <a:srgbClr val="C00000"/>
                </a:solidFill>
              </a:rPr>
              <a:t>No server side processing, just a page return</a:t>
            </a:r>
          </a:p>
        </p:txBody>
      </p:sp>
      <p:sp>
        <p:nvSpPr>
          <p:cNvPr id="30726" name="TextBox 8"/>
          <p:cNvSpPr txBox="1">
            <a:spLocks noChangeArrowheads="1"/>
          </p:cNvSpPr>
          <p:nvPr/>
        </p:nvSpPr>
        <p:spPr bwMode="auto">
          <a:xfrm>
            <a:off x="3048000" y="3363913"/>
            <a:ext cx="52403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solidFill>
                  <a:srgbClr val="C00000"/>
                </a:solidFill>
              </a:rPr>
              <a:t>Server side processing, including database access</a:t>
            </a:r>
          </a:p>
        </p:txBody>
      </p:sp>
      <p:sp>
        <p:nvSpPr>
          <p:cNvPr id="30727" name="TextBox 9"/>
          <p:cNvSpPr txBox="1">
            <a:spLocks noChangeArrowheads="1"/>
          </p:cNvSpPr>
          <p:nvPr/>
        </p:nvSpPr>
        <p:spPr bwMode="auto">
          <a:xfrm>
            <a:off x="457200" y="55626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a:solidFill>
                  <a:srgbClr val="C00000"/>
                </a:solidFill>
              </a:rPr>
              <a:t>…also *.aspx or *.php</a:t>
            </a:r>
          </a:p>
        </p:txBody>
      </p:sp>
    </p:spTree>
  </p:cSld>
  <p:clrMapOvr>
    <a:masterClrMapping/>
  </p:clrMapOvr>
  <p:transition>
    <p:push dir="u"/>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609600" y="76200"/>
            <a:ext cx="7772400" cy="685800"/>
          </a:xfrm>
          <a:prstGeom prst="rect">
            <a:avLst/>
          </a:prstGeom>
        </p:spPr>
        <p:txBody>
          <a:bodyPr/>
          <a:lstStyle/>
          <a:p>
            <a:pPr algn="ctr">
              <a:defRPr/>
            </a:pPr>
            <a:r>
              <a:rPr lang="en-US" sz="2400" kern="0" dirty="0">
                <a:solidFill>
                  <a:srgbClr val="000000"/>
                </a:solidFill>
                <a:latin typeface="Arial" panose="020B0604020202020204" pitchFamily="34" charset="0"/>
                <a:ea typeface="+mj-ea"/>
              </a:rPr>
              <a:t>Figure 8-12 A registration page written in ASP .NET</a:t>
            </a:r>
          </a:p>
        </p:txBody>
      </p:sp>
      <p:sp>
        <p:nvSpPr>
          <p:cNvPr id="32772" name="Text Box 4"/>
          <p:cNvSpPr txBox="1">
            <a:spLocks noChangeArrowheads="1"/>
          </p:cNvSpPr>
          <p:nvPr/>
        </p:nvSpPr>
        <p:spPr bwMode="auto">
          <a:xfrm>
            <a:off x="1676400" y="681038"/>
            <a:ext cx="60198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200">
                <a:solidFill>
                  <a:srgbClr val="000000"/>
                </a:solidFill>
                <a:latin typeface="Times New Roman" panose="02020603050405020304" pitchFamily="18" charset="0"/>
              </a:rPr>
              <a:t>b) Form for the ASP .NET application</a:t>
            </a:r>
          </a:p>
        </p:txBody>
      </p:sp>
      <p:pic>
        <p:nvPicPr>
          <p:cNvPr id="32773"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95400"/>
            <a:ext cx="6629400" cy="489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09600" y="76200"/>
            <a:ext cx="7772400" cy="685800"/>
          </a:xfrm>
          <a:prstGeom prst="rect">
            <a:avLst/>
          </a:prstGeom>
        </p:spPr>
        <p:txBody>
          <a:bodyPr/>
          <a:lstStyle/>
          <a:p>
            <a:pPr algn="ctr">
              <a:defRPr/>
            </a:pPr>
            <a:r>
              <a:rPr lang="en-US" sz="2400" kern="0" dirty="0">
                <a:solidFill>
                  <a:srgbClr val="000000"/>
                </a:solidFill>
                <a:latin typeface="Arial" panose="020B0604020202020204" pitchFamily="34" charset="0"/>
                <a:ea typeface="+mj-ea"/>
              </a:rPr>
              <a:t>Figure 8-12 A registration page written in ASP .NET</a:t>
            </a:r>
          </a:p>
        </p:txBody>
      </p:sp>
      <p:sp>
        <p:nvSpPr>
          <p:cNvPr id="31749" name="Text Box 4"/>
          <p:cNvSpPr txBox="1">
            <a:spLocks noChangeArrowheads="1"/>
          </p:cNvSpPr>
          <p:nvPr/>
        </p:nvSpPr>
        <p:spPr bwMode="auto">
          <a:xfrm>
            <a:off x="1676400" y="681038"/>
            <a:ext cx="60198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200">
                <a:solidFill>
                  <a:srgbClr val="000000"/>
                </a:solidFill>
                <a:latin typeface="Times New Roman" panose="02020603050405020304" pitchFamily="18" charset="0"/>
              </a:rPr>
              <a:t>a) Sample ASP .NET code for user registration</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319" y="1209649"/>
            <a:ext cx="7279481" cy="5114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4"/>
          <p:cNvSpPr>
            <a:spLocks noChangeArrowheads="1"/>
          </p:cNvSpPr>
          <p:nvPr/>
        </p:nvSpPr>
        <p:spPr bwMode="auto">
          <a:xfrm>
            <a:off x="990601" y="2743200"/>
            <a:ext cx="5867399" cy="175260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7" name="TextBox 9"/>
          <p:cNvSpPr txBox="1">
            <a:spLocks noChangeArrowheads="1"/>
          </p:cNvSpPr>
          <p:nvPr/>
        </p:nvSpPr>
        <p:spPr bwMode="auto">
          <a:xfrm>
            <a:off x="6781800" y="2805332"/>
            <a:ext cx="1676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smtClean="0">
                <a:solidFill>
                  <a:srgbClr val="C00000"/>
                </a:solidFill>
              </a:rPr>
              <a:t>A </a:t>
            </a:r>
            <a:r>
              <a:rPr lang="en-US" altLang="en-US" b="1" dirty="0" smtClean="0">
                <a:solidFill>
                  <a:srgbClr val="C00000"/>
                </a:solidFill>
              </a:rPr>
              <a:t>DetailsView</a:t>
            </a:r>
            <a:r>
              <a:rPr lang="en-US" altLang="en-US" dirty="0" smtClean="0">
                <a:solidFill>
                  <a:srgbClr val="C00000"/>
                </a:solidFill>
              </a:rPr>
              <a:t> is a type of Web control</a:t>
            </a:r>
            <a:endParaRPr lang="en-US" altLang="en-US" dirty="0">
              <a:solidFill>
                <a:srgbClr val="C00000"/>
              </a:solidFill>
            </a:endParaRPr>
          </a:p>
        </p:txBody>
      </p:sp>
      <p:sp>
        <p:nvSpPr>
          <p:cNvPr id="8" name="TextBox 9"/>
          <p:cNvSpPr txBox="1">
            <a:spLocks noChangeArrowheads="1"/>
          </p:cNvSpPr>
          <p:nvPr/>
        </p:nvSpPr>
        <p:spPr bwMode="auto">
          <a:xfrm>
            <a:off x="2971800" y="5562600"/>
            <a:ext cx="4495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dirty="0" smtClean="0">
                <a:solidFill>
                  <a:srgbClr val="C00000"/>
                </a:solidFill>
              </a:rPr>
              <a:t>Web controls can be databound to data sources, including </a:t>
            </a:r>
            <a:r>
              <a:rPr lang="en-US" altLang="en-US" b="1" dirty="0" smtClean="0">
                <a:solidFill>
                  <a:srgbClr val="C00000"/>
                </a:solidFill>
              </a:rPr>
              <a:t>SqlDataSource</a:t>
            </a:r>
            <a:r>
              <a:rPr lang="en-US" altLang="en-US" dirty="0" smtClean="0">
                <a:solidFill>
                  <a:srgbClr val="C00000"/>
                </a:solidFill>
              </a:rPr>
              <a:t>.</a:t>
            </a:r>
            <a:endParaRPr lang="en-US" altLang="en-US" dirty="0">
              <a:solidFill>
                <a:srgbClr val="C00000"/>
              </a:solidFill>
            </a:endParaRPr>
          </a:p>
        </p:txBody>
      </p:sp>
      <p:sp>
        <p:nvSpPr>
          <p:cNvPr id="9" name="Rectangle 4"/>
          <p:cNvSpPr>
            <a:spLocks noChangeArrowheads="1"/>
          </p:cNvSpPr>
          <p:nvPr/>
        </p:nvSpPr>
        <p:spPr bwMode="auto">
          <a:xfrm>
            <a:off x="990600" y="4495800"/>
            <a:ext cx="7239000" cy="106680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
        <p:nvSpPr>
          <p:cNvPr id="10" name="Rectangle 4"/>
          <p:cNvSpPr>
            <a:spLocks noChangeArrowheads="1"/>
          </p:cNvSpPr>
          <p:nvPr/>
        </p:nvSpPr>
        <p:spPr bwMode="auto">
          <a:xfrm>
            <a:off x="1002873" y="1371600"/>
            <a:ext cx="6693327" cy="228600"/>
          </a:xfrm>
          <a:prstGeom prst="rect">
            <a:avLst/>
          </a:prstGeom>
          <a:noFill/>
          <a:ln w="25400">
            <a:solidFill>
              <a:srgbClr val="99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endParaRPr lang="en-US" altLang="en-US"/>
          </a:p>
        </p:txBody>
      </p:sp>
    </p:spTree>
  </p:cSld>
  <p:clrMapOvr>
    <a:masterClrMapping/>
  </p:clrMapOvr>
  <p:transition>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686800" cy="838200"/>
          </a:xfrm>
        </p:spPr>
        <p:txBody>
          <a:bodyPr/>
          <a:lstStyle/>
          <a:p>
            <a:pPr>
              <a:defRPr/>
            </a:pPr>
            <a:r>
              <a:rPr dirty="0" smtClean="0"/>
              <a:t>Cloud computing </a:t>
            </a:r>
            <a:endParaRPr dirty="0"/>
          </a:p>
        </p:txBody>
      </p:sp>
      <p:sp>
        <p:nvSpPr>
          <p:cNvPr id="36867" name="Content Placeholder 2"/>
          <p:cNvSpPr>
            <a:spLocks noGrp="1"/>
          </p:cNvSpPr>
          <p:nvPr>
            <p:ph idx="1"/>
          </p:nvPr>
        </p:nvSpPr>
        <p:spPr>
          <a:xfrm>
            <a:off x="304800" y="1265238"/>
            <a:ext cx="8686800" cy="4525962"/>
          </a:xfrm>
        </p:spPr>
        <p:txBody>
          <a:bodyPr/>
          <a:lstStyle/>
          <a:p>
            <a:pPr eaLnBrk="1" hangingPunct="1"/>
            <a:r>
              <a:rPr lang="en-US" altLang="en-US" dirty="0" smtClean="0"/>
              <a:t>A model for creating ubiquitous, convenient, on-demand access to network services</a:t>
            </a:r>
          </a:p>
          <a:p>
            <a:pPr eaLnBrk="1" hangingPunct="1"/>
            <a:r>
              <a:rPr lang="en-US" altLang="en-US" dirty="0" smtClean="0"/>
              <a:t>Characteristics: </a:t>
            </a:r>
            <a:r>
              <a:rPr lang="en-US" altLang="en-US" dirty="0" smtClean="0">
                <a:solidFill>
                  <a:srgbClr val="C00000"/>
                </a:solidFill>
              </a:rPr>
              <a:t>on-demand</a:t>
            </a:r>
            <a:r>
              <a:rPr lang="en-US" altLang="en-US" dirty="0" smtClean="0"/>
              <a:t>, broad network access, resource pooling, rapid elasticity, measured service</a:t>
            </a:r>
          </a:p>
          <a:p>
            <a:pPr eaLnBrk="1" hangingPunct="1"/>
            <a:r>
              <a:rPr lang="en-US" altLang="en-US" dirty="0" smtClean="0"/>
              <a:t>Types of cloud computing:</a:t>
            </a:r>
            <a:r>
              <a:rPr lang="zh-TW" altLang="en-US" dirty="0" smtClean="0"/>
              <a:t> </a:t>
            </a:r>
            <a:r>
              <a:rPr lang="zh-TW" altLang="en-US" sz="2800" dirty="0" smtClean="0"/>
              <a:t>由下至上通常分成三層</a:t>
            </a:r>
            <a:endParaRPr lang="en-US" altLang="en-US" dirty="0" smtClean="0"/>
          </a:p>
          <a:p>
            <a:pPr lvl="1" eaLnBrk="1" hangingPunct="1"/>
            <a:r>
              <a:rPr lang="en-US" altLang="en-US" dirty="0"/>
              <a:t>Software-as-a-service (SaaS) </a:t>
            </a:r>
            <a:r>
              <a:rPr lang="zh-TW" altLang="en-US" sz="2400" dirty="0" smtClean="0"/>
              <a:t>應用服務層</a:t>
            </a:r>
            <a:endParaRPr lang="en-US" altLang="en-US" dirty="0" smtClean="0"/>
          </a:p>
          <a:p>
            <a:pPr lvl="1" eaLnBrk="1" hangingPunct="1"/>
            <a:r>
              <a:rPr lang="en-US" altLang="en-US" dirty="0" smtClean="0"/>
              <a:t>Platform-as-a-service (PaaS) </a:t>
            </a:r>
            <a:r>
              <a:rPr lang="zh-TW" altLang="en-US" sz="2400" dirty="0" smtClean="0"/>
              <a:t>作業系統層 </a:t>
            </a:r>
            <a:r>
              <a:rPr lang="en-US" altLang="zh-TW" sz="2400" dirty="0" smtClean="0"/>
              <a:t>(</a:t>
            </a:r>
            <a:r>
              <a:rPr lang="zh-TW" altLang="en-US" sz="2400" dirty="0" smtClean="0"/>
              <a:t>通常</a:t>
            </a:r>
            <a:r>
              <a:rPr lang="en-US" altLang="zh-TW" sz="2400" dirty="0" smtClean="0"/>
              <a:t>DB</a:t>
            </a:r>
            <a:r>
              <a:rPr lang="zh-TW" altLang="en-US" sz="2400" dirty="0" smtClean="0"/>
              <a:t>在這</a:t>
            </a:r>
            <a:r>
              <a:rPr lang="en-US" altLang="zh-TW" sz="2400" dirty="0" smtClean="0"/>
              <a:t>)</a:t>
            </a:r>
            <a:endParaRPr lang="en-US" altLang="en-US" dirty="0" smtClean="0"/>
          </a:p>
          <a:p>
            <a:pPr lvl="1" eaLnBrk="1" hangingPunct="1"/>
            <a:r>
              <a:rPr lang="en-US" altLang="en-US" dirty="0"/>
              <a:t>Infrastructure-as-a-service (IaaS</a:t>
            </a:r>
            <a:r>
              <a:rPr lang="en-US" altLang="en-US" dirty="0" smtClean="0"/>
              <a:t>)</a:t>
            </a:r>
            <a:r>
              <a:rPr lang="zh-TW" altLang="en-US" dirty="0" smtClean="0"/>
              <a:t> </a:t>
            </a:r>
            <a:r>
              <a:rPr lang="zh-TW" altLang="en-US" sz="2400" dirty="0" smtClean="0"/>
              <a:t>虛擬主機層</a:t>
            </a:r>
            <a:endParaRPr lang="en-US" altLang="en-US" dirty="0"/>
          </a:p>
        </p:txBody>
      </p:sp>
    </p:spTree>
  </p:cSld>
  <p:clrMapOvr>
    <a:masterClrMapping/>
  </p:clrMapOvr>
  <p:transition>
    <p:push di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28600" y="1352550"/>
            <a:ext cx="8610600" cy="4362450"/>
          </a:xfrm>
          <a:prstGeom prst="rect">
            <a:avLst/>
          </a:prstGeom>
        </p:spPr>
      </p:pic>
      <p:sp>
        <p:nvSpPr>
          <p:cNvPr id="50179" name="TextBox 3"/>
          <p:cNvSpPr txBox="1">
            <a:spLocks noChangeArrowheads="1"/>
          </p:cNvSpPr>
          <p:nvPr/>
        </p:nvSpPr>
        <p:spPr bwMode="auto">
          <a:xfrm>
            <a:off x="1514475" y="457200"/>
            <a:ext cx="538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rPr>
              <a:t>Figure 8-18  Web services deployment</a:t>
            </a:r>
          </a:p>
        </p:txBody>
      </p:sp>
      <p:sp>
        <p:nvSpPr>
          <p:cNvPr id="50184" name="Rectangle 8"/>
          <p:cNvSpPr>
            <a:spLocks noChangeArrowheads="1"/>
          </p:cNvSpPr>
          <p:nvPr/>
        </p:nvSpPr>
        <p:spPr bwMode="auto">
          <a:xfrm>
            <a:off x="3048000" y="5105400"/>
            <a:ext cx="3941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i="1"/>
              <a:t>Source: Based on Newcomer (2002).</a:t>
            </a:r>
            <a:endParaRPr lang="en-US" altLang="en-US"/>
          </a:p>
        </p:txBody>
      </p:sp>
      <p:sp>
        <p:nvSpPr>
          <p:cNvPr id="3" name="矩形 2"/>
          <p:cNvSpPr/>
          <p:nvPr/>
        </p:nvSpPr>
        <p:spPr>
          <a:xfrm>
            <a:off x="1447800" y="5867400"/>
            <a:ext cx="7000827" cy="400110"/>
          </a:xfrm>
          <a:prstGeom prst="rect">
            <a:avLst/>
          </a:prstGeom>
        </p:spPr>
        <p:txBody>
          <a:bodyPr wrap="none">
            <a:spAutoFit/>
          </a:bodyPr>
          <a:lstStyle/>
          <a:p>
            <a:r>
              <a:rPr lang="zh-TW" altLang="en-US" sz="2000" dirty="0" smtClean="0"/>
              <a:t>透過</a:t>
            </a:r>
            <a:r>
              <a:rPr lang="en-US" altLang="zh-TW" sz="2000" dirty="0" smtClean="0"/>
              <a:t>Web</a:t>
            </a:r>
            <a:r>
              <a:rPr lang="zh-TW" altLang="en-US" sz="2000" dirty="0" smtClean="0"/>
              <a:t> </a:t>
            </a:r>
            <a:r>
              <a:rPr lang="en-US" altLang="zh-TW" sz="2000" dirty="0" smtClean="0"/>
              <a:t>services</a:t>
            </a:r>
            <a:r>
              <a:rPr lang="zh-TW" altLang="en-US" sz="2000" dirty="0" smtClean="0"/>
              <a:t>可實現</a:t>
            </a:r>
            <a:r>
              <a:rPr lang="en-US" altLang="zh-TW" sz="2000" dirty="0" smtClean="0"/>
              <a:t>Service </a:t>
            </a:r>
            <a:r>
              <a:rPr lang="en-US" altLang="zh-TW" sz="2000" dirty="0"/>
              <a:t>Oriented Architecture (SOA)</a:t>
            </a:r>
            <a:endParaRPr lang="zh-TW" altLang="en-US" sz="2000" dirty="0"/>
          </a:p>
        </p:txBody>
      </p:sp>
    </p:spTree>
  </p:cSld>
  <p:clrMapOvr>
    <a:masterClrMapping/>
  </p:clrMapOvr>
  <p:transition>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685800" y="457200"/>
            <a:ext cx="7772400" cy="685800"/>
          </a:xfrm>
        </p:spPr>
        <p:txBody>
          <a:bodyPr/>
          <a:lstStyle/>
          <a:p>
            <a:pPr>
              <a:defRPr/>
            </a:pPr>
            <a:r>
              <a:rPr sz="2800" dirty="0" smtClean="0"/>
              <a:t>Figure 8-2 Common Logic Distributions</a:t>
            </a:r>
          </a:p>
        </p:txBody>
      </p:sp>
      <p:sp>
        <p:nvSpPr>
          <p:cNvPr id="15364" name="Text Box 4"/>
          <p:cNvSpPr txBox="1">
            <a:spLocks noChangeArrowheads="1"/>
          </p:cNvSpPr>
          <p:nvPr/>
        </p:nvSpPr>
        <p:spPr bwMode="auto">
          <a:xfrm>
            <a:off x="2057400" y="1143000"/>
            <a:ext cx="510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a) Two-tier client-server environments</a:t>
            </a:r>
          </a:p>
        </p:txBody>
      </p:sp>
      <p:sp>
        <p:nvSpPr>
          <p:cNvPr id="15365" name="Text Box 6"/>
          <p:cNvSpPr txBox="1">
            <a:spLocks noChangeArrowheads="1"/>
          </p:cNvSpPr>
          <p:nvPr/>
        </p:nvSpPr>
        <p:spPr bwMode="auto">
          <a:xfrm>
            <a:off x="457200" y="5105400"/>
            <a:ext cx="838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Processing logic could be at client (fat client), server (thin client), or both (distributed environment).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098" y="1752600"/>
            <a:ext cx="7535694"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a:xfrm>
            <a:off x="838200" y="457200"/>
            <a:ext cx="7772400" cy="685800"/>
          </a:xfrm>
        </p:spPr>
        <p:txBody>
          <a:bodyPr/>
          <a:lstStyle/>
          <a:p>
            <a:pPr>
              <a:defRPr/>
            </a:pPr>
            <a:r>
              <a:rPr sz="2800" dirty="0" smtClean="0"/>
              <a:t>Figure 8-2 Common Logic Distributions</a:t>
            </a:r>
          </a:p>
        </p:txBody>
      </p:sp>
      <p:sp>
        <p:nvSpPr>
          <p:cNvPr id="16388" name="Text Box 5"/>
          <p:cNvSpPr txBox="1">
            <a:spLocks noChangeArrowheads="1"/>
          </p:cNvSpPr>
          <p:nvPr/>
        </p:nvSpPr>
        <p:spPr bwMode="auto">
          <a:xfrm>
            <a:off x="1371600" y="1143000"/>
            <a:ext cx="6934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b) Three-tier and </a:t>
            </a:r>
            <a:r>
              <a:rPr lang="en-US" altLang="en-US" sz="2400" i="1">
                <a:solidFill>
                  <a:srgbClr val="000000"/>
                </a:solidFill>
                <a:latin typeface="Times New Roman" panose="02020603050405020304" pitchFamily="18" charset="0"/>
              </a:rPr>
              <a:t>n</a:t>
            </a:r>
            <a:r>
              <a:rPr lang="en-US" altLang="en-US" sz="2400">
                <a:solidFill>
                  <a:srgbClr val="000000"/>
                </a:solidFill>
                <a:latin typeface="Times New Roman" panose="02020603050405020304" pitchFamily="18" charset="0"/>
              </a:rPr>
              <a:t>-tier client-server environments</a:t>
            </a:r>
          </a:p>
        </p:txBody>
      </p:sp>
      <p:sp>
        <p:nvSpPr>
          <p:cNvPr id="16389" name="Text Box 7"/>
          <p:cNvSpPr txBox="1">
            <a:spLocks noChangeArrowheads="1"/>
          </p:cNvSpPr>
          <p:nvPr/>
        </p:nvSpPr>
        <p:spPr bwMode="auto">
          <a:xfrm>
            <a:off x="6858000" y="2514600"/>
            <a:ext cx="22860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eaLnBrk="1" hangingPunct="1"/>
            <a:r>
              <a:rPr lang="en-US" altLang="en-US" sz="2400">
                <a:solidFill>
                  <a:srgbClr val="000000"/>
                </a:solidFill>
                <a:latin typeface="Times New Roman" panose="02020603050405020304" pitchFamily="18" charset="0"/>
              </a:rPr>
              <a:t>Processing logic will be at application server or Web server.</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1"/>
            <a:ext cx="5804147"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lIns="90488" tIns="44450" rIns="90488" bIns="44450">
            <a:normAutofit fontScale="90000"/>
          </a:bodyPr>
          <a:lstStyle/>
          <a:p>
            <a:pPr eaLnBrk="1" hangingPunct="1">
              <a:defRPr/>
            </a:pPr>
            <a:r>
              <a:rPr lang="en-US" altLang="zh-TW" sz="3600" smtClean="0">
                <a:ea typeface="新細明體" pitchFamily="18" charset="-120"/>
              </a:rPr>
              <a:t>3 types of Client/Server Architectures</a:t>
            </a:r>
          </a:p>
        </p:txBody>
      </p:sp>
      <p:sp>
        <p:nvSpPr>
          <p:cNvPr id="332803" name="Rectangle 3"/>
          <p:cNvSpPr>
            <a:spLocks noGrp="1" noChangeArrowheads="1"/>
          </p:cNvSpPr>
          <p:nvPr>
            <p:ph type="body" idx="1"/>
          </p:nvPr>
        </p:nvSpPr>
        <p:spPr>
          <a:xfrm>
            <a:off x="304800" y="1905000"/>
            <a:ext cx="6400800" cy="3962400"/>
          </a:xfrm>
        </p:spPr>
        <p:txBody>
          <a:bodyPr lIns="90488" tIns="44450" rIns="90488" bIns="44450"/>
          <a:lstStyle/>
          <a:p>
            <a:pPr eaLnBrk="1" hangingPunct="1">
              <a:lnSpc>
                <a:spcPct val="200000"/>
              </a:lnSpc>
              <a:defRPr/>
            </a:pPr>
            <a:r>
              <a:rPr lang="en-US" altLang="zh-TW" smtClean="0">
                <a:ea typeface="新細明體" pitchFamily="18" charset="-120"/>
              </a:rPr>
              <a:t>1.File Server Architecture</a:t>
            </a:r>
          </a:p>
          <a:p>
            <a:pPr eaLnBrk="1" hangingPunct="1">
              <a:lnSpc>
                <a:spcPct val="200000"/>
              </a:lnSpc>
              <a:defRPr/>
            </a:pPr>
            <a:r>
              <a:rPr lang="en-US" altLang="zh-TW" smtClean="0">
                <a:ea typeface="新細明體" pitchFamily="18" charset="-120"/>
              </a:rPr>
              <a:t>2.Database Server Architecture</a:t>
            </a:r>
          </a:p>
          <a:p>
            <a:pPr eaLnBrk="1" hangingPunct="1">
              <a:lnSpc>
                <a:spcPct val="200000"/>
              </a:lnSpc>
              <a:defRPr/>
            </a:pPr>
            <a:r>
              <a:rPr lang="en-US" altLang="zh-TW" smtClean="0">
                <a:ea typeface="新細明體" pitchFamily="18" charset="-120"/>
              </a:rPr>
              <a:t>3.Three-tier Architecture</a:t>
            </a:r>
          </a:p>
        </p:txBody>
      </p:sp>
      <p:grpSp>
        <p:nvGrpSpPr>
          <p:cNvPr id="2" name="Group 8"/>
          <p:cNvGrpSpPr>
            <a:grpSpLocks/>
          </p:cNvGrpSpPr>
          <p:nvPr/>
        </p:nvGrpSpPr>
        <p:grpSpPr bwMode="auto">
          <a:xfrm>
            <a:off x="5562600" y="1600200"/>
            <a:ext cx="2987675" cy="4191000"/>
            <a:chOff x="3504" y="1008"/>
            <a:chExt cx="1882" cy="2640"/>
          </a:xfrm>
        </p:grpSpPr>
        <p:sp>
          <p:nvSpPr>
            <p:cNvPr id="10246" name="Text Box 5"/>
            <p:cNvSpPr txBox="1">
              <a:spLocks noChangeArrowheads="1"/>
            </p:cNvSpPr>
            <p:nvPr/>
          </p:nvSpPr>
          <p:spPr bwMode="auto">
            <a:xfrm>
              <a:off x="3504" y="1008"/>
              <a:ext cx="178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zh-TW" sz="2400" b="1">
                  <a:solidFill>
                    <a:srgbClr val="990000"/>
                  </a:solidFill>
                  <a:latin typeface="Times New Roman" panose="02020603050405020304" pitchFamily="18" charset="0"/>
                  <a:ea typeface="新細明體" panose="02020500000000000000" pitchFamily="18" charset="-120"/>
                </a:rPr>
                <a:t>Client does extensive processing</a:t>
              </a:r>
            </a:p>
          </p:txBody>
        </p:sp>
        <p:sp>
          <p:nvSpPr>
            <p:cNvPr id="10247" name="Text Box 6"/>
            <p:cNvSpPr txBox="1">
              <a:spLocks noChangeArrowheads="1"/>
            </p:cNvSpPr>
            <p:nvPr/>
          </p:nvSpPr>
          <p:spPr bwMode="auto">
            <a:xfrm>
              <a:off x="3600" y="3130"/>
              <a:ext cx="178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en-US" altLang="zh-TW" sz="2400" b="1">
                  <a:solidFill>
                    <a:srgbClr val="990000"/>
                  </a:solidFill>
                  <a:latin typeface="Times New Roman" panose="02020603050405020304" pitchFamily="18" charset="0"/>
                  <a:ea typeface="新細明體" panose="02020500000000000000" pitchFamily="18" charset="-120"/>
                </a:rPr>
                <a:t>Client does little processing</a:t>
              </a:r>
            </a:p>
          </p:txBody>
        </p:sp>
        <p:sp>
          <p:nvSpPr>
            <p:cNvPr id="10248" name="AutoShape 7"/>
            <p:cNvSpPr>
              <a:spLocks noChangeArrowheads="1"/>
            </p:cNvSpPr>
            <p:nvPr/>
          </p:nvSpPr>
          <p:spPr bwMode="auto">
            <a:xfrm>
              <a:off x="4224" y="1584"/>
              <a:ext cx="528" cy="1536"/>
            </a:xfrm>
            <a:prstGeom prst="upDownArrow">
              <a:avLst>
                <a:gd name="adj1" fmla="val 50000"/>
                <a:gd name="adj2" fmla="val 58182"/>
              </a:avLst>
            </a:prstGeom>
            <a:solidFill>
              <a:srgbClr val="990000"/>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spcBef>
                  <a:spcPct val="20000"/>
                </a:spcBef>
                <a:buClr>
                  <a:schemeClr val="bg1"/>
                </a:buClr>
                <a:buSzPct val="65000"/>
                <a:buFont typeface="Wingdings" panose="05000000000000000000" pitchFamily="2" charset="2"/>
                <a:buChar char="n"/>
                <a:defRPr sz="3200">
                  <a:solidFill>
                    <a:srgbClr val="000000"/>
                  </a:solidFill>
                  <a:latin typeface="Tahoma" panose="020B0604030504040204" pitchFamily="34" charset="0"/>
                  <a:cs typeface="Arial" panose="020B0604020202020204" pitchFamily="34" charset="0"/>
                </a:defRPr>
              </a:lvl1pPr>
              <a:lvl2pPr marL="742950" indent="-285750">
                <a:spcBef>
                  <a:spcPct val="20000"/>
                </a:spcBef>
                <a:buClr>
                  <a:schemeClr val="bg1"/>
                </a:buClr>
                <a:buSzPct val="65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2pPr>
              <a:lvl3pPr marL="1143000" indent="-228600">
                <a:spcBef>
                  <a:spcPct val="20000"/>
                </a:spcBef>
                <a:buClr>
                  <a:schemeClr val="bg1"/>
                </a:buClr>
                <a:buSzPct val="65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bg1"/>
                </a:buClr>
                <a:buSzPct val="6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endParaRPr lang="zh-TW" altLang="en-US" sz="1800">
                <a:solidFill>
                  <a:srgbClr val="990000"/>
                </a:solidFill>
                <a:ea typeface="新細明體" panose="02020500000000000000" pitchFamily="18" charset="-120"/>
              </a:endParaRPr>
            </a:p>
          </p:txBody>
        </p:sp>
      </p:grpSp>
    </p:spTree>
    <p:extLst>
      <p:ext uri="{BB962C8B-B14F-4D97-AF65-F5344CB8AC3E}">
        <p14:creationId xmlns:p14="http://schemas.microsoft.com/office/powerpoint/2010/main" val="370052840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lIns="90488" tIns="44450" rIns="90488" bIns="44450"/>
          <a:lstStyle/>
          <a:p>
            <a:pPr eaLnBrk="1" hangingPunct="1">
              <a:defRPr/>
            </a:pPr>
            <a:r>
              <a:rPr lang="en-US" altLang="zh-TW" smtClean="0">
                <a:ea typeface="新細明體" pitchFamily="18" charset="-120"/>
              </a:rPr>
              <a:t>1. File Server Architecture</a:t>
            </a:r>
          </a:p>
        </p:txBody>
      </p:sp>
      <p:sp>
        <p:nvSpPr>
          <p:cNvPr id="333827" name="Rectangle 3"/>
          <p:cNvSpPr>
            <a:spLocks noGrp="1" noChangeArrowheads="1"/>
          </p:cNvSpPr>
          <p:nvPr>
            <p:ph type="body" idx="1"/>
          </p:nvPr>
        </p:nvSpPr>
        <p:spPr>
          <a:xfrm>
            <a:off x="0" y="2057400"/>
            <a:ext cx="8915400" cy="4114800"/>
          </a:xfrm>
        </p:spPr>
        <p:txBody>
          <a:bodyPr lIns="90488" tIns="44450" rIns="90488" bIns="44450"/>
          <a:lstStyle/>
          <a:p>
            <a:pPr eaLnBrk="1" hangingPunct="1">
              <a:defRPr/>
            </a:pPr>
            <a:r>
              <a:rPr lang="en-US" altLang="zh-TW" sz="2800" dirty="0" smtClean="0">
                <a:ea typeface="新細明體" pitchFamily="18" charset="-120"/>
              </a:rPr>
              <a:t>All processing is done at the PC that requested the data </a:t>
            </a:r>
          </a:p>
          <a:p>
            <a:pPr eaLnBrk="1" hangingPunct="1">
              <a:defRPr/>
            </a:pPr>
            <a:r>
              <a:rPr lang="en-US" altLang="zh-TW" sz="2800" dirty="0" smtClean="0">
                <a:ea typeface="新細明體" pitchFamily="18" charset="-120"/>
              </a:rPr>
              <a:t>Entire files are transferred from the server to the client for processing </a:t>
            </a:r>
            <a:r>
              <a:rPr lang="en-US" altLang="zh-TW" sz="2400" dirty="0" smtClean="0">
                <a:solidFill>
                  <a:srgbClr val="990000"/>
                </a:solidFill>
                <a:effectLst/>
                <a:ea typeface="新細明體" pitchFamily="18" charset="-120"/>
              </a:rPr>
              <a:t>Ex. </a:t>
            </a:r>
            <a:r>
              <a:rPr lang="zh-TW" altLang="en-US" sz="2400" dirty="0" smtClean="0">
                <a:solidFill>
                  <a:srgbClr val="990000"/>
                </a:solidFill>
                <a:effectLst/>
                <a:ea typeface="新細明體" pitchFamily="18" charset="-120"/>
              </a:rPr>
              <a:t>利用網路芳鄰分享</a:t>
            </a:r>
            <a:r>
              <a:rPr lang="en-US" altLang="zh-TW" sz="2400" dirty="0" err="1" smtClean="0">
                <a:solidFill>
                  <a:srgbClr val="990000"/>
                </a:solidFill>
                <a:effectLst/>
                <a:ea typeface="新細明體" pitchFamily="18" charset="-120"/>
              </a:rPr>
              <a:t>mysql</a:t>
            </a:r>
            <a:r>
              <a:rPr lang="en-US" altLang="zh-TW" sz="2400" dirty="0" smtClean="0">
                <a:solidFill>
                  <a:srgbClr val="990000"/>
                </a:solidFill>
                <a:effectLst/>
                <a:ea typeface="新細明體" pitchFamily="18" charset="-120"/>
              </a:rPr>
              <a:t>/data</a:t>
            </a:r>
            <a:r>
              <a:rPr lang="zh-TW" altLang="en-US" sz="2400" dirty="0" smtClean="0">
                <a:solidFill>
                  <a:srgbClr val="990000"/>
                </a:solidFill>
                <a:effectLst/>
                <a:ea typeface="新細明體" pitchFamily="18" charset="-120"/>
              </a:rPr>
              <a:t>資料目錄</a:t>
            </a:r>
            <a:endParaRPr lang="zh-TW" altLang="en-US" sz="2800" dirty="0" smtClean="0">
              <a:solidFill>
                <a:srgbClr val="990000"/>
              </a:solidFill>
              <a:effectLst/>
              <a:ea typeface="新細明體" pitchFamily="18" charset="-120"/>
            </a:endParaRPr>
          </a:p>
          <a:p>
            <a:pPr eaLnBrk="1" hangingPunct="1">
              <a:defRPr/>
            </a:pPr>
            <a:r>
              <a:rPr lang="en-US" altLang="zh-TW" sz="2800" dirty="0" smtClean="0">
                <a:ea typeface="新細明體" pitchFamily="18" charset="-120"/>
              </a:rPr>
              <a:t>Problems:</a:t>
            </a:r>
          </a:p>
          <a:p>
            <a:pPr lvl="1" eaLnBrk="1" hangingPunct="1">
              <a:defRPr/>
            </a:pPr>
            <a:r>
              <a:rPr lang="en-US" altLang="zh-TW" sz="2400" dirty="0" smtClean="0">
                <a:ea typeface="新細明體" pitchFamily="18" charset="-120"/>
              </a:rPr>
              <a:t>Huge amount of data transfer on the network</a:t>
            </a:r>
          </a:p>
          <a:p>
            <a:pPr lvl="1" eaLnBrk="1" hangingPunct="1">
              <a:defRPr/>
            </a:pPr>
            <a:r>
              <a:rPr lang="en-US" altLang="zh-TW" sz="2400" dirty="0" smtClean="0">
                <a:ea typeface="新細明體" pitchFamily="18" charset="-120"/>
              </a:rPr>
              <a:t>Each client must contain </a:t>
            </a:r>
            <a:r>
              <a:rPr lang="en-US" altLang="zh-TW" sz="2400" u="sng" dirty="0" smtClean="0">
                <a:ea typeface="新細明體" pitchFamily="18" charset="-120"/>
              </a:rPr>
              <a:t>full DBMS </a:t>
            </a:r>
            <a:endParaRPr lang="en-US" altLang="zh-TW" sz="2400" u="sng" dirty="0" smtClean="0">
              <a:ea typeface="新細明體" pitchFamily="18" charset="-120"/>
              <a:sym typeface="Wingdings" pitchFamily="2" charset="2"/>
            </a:endParaRPr>
          </a:p>
          <a:p>
            <a:pPr lvl="2" eaLnBrk="1" hangingPunct="1">
              <a:defRPr/>
            </a:pPr>
            <a:r>
              <a:rPr lang="en-US" altLang="zh-TW" sz="2000" dirty="0" smtClean="0">
                <a:ea typeface="新細明體" pitchFamily="18" charset="-120"/>
              </a:rPr>
              <a:t>Heavy resource demand on clients</a:t>
            </a:r>
          </a:p>
          <a:p>
            <a:pPr lvl="2" eaLnBrk="1" hangingPunct="1">
              <a:defRPr/>
            </a:pPr>
            <a:r>
              <a:rPr lang="en-US" altLang="zh-TW" sz="2000" dirty="0" smtClean="0">
                <a:ea typeface="新細明體" pitchFamily="18" charset="-120"/>
              </a:rPr>
              <a:t>Client DBMSs must recognize shared locks, integrity checks, etc.</a:t>
            </a:r>
          </a:p>
          <a:p>
            <a:pPr lvl="1" eaLnBrk="1" hangingPunct="1">
              <a:defRPr/>
            </a:pPr>
            <a:endParaRPr lang="en-US" altLang="zh-TW" sz="2400" dirty="0" smtClean="0">
              <a:ea typeface="新細明體" pitchFamily="18" charset="-120"/>
            </a:endParaRPr>
          </a:p>
        </p:txBody>
      </p:sp>
    </p:spTree>
    <p:extLst>
      <p:ext uri="{BB962C8B-B14F-4D97-AF65-F5344CB8AC3E}">
        <p14:creationId xmlns:p14="http://schemas.microsoft.com/office/powerpoint/2010/main" val="4272039486"/>
      </p:ext>
    </p:extLst>
  </p:cSld>
  <p:clrMapOvr>
    <a:masterClrMapping/>
  </p:clrMapOvr>
  <p:transition>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
            <a:ext cx="8229600" cy="618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4852" name="Text Box 4"/>
          <p:cNvSpPr txBox="1">
            <a:spLocks noChangeArrowheads="1"/>
          </p:cNvSpPr>
          <p:nvPr/>
        </p:nvSpPr>
        <p:spPr bwMode="auto">
          <a:xfrm>
            <a:off x="762000" y="762000"/>
            <a:ext cx="2057400" cy="579438"/>
          </a:xfrm>
          <a:prstGeom prst="rect">
            <a:avLst/>
          </a:prstGeom>
          <a:noFill/>
          <a:ln w="12700" cap="sq">
            <a:noFill/>
            <a:miter lim="800000"/>
            <a:headEnd type="none" w="sm" len="sm"/>
            <a:tailEnd type="none" w="sm" len="sm"/>
          </a:ln>
          <a:effectLst/>
        </p:spPr>
        <p:txBody>
          <a:bodyPr>
            <a:spAutoFit/>
          </a:bodyPr>
          <a:lstStyle/>
          <a:p>
            <a:pPr eaLnBrk="1" hangingPunct="1">
              <a:defRPr/>
            </a:pPr>
            <a:r>
              <a:rPr lang="en-US" sz="3200" b="1" dirty="0">
                <a:solidFill>
                  <a:srgbClr val="990000"/>
                </a:solidFill>
                <a:latin typeface="Impact" pitchFamily="34" charset="0"/>
                <a:cs typeface="Arial" charset="0"/>
              </a:rPr>
              <a:t>FAT CLIENT</a:t>
            </a:r>
          </a:p>
        </p:txBody>
      </p:sp>
    </p:spTree>
    <p:extLst>
      <p:ext uri="{BB962C8B-B14F-4D97-AF65-F5344CB8AC3E}">
        <p14:creationId xmlns:p14="http://schemas.microsoft.com/office/powerpoint/2010/main" val="403744117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4852"/>
                                        </p:tgtEl>
                                        <p:attrNameLst>
                                          <p:attrName>style.visibility</p:attrName>
                                        </p:attrNameLst>
                                      </p:cBhvr>
                                      <p:to>
                                        <p:strVal val="visible"/>
                                      </p:to>
                                    </p:set>
                                    <p:animEffect transition="in" filter="box(in)">
                                      <p:cBhvr>
                                        <p:cTn id="7" dur="500"/>
                                        <p:tgtEl>
                                          <p:spTgt spid="334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2" grpId="0" autoUpdateAnimBg="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10721</TotalTime>
  <Pages>9</Pages>
  <Words>3429</Words>
  <Application>Microsoft Office PowerPoint</Application>
  <PresentationFormat>如螢幕大小 (4:3)</PresentationFormat>
  <Paragraphs>278</Paragraphs>
  <Slides>44</Slides>
  <Notes>31</Notes>
  <HiddenSlides>0</HiddenSlides>
  <MMClips>0</MMClips>
  <ScaleCrop>false</ScaleCrop>
  <HeadingPairs>
    <vt:vector size="6" baseType="variant">
      <vt:variant>
        <vt:lpstr>使用字型</vt:lpstr>
      </vt:variant>
      <vt:variant>
        <vt:i4>11</vt:i4>
      </vt:variant>
      <vt:variant>
        <vt:lpstr>佈景主題</vt:lpstr>
      </vt:variant>
      <vt:variant>
        <vt:i4>1</vt:i4>
      </vt:variant>
      <vt:variant>
        <vt:lpstr>投影片標題</vt:lpstr>
      </vt:variant>
      <vt:variant>
        <vt:i4>44</vt:i4>
      </vt:variant>
    </vt:vector>
  </HeadingPairs>
  <TitlesOfParts>
    <vt:vector size="56" baseType="lpstr">
      <vt:lpstr>微軟正黑體</vt:lpstr>
      <vt:lpstr>新細明體</vt:lpstr>
      <vt:lpstr>Arial</vt:lpstr>
      <vt:lpstr>Franklin Gothic Book</vt:lpstr>
      <vt:lpstr>Franklin Gothic Medium</vt:lpstr>
      <vt:lpstr>Georgia</vt:lpstr>
      <vt:lpstr>Impact</vt:lpstr>
      <vt:lpstr>Tahoma</vt:lpstr>
      <vt:lpstr>Times New Roman</vt:lpstr>
      <vt:lpstr>Wingdings</vt:lpstr>
      <vt:lpstr>Wingdings 2</vt:lpstr>
      <vt:lpstr>1_Trek</vt:lpstr>
      <vt:lpstr>Chapter 8: database application development</vt:lpstr>
      <vt:lpstr>Client/Server architectures</vt:lpstr>
      <vt:lpstr>Application Logic in C/S Systems</vt:lpstr>
      <vt:lpstr>Application Partitioning</vt:lpstr>
      <vt:lpstr>Figure 8-2 Common Logic Distributions</vt:lpstr>
      <vt:lpstr>Figure 8-2 Common Logic Distributions</vt:lpstr>
      <vt:lpstr>3 types of Client/Server Architectures</vt:lpstr>
      <vt:lpstr>1. File Server Architecture</vt:lpstr>
      <vt:lpstr>PowerPoint 簡報</vt:lpstr>
      <vt:lpstr>2. Two-Tier Database Server Architectures</vt:lpstr>
      <vt:lpstr>PowerPoint 簡報</vt:lpstr>
      <vt:lpstr>Advantages of Two-Tier Approach</vt:lpstr>
      <vt:lpstr>Advantages And Disadvantages of Stored Procedures</vt:lpstr>
      <vt:lpstr>Three-Tier Architectures</vt:lpstr>
      <vt:lpstr>PowerPoint 簡報</vt:lpstr>
      <vt:lpstr>Advantages of Three-Tier Architectures</vt:lpstr>
      <vt:lpstr>Benefits of Moving to  Client/Server Architecture</vt:lpstr>
      <vt:lpstr>Middleware 中介軟體 / API 應用程式介面</vt:lpstr>
      <vt:lpstr>PowerPoint 簡報</vt:lpstr>
      <vt:lpstr>Using ODBC to Link External Databases Stored on a Database Server</vt:lpstr>
      <vt:lpstr>ODBC Architecture</vt:lpstr>
      <vt:lpstr>實作: 實際設定一個DSN (以Windows為例)</vt:lpstr>
      <vt:lpstr>PowerPoint 簡報</vt:lpstr>
      <vt:lpstr>PowerPoint 簡報</vt:lpstr>
      <vt:lpstr>PowerPoint 簡報</vt:lpstr>
      <vt:lpstr>PowerPoint 簡報</vt:lpstr>
      <vt:lpstr>如何連結資料庫 – 以MS Excel 2016/ODBC為例</vt:lpstr>
      <vt:lpstr>PowerPoint 簡報</vt:lpstr>
      <vt:lpstr>PowerPoint 簡報</vt:lpstr>
      <vt:lpstr>PowerPoint 簡報</vt:lpstr>
      <vt:lpstr>PowerPoint 簡報</vt:lpstr>
      <vt:lpstr>PowerPoint 簡報</vt:lpstr>
      <vt:lpstr>PowerPoint 簡報</vt:lpstr>
      <vt:lpstr>Steps for Using Databases via Middleware APIs 在程式中存取資料庫的方式</vt:lpstr>
      <vt:lpstr>PowerPoint 簡報</vt:lpstr>
      <vt:lpstr>Thin Client</vt:lpstr>
      <vt:lpstr>PowerPoint 簡報</vt:lpstr>
      <vt:lpstr>Web Application Components</vt:lpstr>
      <vt:lpstr>Processing in 3-Tier Applications</vt:lpstr>
      <vt:lpstr>PowerPoint 簡報</vt:lpstr>
      <vt:lpstr>PowerPoint 簡報</vt:lpstr>
      <vt:lpstr>PowerPoint 簡報</vt:lpstr>
      <vt:lpstr>Cloud computing </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Client/Server Database Environment</dc:title>
  <dc:subject/>
  <dc:creator>Michel Mitri</dc:creator>
  <cp:keywords/>
  <dc:description/>
  <cp:lastModifiedBy>Willie Yang</cp:lastModifiedBy>
  <cp:revision>699</cp:revision>
  <cp:lastPrinted>1998-01-19T09:29:56Z</cp:lastPrinted>
  <dcterms:created xsi:type="dcterms:W3CDTF">1998-01-19T10:00:26Z</dcterms:created>
  <dcterms:modified xsi:type="dcterms:W3CDTF">2018-11-28T05:17:41Z</dcterms:modified>
</cp:coreProperties>
</file>