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22" r:id="rId2"/>
  </p:sldMasterIdLst>
  <p:notesMasterIdLst>
    <p:notesMasterId r:id="rId19"/>
  </p:notesMasterIdLst>
  <p:sldIdLst>
    <p:sldId id="333" r:id="rId3"/>
    <p:sldId id="330" r:id="rId4"/>
    <p:sldId id="379" r:id="rId5"/>
    <p:sldId id="380" r:id="rId6"/>
    <p:sldId id="361" r:id="rId7"/>
    <p:sldId id="363" r:id="rId8"/>
    <p:sldId id="353" r:id="rId9"/>
    <p:sldId id="324" r:id="rId10"/>
    <p:sldId id="367" r:id="rId11"/>
    <p:sldId id="368" r:id="rId12"/>
    <p:sldId id="369" r:id="rId13"/>
    <p:sldId id="381" r:id="rId14"/>
    <p:sldId id="385" r:id="rId15"/>
    <p:sldId id="383" r:id="rId16"/>
    <p:sldId id="384" r:id="rId17"/>
    <p:sldId id="3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43" autoAdjust="0"/>
  </p:normalViewPr>
  <p:slideViewPr>
    <p:cSldViewPr>
      <p:cViewPr varScale="1">
        <p:scale>
          <a:sx n="61" d="100"/>
          <a:sy n="61" d="100"/>
        </p:scale>
        <p:origin x="136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19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71C661-0D4B-47A6-BB30-31F70AC20B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3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and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683" y="3178629"/>
            <a:ext cx="6765473" cy="1449265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baseline="0">
                <a:solidFill>
                  <a:srgbClr val="00144F"/>
                </a:solidFill>
              </a:defRPr>
            </a:lvl1pPr>
          </a:lstStyle>
          <a:p>
            <a:r>
              <a:rPr lang="zh-TW" altLang="en-US" dirty="0" smtClean="0"/>
              <a:t>簡報標題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5683" y="4627895"/>
            <a:ext cx="6765474" cy="1029926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副標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號，寫明報告期間</a:t>
            </a:r>
            <a:endParaRPr lang="en-US" dirty="0"/>
          </a:p>
        </p:txBody>
      </p:sp>
      <p:sp>
        <p:nvSpPr>
          <p:cNvPr id="32" name="圖片版面配置區 31"/>
          <p:cNvSpPr>
            <a:spLocks noGrp="1"/>
          </p:cNvSpPr>
          <p:nvPr>
            <p:ph type="pic" sz="quarter" idx="10" hasCustomPrompt="1"/>
          </p:nvPr>
        </p:nvSpPr>
        <p:spPr>
          <a:xfrm>
            <a:off x="6279241" y="1033810"/>
            <a:ext cx="2389416" cy="1668689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zh-TW" altLang="en-US" dirty="0" smtClean="0"/>
              <a:t>報告標的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333500" y="3178629"/>
            <a:ext cx="5441" cy="3715656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57" y="5774779"/>
            <a:ext cx="1800000" cy="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報告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175" y="1388520"/>
            <a:ext cx="80822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本分析報告由意藍資訊提供，意藍資訊擁有國內最大的雲端網路輿情資料庫，並基於網路口碑研究目的所產出範例報告，其資料均來自</a:t>
            </a:r>
            <a:r>
              <a:rPr kumimoji="1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《</a:t>
            </a:r>
            <a:r>
              <a:rPr kumimoji="1" lang="en-US" altLang="zh-TW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OpView</a:t>
            </a:r>
            <a:r>
              <a:rPr kumimoji="1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社群口碑資料庫</a:t>
            </a:r>
            <a:r>
              <a:rPr kumimoji="1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》</a:t>
            </a:r>
            <a:r>
              <a:rPr kumimoji="1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若您對本報告之圖表、內容有興趣，想進一步了解</a:t>
            </a:r>
            <a:r>
              <a:rPr kumimoji="1" lang="en-US" altLang="zh-TW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OpView</a:t>
            </a:r>
            <a:r>
              <a:rPr kumimoji="1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服務，歡迎與我們聯繫</a:t>
            </a:r>
            <a:endParaRPr kumimoji="1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00439"/>
            <a:ext cx="4710113" cy="12493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lang="en-US" altLang="zh-TW" sz="2000" b="1" kern="12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b="1" dirty="0" smtClean="0">
                <a:solidFill>
                  <a:schemeClr val="tx1"/>
                </a:solidFill>
              </a:rPr>
              <a:t>聯絡人請洽：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02-2755-1533 ext.320  </a:t>
            </a:r>
            <a:r>
              <a:rPr lang="zh-TW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黃先生</a:t>
            </a:r>
            <a:endParaRPr lang="en-US" altLang="zh-TW" sz="2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</a:t>
            </a:r>
            <a:r>
              <a:rPr lang="zh-TW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TW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pyhuang@eland.com.tw</a:t>
            </a:r>
          </a:p>
        </p:txBody>
      </p:sp>
      <p:sp>
        <p:nvSpPr>
          <p:cNvPr id="9" name="標題 4"/>
          <p:cNvSpPr txBox="1">
            <a:spLocks/>
          </p:cNvSpPr>
          <p:nvPr/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1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報告說明</a:t>
            </a:r>
            <a:endParaRPr kumimoji="1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cxnSp>
        <p:nvCxnSpPr>
          <p:cNvPr id="5" name="直線接點 4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5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7071"/>
            <a:ext cx="7886700" cy="85690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en-US" altLang="zh-TW" dirty="0" smtClean="0"/>
              <a:t>Agenda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6630" y="1492044"/>
            <a:ext cx="7184570" cy="4684919"/>
          </a:xfrm>
        </p:spPr>
        <p:txBody>
          <a:bodyPr/>
          <a:lstStyle>
            <a:lvl1pPr>
              <a:lnSpc>
                <a:spcPct val="15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 smtClean="0"/>
              <a:t>第一層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</a:t>
            </a:r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至多五點</a:t>
            </a: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422853" y="1163980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429"/>
            <a:ext cx="7886700" cy="4725534"/>
          </a:xfr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b="1">
                <a:solidFill>
                  <a:srgbClr val="00144F"/>
                </a:solidFill>
              </a:defRPr>
            </a:lvl1pPr>
            <a:lvl2pPr>
              <a:lnSpc>
                <a:spcPts val="3500"/>
              </a:lnSpc>
              <a:spcBef>
                <a:spcPts val="0"/>
              </a:spcBef>
              <a:defRPr b="1"/>
            </a:lvl2pPr>
            <a:lvl3pPr>
              <a:lnSpc>
                <a:spcPts val="3500"/>
              </a:lnSpc>
              <a:spcBef>
                <a:spcPts val="0"/>
              </a:spcBef>
              <a:defRPr b="1"/>
            </a:lvl3pPr>
            <a:lvl4pPr>
              <a:lnSpc>
                <a:spcPts val="3500"/>
              </a:lnSpc>
              <a:spcBef>
                <a:spcPts val="0"/>
              </a:spcBef>
              <a:defRPr/>
            </a:lvl4pPr>
            <a:lvl5pPr>
              <a:lnSpc>
                <a:spcPts val="35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46005"/>
            <a:ext cx="7886700" cy="2414795"/>
          </a:xfrm>
        </p:spPr>
        <p:txBody>
          <a:bodyPr/>
          <a:lstStyle/>
          <a:p>
            <a:pPr lvl="0"/>
            <a:r>
              <a:rPr lang="zh-TW" altLang="en-US" dirty="0" smtClean="0"/>
              <a:t>放置圖表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3932710"/>
            <a:ext cx="7886700" cy="22442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zh-TW" altLang="en-US" dirty="0" smtClean="0"/>
              <a:t>文字說明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</a:t>
            </a:r>
            <a:r>
              <a:rPr lang="en-US" altLang="zh-TW" dirty="0" smtClean="0"/>
              <a:t>16</a:t>
            </a:r>
            <a:r>
              <a:rPr lang="zh-TW" altLang="en-US" dirty="0" smtClean="0"/>
              <a:t>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3429" y="3586639"/>
            <a:ext cx="7600496" cy="744536"/>
          </a:xfrm>
        </p:spPr>
        <p:txBody>
          <a:bodyPr anchor="t">
            <a:normAutofit/>
          </a:bodyPr>
          <a:lstStyle>
            <a:lvl1pPr>
              <a:defRPr sz="3600" b="1">
                <a:solidFill>
                  <a:srgbClr val="00144F"/>
                </a:solidFill>
              </a:defRPr>
            </a:lvl1pPr>
          </a:lstStyle>
          <a:p>
            <a:r>
              <a:rPr lang="zh-TW" altLang="en-US" dirty="0" smtClean="0"/>
              <a:t>主標請使用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3428" y="4341493"/>
            <a:ext cx="7567159" cy="487044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副標</a:t>
            </a:r>
            <a:r>
              <a:rPr lang="en-US" altLang="zh-TW" dirty="0" smtClean="0"/>
              <a:t>24</a:t>
            </a:r>
            <a:endParaRPr lang="zh-TW" altLang="en-US" dirty="0" smtClean="0"/>
          </a:p>
        </p:txBody>
      </p:sp>
      <p:cxnSp>
        <p:nvCxnSpPr>
          <p:cNvPr id="8" name="直線接點 7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802366" y="3576321"/>
            <a:ext cx="0" cy="1500187"/>
          </a:xfrm>
          <a:prstGeom prst="line">
            <a:avLst/>
          </a:prstGeom>
          <a:ln w="762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104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4955"/>
            <a:ext cx="3868340" cy="40947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104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4955"/>
            <a:ext cx="3887391" cy="40947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9" y="1239160"/>
            <a:ext cx="8050893" cy="4937804"/>
          </a:xfrm>
        </p:spPr>
        <p:txBody>
          <a:bodyPr/>
          <a:lstStyle>
            <a:lvl1pPr>
              <a:lnSpc>
                <a:spcPct val="100000"/>
              </a:lnSpc>
              <a:defRPr sz="2800" b="1" baseline="0">
                <a:solidFill>
                  <a:srgbClr val="00144F"/>
                </a:solidFill>
              </a:defRPr>
            </a:lvl1pPr>
            <a:lvl2pPr>
              <a:lnSpc>
                <a:spcPct val="100000"/>
              </a:lnSpc>
              <a:defRPr b="1"/>
            </a:lvl2pPr>
            <a:lvl3pPr>
              <a:lnSpc>
                <a:spcPct val="150000"/>
              </a:lnSpc>
              <a:defRPr b="1"/>
            </a:lvl3pPr>
          </a:lstStyle>
          <a:p>
            <a:pPr lvl="0"/>
            <a:r>
              <a:rPr lang="zh-TW" altLang="en-US" dirty="0" smtClean="0"/>
              <a:t>第一層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</a:t>
            </a:r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 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556"/>
            <a:ext cx="7886700" cy="94660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rgbClr val="00144F"/>
                </a:solidFill>
                <a:effectLst/>
              </a:defRPr>
            </a:lvl1pPr>
          </a:lstStyle>
          <a:p>
            <a:r>
              <a:rPr lang="zh-TW" altLang="en-US" dirty="0" smtClean="0"/>
              <a:t>標題</a:t>
            </a:r>
            <a:r>
              <a:rPr lang="en-US" altLang="zh-TW" dirty="0" smtClean="0"/>
              <a:t>32</a:t>
            </a:r>
            <a:r>
              <a:rPr lang="zh-TW" altLang="en-US" dirty="0" smtClean="0"/>
              <a:t>號</a:t>
            </a:r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422853" y="1076896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75065" y="6423270"/>
            <a:ext cx="5422900" cy="43291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Copyright © </a:t>
            </a:r>
            <a:r>
              <a:rPr kumimoji="1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eLand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新細明體" pitchFamily="18" charset="-120"/>
                <a:cs typeface="Leelawadee" panose="020B0502040204020203" pitchFamily="34" charset="-34"/>
              </a:rPr>
              <a:t> Information Co., Ltd. </a:t>
            </a:r>
            <a:r>
              <a:rPr kumimoji="1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Leelawadee" panose="020B0502040204020203" pitchFamily="34" charset="-34"/>
                <a:ea typeface="微軟正黑體"/>
                <a:cs typeface="Leelawadee" panose="020B0502040204020203" pitchFamily="34" charset="-34"/>
              </a:rPr>
              <a:t>Proprietary and Confidential. 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Leelawadee" panose="020B0502040204020203" pitchFamily="34" charset="-34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0" y="6357778"/>
            <a:ext cx="1440000" cy="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view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簡報結束   謝謝指教</a:t>
            </a:r>
            <a:endParaRPr kumimoji="1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更多資訊，請至</a:t>
            </a: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http://www.opview.com.tw/</a:t>
            </a:r>
            <a:endParaRPr kumimoji="1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1422627" y="3399178"/>
            <a:ext cx="6298747" cy="0"/>
          </a:xfrm>
          <a:prstGeom prst="line">
            <a:avLst/>
          </a:prstGeom>
          <a:ln w="12700">
            <a:solidFill>
              <a:srgbClr val="001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14714" y="2516825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+mn-cs"/>
              </a:rPr>
              <a:t>簡報結束   謝謝指教</a:t>
            </a:r>
            <a:endParaRPr kumimoji="1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4714" y="3680698"/>
            <a:ext cx="5914572" cy="882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更多資訊，請至</a:t>
            </a: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44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/>
                <a:cs typeface="Leelawadee" panose="020B0502040204020203" pitchFamily="34" charset="-34"/>
              </a:rPr>
              <a:t>http://www.opview.com.tw/</a:t>
            </a:r>
            <a:endParaRPr kumimoji="1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144F"/>
              </a:solidFill>
              <a:effectLst/>
              <a:uLnTx/>
              <a:uFillTx/>
              <a:latin typeface="微軟正黑體" panose="020B0604030504040204" pitchFamily="34" charset="-120"/>
              <a:ea typeface="微軟正黑體"/>
              <a:cs typeface="Leelawadee" panose="020B0502040204020203" pitchFamily="34" charset="-34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2" y="5828447"/>
            <a:ext cx="2520000" cy="7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010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and簡報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8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26B532-24D4-4CF6-AB35-77DD8C3F95DF}" type="datetime1">
              <a:rPr kumimoji="1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2018/12/21</a:t>
            </a:fld>
            <a:endParaRPr kumimoji="1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CBD9BC-70DB-42DE-832E-4D597576158C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5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747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9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2F39AA73-E068-4D01-9555-763D9C8BC4A3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smtClean="0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51429"/>
            <a:ext cx="78867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11899"/>
            <a:ext cx="234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Copyright © 2008 Tornado Technologies Co., Ltd.   All Rights Reserved.</a:t>
            </a:r>
            <a:endParaRPr kumimoji="1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1600" y="6383809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FC35C-B6F6-41E3-B3CF-94A98CFF4D98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92929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92929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n"/>
        <a:defRPr lang="zh-TW" altLang="en-US" sz="2800" b="1" kern="1200" dirty="0" smtClean="0">
          <a:solidFill>
            <a:srgbClr val="00144F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p"/>
        <a:defRPr lang="zh-TW" altLang="en-US" sz="24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lang="zh-TW" altLang="en-US" sz="2000" b="1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www.space.ntu.edu.tw/navigate/s/2C593BB898C044B1BB656BFB7F63F756QQ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</a:t>
            </a:r>
            <a:br>
              <a:rPr lang="en-US" altLang="zh-TW" dirty="0" smtClean="0"/>
            </a:br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台灣大學工管系</a:t>
            </a:r>
            <a:endParaRPr lang="en-US" altLang="zh-TW" dirty="0" smtClean="0"/>
          </a:p>
          <a:p>
            <a:r>
              <a:rPr lang="en-US" altLang="zh-TW" dirty="0" smtClean="0"/>
              <a:t>2018</a:t>
            </a: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社群資料分析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Food</a:t>
            </a:r>
            <a:r>
              <a:rPr lang="zh-TW" altLang="en-US" dirty="0" smtClean="0"/>
              <a:t>為</a:t>
            </a:r>
            <a:r>
              <a:rPr lang="zh-TW" altLang="en-US" dirty="0" smtClean="0"/>
              <a:t>例</a:t>
            </a:r>
            <a:endParaRPr lang="en-US" altLang="zh-TW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TW" altLang="en-US" sz="2800" dirty="0" smtClean="0"/>
              <a:t>列出</a:t>
            </a:r>
            <a:r>
              <a:rPr lang="zh-TW" altLang="en-US" sz="2800" dirty="0" smtClean="0"/>
              <a:t>推噓最熱門的主文</a:t>
            </a:r>
            <a:endParaRPr lang="en-US" altLang="zh-TW" sz="2800" dirty="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marL="514350" indent="-514350" eaLnBrk="1" hangingPunct="1">
              <a:lnSpc>
                <a:spcPct val="16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zh-TW" altLang="en-US" sz="2800" dirty="0" smtClean="0"/>
              <a:t>列出</a:t>
            </a:r>
            <a:r>
              <a:rPr lang="zh-TW" altLang="en-US" sz="2800" dirty="0" smtClean="0"/>
              <a:t>正面情緒最高的主文</a:t>
            </a:r>
            <a:endParaRPr lang="zh-TW" altLang="en-US" dirty="0" smtClean="0"/>
          </a:p>
        </p:txBody>
      </p:sp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1371600" y="2133600"/>
            <a:ext cx="58208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title,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post_time</a:t>
            </a:r>
            <a:r>
              <a:rPr lang="en-US" altLang="zh-TW" sz="1800" dirty="0">
                <a:ea typeface="新細明體" panose="02020500000000000000" pitchFamily="18" charset="-120"/>
              </a:rPr>
              <a:t>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s_area_name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 DESC;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12293" name="文字方塊 4"/>
          <p:cNvSpPr txBox="1">
            <a:spLocks noChangeArrowheads="1"/>
          </p:cNvSpPr>
          <p:nvPr/>
        </p:nvSpPr>
        <p:spPr bwMode="auto">
          <a:xfrm>
            <a:off x="1371600" y="4168775"/>
            <a:ext cx="6784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title, </a:t>
            </a:r>
            <a:r>
              <a:rPr lang="en-US" altLang="zh-TW" sz="1800" dirty="0" err="1">
                <a:ea typeface="新細明體" panose="02020500000000000000" pitchFamily="18" charset="-120"/>
              </a:rPr>
              <a:t>comment_count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positive_score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post_time</a:t>
            </a:r>
            <a:r>
              <a:rPr lang="en-US" altLang="zh-TW" sz="1800" dirty="0">
                <a:ea typeface="新細明體" panose="02020500000000000000" pitchFamily="18" charset="-120"/>
              </a:rPr>
              <a:t>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</a:t>
            </a:r>
            <a:r>
              <a:rPr lang="en-US" altLang="zh-TW" sz="1800" dirty="0" err="1">
                <a:ea typeface="新細明體" panose="02020500000000000000" pitchFamily="18" charset="-120"/>
              </a:rPr>
              <a:t>positive_score</a:t>
            </a:r>
            <a:r>
              <a:rPr lang="en-US" altLang="zh-TW" sz="1800" dirty="0">
                <a:ea typeface="新細明體" panose="02020500000000000000" pitchFamily="18" charset="-120"/>
              </a:rPr>
              <a:t>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Food</a:t>
            </a:r>
            <a:r>
              <a:rPr lang="zh-TW" altLang="en-US" dirty="0"/>
              <a:t>為例</a:t>
            </a:r>
            <a:endParaRPr lang="en-US" altLang="zh-TW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zh-TW" altLang="en-US" sz="2800" dirty="0" smtClean="0"/>
              <a:t>配合</a:t>
            </a:r>
            <a:r>
              <a:rPr lang="zh-TW" altLang="en-US" sz="2800" dirty="0" smtClean="0"/>
              <a:t>字串處理，統計文章標題類別</a:t>
            </a: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 smtClean="0"/>
              <a:t>left(string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自左邊取</a:t>
            </a:r>
            <a:r>
              <a:rPr lang="en-US" altLang="zh-TW" sz="2400" dirty="0" err="1" smtClean="0"/>
              <a:t>len</a:t>
            </a:r>
            <a:r>
              <a:rPr lang="zh-TW" altLang="en-US" sz="2400" dirty="0" smtClean="0"/>
              <a:t>個字</a:t>
            </a:r>
            <a:endParaRPr lang="en-US" altLang="zh-TW" sz="24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 smtClean="0"/>
              <a:t>right(string,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自右邊取</a:t>
            </a:r>
            <a:r>
              <a:rPr lang="en-US" altLang="zh-TW" sz="2400" dirty="0" err="1" smtClean="0"/>
              <a:t>len</a:t>
            </a:r>
            <a:r>
              <a:rPr lang="zh-TW" altLang="en-US" sz="2400" dirty="0" smtClean="0"/>
              <a:t>個字</a:t>
            </a:r>
            <a:endParaRPr lang="en-US" altLang="zh-TW" sz="24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 smtClean="0"/>
              <a:t>mid(string, start,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自</a:t>
            </a:r>
            <a:r>
              <a:rPr lang="en-US" altLang="zh-TW" sz="2400" dirty="0" smtClean="0"/>
              <a:t>start</a:t>
            </a:r>
            <a:r>
              <a:rPr lang="zh-TW" altLang="en-US" sz="2400" dirty="0" smtClean="0"/>
              <a:t>起取</a:t>
            </a:r>
            <a:r>
              <a:rPr lang="en-US" altLang="zh-TW" sz="2400" dirty="0" err="1" smtClean="0"/>
              <a:t>len</a:t>
            </a:r>
            <a:r>
              <a:rPr lang="zh-TW" altLang="en-US" sz="2400" dirty="0" smtClean="0"/>
              <a:t>個</a:t>
            </a:r>
            <a:r>
              <a:rPr lang="zh-TW" altLang="en-US" sz="2400" dirty="0" smtClean="0"/>
              <a:t>字</a:t>
            </a:r>
            <a:endParaRPr lang="en-US" altLang="zh-TW" sz="24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TW" sz="2400" dirty="0" err="1"/>
              <a:t>i</a:t>
            </a:r>
            <a:r>
              <a:rPr lang="en-US" altLang="zh-TW" sz="2400" dirty="0" err="1" smtClean="0"/>
              <a:t>nstr</a:t>
            </a:r>
            <a:r>
              <a:rPr lang="en-US" altLang="zh-TW" sz="2400" dirty="0" smtClean="0"/>
              <a:t>(string, substring)</a:t>
            </a:r>
            <a:r>
              <a:rPr lang="zh-TW" altLang="en-US" sz="2400" dirty="0" smtClean="0"/>
              <a:t> 取出子字串在字串中的位置</a:t>
            </a:r>
            <a:r>
              <a:rPr lang="en-US" altLang="zh-TW" sz="2400" dirty="0" smtClean="0"/>
              <a:t> </a:t>
            </a:r>
            <a:endParaRPr lang="en-US" altLang="zh-TW" sz="24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/>
              <a:t>可查詢更多字串函數及其使用方法</a:t>
            </a:r>
            <a:endParaRPr lang="en-US" altLang="zh-TW" sz="2400" dirty="0" smtClean="0"/>
          </a:p>
        </p:txBody>
      </p:sp>
      <p:sp>
        <p:nvSpPr>
          <p:cNvPr id="13316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756809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mid(title,2,2),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 and left(title,1)='['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mid(title,2,2)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Food</a:t>
            </a:r>
            <a:r>
              <a:rPr lang="zh-TW" altLang="en-US" dirty="0"/>
              <a:t>為例</a:t>
            </a:r>
            <a:endParaRPr lang="en-US" altLang="zh-TW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4"/>
            </a:pPr>
            <a:r>
              <a:rPr lang="zh-TW" altLang="en-US" sz="2800" dirty="0" smtClean="0"/>
              <a:t>依餐廳名稱之討論熱門度進行統計</a:t>
            </a:r>
            <a:endParaRPr lang="en-US" altLang="zh-TW" sz="28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 smtClean="0"/>
              <a:t>Step </a:t>
            </a:r>
            <a:r>
              <a:rPr lang="en-US" altLang="zh-TW" sz="2800" dirty="0" smtClean="0"/>
              <a:t>1 </a:t>
            </a:r>
            <a:r>
              <a:rPr lang="zh-TW" altLang="en-US" sz="2800" dirty="0" smtClean="0"/>
              <a:t>以字串</a:t>
            </a:r>
            <a:r>
              <a:rPr lang="zh-TW" altLang="en-US" sz="2800" dirty="0" smtClean="0"/>
              <a:t>處理找到餐廳名稱的起迄位置</a:t>
            </a: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1371600" y="2743200"/>
            <a:ext cx="680827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ALTER TABLE content ADD pos1 Integer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ALTER </a:t>
            </a:r>
            <a:r>
              <a:rPr lang="en-US" altLang="zh-TW" sz="1800" dirty="0">
                <a:ea typeface="新細明體" panose="02020500000000000000" pitchFamily="18" charset="-120"/>
              </a:rPr>
              <a:t>TABLE content ADD pos2 Integer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UPDATE </a:t>
            </a:r>
            <a:r>
              <a:rPr lang="en-US" altLang="zh-TW" sz="1800" dirty="0">
                <a:ea typeface="新細明體" panose="02020500000000000000" pitchFamily="18" charset="-120"/>
              </a:rPr>
              <a:t>content SET pos1=</a:t>
            </a:r>
            <a:r>
              <a:rPr lang="en-US" altLang="zh-TW" sz="1800" dirty="0" err="1">
                <a:ea typeface="新細明體" panose="02020500000000000000" pitchFamily="18" charset="-120"/>
              </a:rPr>
              <a:t>instr</a:t>
            </a:r>
            <a:r>
              <a:rPr lang="en-US" altLang="zh-TW" sz="1800" dirty="0">
                <a:ea typeface="新細明體" panose="02020500000000000000" pitchFamily="18" charset="-120"/>
              </a:rPr>
              <a:t>(content,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</a:t>
            </a:r>
            <a:r>
              <a:rPr lang="zh-TW" altLang="en-US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名稱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</a:t>
            </a:r>
            <a:r>
              <a:rPr lang="en-US" altLang="zh-TW" sz="1800" dirty="0">
                <a:ea typeface="新細明體" panose="02020500000000000000" pitchFamily="18" charset="-120"/>
              </a:rPr>
              <a:t>) 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UPDATE </a:t>
            </a:r>
            <a:r>
              <a:rPr lang="en-US" altLang="zh-TW" sz="1800" dirty="0">
                <a:ea typeface="新細明體" panose="02020500000000000000" pitchFamily="18" charset="-120"/>
              </a:rPr>
              <a:t>content SET pos2=</a:t>
            </a:r>
            <a:r>
              <a:rPr lang="en-US" altLang="zh-TW" sz="1800" dirty="0" err="1">
                <a:ea typeface="新細明體" panose="02020500000000000000" pitchFamily="18" charset="-120"/>
              </a:rPr>
              <a:t>instr</a:t>
            </a:r>
            <a:r>
              <a:rPr lang="en-US" altLang="zh-TW" sz="1800" dirty="0">
                <a:ea typeface="新細明體" panose="02020500000000000000" pitchFamily="18" charset="-120"/>
              </a:rPr>
              <a:t>(mid(content, pos1+3, 20),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' '</a:t>
            </a:r>
            <a:r>
              <a:rPr lang="en-US" altLang="zh-TW" sz="1800" dirty="0">
                <a:ea typeface="新細明體" panose="02020500000000000000" pitchFamily="18" charset="-120"/>
              </a:rPr>
              <a:t>) 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='main';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增加</a:t>
            </a:r>
            <a:r>
              <a:rPr lang="en-US" altLang="zh-TW" sz="1800" dirty="0">
                <a:ea typeface="新細明體" panose="02020500000000000000" pitchFamily="18" charset="-120"/>
              </a:rPr>
              <a:t>pos1</a:t>
            </a:r>
            <a:r>
              <a:rPr lang="zh-TW" altLang="en-US" sz="1800" dirty="0">
                <a:ea typeface="新細明體" panose="02020500000000000000" pitchFamily="18" charset="-120"/>
              </a:rPr>
              <a:t>及</a:t>
            </a:r>
            <a:r>
              <a:rPr lang="en-US" altLang="zh-TW" sz="1800" dirty="0">
                <a:ea typeface="新細明體" panose="02020500000000000000" pitchFamily="18" charset="-120"/>
              </a:rPr>
              <a:t>pos2</a:t>
            </a:r>
            <a:r>
              <a:rPr lang="zh-TW" altLang="en-US" sz="1800" dirty="0">
                <a:ea typeface="新細明體" panose="02020500000000000000" pitchFamily="18" charset="-120"/>
              </a:rPr>
              <a:t>欄位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內文有「</a:t>
            </a:r>
            <a:r>
              <a:rPr lang="zh-TW" altLang="en-US" sz="18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名稱：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○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○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○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○</a:t>
            </a:r>
            <a:r>
              <a:rPr lang="en-US" altLang="zh-TW" sz="18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空格</a:t>
            </a:r>
            <a:r>
              <a:rPr lang="en-US" altLang="zh-TW" sz="18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)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」者，予以計算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格式不符合或英文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餐廳名稱可能取</a:t>
            </a:r>
            <a:r>
              <a:rPr lang="zh-TW" altLang="en-US" sz="1800" dirty="0">
                <a:ea typeface="新細明體" panose="02020500000000000000" pitchFamily="18" charset="-120"/>
              </a:rPr>
              <a:t>不正確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0682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Food</a:t>
            </a:r>
            <a:r>
              <a:rPr lang="zh-TW" altLang="en-US" dirty="0"/>
              <a:t>為例</a:t>
            </a:r>
            <a:endParaRPr lang="en-US" altLang="zh-TW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 smtClean="0"/>
              <a:t>Step 2 </a:t>
            </a:r>
            <a:r>
              <a:rPr lang="zh-TW" altLang="en-US" sz="2800" dirty="0" smtClean="0"/>
              <a:t>以字串處理取出餐廳名稱，暫存為</a:t>
            </a:r>
            <a:r>
              <a:rPr lang="en-US" altLang="zh-TW" sz="2800" dirty="0" err="1" smtClean="0"/>
              <a:t>tmp</a:t>
            </a:r>
            <a:endParaRPr lang="en-US" altLang="zh-TW" sz="28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28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800" dirty="0" smtClean="0"/>
              <a:t>Step 3 </a:t>
            </a:r>
            <a:r>
              <a:rPr lang="zh-TW" altLang="en-US" sz="2800" dirty="0" smtClean="0"/>
              <a:t>與</a:t>
            </a:r>
            <a:r>
              <a:rPr lang="zh-TW" altLang="en-US" sz="2800" dirty="0"/>
              <a:t>原表</a:t>
            </a:r>
            <a:r>
              <a:rPr lang="en-US" altLang="zh-TW" sz="2800" dirty="0"/>
              <a:t>JOIN</a:t>
            </a:r>
            <a:r>
              <a:rPr lang="zh-TW" altLang="en-US" sz="2800" dirty="0"/>
              <a:t>統計最熱門的</a:t>
            </a:r>
            <a:r>
              <a:rPr lang="zh-TW" altLang="en-US" sz="2800" dirty="0" smtClean="0"/>
              <a:t>餐廳</a:t>
            </a: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/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6881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1800" dirty="0">
                <a:ea typeface="新細明體" panose="02020500000000000000" pitchFamily="18" charset="-120"/>
              </a:rPr>
              <a:t>id, title, author, mid(content,pos1+3,pos2) AS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shopname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FROM 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';</a:t>
            </a:r>
          </a:p>
        </p:txBody>
      </p:sp>
      <p:sp>
        <p:nvSpPr>
          <p:cNvPr id="5" name="文字方塊 1"/>
          <p:cNvSpPr txBox="1">
            <a:spLocks noChangeArrowheads="1"/>
          </p:cNvSpPr>
          <p:nvPr/>
        </p:nvSpPr>
        <p:spPr bwMode="auto">
          <a:xfrm>
            <a:off x="1371600" y="3962400"/>
            <a:ext cx="7848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 </a:t>
            </a:r>
            <a:r>
              <a:rPr lang="en-US" altLang="zh-TW" sz="1800" dirty="0">
                <a:ea typeface="新細明體" panose="02020500000000000000" pitchFamily="18" charset="-120"/>
              </a:rPr>
              <a:t>AS c,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c.content_type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and c.id=t.id </a:t>
            </a:r>
            <a:r>
              <a:rPr lang="en-US" altLang="zh-TW" sz="1800" dirty="0">
                <a:ea typeface="新細明體" panose="02020500000000000000" pitchFamily="18" charset="-120"/>
              </a:rPr>
              <a:t>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若要加速，可將 </a:t>
            </a:r>
            <a:r>
              <a:rPr lang="en-US" altLang="zh-TW" sz="1800" dirty="0">
                <a:ea typeface="新細明體" panose="02020500000000000000" pitchFamily="18" charset="-120"/>
              </a:rPr>
              <a:t>JOIN </a:t>
            </a:r>
            <a:r>
              <a:rPr lang="zh-TW" altLang="en-US" sz="1800" dirty="0">
                <a:ea typeface="新細明體" panose="02020500000000000000" pitchFamily="18" charset="-120"/>
              </a:rPr>
              <a:t>及</a:t>
            </a:r>
            <a:r>
              <a:rPr lang="en-US" altLang="zh-TW" sz="1800" dirty="0">
                <a:ea typeface="新細明體" panose="02020500000000000000" pitchFamily="18" charset="-120"/>
              </a:rPr>
              <a:t>WHERE</a:t>
            </a:r>
            <a:r>
              <a:rPr lang="zh-TW" altLang="en-US" sz="1800" dirty="0">
                <a:ea typeface="新細明體" panose="02020500000000000000" pitchFamily="18" charset="-120"/>
              </a:rPr>
              <a:t>條件欄位轉為短文字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varchar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並</a:t>
            </a:r>
            <a:r>
              <a:rPr lang="zh-TW" altLang="en-US" sz="1800" dirty="0">
                <a:ea typeface="新細明體" panose="02020500000000000000" pitchFamily="18" charset="-120"/>
              </a:rPr>
              <a:t>建立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索引，最後人工</a:t>
            </a:r>
            <a:r>
              <a:rPr lang="zh-TW" altLang="en-US" sz="1800" dirty="0">
                <a:ea typeface="新細明體" panose="02020500000000000000" pitchFamily="18" charset="-120"/>
              </a:rPr>
              <a:t>過濾雜訊資料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1909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</a:t>
            </a:r>
            <a:endParaRPr lang="en-US" altLang="zh-TW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01000" cy="5181600"/>
          </a:xfrm>
        </p:spPr>
        <p:txBody>
          <a:bodyPr/>
          <a:lstStyle/>
          <a:p>
            <a:pPr marL="514350" indent="-514350" eaLnBrk="1" hangingPunct="1">
              <a:lnSpc>
                <a:spcPct val="140000"/>
              </a:lnSpc>
              <a:spcBef>
                <a:spcPct val="0"/>
              </a:spcBef>
              <a:buFont typeface="+mj-lt"/>
              <a:buAutoNum type="arabicPeriod" startAt="5"/>
            </a:pPr>
            <a:r>
              <a:rPr lang="zh-TW" altLang="en-US" sz="2800" dirty="0" smtClean="0"/>
              <a:t>依內容關鍵字詞或特殊人事物做標記</a:t>
            </a:r>
            <a:endParaRPr lang="en-US" altLang="zh-TW" sz="28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/>
              <a:t>分次逐步進行標記，例如分為「貴」與「便宜」</a:t>
            </a:r>
            <a:endParaRPr lang="en-US" altLang="zh-TW" sz="24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zh-TW" sz="28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/>
              <a:t>之後可單用該表，或與原表</a:t>
            </a:r>
            <a:r>
              <a:rPr lang="en-US" altLang="zh-TW" sz="2400" dirty="0" smtClean="0"/>
              <a:t>JOIN</a:t>
            </a:r>
            <a:r>
              <a:rPr lang="zh-TW" altLang="en-US" sz="2400" dirty="0" smtClean="0"/>
              <a:t>做查詢分析</a:t>
            </a:r>
            <a:endParaRPr lang="en-US" altLang="zh-TW" sz="2400" dirty="0" smtClean="0"/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762000" y="2438400"/>
            <a:ext cx="841999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  首次</a:t>
            </a: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CREATE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TABLE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tmp2 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SELECT </a:t>
            </a:r>
            <a:r>
              <a:rPr lang="en-US" altLang="zh-TW" sz="1800" dirty="0">
                <a:ea typeface="新細明體" panose="02020500000000000000" pitchFamily="18" charset="-120"/>
              </a:rPr>
              <a:t>id, title, author, "</a:t>
            </a:r>
            <a:r>
              <a:rPr lang="zh-TW" altLang="en-US" sz="1800" dirty="0">
                <a:ea typeface="新細明體" panose="02020500000000000000" pitchFamily="18" charset="-120"/>
              </a:rPr>
              <a:t>貴</a:t>
            </a:r>
            <a:r>
              <a:rPr lang="en-US" altLang="zh-TW" sz="1800" dirty="0">
                <a:ea typeface="新細明體" panose="02020500000000000000" pitchFamily="18" charset="-120"/>
              </a:rPr>
              <a:t>" AS tag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AND (content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好貴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 </a:t>
            </a:r>
            <a:r>
              <a:rPr lang="en-US" altLang="zh-TW" sz="1800" dirty="0">
                <a:ea typeface="新細明體" panose="02020500000000000000" pitchFamily="18" charset="-120"/>
              </a:rPr>
              <a:t>OR 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有點貴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 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	OR </a:t>
            </a:r>
            <a:r>
              <a:rPr lang="en-US" altLang="zh-TW" sz="1800" dirty="0">
                <a:ea typeface="新細明體" panose="02020500000000000000" pitchFamily="18" charset="-120"/>
              </a:rPr>
              <a:t>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不便宜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OR content </a:t>
            </a:r>
            <a:r>
              <a:rPr lang="en-US" altLang="zh-TW" sz="1800" dirty="0">
                <a:ea typeface="新細明體" panose="02020500000000000000" pitchFamily="18" charset="-120"/>
              </a:rPr>
              <a:t>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'%CP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值不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  之後</a:t>
            </a:r>
            <a:r>
              <a:rPr lang="en-US" altLang="zh-TW" sz="1800" dirty="0">
                <a:ea typeface="新細明體" panose="02020500000000000000" pitchFamily="18" charset="-120"/>
              </a:rPr>
              <a:t>	INSERT INTO tmp2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SELECT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id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title, author, </a:t>
            </a:r>
            <a:r>
              <a:rPr lang="en-US" altLang="zh-TW" sz="1800" dirty="0">
                <a:ea typeface="新細明體" panose="02020500000000000000" pitchFamily="18" charset="-120"/>
              </a:rPr>
              <a:t>"</a:t>
            </a:r>
            <a:r>
              <a:rPr lang="zh-TW" altLang="en-US" sz="1800" dirty="0">
                <a:ea typeface="新細明體" panose="02020500000000000000" pitchFamily="18" charset="-120"/>
              </a:rPr>
              <a:t>便宜</a:t>
            </a:r>
            <a:r>
              <a:rPr lang="en-US" altLang="zh-TW" sz="1800" dirty="0">
                <a:ea typeface="新細明體" panose="02020500000000000000" pitchFamily="18" charset="-120"/>
              </a:rPr>
              <a:t>" AS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tag FROM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content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ea typeface="新細明體" panose="02020500000000000000" pitchFamily="18" charset="-120"/>
              </a:rPr>
              <a:t>s_area_name</a:t>
            </a:r>
            <a:r>
              <a:rPr lang="en-US" altLang="zh-TW" sz="1800" dirty="0">
                <a:ea typeface="新細明體" panose="02020500000000000000" pitchFamily="18" charset="-120"/>
              </a:rPr>
              <a:t>='Food'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content_type</a:t>
            </a:r>
            <a:r>
              <a:rPr lang="en-US" altLang="zh-TW" sz="1800" dirty="0">
                <a:ea typeface="新細明體" panose="02020500000000000000" pitchFamily="18" charset="-120"/>
              </a:rPr>
              <a:t>='main'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	AND (content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便宜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 </a:t>
            </a:r>
            <a:r>
              <a:rPr lang="en-US" altLang="zh-TW" sz="1800" dirty="0">
                <a:ea typeface="新細明體" panose="02020500000000000000" pitchFamily="18" charset="-120"/>
              </a:rPr>
              <a:t>AND NOT 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不便宜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	OR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‘%CP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值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%'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OR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content like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'%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CP%')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903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社群資料分析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/>
              <a:t>Food</a:t>
            </a:r>
            <a:r>
              <a:rPr lang="zh-TW" altLang="en-US" dirty="0"/>
              <a:t>為例</a:t>
            </a:r>
            <a:endParaRPr lang="en-US" altLang="zh-TW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列出貴的餐聽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列出便宜的餐廳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dirty="0" smtClean="0"/>
          </a:p>
        </p:txBody>
      </p:sp>
      <p:sp>
        <p:nvSpPr>
          <p:cNvPr id="17412" name="文字方塊 1"/>
          <p:cNvSpPr txBox="1">
            <a:spLocks noChangeArrowheads="1"/>
          </p:cNvSpPr>
          <p:nvPr/>
        </p:nvSpPr>
        <p:spPr bwMode="auto">
          <a:xfrm>
            <a:off x="1752600" y="1981200"/>
            <a:ext cx="53800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 dirty="0">
                <a:ea typeface="新細明體" panose="02020500000000000000" pitchFamily="18" charset="-120"/>
              </a:rPr>
              <a:t>貴</a:t>
            </a:r>
            <a:r>
              <a:rPr lang="en-US" altLang="zh-TW" sz="1800" dirty="0">
                <a:ea typeface="新細明體" panose="02020500000000000000" pitchFamily="18" charset="-120"/>
              </a:rPr>
              <a:t>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1752600" y="4160838"/>
            <a:ext cx="56022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FROM </a:t>
            </a:r>
            <a:r>
              <a:rPr lang="en-US" altLang="zh-TW" sz="1800" dirty="0" err="1">
                <a:ea typeface="新細明體" panose="02020500000000000000" pitchFamily="18" charset="-120"/>
              </a:rPr>
              <a:t>tmp</a:t>
            </a:r>
            <a:r>
              <a:rPr lang="en-US" altLang="zh-TW" sz="1800" dirty="0">
                <a:ea typeface="新細明體" panose="02020500000000000000" pitchFamily="18" charset="-120"/>
              </a:rPr>
              <a:t>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 dirty="0">
                <a:ea typeface="新細明體" panose="02020500000000000000" pitchFamily="18" charset="-120"/>
              </a:rPr>
              <a:t>便宜</a:t>
            </a:r>
            <a:r>
              <a:rPr lang="en-US" altLang="zh-TW" sz="1800" dirty="0">
                <a:ea typeface="新細明體" panose="02020500000000000000" pitchFamily="18" charset="-120"/>
              </a:rPr>
              <a:t>'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r>
              <a:rPr lang="en-US" altLang="zh-TW" sz="1800" dirty="0">
                <a:ea typeface="新細明體" panose="02020500000000000000" pitchFamily="18" charset="-120"/>
              </a:rPr>
              <a:t>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ea typeface="新細明體" panose="02020500000000000000" pitchFamily="18" charset="-120"/>
              </a:rPr>
              <a:t>t.shopname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ORDER BY count(*) DESC;</a:t>
            </a:r>
          </a:p>
        </p:txBody>
      </p:sp>
    </p:spTree>
    <p:extLst>
      <p:ext uri="{BB962C8B-B14F-4D97-AF65-F5344CB8AC3E}">
        <p14:creationId xmlns:p14="http://schemas.microsoft.com/office/powerpoint/2010/main" val="28419395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GOOD LUCK !</a:t>
            </a:r>
            <a:endParaRPr lang="zh-TW" altLang="en-US" dirty="0"/>
          </a:p>
        </p:txBody>
      </p:sp>
      <p:sp>
        <p:nvSpPr>
          <p:cNvPr id="1843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Requirement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應用真實世界的大數據進行探索性分析，找出有商業價值之應用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主題資料集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</a:t>
            </a:r>
            <a:r>
              <a:rPr lang="zh-TW" altLang="en-US" dirty="0"/>
              <a:t>題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/>
              <a:t>下載</a:t>
            </a:r>
            <a:r>
              <a:rPr lang="zh-TW" altLang="en-US" sz="2400" dirty="0">
                <a:hlinkClick r:id="rId2"/>
              </a:rPr>
              <a:t>連結</a:t>
            </a:r>
            <a:endParaRPr lang="en-US" altLang="zh-TW" sz="24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 smtClean="0"/>
              <a:t>2017/1/1</a:t>
            </a:r>
          </a:p>
          <a:p>
            <a:pPr marL="914400" lvl="2" indent="0" eaLnBrk="1" hangingPunct="1">
              <a:lnSpc>
                <a:spcPct val="150000"/>
              </a:lnSpc>
              <a:buNone/>
            </a:pPr>
            <a:r>
              <a:rPr lang="en-US" altLang="zh-TW" sz="2000" dirty="0" smtClean="0"/>
              <a:t>~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2017/11/30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 err="1" smtClean="0"/>
              <a:t>bbs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forum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news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endParaRPr lang="zh-TW" altLang="en-US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</a:t>
            </a:r>
            <a:r>
              <a:rPr lang="en-US" altLang="zh-TW" sz="2400" dirty="0" smtClean="0"/>
              <a:t>7zip</a:t>
            </a:r>
            <a:r>
              <a:rPr lang="zh-TW" altLang="en-US" sz="2400" dirty="0" smtClean="0"/>
              <a:t>解壓縮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含密碼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 smtClean="0"/>
              <a:t>匯入至</a:t>
            </a:r>
            <a:r>
              <a:rPr lang="en-US" altLang="zh-TW" sz="2000" dirty="0" smtClean="0"/>
              <a:t>MySQL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17" y="1400828"/>
            <a:ext cx="4207283" cy="28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21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14399" y="5304472"/>
            <a:ext cx="7788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Workbench</a:t>
            </a:r>
            <a:r>
              <a:rPr lang="zh-TW" altLang="en-US" dirty="0" smtClean="0"/>
              <a:t>連接至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後，點選左側</a:t>
            </a:r>
            <a:r>
              <a:rPr lang="en-US" altLang="zh-TW" dirty="0" smtClean="0"/>
              <a:t>Administration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Data Import/Restore</a:t>
            </a:r>
            <a:r>
              <a:rPr lang="zh-TW" altLang="en-US" dirty="0" smtClean="0"/>
              <a:t>，選擇</a:t>
            </a:r>
            <a:r>
              <a:rPr lang="en-US" altLang="zh-TW" dirty="0" smtClean="0"/>
              <a:t>Self-contained File</a:t>
            </a:r>
            <a:r>
              <a:rPr lang="zh-TW" altLang="en-US" dirty="0" smtClean="0"/>
              <a:t>，選擇課程網頁上下載的</a:t>
            </a:r>
            <a:r>
              <a:rPr lang="en-US" altLang="zh-TW" dirty="0" smtClean="0"/>
              <a:t>hw5_content.sql</a:t>
            </a:r>
            <a:r>
              <a:rPr lang="zh-TW" altLang="en-US" dirty="0" smtClean="0"/>
              <a:t>檔案，開始匯入；完成後請選擇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hw5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需要一段時間才能完成匯入，注意是否有足夠的磁碟空間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18" y="0"/>
            <a:ext cx="7753255" cy="52589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676400" y="3048000"/>
            <a:ext cx="762001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43200" y="1676400"/>
            <a:ext cx="5867400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01000" y="4953000"/>
            <a:ext cx="701772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14399" y="3048000"/>
            <a:ext cx="762001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2600" y="27111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7712" y="16060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14082" y="48826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9482" y="27111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題目分派</a:t>
            </a:r>
            <a:endParaRPr lang="en-US" altLang="zh-TW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主題資料集</a:t>
            </a:r>
            <a:endParaRPr lang="en-US" altLang="zh-TW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每組</a:t>
            </a:r>
            <a:r>
              <a:rPr lang="zh-TW" altLang="en-US" sz="2400" dirty="0" smtClean="0">
                <a:solidFill>
                  <a:srgbClr val="C00000"/>
                </a:solidFill>
              </a:rPr>
              <a:t>任選其一</a:t>
            </a:r>
            <a:r>
              <a:rPr lang="zh-TW" altLang="en-US" sz="2400" dirty="0" smtClean="0"/>
              <a:t>（可與它組交換），分派如下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繳交紙本報告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期末每組上台簡報</a:t>
            </a:r>
            <a:endParaRPr lang="en-US" altLang="zh-TW" sz="2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23815"/>
              </p:ext>
            </p:extLst>
          </p:nvPr>
        </p:nvGraphicFramePr>
        <p:xfrm>
          <a:off x="543144" y="2661600"/>
          <a:ext cx="8591112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70131571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3223729480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6982844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合購版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合購版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作業要求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指派領域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針對該領域所收到的資料，進行分析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設計十個以上具商業價值的問題，並以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回答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將問題設計（含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及答案）作成報告</a:t>
            </a:r>
            <a:endParaRPr lang="en-US" altLang="zh-TW" sz="2400" dirty="0" smtClean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TW" altLang="en-US" sz="2400" dirty="0"/>
              <a:t>有層次地講出一個觀察、一個故事、或一種預測</a:t>
            </a:r>
            <a:endParaRPr lang="zh-TW" altLang="en-US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評分標準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分成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個等級</a:t>
            </a:r>
            <a:endParaRPr lang="en-US" altLang="zh-TW" sz="28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指派領域</a:t>
            </a:r>
            <a:endParaRPr lang="en-US" altLang="zh-TW" sz="28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商業問題設計，正確合理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發掘不為人知的資訊</a:t>
            </a:r>
            <a:endParaRPr lang="en-US" altLang="zh-TW" sz="2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依詳盡用心程度加分</a:t>
            </a:r>
            <a:endParaRPr lang="en-US" altLang="zh-TW" sz="28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MS Excel (Power) Pivot</a:t>
            </a:r>
            <a:r>
              <a:rPr lang="zh-TW" altLang="en-US" sz="2000" dirty="0" smtClean="0"/>
              <a:t> 製作有意義之圖或表，並詮釋之</a:t>
            </a:r>
            <a:endParaRPr lang="en-US" altLang="zh-TW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Weka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R</a:t>
            </a:r>
            <a:r>
              <a:rPr lang="zh-TW" altLang="en-US" sz="2000" dirty="0" smtClean="0"/>
              <a:t>或類似工具進行分析，印出結果，並詮釋之</a:t>
            </a:r>
            <a:endParaRPr lang="en-US" altLang="zh-TW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使用一種以上資料彼此解釋某種現象，並詮釋之</a:t>
            </a:r>
            <a:endParaRPr lang="en-US" altLang="zh-TW" sz="2000" dirty="0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TW" altLang="en-US" sz="1600" dirty="0" smtClean="0"/>
              <a:t>例如股市新聞加</a:t>
            </a:r>
            <a:r>
              <a:rPr lang="en-US" altLang="zh-TW" sz="1600" dirty="0" smtClean="0"/>
              <a:t>TEJ</a:t>
            </a:r>
            <a:r>
              <a:rPr lang="zh-TW" altLang="en-US" sz="1600" dirty="0" smtClean="0"/>
              <a:t>股價資</a:t>
            </a:r>
            <a:r>
              <a:rPr lang="zh-TW" altLang="en-US" sz="1600" dirty="0"/>
              <a:t>料</a:t>
            </a:r>
            <a:r>
              <a:rPr lang="zh-TW" altLang="en-US" sz="1600" dirty="0" smtClean="0"/>
              <a:t>，或</a:t>
            </a:r>
            <a:r>
              <a:rPr lang="en-US" altLang="zh-TW" sz="1600" dirty="0" smtClean="0"/>
              <a:t>Movie</a:t>
            </a:r>
            <a:r>
              <a:rPr lang="zh-TW" altLang="en-US" sz="1600" dirty="0" smtClean="0"/>
              <a:t>加網路公開之票房資料等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mtClean="0"/>
              <a:t>Deadline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於 </a:t>
            </a:r>
            <a:r>
              <a:rPr lang="en-US" altLang="zh-TW" sz="2800" dirty="0" smtClean="0"/>
              <a:t>2018.1.3 </a:t>
            </a:r>
            <a:r>
              <a:rPr lang="zh-TW" altLang="en-US" sz="2800" dirty="0" smtClean="0"/>
              <a:t>前繳至 </a:t>
            </a:r>
            <a:r>
              <a:rPr lang="en-US" altLang="zh-TW" sz="2800" dirty="0" err="1" smtClean="0"/>
              <a:t>ceiba</a:t>
            </a:r>
            <a:r>
              <a:rPr lang="zh-TW" altLang="en-US" sz="2800" dirty="0" smtClean="0"/>
              <a:t>，並於當天簡報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由組長繳交即可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檔，做文字說明報告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取名為「組別</a:t>
            </a:r>
            <a:r>
              <a:rPr lang="en-US" altLang="zh-TW" sz="2400" dirty="0" smtClean="0"/>
              <a:t>_hw5.docx</a:t>
            </a:r>
            <a:r>
              <a:rPr lang="zh-TW" altLang="en-US" sz="2400" dirty="0" smtClean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 </a:t>
            </a:r>
            <a:r>
              <a:rPr lang="en-US" altLang="zh-TW" sz="2400" dirty="0" smtClean="0"/>
              <a:t>PowerPoint</a:t>
            </a:r>
            <a:r>
              <a:rPr lang="zh-TW" altLang="en-US" sz="2400" dirty="0" smtClean="0"/>
              <a:t>，做簡報（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分鐘內）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取名為「組別</a:t>
            </a:r>
            <a:r>
              <a:rPr lang="en-US" altLang="zh-TW" sz="2400" dirty="0" smtClean="0"/>
              <a:t>_hw5.pptx</a:t>
            </a:r>
            <a:r>
              <a:rPr lang="zh-TW" altLang="en-US" sz="2400" dirty="0" smtClean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兩者一同壓縮為「組別</a:t>
            </a:r>
            <a:r>
              <a:rPr lang="en-US" altLang="zh-TW" sz="2400" dirty="0" smtClean="0"/>
              <a:t>_hw5.zip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簡易</a:t>
            </a:r>
            <a:r>
              <a:rPr lang="zh-TW" altLang="en-US" dirty="0" smtClean="0"/>
              <a:t>社群資料分析範例</a:t>
            </a:r>
            <a:endParaRPr lang="en-US" altLang="zh-TW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結合結構性與非結構性資料</a:t>
            </a:r>
            <a:endParaRPr lang="en-US" altLang="zh-TW" sz="28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結構性資料</a:t>
            </a:r>
            <a:endParaRPr lang="en-US" altLang="zh-TW" sz="28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以一或多句</a:t>
            </a:r>
            <a:r>
              <a:rPr lang="en-US" altLang="zh-TW" sz="2400" smtClean="0"/>
              <a:t>SQL</a:t>
            </a:r>
            <a:r>
              <a:rPr lang="zh-TW" altLang="en-US" sz="2400" smtClean="0"/>
              <a:t>查詢分析</a:t>
            </a:r>
            <a:endParaRPr lang="en-US" altLang="zh-TW" sz="24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非結構性資料 </a:t>
            </a:r>
            <a:r>
              <a:rPr lang="en-US" altLang="zh-TW" sz="2800" smtClean="0"/>
              <a:t>(</a:t>
            </a:r>
            <a:r>
              <a:rPr lang="zh-TW" altLang="en-US" sz="2800" smtClean="0"/>
              <a:t>文字</a:t>
            </a:r>
            <a:r>
              <a:rPr lang="en-US" altLang="zh-TW" sz="2800" smtClean="0"/>
              <a:t>)</a:t>
            </a: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以標記技巧轉為結構化資料</a:t>
            </a:r>
            <a:endParaRPr lang="en-US" altLang="zh-TW" sz="24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輔以字串處理函數</a:t>
            </a:r>
            <a:endParaRPr lang="en-US" altLang="zh-TW" sz="24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再以一或多句</a:t>
            </a:r>
            <a:r>
              <a:rPr lang="en-US" altLang="zh-TW" sz="2400" smtClean="0"/>
              <a:t>SQL</a:t>
            </a:r>
            <a:r>
              <a:rPr lang="zh-TW" altLang="en-US" sz="2400" smtClean="0"/>
              <a:t>查詢分析</a:t>
            </a:r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pview檢報服務範例">
  <a:themeElements>
    <a:clrScheme name="自訂 1">
      <a:dk1>
        <a:srgbClr val="292929"/>
      </a:dk1>
      <a:lt1>
        <a:srgbClr val="FFFFFF"/>
      </a:lt1>
      <a:dk2>
        <a:srgbClr val="292929"/>
      </a:dk2>
      <a:lt2>
        <a:srgbClr val="DDDDDD"/>
      </a:lt2>
      <a:accent1>
        <a:srgbClr val="2473E8"/>
      </a:accent1>
      <a:accent2>
        <a:srgbClr val="A5DF57"/>
      </a:accent2>
      <a:accent3>
        <a:srgbClr val="FFFFFF"/>
      </a:accent3>
      <a:accent4>
        <a:srgbClr val="212121"/>
      </a:accent4>
      <a:accent5>
        <a:srgbClr val="ACBCF2"/>
      </a:accent5>
      <a:accent6>
        <a:srgbClr val="95CA4E"/>
      </a:accent6>
      <a:hlink>
        <a:srgbClr val="1354B5"/>
      </a:hlink>
      <a:folHlink>
        <a:srgbClr val="3E3E3E"/>
      </a:folHlink>
    </a:clrScheme>
    <a:fontScheme name="自訂 1">
      <a:majorFont>
        <a:latin typeface="Leelawadee"/>
        <a:ea typeface="微軟正黑體"/>
        <a:cs typeface=""/>
      </a:majorFont>
      <a:minorFont>
        <a:latin typeface="Leelawadee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view範例簡報.potx" id="{D22B8188-24E4-4610-AD46-FD40A507F0A2}" vid="{DFEE5D31-C9DF-4553-9614-0F947285446F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914</Words>
  <Application>Microsoft Office PowerPoint</Application>
  <PresentationFormat>如螢幕大小 (4:3)</PresentationFormat>
  <Paragraphs>215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Leelawadee</vt:lpstr>
      <vt:lpstr>微軟正黑體</vt:lpstr>
      <vt:lpstr>新細明體</vt:lpstr>
      <vt:lpstr>Arial</vt:lpstr>
      <vt:lpstr>Wingdings</vt:lpstr>
      <vt:lpstr>Whitten_Intro_temp</vt:lpstr>
      <vt:lpstr>1_Opview檢報服務範例</vt:lpstr>
      <vt:lpstr>資料庫管理 Homework 期末專題</vt:lpstr>
      <vt:lpstr>Requirement</vt:lpstr>
      <vt:lpstr>主題資料集</vt:lpstr>
      <vt:lpstr>PowerPoint 簡報</vt:lpstr>
      <vt:lpstr>題目分派</vt:lpstr>
      <vt:lpstr>作業要求</vt:lpstr>
      <vt:lpstr>評分標準</vt:lpstr>
      <vt:lpstr>Deadline</vt:lpstr>
      <vt:lpstr>簡易社群資料分析範例</vt:lpstr>
      <vt:lpstr>社群資料分析 – 以Food為例</vt:lpstr>
      <vt:lpstr>社群資料分析 – 以Food為例</vt:lpstr>
      <vt:lpstr>社群資料分析 – 以Food為例</vt:lpstr>
      <vt:lpstr>社群資料分析 – 以Food為例</vt:lpstr>
      <vt:lpstr>社群資料分析 – 以Food為例</vt:lpstr>
      <vt:lpstr>社群資料分析 – 以Food為例</vt:lpstr>
      <vt:lpstr>GOOD LUCK !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105</cp:revision>
  <dcterms:created xsi:type="dcterms:W3CDTF">2005-07-27T16:50:27Z</dcterms:created>
  <dcterms:modified xsi:type="dcterms:W3CDTF">2018-12-21T09:25:35Z</dcterms:modified>
</cp:coreProperties>
</file>