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F727F-9974-4104-A0C8-B657EBABF8D1}">
  <a:tblStyle styleId="{BFAF727F-9974-4104-A0C8-B657EBABF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3"/>
    <p:restoredTop sz="94514"/>
  </p:normalViewPr>
  <p:slideViewPr>
    <p:cSldViewPr snapToGrid="0">
      <p:cViewPr varScale="1">
        <p:scale>
          <a:sx n="85" d="100"/>
          <a:sy n="85" d="100"/>
        </p:scale>
        <p:origin x="88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ae3537b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ae3537b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ae3537bf4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ae3537bf4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Categorical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ae3537bf4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ae3537bf4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描述動物健康狀態的Categorical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MaturitySize，成熟時的大小 （1 =小，2 =中，3 =大，4 =超大），超大類別的很少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Health，健康狀況 （1 =健康，2 =輕微損傷，3 =嚴重受傷），有受傷的動物很少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3405c82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3405c82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每個州平均的adoption speed，顏色越淺代表該州領養的平均值越小。東馬城市化程度較低，領養速度看起來也較慢。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ae584d7b0_9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ae584d7b0_9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numerical變數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videoAmt多數都是零張圖片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b3405c82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b3405c82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numerical variable與y的關聯性圖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highlight>
                  <a:srgbClr val="FFFFFF"/>
                </a:highlight>
              </a:rPr>
              <a:t>Variables do not have high correlation with each other. The highest pairwise correlation is VideoAmt and PhotoAmt.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ae584d7b0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ae584d7b0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ae584d7b0_8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ae584d7b0_8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b3405c82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b3405c82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1.Gender原本還有第三類&gt;&gt;&gt;並不合理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2.將第三類用np.nan取代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3.並且用原本的男女比例彌補缺值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先將Name裡面的缺值用No Name來取代，並且分成有名字和沒名字兩類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將原本的州名映射到各州的gdp和人口數量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由於MatureSize,Health有幾類原本很少，因此合併某幾類為1類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amount 原本很少有超過1的，所以分成兩類(&gt;=1,0)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ae584d7b0_8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ae584d7b0_8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ae584d7b0_8_1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ae584d7b0_8_1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b2166c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b2166c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ae584d7b0_8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ae584d7b0_8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ae584d7b0_8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ae584d7b0_8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ae584d7b0_8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ae584d7b0_8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ae584d7b0_8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ae584d7b0_8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b2166c4c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b2166c4c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99.99% overfitting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b2166c4c0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b2166c4c0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MCMC (Markov Chain Monte Carlo)的抽樣方法來取得後驗分布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b3405c82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b3405c82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Xgboost是kaggle神器，在許多冠軍隊伍中多數都有使用過xgboost。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他是基於gradient boosting的算法，不斷的透過梯度下降，迭代產生新的樹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他在目標函數裡面加了正規化的項目，防止模型overfit。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boosting的算法是基於前面的模型結果來修正後面的模型，是具有順序性的生成樹，因此不像random forest和bagging可以平行處理。在xgboost裡，他一樣是順序性的生成樹，但在生成樹的過程中，將所有feature分到不同的thread去算information gain，來增加運算效率。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我們有看random forest跟xgboost的feature importance plot，發現description經過svd降為的feature佔有蠻高的重要性，代表description的確為決定是否被領養的重要因素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ae584d7b0_8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ae584d7b0_8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b2166c4c0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b2166c4c0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調整深度：accuracy會下降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 軸：樹的數量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b2166c4c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b2166c4c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ae3537bf4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ae3537bf4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b2166c4c0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b2166c4c0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ae584d7b0_8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ae584d7b0_8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這個專案-&gt;流浪動物領養效率問題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預測領養速度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安樂死已廢除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為了紓解收容所動物密度，各地方政府轉而採取「精準捕捉」原則，並且想方設法提高認養率。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2166c4c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2166c4c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ae3537bf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ae3537bf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2166c4c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b2166c4c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ae584d7b0_8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ae584d7b0_8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流浪動物被領養的速度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為預測目標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數值越低代表越快被領養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highlight>
                  <a:srgbClr val="FFFFFF"/>
                </a:highlight>
              </a:rPr>
              <a:t>0 - Pet was adopted on the same day as it was listed. 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highlight>
                  <a:srgbClr val="FFFFFF"/>
                </a:highlight>
              </a:rPr>
              <a:t>1 - Pet was adopted between 1 and 7 days (1st week) after being listed. 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highlight>
                  <a:srgbClr val="FFFFFF"/>
                </a:highlight>
              </a:rPr>
              <a:t>2 - Pet was adopted between 8 and 30 days (1st month) after being listed. 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highlight>
                  <a:srgbClr val="FFFFFF"/>
                </a:highlight>
              </a:rPr>
              <a:t>3 - Pet was adopted between 31 and 90 days (2nd &amp; 3rd month) after being listed. 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highlight>
                  <a:srgbClr val="FFFFFF"/>
                </a:highlight>
              </a:rPr>
              <a:t>4 - No adoption after 100 days of being listed. (There are no pets in this dataset that waited between 90 and 100 days).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ae3537bf4_0_1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ae3537bf4_0_1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58" name="Google Shape;58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92" name="Google Shape;92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bg>
      <p:bgPr>
        <a:solidFill>
          <a:srgbClr val="46557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64" name="Google Shape;164;p14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98" name="Google Shape;198;p14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ctrTitle" idx="4294967295"/>
          </p:nvPr>
        </p:nvSpPr>
        <p:spPr>
          <a:xfrm>
            <a:off x="3096250" y="1003475"/>
            <a:ext cx="36306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PetFinder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subTitle" idx="4294967295"/>
          </p:nvPr>
        </p:nvSpPr>
        <p:spPr>
          <a:xfrm>
            <a:off x="2581354" y="2129850"/>
            <a:ext cx="3981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dirty="0">
                <a:latin typeface="Microsoft JhengHei" charset="-120"/>
                <a:ea typeface="Microsoft JhengHei" charset="-120"/>
                <a:cs typeface="Microsoft JhengHei" charset="-120"/>
              </a:rPr>
              <a:t>張家華 李柏霆 鄭子萱 謝昕庭 許聖謙</a:t>
            </a:r>
            <a:endParaRPr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76" name="Google Shape;2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75" y="3203550"/>
            <a:ext cx="9214748" cy="193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Type, Gender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2075575" y="4520550"/>
            <a:ext cx="87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Type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5843150" y="4520550"/>
            <a:ext cx="10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Gender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26"/>
          <p:cNvPicPr preferRelativeResize="0"/>
          <p:nvPr/>
        </p:nvPicPr>
        <p:blipFill rotWithShape="1">
          <a:blip r:embed="rId3">
            <a:alphaModFix/>
          </a:blip>
          <a:srcRect l="18439" r="17911"/>
          <a:stretch/>
        </p:blipFill>
        <p:spPr>
          <a:xfrm>
            <a:off x="832744" y="1152475"/>
            <a:ext cx="3056283" cy="341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299" y="1141025"/>
            <a:ext cx="482601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MaturitySize, Health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5" y="1421525"/>
            <a:ext cx="4453921" cy="314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550" y="1421513"/>
            <a:ext cx="4535425" cy="320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State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7254"/>
            <a:ext cx="8520599" cy="271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>
            <a:spLocks noGrp="1"/>
          </p:cNvSpPr>
          <p:nvPr>
            <p:ph type="title"/>
          </p:nvPr>
        </p:nvSpPr>
        <p:spPr>
          <a:xfrm>
            <a:off x="311700" y="371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Age, VideoAmt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350" y="1152475"/>
            <a:ext cx="3453400" cy="3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Correlation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417" name="Google Shape;4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25" y="1208575"/>
            <a:ext cx="6891075" cy="330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title"/>
          </p:nvPr>
        </p:nvSpPr>
        <p:spPr>
          <a:xfrm>
            <a:off x="394875" y="207475"/>
            <a:ext cx="8507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Description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75" y="1062600"/>
            <a:ext cx="7293875" cy="37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 txBox="1"/>
          <p:nvPr/>
        </p:nvSpPr>
        <p:spPr>
          <a:xfrm>
            <a:off x="394875" y="832675"/>
            <a:ext cx="41607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NLTK未將中文切開，中文詞頻都偏低，不會顯示</a:t>
            </a:r>
            <a:endParaRPr sz="12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5" name="Google Shape;425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Titillium Web"/>
              </a:rPr>
              <a:t>3</a:t>
            </a:r>
          </a:p>
        </p:txBody>
      </p:sp>
      <p:sp>
        <p:nvSpPr>
          <p:cNvPr id="434" name="Google Shape;434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0">
                <a:latin typeface="+mn-lt"/>
                <a:ea typeface="Arial"/>
                <a:cs typeface="Arial"/>
                <a:sym typeface="Arial"/>
              </a:rPr>
              <a:t>Categorical &amp; Numerical</a:t>
            </a:r>
            <a:endParaRPr sz="3000">
              <a:latin typeface="+mn-lt"/>
            </a:endParaRPr>
          </a:p>
        </p:txBody>
      </p:sp>
      <p:sp>
        <p:nvSpPr>
          <p:cNvPr id="440" name="Google Shape;440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+mn-lt"/>
              </a:rPr>
              <a:t>17</a:t>
            </a:fld>
            <a:endParaRPr>
              <a:latin typeface="+mn-lt"/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475025" y="3458900"/>
            <a:ext cx="1929600" cy="1083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+mn-lt"/>
              </a:rPr>
              <a:t>Data Transformation</a:t>
            </a:r>
            <a:endParaRPr>
              <a:latin typeface="+mn-lt"/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475025" y="1206500"/>
            <a:ext cx="1929600" cy="1083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+mn-lt"/>
              </a:rPr>
              <a:t>Filling Value</a:t>
            </a:r>
            <a:endParaRPr>
              <a:latin typeface="+mn-lt"/>
            </a:endParaRPr>
          </a:p>
        </p:txBody>
      </p:sp>
      <p:pic>
        <p:nvPicPr>
          <p:cNvPr id="443" name="Google Shape;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31360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473" y="3602648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3"/>
          <p:cNvSpPr txBox="1"/>
          <p:nvPr/>
        </p:nvSpPr>
        <p:spPr>
          <a:xfrm>
            <a:off x="2666350" y="3538475"/>
            <a:ext cx="57591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+mn-lt"/>
                <a:ea typeface="Lato"/>
                <a:cs typeface="Lato"/>
                <a:sym typeface="Lato"/>
              </a:rPr>
              <a:t>MaturitySize, Health: Merge rare type to major type</a:t>
            </a:r>
            <a:endParaRPr sz="1800">
              <a:latin typeface="+mn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+mn-lt"/>
                <a:ea typeface="Lato"/>
                <a:cs typeface="Lato"/>
                <a:sym typeface="Lato"/>
              </a:rPr>
              <a:t>VideoAmt:  Binning</a:t>
            </a:r>
            <a:endParaRPr sz="1800">
              <a:latin typeface="+mn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+mn-lt"/>
                <a:ea typeface="Lato"/>
                <a:cs typeface="Lato"/>
                <a:sym typeface="Lato"/>
              </a:rPr>
              <a:t>Age: Logarithm</a:t>
            </a:r>
            <a:endParaRPr sz="180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3"/>
          <p:cNvSpPr txBox="1"/>
          <p:nvPr/>
        </p:nvSpPr>
        <p:spPr>
          <a:xfrm>
            <a:off x="2687350" y="1439550"/>
            <a:ext cx="57171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+mn-lt"/>
                <a:ea typeface="Lato"/>
                <a:cs typeface="Lato"/>
                <a:sym typeface="Lato"/>
              </a:rPr>
              <a:t>Gender: Fill "Not sure" through male to female ratio</a:t>
            </a:r>
            <a:endParaRPr sz="1800" dirty="0">
              <a:latin typeface="+mn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+mn-lt"/>
                <a:ea typeface="Lato"/>
                <a:cs typeface="Lato"/>
                <a:sym typeface="Lato"/>
              </a:rPr>
              <a:t>Name: Fill missing value with "No Name"</a:t>
            </a:r>
            <a:endParaRPr sz="1800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475025" y="2332700"/>
            <a:ext cx="1929600" cy="1083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+mn-lt"/>
              </a:rPr>
              <a:t>Derived Variables</a:t>
            </a:r>
            <a:endParaRPr>
              <a:latin typeface="+mn-lt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2666350" y="2527700"/>
            <a:ext cx="5759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+mn-lt"/>
                <a:ea typeface="Lato"/>
                <a:cs typeface="Lato"/>
                <a:sym typeface="Lato"/>
              </a:rPr>
              <a:t>StateGDP: Map state name to GDP</a:t>
            </a:r>
            <a:endParaRPr sz="1800">
              <a:latin typeface="+mn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+mn-lt"/>
                <a:ea typeface="Lato"/>
                <a:cs typeface="Lato"/>
                <a:sym typeface="Lato"/>
              </a:rPr>
              <a:t>StatePopulation: Map state name to population</a:t>
            </a:r>
            <a:endParaRPr sz="1800">
              <a:latin typeface="+mn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  <a:ea typeface="Lato"/>
              <a:cs typeface="Lato"/>
              <a:sym typeface="Lato"/>
            </a:endParaRPr>
          </a:p>
        </p:txBody>
      </p:sp>
      <p:pic>
        <p:nvPicPr>
          <p:cNvPr id="449" name="Google Shape;4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475" y="24443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Age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50" y="1017450"/>
            <a:ext cx="7915896" cy="395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n-lt"/>
              </a:rPr>
              <a:t>Original data contains English, Chinese, and Malay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492" name="Google Shape;4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0" y="1570850"/>
            <a:ext cx="8788575" cy="34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-32225" y="-21475"/>
            <a:ext cx="4604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859050" y="1132025"/>
            <a:ext cx="2781000" cy="27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chemeClr val="dk1"/>
                </a:solidFill>
              </a:rPr>
              <a:t>Outline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294967295"/>
          </p:nvPr>
        </p:nvSpPr>
        <p:spPr>
          <a:xfrm>
            <a:off x="5455050" y="661325"/>
            <a:ext cx="3199800" cy="3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+mj-lt"/>
              </a:rPr>
              <a:t>Problems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>
                <a:latin typeface="+mj-lt"/>
              </a:rPr>
              <a:t>EDA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>
                <a:latin typeface="+mj-lt"/>
              </a:rPr>
              <a:t>Data Pre-processing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>
                <a:latin typeface="+mj-lt"/>
              </a:rPr>
              <a:t>Methods &amp; Evaluation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>
                <a:latin typeface="+mj-lt"/>
              </a:rPr>
              <a:t>Model Tunning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 dirty="0">
                <a:latin typeface="+mj-lt"/>
              </a:rPr>
              <a:t>Recommendations</a:t>
            </a:r>
            <a:endParaRPr sz="2400" dirty="0">
              <a:latin typeface="+mj-lt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5139088" y="820175"/>
            <a:ext cx="53700" cy="337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TF-IDF, TruncatedSVD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0" name="Google Shape;500;p40"/>
          <p:cNvPicPr preferRelativeResize="0"/>
          <p:nvPr/>
        </p:nvPicPr>
        <p:blipFill rotWithShape="1">
          <a:blip r:embed="rId3">
            <a:alphaModFix/>
          </a:blip>
          <a:srcRect r="36616"/>
          <a:stretch/>
        </p:blipFill>
        <p:spPr>
          <a:xfrm>
            <a:off x="98300" y="1135800"/>
            <a:ext cx="5270749" cy="26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 rotWithShape="1">
          <a:blip r:embed="rId4">
            <a:alphaModFix/>
          </a:blip>
          <a:srcRect r="39609"/>
          <a:stretch/>
        </p:blipFill>
        <p:spPr>
          <a:xfrm>
            <a:off x="4160675" y="2350550"/>
            <a:ext cx="4772173" cy="2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Description Length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9" name="Google Shape;509;p41"/>
          <p:cNvPicPr preferRelativeResize="0"/>
          <p:nvPr/>
        </p:nvPicPr>
        <p:blipFill rotWithShape="1">
          <a:blip r:embed="rId3">
            <a:alphaModFix/>
          </a:blip>
          <a:srcRect r="2761"/>
          <a:stretch/>
        </p:blipFill>
        <p:spPr>
          <a:xfrm>
            <a:off x="274588" y="1649000"/>
            <a:ext cx="8594823" cy="27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Description Features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7" name="Google Shape;517;p42"/>
          <p:cNvPicPr preferRelativeResize="0"/>
          <p:nvPr/>
        </p:nvPicPr>
        <p:blipFill rotWithShape="1">
          <a:blip r:embed="rId3">
            <a:alphaModFix/>
          </a:blip>
          <a:srcRect r="30191"/>
          <a:stretch/>
        </p:blipFill>
        <p:spPr>
          <a:xfrm>
            <a:off x="1232850" y="1124625"/>
            <a:ext cx="6203249" cy="38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  <a:ea typeface="Microsoft JhengHei"/>
                <a:cs typeface="Microsoft JhengHei"/>
                <a:sym typeface="Microsoft JhengHei"/>
              </a:rPr>
              <a:t>Methods &amp;</a:t>
            </a:r>
            <a:endParaRPr dirty="0">
              <a:latin typeface="+mj-lt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  <a:ea typeface="Microsoft JhengHei"/>
                <a:cs typeface="Microsoft JhengHei"/>
                <a:sym typeface="Microsoft JhengHei"/>
              </a:rPr>
              <a:t>Evaluation</a:t>
            </a:r>
            <a:endParaRPr dirty="0"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4" name="Google Shape;524;p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Titillium Web"/>
              </a:rPr>
              <a:t>4</a:t>
            </a:r>
          </a:p>
        </p:txBody>
      </p:sp>
      <p:sp>
        <p:nvSpPr>
          <p:cNvPr id="527" name="Google Shape;527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graphicFrame>
        <p:nvGraphicFramePr>
          <p:cNvPr id="533" name="Google Shape;533;p44"/>
          <p:cNvGraphicFramePr/>
          <p:nvPr>
            <p:extLst>
              <p:ext uri="{D42A27DB-BD31-4B8C-83A1-F6EECF244321}">
                <p14:modId xmlns:p14="http://schemas.microsoft.com/office/powerpoint/2010/main" val="172601910"/>
              </p:ext>
            </p:extLst>
          </p:nvPr>
        </p:nvGraphicFramePr>
        <p:xfrm>
          <a:off x="493438" y="345513"/>
          <a:ext cx="8095450" cy="4467710"/>
        </p:xfrm>
        <a:graphic>
          <a:graphicData uri="http://schemas.openxmlformats.org/drawingml/2006/table">
            <a:tbl>
              <a:tblPr>
                <a:noFill/>
                <a:tableStyleId>{BFAF727F-9974-4104-A0C8-B657EBABF8D1}</a:tableStyleId>
              </a:tblPr>
              <a:tblGrid>
                <a:gridCol w="22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4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Methods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W/O Description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W/ Description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Training (75%)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Test (25%)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Training(75%)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Test(25%)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highlight>
                            <a:srgbClr val="FFFF00"/>
                          </a:highlight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KNN</a:t>
                      </a:r>
                      <a:r>
                        <a:rPr lang="zh-TW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 </a:t>
                      </a:r>
                      <a:r>
                        <a:rPr lang="zh-TW" b="1">
                          <a:solidFill>
                            <a:srgbClr val="000000"/>
                          </a:solidFill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(Benchmark)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53.82%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30.83%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54.03%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31.34%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Logistic Regression using PyStan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38.65%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37.51%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35.64%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30.78%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Logistic Regression using Sklearn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41.3%</a:t>
                      </a:r>
                      <a:endParaRPr dirty="0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38.8%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42.9%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39.0%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Naïve Bayes</a:t>
                      </a:r>
                      <a:endParaRPr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35.4%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36.2%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36.9%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36.1%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Gaussian Process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35.67% ( 6hr)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35.50% 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31.92%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31.44%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Bagging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            82.81  %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         39.85%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       99.99%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        43.45%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Random Forest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78.96%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40.76%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99.99%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46.01%</a:t>
                      </a:r>
                      <a:endParaRPr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Xgboost</a:t>
                      </a:r>
                      <a:endParaRPr b="1"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60.43%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40.78%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60.07%</a:t>
                      </a:r>
                      <a:endParaRPr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+mj-lt"/>
                          <a:ea typeface="Quattrocento Sans"/>
                          <a:cs typeface="Quattrocento Sans"/>
                          <a:sym typeface="Quattrocento Sans"/>
                        </a:rPr>
                        <a:t>42.41%</a:t>
                      </a:r>
                      <a:endParaRPr dirty="0">
                        <a:solidFill>
                          <a:srgbClr val="000000"/>
                        </a:solidFill>
                        <a:latin typeface="+mj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+mj-lt"/>
                <a:ea typeface="Arial"/>
                <a:cs typeface="Arial"/>
                <a:sym typeface="Arial"/>
              </a:rPr>
              <a:t>Other Findings &amp; Comparisons</a:t>
            </a:r>
            <a:endParaRPr b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+mj-lt"/>
              </a:rPr>
              <a:t>25</a:t>
            </a:fld>
            <a:endParaRPr>
              <a:latin typeface="+mj-lt"/>
            </a:endParaRPr>
          </a:p>
        </p:txBody>
      </p:sp>
      <p:graphicFrame>
        <p:nvGraphicFramePr>
          <p:cNvPr id="540" name="Google Shape;540;p45"/>
          <p:cNvGraphicFramePr/>
          <p:nvPr>
            <p:extLst>
              <p:ext uri="{D42A27DB-BD31-4B8C-83A1-F6EECF244321}">
                <p14:modId xmlns:p14="http://schemas.microsoft.com/office/powerpoint/2010/main" val="136832823"/>
              </p:ext>
            </p:extLst>
          </p:nvPr>
        </p:nvGraphicFramePr>
        <p:xfrm>
          <a:off x="1103650" y="1750925"/>
          <a:ext cx="6189525" cy="1719800"/>
        </p:xfrm>
        <a:graphic>
          <a:graphicData uri="http://schemas.openxmlformats.org/drawingml/2006/table">
            <a:tbl>
              <a:tblPr>
                <a:noFill/>
                <a:tableStyleId>{BFAF727F-9974-4104-A0C8-B657EBABF8D1}</a:tableStyleId>
              </a:tblPr>
              <a:tblGrid>
                <a:gridCol w="14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Regression using Pystan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Regression using Sklearn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Optimization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 Bayesian statistical inference with MCMC sampling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solver : str, {‘newton-cg’, ‘lbfgs’, ‘liblinear’, ‘sag’, ‘saga’}, optional (default=’liblinear’).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Other Findings &amp; Comparisons - </a:t>
            </a:r>
            <a:r>
              <a:rPr lang="zh-TW" sz="1800" b="0">
                <a:latin typeface="Arial"/>
                <a:ea typeface="Arial"/>
                <a:cs typeface="Arial"/>
                <a:sym typeface="Arial"/>
              </a:rPr>
              <a:t>Tree based model</a:t>
            </a:r>
            <a:endParaRPr sz="1800"/>
          </a:p>
        </p:txBody>
      </p:sp>
      <p:sp>
        <p:nvSpPr>
          <p:cNvPr id="546" name="Google Shape;54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+mj-lt"/>
              </a:rPr>
              <a:t>Xgboost</a:t>
            </a:r>
            <a:endParaRPr dirty="0">
              <a:latin typeface="+mj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+mj-lt"/>
              </a:rPr>
              <a:t>Popular on Kaggle</a:t>
            </a:r>
            <a:endParaRPr dirty="0">
              <a:latin typeface="+mj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+mj-lt"/>
              </a:rPr>
              <a:t>Based on gradient boosting</a:t>
            </a:r>
            <a:endParaRPr dirty="0">
              <a:latin typeface="+mj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+mj-lt"/>
              </a:rPr>
              <a:t>Regularization term</a:t>
            </a:r>
            <a:endParaRPr dirty="0">
              <a:latin typeface="+mj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+mj-lt"/>
              </a:rPr>
              <a:t>Support parallel computation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+mj-lt"/>
              </a:rPr>
              <a:t>Feature importance</a:t>
            </a:r>
            <a:endParaRPr dirty="0">
              <a:latin typeface="+mj-l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+mj-lt"/>
              </a:rPr>
              <a:t>description feature has high importance</a:t>
            </a:r>
            <a:endParaRPr dirty="0">
              <a:latin typeface="+mj-lt"/>
            </a:endParaRPr>
          </a:p>
        </p:txBody>
      </p:sp>
      <p:sp>
        <p:nvSpPr>
          <p:cNvPr id="547" name="Google Shape;547;p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pic>
        <p:nvPicPr>
          <p:cNvPr id="548" name="Google Shape;5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649" y="961125"/>
            <a:ext cx="3527450" cy="3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 Tunning</a:t>
            </a:r>
            <a:endParaRPr sz="3200"/>
          </a:p>
        </p:txBody>
      </p:sp>
      <p:sp>
        <p:nvSpPr>
          <p:cNvPr id="554" name="Google Shape;554;p47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6898679" y="1890725"/>
            <a:ext cx="1882790" cy="2750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Titillium Web"/>
              </a:rPr>
              <a:t>5</a:t>
            </a:r>
          </a:p>
        </p:txBody>
      </p:sp>
      <p:sp>
        <p:nvSpPr>
          <p:cNvPr id="557" name="Google Shape;557;p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  <p:pic>
        <p:nvPicPr>
          <p:cNvPr id="564" name="Google Shape;5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663" y="1727000"/>
            <a:ext cx="3847627" cy="224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76" y="1787250"/>
            <a:ext cx="3471425" cy="2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8"/>
          <p:cNvSpPr txBox="1"/>
          <p:nvPr/>
        </p:nvSpPr>
        <p:spPr>
          <a:xfrm>
            <a:off x="6231825" y="1256700"/>
            <a:ext cx="1140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  <a:ea typeface="Lato"/>
                <a:cs typeface="Lato"/>
                <a:sym typeface="Lato"/>
              </a:rPr>
              <a:t>max_depth</a:t>
            </a: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1321525" y="1256700"/>
            <a:ext cx="12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  <a:ea typeface="Lato"/>
                <a:cs typeface="Lato"/>
                <a:sym typeface="Lato"/>
              </a:rPr>
              <a:t>n_estimators</a:t>
            </a: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75" name="Google Shape;575;p49"/>
          <p:cNvSpPr/>
          <p:nvPr/>
        </p:nvSpPr>
        <p:spPr>
          <a:xfrm>
            <a:off x="6898679" y="1890725"/>
            <a:ext cx="2026046" cy="27996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Titillium Web"/>
              </a:rPr>
              <a:t>6</a:t>
            </a:r>
          </a:p>
        </p:txBody>
      </p:sp>
      <p:sp>
        <p:nvSpPr>
          <p:cNvPr id="576" name="Google Shape;576;p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Problems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Titillium Web"/>
              </a:rPr>
              <a:t>1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Use K-fold Cross-Validation and get more data to avoid overfitting problem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Implement sentiment analysis  on description data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Models might require updates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Build recommendation system based on the model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583" name="Google Shape;583;p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/>
          <p:nvPr/>
        </p:nvSpPr>
        <p:spPr>
          <a:xfrm>
            <a:off x="-64375" y="-25"/>
            <a:ext cx="38214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08" name="Google Shape;308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+mj-lt"/>
              </a:rPr>
              <a:t>4</a:t>
            </a:fld>
            <a:endParaRPr>
              <a:latin typeface="+mj-lt"/>
            </a:endParaRPr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l="17906" r="16455"/>
          <a:stretch/>
        </p:blipFill>
        <p:spPr>
          <a:xfrm>
            <a:off x="312163" y="1087175"/>
            <a:ext cx="3041874" cy="30895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20"/>
          <p:cNvSpPr txBox="1"/>
          <p:nvPr/>
        </p:nvSpPr>
        <p:spPr>
          <a:xfrm>
            <a:off x="3645900" y="951775"/>
            <a:ext cx="8778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1" dirty="0">
                <a:latin typeface="+mj-lt"/>
                <a:ea typeface="Roboto"/>
                <a:cs typeface="Roboto"/>
                <a:sym typeface="Roboto"/>
              </a:rPr>
              <a:t>Problem</a:t>
            </a:r>
            <a:endParaRPr sz="1200" b="1" i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3645900" y="2292325"/>
            <a:ext cx="8778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1" dirty="0">
                <a:latin typeface="+mj-lt"/>
                <a:ea typeface="Roboto"/>
                <a:cs typeface="Roboto"/>
                <a:sym typeface="Roboto"/>
              </a:rPr>
              <a:t>Strategy</a:t>
            </a:r>
            <a:endParaRPr sz="1200" b="1" i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3645900" y="3899050"/>
            <a:ext cx="8778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i="1" dirty="0">
                <a:latin typeface="+mj-lt"/>
                <a:ea typeface="Roboto"/>
                <a:cs typeface="Roboto"/>
                <a:sym typeface="Roboto"/>
              </a:rPr>
              <a:t>Goal</a:t>
            </a:r>
            <a:endParaRPr b="1" i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4698025" y="951775"/>
            <a:ext cx="363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+mj-lt"/>
              </a:rPr>
              <a:t>Adoption efficiency of stray pets </a:t>
            </a:r>
            <a:endParaRPr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body" idx="4294967295"/>
          </p:nvPr>
        </p:nvSpPr>
        <p:spPr>
          <a:xfrm>
            <a:off x="4698025" y="3632875"/>
            <a:ext cx="43758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Improve adoption rate.</a:t>
            </a:r>
            <a:endParaRPr sz="140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Assist in the allocation of shelter resources.</a:t>
            </a:r>
            <a:endParaRPr sz="140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Solve the problem of excessive stray pets in shelters.</a:t>
            </a:r>
            <a:endParaRPr sz="1400">
              <a:solidFill>
                <a:srgbClr val="0000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698025" y="2292325"/>
            <a:ext cx="363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+mj-lt"/>
              </a:rPr>
              <a:t>Predict adoption speed</a:t>
            </a:r>
            <a:endParaRPr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chemeClr val="accent1"/>
                </a:solidFill>
                <a:latin typeface="+mj-lt"/>
              </a:rPr>
              <a:t>5</a:t>
            </a:fld>
            <a:endParaRPr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338975" y="925250"/>
            <a:ext cx="2628925" cy="3416400"/>
            <a:chOff x="431925" y="1304875"/>
            <a:chExt cx="2628925" cy="3416400"/>
          </a:xfrm>
        </p:grpSpPr>
        <p:grpSp>
          <p:nvGrpSpPr>
            <p:cNvPr id="322" name="Google Shape;322;p21"/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323" name="Google Shape;323;p21"/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25" name="Google Shape;325;p21"/>
            <p:cNvSpPr txBox="1"/>
            <p:nvPr/>
          </p:nvSpPr>
          <p:spPr>
            <a:xfrm>
              <a:off x="431925" y="1304875"/>
              <a:ext cx="2628900" cy="4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Statistical Learning Goal</a:t>
              </a:r>
              <a:r>
                <a:rPr lang="zh-TW" sz="1600" b="1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 </a:t>
              </a:r>
              <a:endParaRPr sz="1600" b="1"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rgbClr val="FFFFFF"/>
                  </a:highlight>
                  <a:latin typeface="+mj-lt"/>
                  <a:ea typeface="Open Sans"/>
                  <a:cs typeface="Open Sans"/>
                  <a:sym typeface="Open Sans"/>
                </a:rPr>
                <a:t>Predicting</a:t>
              </a:r>
              <a:r>
                <a:rPr lang="zh-TW" dirty="0">
                  <a:solidFill>
                    <a:schemeClr val="accent1"/>
                  </a:solidFill>
                  <a:highlight>
                    <a:srgbClr val="FFFFFF"/>
                  </a:highlight>
                  <a:latin typeface="+mj-lt"/>
                  <a:ea typeface="Open Sans"/>
                  <a:cs typeface="Open Sans"/>
                  <a:sym typeface="Open Sans"/>
                </a:rPr>
                <a:t> the probability of AdoptionSpeed</a:t>
              </a:r>
              <a:endParaRPr sz="1200" i="1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rgbClr val="FFFFFF"/>
                  </a:highlight>
                  <a:latin typeface="+mj-lt"/>
                  <a:ea typeface="Open Sans"/>
                  <a:cs typeface="Open Sans"/>
                  <a:sym typeface="Open Sans"/>
                </a:rPr>
                <a:t>Classification</a:t>
              </a:r>
              <a:r>
                <a:rPr lang="zh-TW" dirty="0">
                  <a:solidFill>
                    <a:schemeClr val="accent1"/>
                  </a:solidFill>
                  <a:highlight>
                    <a:srgbClr val="FFFFFF"/>
                  </a:highlight>
                  <a:latin typeface="+mj-lt"/>
                  <a:ea typeface="Open Sans"/>
                  <a:cs typeface="Open Sans"/>
                  <a:sym typeface="Open Sans"/>
                </a:rPr>
                <a:t> </a:t>
              </a:r>
              <a:endParaRPr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500"/>
                </a:spcAft>
                <a:buNone/>
              </a:pPr>
              <a:r>
                <a:rPr lang="zh-TW" dirty="0">
                  <a:solidFill>
                    <a:schemeClr val="accent1"/>
                  </a:solidFill>
                  <a:highlight>
                    <a:srgbClr val="FFFFFF"/>
                  </a:highlight>
                  <a:latin typeface="+mj-lt"/>
                  <a:ea typeface="Open Sans"/>
                  <a:cs typeface="Open Sans"/>
                  <a:sym typeface="Open Sans"/>
                </a:rPr>
                <a:t>Supervised Learning</a:t>
              </a:r>
              <a:endParaRPr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7" name="Google Shape;327;p21"/>
          <p:cNvGrpSpPr/>
          <p:nvPr/>
        </p:nvGrpSpPr>
        <p:grpSpPr>
          <a:xfrm>
            <a:off x="3255750" y="925250"/>
            <a:ext cx="2632500" cy="3416400"/>
            <a:chOff x="431925" y="1304875"/>
            <a:chExt cx="2632500" cy="3416400"/>
          </a:xfrm>
        </p:grpSpPr>
        <p:grpSp>
          <p:nvGrpSpPr>
            <p:cNvPr id="328" name="Google Shape;328;p21"/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329" name="Google Shape;329;p21"/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31" name="Google Shape;331;p21"/>
            <p:cNvSpPr txBox="1"/>
            <p:nvPr/>
          </p:nvSpPr>
          <p:spPr>
            <a:xfrm>
              <a:off x="431925" y="1304875"/>
              <a:ext cx="2632500" cy="4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Data Description</a:t>
              </a:r>
              <a:endParaRPr b="1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chemeClr val="lt1"/>
                  </a:highlight>
                  <a:latin typeface="+mj-lt"/>
                  <a:ea typeface="Open Sans"/>
                  <a:cs typeface="Open Sans"/>
                  <a:sym typeface="Open Sans"/>
                </a:rPr>
                <a:t>Rows: 14993</a:t>
              </a: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chemeClr val="lt1"/>
                  </a:highlight>
                  <a:latin typeface="+mj-lt"/>
                  <a:ea typeface="Open Sans"/>
                  <a:cs typeface="Open Sans"/>
                  <a:sym typeface="Open Sans"/>
                </a:rPr>
                <a:t>Categorical : 18</a:t>
              </a: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chemeClr val="lt1"/>
                  </a:highlight>
                  <a:latin typeface="+mj-lt"/>
                  <a:ea typeface="Open Sans"/>
                  <a:cs typeface="Open Sans"/>
                  <a:sym typeface="Open Sans"/>
                </a:rPr>
                <a:t>Numerical : 5</a:t>
              </a: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chemeClr val="lt1"/>
                  </a:highlight>
                  <a:latin typeface="+mj-lt"/>
                  <a:ea typeface="Open Sans"/>
                  <a:cs typeface="Open Sans"/>
                  <a:sym typeface="Open Sans"/>
                </a:rPr>
                <a:t>Text: 1</a:t>
              </a: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zh-TW" b="1" i="1" dirty="0">
                  <a:solidFill>
                    <a:schemeClr val="accent1"/>
                  </a:solidFill>
                  <a:highlight>
                    <a:schemeClr val="lt1"/>
                  </a:highlight>
                  <a:latin typeface="+mj-lt"/>
                  <a:ea typeface="Open Sans"/>
                  <a:cs typeface="Open Sans"/>
                  <a:sym typeface="Open Sans"/>
                </a:rPr>
                <a:t>Outcome variable</a:t>
              </a: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zh-TW" dirty="0">
                  <a:solidFill>
                    <a:schemeClr val="accent1"/>
                  </a:solidFill>
                  <a:highlight>
                    <a:schemeClr val="lt1"/>
                  </a:highlight>
                  <a:latin typeface="+mj-lt"/>
                  <a:ea typeface="Open Sans"/>
                  <a:cs typeface="Open Sans"/>
                  <a:sym typeface="Open Sans"/>
                </a:rPr>
                <a:t>AdoptionSpeed</a:t>
              </a:r>
              <a:endParaRPr b="1" i="1" dirty="0">
                <a:solidFill>
                  <a:schemeClr val="accent1"/>
                </a:solidFill>
                <a:highlight>
                  <a:schemeClr val="lt1"/>
                </a:highlight>
                <a:latin typeface="+mj-lt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500"/>
                </a:spcAft>
                <a:buNone/>
              </a:pPr>
              <a:endParaRPr b="1" i="1" dirty="0">
                <a:solidFill>
                  <a:schemeClr val="accent1"/>
                </a:solidFill>
                <a:highlight>
                  <a:srgbClr val="FFFFFF"/>
                </a:highlight>
                <a:latin typeface="+mj-lt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6172525" y="925250"/>
            <a:ext cx="2632500" cy="3416400"/>
            <a:chOff x="431925" y="1304875"/>
            <a:chExt cx="2632500" cy="3416400"/>
          </a:xfrm>
        </p:grpSpPr>
        <p:grpSp>
          <p:nvGrpSpPr>
            <p:cNvPr id="334" name="Google Shape;334;p21"/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335" name="Google Shape;335;p21"/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37" name="Google Shape;337;p21"/>
            <p:cNvSpPr txBox="1"/>
            <p:nvPr/>
          </p:nvSpPr>
          <p:spPr>
            <a:xfrm>
              <a:off x="431925" y="1304875"/>
              <a:ext cx="2632500" cy="4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Methods</a:t>
              </a:r>
              <a:endParaRPr b="1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1"/>
            <p:cNvSpPr txBox="1"/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1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Classification</a:t>
              </a:r>
              <a:endParaRPr sz="1300" b="1"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KNN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Logistic regression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Naïve Bayes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Guassian Process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Bagging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Random Forest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Open Sans"/>
                <a:buChar char="-"/>
              </a:pPr>
              <a:r>
                <a:rPr lang="zh-TW" dirty="0">
                  <a:solidFill>
                    <a:schemeClr val="accent1"/>
                  </a:solidFill>
                  <a:latin typeface="+mj-lt"/>
                  <a:ea typeface="Open Sans"/>
                  <a:cs typeface="Open Sans"/>
                  <a:sym typeface="Open Sans"/>
                </a:rPr>
                <a:t>XGboost</a:t>
              </a:r>
              <a:endParaRPr dirty="0">
                <a:solidFill>
                  <a:schemeClr val="accent1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Explore Data Analysis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Titillium Web"/>
              </a:rPr>
              <a:t>2</a:t>
            </a:r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Data type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Continuous : 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Age, Quantity</a:t>
            </a:r>
            <a:r>
              <a:rPr lang="zh-TW" sz="2400"/>
              <a:t>, </a:t>
            </a: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PhotoAmt, VideoAmt, Fee,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state_gdp, state_population(Derived variable)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Discrete:</a:t>
            </a:r>
            <a:endParaRPr sz="3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Most variables are discrete type.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Adoption Speed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25" y="1059150"/>
            <a:ext cx="5450100" cy="38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3625" y="914521"/>
            <a:ext cx="9144002" cy="371040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>
                <a:latin typeface="Arial"/>
                <a:ea typeface="Arial"/>
                <a:cs typeface="Arial"/>
                <a:sym typeface="Arial"/>
              </a:rPr>
              <a:t>EDA- Name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 txBox="1">
            <a:spLocks noGrp="1"/>
          </p:cNvSpPr>
          <p:nvPr>
            <p:ph type="body" idx="1"/>
          </p:nvPr>
        </p:nvSpPr>
        <p:spPr>
          <a:xfrm>
            <a:off x="-92350" y="1208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1741575" y="4271175"/>
            <a:ext cx="691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Dog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6590275" y="4271175"/>
            <a:ext cx="691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Cat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1437</Words>
  <Application>Microsoft Office PowerPoint</Application>
  <PresentationFormat>如螢幕大小 (16:9)</PresentationFormat>
  <Paragraphs>244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1" baseType="lpstr">
      <vt:lpstr>Lato</vt:lpstr>
      <vt:lpstr>Open Sans</vt:lpstr>
      <vt:lpstr>Playfair Display</vt:lpstr>
      <vt:lpstr>Quattrocento Sans</vt:lpstr>
      <vt:lpstr>Roboto</vt:lpstr>
      <vt:lpstr>Titillium Web</vt:lpstr>
      <vt:lpstr>Titillium Web ExtraLight</vt:lpstr>
      <vt:lpstr>Microsoft JhengHei</vt:lpstr>
      <vt:lpstr>Arial</vt:lpstr>
      <vt:lpstr>Georgia</vt:lpstr>
      <vt:lpstr>Coral</vt:lpstr>
      <vt:lpstr>PetFinder   </vt:lpstr>
      <vt:lpstr>PowerPoint 簡報</vt:lpstr>
      <vt:lpstr>Problems</vt:lpstr>
      <vt:lpstr>PowerPoint 簡報</vt:lpstr>
      <vt:lpstr>PowerPoint 簡報</vt:lpstr>
      <vt:lpstr>Explore Data Analysis</vt:lpstr>
      <vt:lpstr>Data type</vt:lpstr>
      <vt:lpstr>EDA- Adoption Speed</vt:lpstr>
      <vt:lpstr>EDA- Name</vt:lpstr>
      <vt:lpstr>EDA- Type, Gender</vt:lpstr>
      <vt:lpstr>EDA- MaturitySize, Health</vt:lpstr>
      <vt:lpstr>EDA- State</vt:lpstr>
      <vt:lpstr>EDA- Age, VideoAmt</vt:lpstr>
      <vt:lpstr>EDA- Correlation</vt:lpstr>
      <vt:lpstr>EDA- Description</vt:lpstr>
      <vt:lpstr>Data Pre-processing</vt:lpstr>
      <vt:lpstr>Categorical &amp; Numerical</vt:lpstr>
      <vt:lpstr>Age</vt:lpstr>
      <vt:lpstr>Description</vt:lpstr>
      <vt:lpstr>TF-IDF, TruncatedSVD </vt:lpstr>
      <vt:lpstr>Description Length </vt:lpstr>
      <vt:lpstr>Description Features </vt:lpstr>
      <vt:lpstr>Methods &amp; Evaluation</vt:lpstr>
      <vt:lpstr>PowerPoint 簡報</vt:lpstr>
      <vt:lpstr>Other Findings &amp; Comparisons  </vt:lpstr>
      <vt:lpstr>Other Findings &amp; Comparisons - Tree based model</vt:lpstr>
      <vt:lpstr>Model Tunning</vt:lpstr>
      <vt:lpstr>Random Forest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PetFinder</dc:title>
  <dc:creator>POPO</dc:creator>
  <cp:lastModifiedBy>POPO</cp:lastModifiedBy>
  <cp:revision>5</cp:revision>
  <dcterms:modified xsi:type="dcterms:W3CDTF">2019-09-26T12:41:31Z</dcterms:modified>
</cp:coreProperties>
</file>