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391" r:id="rId10"/>
    <p:sldId id="392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284" r:id="rId41"/>
    <p:sldId id="294" r:id="rId42"/>
    <p:sldId id="295" r:id="rId43"/>
    <p:sldId id="296" r:id="rId44"/>
    <p:sldId id="297" r:id="rId45"/>
    <p:sldId id="356" r:id="rId46"/>
    <p:sldId id="357" r:id="rId47"/>
    <p:sldId id="358" r:id="rId48"/>
    <p:sldId id="359" r:id="rId49"/>
    <p:sldId id="299" r:id="rId50"/>
    <p:sldId id="301" r:id="rId51"/>
    <p:sldId id="300" r:id="rId52"/>
    <p:sldId id="302" r:id="rId53"/>
    <p:sldId id="303" r:id="rId54"/>
    <p:sldId id="304" r:id="rId55"/>
    <p:sldId id="305" r:id="rId56"/>
    <p:sldId id="354" r:id="rId57"/>
    <p:sldId id="395" r:id="rId58"/>
    <p:sldId id="396" r:id="rId59"/>
    <p:sldId id="286" r:id="rId60"/>
    <p:sldId id="290" r:id="rId61"/>
    <p:sldId id="291" r:id="rId62"/>
    <p:sldId id="292" r:id="rId63"/>
    <p:sldId id="266" r:id="rId64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2018/10/23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2018/10/23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记录下这个程序表然后以设计师选择的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）来产生代码。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5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CA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用例图，类图，对象图，构件图，部署图，</a:t>
            </a:r>
            <a:endParaRPr lang="en-US" altLang="zh-CN" sz="1200" dirty="0" smtClean="0"/>
          </a:p>
          <a:p>
            <a:r>
              <a:rPr lang="zh-CN" altLang="en-US" sz="1200" dirty="0" smtClean="0"/>
              <a:t>状态图，活动图，顺序图，协作图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32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在模具形状里找到自己所需要的形状，点击左键不松，拖到绘图区域，松开左键即会形成一个自己所需要的形状；选中图形，将鼠标放在图形右下角，拖动即可改变大小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9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1287463" y="139382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130" y="2028825"/>
            <a:ext cx="8514715" cy="279971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的三位创始人分别是谁？</a:t>
            </a:r>
          </a:p>
        </p:txBody>
      </p:sp>
    </p:spTree>
    <p:extLst>
      <p:ext uri="{BB962C8B-B14F-4D97-AF65-F5344CB8AC3E}">
        <p14:creationId xmlns:p14="http://schemas.microsoft.com/office/powerpoint/2010/main" val="2048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4157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7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360488" y="1113790"/>
            <a:ext cx="972820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802448" y="1505585"/>
            <a:ext cx="7158037" cy="4677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作为优秀的建模工具，能方便地画出这些图。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000" b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接下来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，我将用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版的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具体讲解如何用</a:t>
            </a:r>
          </a:p>
          <a:p>
            <a:pPr eaLnBrk="0" hangingPunct="0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工具画出它们。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当然，首先我们要先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rational rose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这个工具。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FAK~N63YA`SR7JI26AI}F_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05585"/>
            <a:ext cx="3166110" cy="6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465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后，出现如下选择框：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4175" y="1543050"/>
            <a:ext cx="5364480" cy="2676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一般选择默认的</a:t>
            </a:r>
            <a:r>
              <a: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J2EE</a:t>
            </a:r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就行了</a:t>
            </a:r>
          </a:p>
          <a:p>
            <a:pPr algn="l" eaLnBrk="0" hangingPunct="0"/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：J2EE是一套全然不同于传统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应用开发的技术架构，包含许多组件，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主要可简化且规范应用系统的开发与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部署，进而提高可移植性、安全与</a:t>
            </a:r>
          </a:p>
          <a:p>
            <a:pPr algn="l" eaLnBrk="0" hangingPunct="0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再用价值。</a:t>
            </a:r>
          </a:p>
        </p:txBody>
      </p:sp>
      <p:pic>
        <p:nvPicPr>
          <p:cNvPr id="7" name="图片 6" descr="3CS9Y3J2IP(H]ZZA9[SP_F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5" y="1543050"/>
            <a:ext cx="5161915" cy="43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12838" y="897890"/>
            <a:ext cx="457898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J2EE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后，经过一系列的迷之进度加载。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可以看到界面如下所示：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4825" y="2049780"/>
            <a:ext cx="507238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自动创建了三个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包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分别是</a:t>
            </a:r>
            <a:r>
              <a:rPr lang="zh-CN" altLang="en-US" sz="2400" b="1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javax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400" b="1">
                <a:solidFill>
                  <a:schemeClr val="accent5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Java包包括java的一些基本的类。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javax包包括java的扩展类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例如swing和servlet等等。</a:t>
            </a:r>
          </a:p>
          <a:p>
            <a:pPr algn="l" eaLnBrk="0" hangingPunct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org包包括CORBA的东西。</a:t>
            </a:r>
          </a:p>
          <a:p>
            <a:pPr algn="l"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0" hangingPunct="0"/>
            <a:endParaRPr lang="zh-CN" altLang="en-US" sz="24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0P8`I)N$8`HA0({ZS_$N%]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1543050"/>
            <a:ext cx="5620385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047750"/>
            <a:ext cx="2711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我们先了解一下这个面板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34175" y="1543050"/>
            <a:ext cx="4983480" cy="28613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它主要有以下几个主要部分组成：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用于在模型中迅速漫游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文档工具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：用于查看或更新模型元素的文档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用于迅速访问常用的命令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框图窗口：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用于显示和编辑一个或几个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框图</a:t>
            </a: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用于查看错误信息和报告各个命令的结果</a:t>
            </a:r>
          </a:p>
          <a:p>
            <a:pPr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是不是有点像编程工具呢？</a:t>
            </a:r>
          </a:p>
        </p:txBody>
      </p:sp>
      <p:pic>
        <p:nvPicPr>
          <p:cNvPr id="26628" name="图片 2" descr="FCO6II%H}SE%1C}8MSDLK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469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71308" y="937260"/>
            <a:ext cx="6200775" cy="1906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从用例图中我们可以看到系统干什么，与谁交互。与系统交互的参与者可以是人，也可以是其他系统或实体。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8200" y="2047875"/>
            <a:ext cx="4979670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第一步：创建用例图（如图）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在浏览器内的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视图中双击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新的空白用例图就被创建了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我们可以再新建一个包，通过右击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视图右键选择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3792220"/>
            <a:ext cx="6583680" cy="1845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一个系统的多个用例图可以用包的</a:t>
            </a:r>
          </a:p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形式来组织和管理</a:t>
            </a:r>
          </a:p>
          <a:p>
            <a:pPr eaLnBrk="0" hangingPunct="0"/>
            <a:endParaRPr lang="zh-CN" altLang="en-US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系统总的用例一般画在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543050"/>
            <a:ext cx="113919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第二步：建立参与者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actor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（按钮图标见上方）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键入参与者的名称</a:t>
            </a:r>
          </a:p>
          <a:p>
            <a:pPr eaLnBrk="0" hangingPunct="0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我们还可以通过双击参与者</a:t>
            </a: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符号的形式对参与者进行</a:t>
            </a:r>
          </a:p>
          <a:p>
            <a:pPr eaLnBrk="0" hangingPunct="0"/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简要的说明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0" y="1543050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PN%4HEAW8VG7XF($5JPO6C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826135"/>
            <a:ext cx="1213485" cy="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6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6050" y="1432560"/>
            <a:ext cx="6200775" cy="3507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第三步：创建用例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（图标见右）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键入用例的名称（如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我们仍然可以通过双击用例符号的形式</a:t>
            </a:r>
          </a:p>
          <a:p>
            <a:pPr eaLnBrk="0" hangingPunct="0"/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对用例进行简要的说明（如图）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3" y="1432560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3FQ]C}9J[WK8`C$A0}_U}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780" y="1122045"/>
            <a:ext cx="1233170" cy="8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884988" y="1542733"/>
            <a:ext cx="62007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第四步：记录参与者与用例之间的关系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工具栏中选择关联关系箭头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将光标首先定位在用例图的参与者上，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单机鼠标左键并将光标移动到用例符号上。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形成连接。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8247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第五步：增加泛化关系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比如说，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支付方式类与现金支付、银行卡支付等子类间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就是泛化关系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泛化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generalization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既可以从子用例拖向父用例，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也可以从子参与者拖向父参与者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简要说明关系执行同上述类似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IA$ET~MP)(]23G%~LNGA)2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0" y="3573780"/>
            <a:ext cx="88709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5198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5510" y="1910715"/>
            <a:ext cx="7522210" cy="41541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泛化的英文是什么？泛化是什么意思？</a:t>
            </a:r>
          </a:p>
        </p:txBody>
      </p:sp>
    </p:spTree>
    <p:extLst>
      <p:ext uri="{BB962C8B-B14F-4D97-AF65-F5344CB8AC3E}">
        <p14:creationId xmlns:p14="http://schemas.microsoft.com/office/powerpoint/2010/main" val="23206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902970"/>
            <a:ext cx="6200775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活动图显示了从活动到活动的流。可以在分析系统业务时来演示业务流，或在收集系统需求的时候显示一个用例中的事件流。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7883" y="2705100"/>
            <a:ext cx="475488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第一步：创建活动图（如图）</a:t>
            </a: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在浏览器内中右键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</a:p>
          <a:p>
            <a:pPr algn="l"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可以在浏览器中选中某个用例然后再右击选择</a:t>
            </a:r>
          </a:p>
          <a:p>
            <a:pPr algn="l"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81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第二步：增加泳道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泳道：框图里的竖线，包含特定人员或组织要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进行的所有活动。每个泳道对应一个人员或组织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swimlane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按钮，单击框图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即可增加泳道。用人员或组织名命名即可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工具栏没有对应按钮怎么办？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右击「Rational Rose 工具栏」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选中「Customize」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在弹出的「自定义工具栏」对话框中选中相应符号，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点击添加，然后关闭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5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(NH~94)B2)%NXSA}6S65Q5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495" y="753745"/>
            <a:ext cx="1238885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21158" y="1966913"/>
            <a:ext cx="62007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第三步：增加活动并设置活动的顺序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按钮，单击活动图增加活动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并命名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transition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按钮，把箭头从一个活动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拖到另一个活动，即可设置活动顺序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1328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462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第四步：增加同步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synchronization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按钮，单击活动图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增加同步棒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画出从活动到同步棒的交接箭头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（表示之后开始并行处理）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画出从同步棒到可并行发生的活动之间的交接箭头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创建另一个同步棒表示并行处理的结束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画出从可并行活动到最后同步棒之间的交接箭头，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表示完成所有这些活动之后，结束并行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第五步：增加决策点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工具栏中选择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decision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按钮，单击框图增加决策点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拖动决策到决策之后可能发生活动的交接线，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双击交接。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detail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可写入决策条件。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15714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962660"/>
            <a:ext cx="62007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建立类图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类图显示系统中类和类之间的交互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694488" y="1724025"/>
            <a:ext cx="562991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第一步：创建类图（如图）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有几种方法可以创建类。我们这里选择基本的方法。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浏览器里选择包右击选择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创建一个类。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02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42113" y="1223963"/>
            <a:ext cx="620077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第二步：创建方法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operation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输入方法的名字，创建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第三步：创建属性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输入属性的名字，创建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37475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2487613" y="957263"/>
            <a:ext cx="620077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第四步：创建类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右击浏览器内的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logical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使用快捷菜单中的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attribute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把浏览器里的类拉到类图里就行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3" y="224059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333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如果是关联关系，双击工具栏中的关联关系。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6507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914083" y="954405"/>
            <a:ext cx="620077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建立序列图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序列图显示用例中的功能流程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4488" y="1724025"/>
            <a:ext cx="5459730" cy="28613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第一步：创建序列图（如图）</a:t>
            </a:r>
          </a:p>
          <a:p>
            <a:pPr eaLnBrk="0" hangingPunct="0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logic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视图中右击选择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sequence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创建一张空白序列图。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也可以在浏览器中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use 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视图中选择某个用例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sequence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</a:t>
            </a:r>
          </a:p>
          <a:p>
            <a:pPr eaLnBrk="0" hangingPunct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 diagram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来创建用例图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91160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第二步：序列图中放置参与者和对象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每个对象代表了某个类的某一实例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把用例图中目标用例涉及的所有参与者都拖到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序列图中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按钮，创建新的类的对象。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单击该对象，在淡出的对话框里的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里确定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该对象所属的类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给该对象命名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51402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279968"/>
            <a:ext cx="62007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第三步：说明对象之间的消息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message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单击启动消息的参与者或对象，把消息拖到目标对象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或参与者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给该消息命名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78535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1000125"/>
            <a:ext cx="62007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建立协作图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协作图的创建，以及协作图中放置参与者和对象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类似。只不过对象之间的链接有所不同。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176463"/>
            <a:ext cx="448691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：协作图增加对象链接（图左）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link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单击要链接的参与者或对象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将对象链接拖动到要链接的参与者或对象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对应的工具来添加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680" y="4310380"/>
            <a:ext cx="493331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：加进消息（图右）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选择工具栏中的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message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revrese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link message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单击要放消息的对象链接添加</a:t>
            </a:r>
          </a:p>
          <a:p>
            <a:pPr eaLnBrk="0" hangingPunct="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双击消息在弹出的对话框中命名消息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当然，还有自反链接之类的链接可供选择</a:t>
            </a:r>
          </a:p>
        </p:txBody>
      </p:sp>
    </p:spTree>
    <p:extLst>
      <p:ext uri="{BB962C8B-B14F-4D97-AF65-F5344CB8AC3E}">
        <p14:creationId xmlns:p14="http://schemas.microsoft.com/office/powerpoint/2010/main" val="647901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13" y="4032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由类图导出Java代码框架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070293" y="1284605"/>
            <a:ext cx="71564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检查类图是否出错误（选择类图右击syntax check）Tools-&gt;Options-&gt;Nation，将Defaut下边的下拉框选择为Java（其他语言选相应的即可）；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Tools-&gt;J2EE/Java-&gt;Projects Specificaton        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选择你要生成的路径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之后确定即可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021523"/>
            <a:ext cx="62007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XISN5{WQZ))MC5Z@AZPF69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60" y="2290445"/>
            <a:ext cx="3428365" cy="3854450"/>
          </a:xfrm>
          <a:prstGeom prst="rect">
            <a:avLst/>
          </a:prstGeom>
        </p:spPr>
      </p:pic>
      <p:pic>
        <p:nvPicPr>
          <p:cNvPr id="7" name="图片 6" descr="%JDV8KX@4`6GR7YJ_5{G6N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60" y="1049655"/>
            <a:ext cx="1146810" cy="5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2313" y="4032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由类图导出Java代码框架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95350" y="1713230"/>
            <a:ext cx="5204460" cy="2614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第三步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选择一个或者多个类（可以选择全部）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Tools-&gt;J2EE/Java-&gt;Generate Code</a:t>
            </a:r>
            <a:endParaRPr lang="zh-CN" altLang="en-US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（如果出现选择路径，在左边选择你要保存的路径即可）</a:t>
            </a:r>
          </a:p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生成的结果如右图（我们可以看到，生成了com、sys、model等包结构）：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2558" y="2275523"/>
            <a:ext cx="62007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 descr="7L%Z1VZVMYU8J4YF]}5]JQ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810" y="828675"/>
            <a:ext cx="3123565" cy="4771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9810" y="5758180"/>
            <a:ext cx="320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ps</a:t>
            </a:r>
            <a:r>
              <a:rPr lang="zh-CN" altLang="en-US" b="1"/>
              <a:t>：图片是代码的一部分节选</a:t>
            </a:r>
          </a:p>
        </p:txBody>
      </p:sp>
    </p:spTree>
    <p:extLst>
      <p:ext uri="{BB962C8B-B14F-4D97-AF65-F5344CB8AC3E}">
        <p14:creationId xmlns:p14="http://schemas.microsoft.com/office/powerpoint/2010/main" val="16566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75080" y="1543050"/>
            <a:ext cx="7665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最后，除了之前介绍的这些图外，还有一些图比如</a:t>
            </a:r>
            <a:endParaRPr kumimoji="0" lang="zh-CN" altLang="en-US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400" b="1" kern="1200" cap="none" spc="0" normalizeH="0" baseline="0" noProof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就不再赘述了（方法在右边</a:t>
            </a:r>
            <a:r>
              <a:rPr kumimoji="0" lang="en-US" altLang="zh-CN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》）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基本的流程和之前的类似，具体方法可以</a:t>
            </a:r>
            <a:r>
              <a:rPr kumimoji="0" lang="en-US" altLang="zh-CN" sz="2400" b="1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总之就是找到工具栏的按钮，然后创建就可以了。</a:t>
            </a: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sz="2000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</a:t>
            </a: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</a:p>
        </p:txBody>
      </p:sp>
      <p:pic>
        <p:nvPicPr>
          <p:cNvPr id="6" name="图片 5" descr="7YCGTL67)J[KTNI4}_]G{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15" y="1543050"/>
            <a:ext cx="4438015" cy="3656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8990" y="5442585"/>
            <a:ext cx="4628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ps:本章节大部分图片均截屏自网络。上图同</a:t>
            </a:r>
          </a:p>
        </p:txBody>
      </p:sp>
    </p:spTree>
    <p:extLst>
      <p:ext uri="{BB962C8B-B14F-4D97-AF65-F5344CB8AC3E}">
        <p14:creationId xmlns:p14="http://schemas.microsoft.com/office/powerpoint/2010/main" val="25975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Visio2002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Designer2000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847612" y="3650456"/>
            <a:ext cx="103458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Visio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8875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主界面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71" y="1425349"/>
            <a:ext cx="7401171" cy="39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新建基本框图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26" y="1437472"/>
            <a:ext cx="7115049" cy="38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2311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图形生成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53" y="1383975"/>
            <a:ext cx="7594822" cy="39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85834" y="1425349"/>
            <a:ext cx="108730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15" y="1390303"/>
            <a:ext cx="6786805" cy="413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9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4104" y="19132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数字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2463" y="1920317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案例元素（椭圆）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5387" y="190342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目标（矩形）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9700" y="1903424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关系（箭头）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39798" y="18803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应用框架（模型）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7660" y="2636912"/>
            <a:ext cx="422006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+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en-US" dirty="0"/>
              <a:t>， </a:t>
            </a:r>
            <a:r>
              <a:rPr lang="en-US" altLang="zh-CN" dirty="0"/>
              <a:t>Visual Basic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 </a:t>
            </a:r>
            <a:r>
              <a:rPr lang="en-US" altLang="zh-CN" dirty="0"/>
              <a:t>Oracle8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CORBA</a:t>
            </a:r>
            <a:r>
              <a:rPr lang="zh-CN" altLang="en-US" dirty="0"/>
              <a:t>或者数据定义语言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DDL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4052" y="345851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生成代码</a:t>
            </a:r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代码生成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以类图为例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13099" y="2271717"/>
            <a:ext cx="2505075" cy="2711768"/>
            <a:chOff x="1413099" y="2271717"/>
            <a:chExt cx="2505075" cy="2711768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500951" y="2271717"/>
              <a:ext cx="2329372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子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类继承父类：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099" y="3068960"/>
              <a:ext cx="2505075" cy="191452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4610855" y="2291007"/>
            <a:ext cx="2819400" cy="2887130"/>
            <a:chOff x="4610855" y="2291007"/>
            <a:chExt cx="2819400" cy="2887130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213050" y="2291007"/>
              <a:ext cx="1164686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实现：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855" y="3063587"/>
              <a:ext cx="2819400" cy="211455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829780" y="2291007"/>
            <a:ext cx="2457450" cy="2654377"/>
            <a:chOff x="7829780" y="2291007"/>
            <a:chExt cx="2457450" cy="2654377"/>
          </a:xfrm>
        </p:grpSpPr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8436882" y="2291007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关联：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780" y="3107059"/>
              <a:ext cx="2457450" cy="1838325"/>
            </a:xfrm>
            <a:prstGeom prst="rect">
              <a:avLst/>
            </a:prstGeom>
          </p:spPr>
        </p:pic>
      </p:grp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25067" y="2263691"/>
            <a:ext cx="2514601" cy="3104266"/>
            <a:chOff x="1125067" y="2263691"/>
            <a:chExt cx="2514601" cy="3104266"/>
          </a:xfrm>
        </p:grpSpPr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1629123" y="2263691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聚合：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1" r="24391"/>
            <a:stretch/>
          </p:blipFill>
          <p:spPr>
            <a:xfrm>
              <a:off x="1125067" y="3081957"/>
              <a:ext cx="2514601" cy="228600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4077395" y="2223510"/>
            <a:ext cx="2675964" cy="3278308"/>
            <a:chOff x="4077395" y="2223510"/>
            <a:chExt cx="2675964" cy="3278308"/>
          </a:xfrm>
        </p:grpSpPr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013499" y="2223510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组合：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" r="29124"/>
            <a:stretch/>
          </p:blipFill>
          <p:spPr>
            <a:xfrm>
              <a:off x="4077395" y="2682418"/>
              <a:ext cx="2675964" cy="2819400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891338" y="2179198"/>
            <a:ext cx="4219575" cy="3296584"/>
            <a:chOff x="6891338" y="2179198"/>
            <a:chExt cx="4219575" cy="3296584"/>
          </a:xfrm>
        </p:grpSpPr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8289265" y="2179198"/>
              <a:ext cx="1164686" cy="458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依赖：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1338" y="2675432"/>
              <a:ext cx="42195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0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6040" y="273812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ln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18715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建模工具，除已介绍的三种外再说出一种。</a:t>
            </a:r>
            <a:endParaRPr lang="zh-CN" altLang="en-US" sz="8000" b="1" dirty="0"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7155" y="1556792"/>
            <a:ext cx="867063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种图，请任意说出</a:t>
            </a:r>
            <a:r>
              <a:rPr lang="en-US" altLang="zh-C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18749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https://blog.csdn.net/zang141588761/article/details/52275820. 2016-08-22-12:42:53/2018-10-21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https://blog.csdn.net/huangxinfeng/article/details/81178158.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2018-07-24</a:t>
            </a:r>
            <a:r>
              <a:rPr lang="en-US" altLang="zh-CN" dirty="0" smtClean="0"/>
              <a:t>-09:04:07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/2018-10-21-17:00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2012-09-09-</a:t>
            </a:r>
            <a:r>
              <a:rPr lang="zh-CN" altLang="en-US" dirty="0"/>
              <a:t> </a:t>
            </a:r>
            <a:r>
              <a:rPr lang="en-US" altLang="zh-CN" dirty="0"/>
              <a:t>00:25:11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/2018-10-21-17:00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荣阳：访谈记录文档，会议记录（今日输出），每日例会模板，阅读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任务分配，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模板文档，审查制度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完善，深入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敏捷模型，安排并行任务，项目总体计划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需求工程项目计划修订（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，第二次翻转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文档归类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翼力：需求工程项目计划修订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(1-3)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，甘特图更新，修订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，软件开发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用户文档，项目计划框架模板，调研报告，虚拟机环境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帆：需求工程项目计划修订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(4-5)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，界面工具了解（形成对比文档），提交文档格式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敏捷模型，项目总体计划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87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86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浥：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89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320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9798" y="18803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应用框架（模型）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92198" y="20327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应用框架（模型）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1273493" y="204724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6730683" y="1754823"/>
            <a:ext cx="62007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85540" y="2706370"/>
            <a:ext cx="443420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8800" b="1"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提问：</a:t>
            </a:r>
          </a:p>
        </p:txBody>
      </p:sp>
    </p:spTree>
    <p:extLst>
      <p:ext uri="{BB962C8B-B14F-4D97-AF65-F5344CB8AC3E}">
        <p14:creationId xmlns:p14="http://schemas.microsoft.com/office/powerpoint/2010/main" val="20487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Pages>0</Pages>
  <Words>3599</Words>
  <Characters>0</Characters>
  <Application>Microsoft Office PowerPoint</Application>
  <PresentationFormat>自定义</PresentationFormat>
  <Lines>0</Lines>
  <Paragraphs>666</Paragraphs>
  <Slides>63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137</cp:revision>
  <dcterms:created xsi:type="dcterms:W3CDTF">2014-05-22T15:27:15Z</dcterms:created>
  <dcterms:modified xsi:type="dcterms:W3CDTF">2018-10-23T15:25:50Z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