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65" r:id="rId3"/>
    <p:sldId id="257" r:id="rId4"/>
    <p:sldId id="267" r:id="rId5"/>
    <p:sldId id="279" r:id="rId6"/>
    <p:sldId id="280" r:id="rId7"/>
    <p:sldId id="281" r:id="rId8"/>
    <p:sldId id="282" r:id="rId9"/>
    <p:sldId id="391" r:id="rId10"/>
    <p:sldId id="392" r:id="rId11"/>
    <p:sldId id="362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284" r:id="rId35"/>
    <p:sldId id="294" r:id="rId36"/>
    <p:sldId id="295" r:id="rId37"/>
    <p:sldId id="296" r:id="rId38"/>
    <p:sldId id="297" r:id="rId39"/>
    <p:sldId id="356" r:id="rId40"/>
    <p:sldId id="357" r:id="rId41"/>
    <p:sldId id="358" r:id="rId42"/>
    <p:sldId id="359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97" r:id="rId51"/>
    <p:sldId id="398" r:id="rId52"/>
    <p:sldId id="354" r:id="rId53"/>
    <p:sldId id="395" r:id="rId54"/>
    <p:sldId id="396" r:id="rId55"/>
    <p:sldId id="286" r:id="rId56"/>
    <p:sldId id="290" r:id="rId57"/>
    <p:sldId id="291" r:id="rId58"/>
    <p:sldId id="292" r:id="rId59"/>
    <p:sldId id="266" r:id="rId60"/>
  </p:sldIdLst>
  <p:sldSz cx="121872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21" autoAdjust="0"/>
    <p:restoredTop sz="80415" autoAdjust="0"/>
  </p:normalViewPr>
  <p:slideViewPr>
    <p:cSldViewPr>
      <p:cViewPr varScale="1">
        <p:scale>
          <a:sx n="43" d="100"/>
          <a:sy n="43" d="100"/>
        </p:scale>
        <p:origin x="-102" y="-6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AC4D4EE0-81D9-4EFE-B447-5D56B8C6E608}" type="datetimeFigureOut">
              <a:rPr lang="zh-CN" altLang="en-US"/>
              <a:pPr>
                <a:defRPr/>
              </a:pPr>
              <a:t>2018/10/25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99EB7EBD-9BAB-4812-B75D-27D0B394FC3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5333B7F1-301A-4BCE-AEC4-D3A41F774F18}" type="datetimeFigureOut">
              <a:rPr lang="zh-CN" altLang="en-US"/>
              <a:pPr>
                <a:defRPr/>
              </a:pPr>
              <a:t>2018/10/25</a:t>
            </a:fld>
            <a:endParaRPr lang="zh-CN" altLang="en-US"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E181D43F-97F2-42C3-B8CD-57F6D5E4E21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就像一个戏剧导演设计一个剧本一样，一个软件设计师使用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，以演员（数字）、使用拖放式符号的程序表中的有用的案例元素（椭圆）、目标（矩形）和消息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关系（箭头）设计各种类，来创造（模型）一个应用的框架。当程序表被创建时，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记录下这个程序表然后以设计师选择的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Visual Basic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Oracle8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或者数据定义语言（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Data Definition Language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）来产生代码。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5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用例图，类图，对象图，构件图，部署图，</a:t>
            </a:r>
            <a:endParaRPr lang="en-US" altLang="zh-CN" sz="1200" dirty="0" smtClean="0"/>
          </a:p>
          <a:p>
            <a:r>
              <a:rPr lang="zh-CN" altLang="en-US" sz="1200" dirty="0" smtClean="0"/>
              <a:t>状态图，活动图，顺序图，协作图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在模具形状里找到自己所需要的形状，点击左键不松，拖到绘图区域，松开左键即会形成一个自己所需要的形状；选中图形，将鼠标放在图形右下角，拖动即可改变大小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9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CA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35F1-551D-40D2-B3E6-80085F0DCA39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C0063-8E55-4F44-B007-01A0D4A9C01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CB5C-DAE3-4831-AFBA-3BE47CC8AC6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0AAA8-9042-45F4-BA6A-2E80793A4FA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B13D28EE-33DB-40D1-BADE-4BC23188F055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3FCE-6E32-43DD-BA5E-E63A6D42DB3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4A25-CD29-49EC-B82A-6B5F26AFC2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1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172292CE-B372-4E59-A1FB-893B012AB961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8CAB-FA53-4B96-93A3-6FF2A294ECC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6" name="空心弧 5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0B23-C54B-4AC8-BCB2-AA87AE2713B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4734B483-7314-4D22-9FAE-8F6C3A2DECDE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E53B0-2565-40B1-A9D9-BF611DB842B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C9EF9-46F5-47F5-8A51-2A97F67CE78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251DAF5A-0C46-4814-8ECD-96381E0E0339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4310-925F-4D07-A7A0-5343D053D05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8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680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D4E8B58-4812-4EC3-99AB-9F2823272773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ang%20141588761/article/details/52275820.%202016.08.22/2018.10.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ttp://pic24.nipic.com/20121031/4499633_105328783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3"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05263" y="2060575"/>
            <a:ext cx="7488237" cy="252095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60575"/>
            <a:ext cx="4005263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65" name="组合 6"/>
          <p:cNvGrpSpPr>
            <a:grpSpLocks/>
          </p:cNvGrpSpPr>
          <p:nvPr/>
        </p:nvGrpSpPr>
        <p:grpSpPr bwMode="auto">
          <a:xfrm>
            <a:off x="117475" y="1412875"/>
            <a:ext cx="2447925" cy="2447925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3500" y="2060575"/>
            <a:ext cx="693738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4005262" y="2643328"/>
            <a:ext cx="7459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8" name="TextBox 2"/>
          <p:cNvSpPr txBox="1">
            <a:spLocks noChangeArrowheads="1"/>
          </p:cNvSpPr>
          <p:nvPr/>
        </p:nvSpPr>
        <p:spPr bwMode="auto">
          <a:xfrm>
            <a:off x="9189963" y="5517232"/>
            <a:ext cx="243363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-G07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1287463" y="139382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8130" y="2028825"/>
            <a:ext cx="8514715" cy="27997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的三位创始人分别是谁？</a:t>
            </a:r>
          </a:p>
        </p:txBody>
      </p:sp>
    </p:spTree>
    <p:extLst>
      <p:ext uri="{BB962C8B-B14F-4D97-AF65-F5344CB8AC3E}">
        <p14:creationId xmlns:p14="http://schemas.microsoft.com/office/powerpoint/2010/main" val="20487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781251" y="620688"/>
            <a:ext cx="6571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5562071" y="3105835"/>
            <a:ext cx="1061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审查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7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种基本的图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470775" cy="313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能从不同的角度去描述系统，它提供了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种基本的图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它们分别是：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用例图（use case diagram），活动图（activity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），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类图（class diagram），序列图（sequence diagram），协作图（collaboration diagram），状态图（statechart diagram），构件图（component diagram），实施图（deployment diagram）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接下来我会用一张幻灯片去解释这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151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种图的对比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331788" y="942975"/>
            <a:ext cx="9728200" cy="5078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	use case diagram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用例图表明系统做什么,与谁交互。用例是系统提供的功能，参与者是系统与谁交互,参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与者可以是人、系统或其他实体。一个系统可以创建一个或多个用例图。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活动图	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活动图显示了从活动到活动的流。活动图可以在分析系统业务时用来淙业务流，也可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以在收集系统需求的时候显示一个用例中的事件流。活动图显示了系统中某个业务或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者某个用例中，要经历哪些活动，这些活动按什么顺序发生。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	class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类图显示系统之中类与类之间的交互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序列图	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序列图显示用例中的功能流程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协作图	collaboration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状态图	statechart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构件图	component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构件图显示模型的物理视图，也显示系统中的软件构件及其相互关系，模型中的每个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类映射代码构件 ，一旦创建构件，就加进构件图中，然后画出构件之间的相关性。构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件间的相关性包括编译相关性和运行相关性。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实施图	deployment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实施图是显示网络的物理布局，系统中涉及的处理器、设备、连接和过程。一个项目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中有一个实施图。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2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466850"/>
            <a:ext cx="7158037" cy="3416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作为优秀的建模工具，能方便地画出这些图。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接下来，我将具体讲解如何用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工具画出它们。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当然，首先我们要先了解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这个工具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1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4235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启动Rational Rose后，界面如下所示：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CO6II%H}SE%1C}8MSDLKF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8" y="1543050"/>
            <a:ext cx="5389562" cy="429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734175" y="1543050"/>
            <a:ext cx="4987925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浏览器：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用于在模型中迅速漫游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文档工具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：用于查看或更新模型元素的文档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工具栏：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用于迅速访问常用的命令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框图窗口：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用于显示和编辑一个或几个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日志：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用于查看错误信息和报告各个命令的结果</a:t>
            </a:r>
          </a:p>
        </p:txBody>
      </p:sp>
    </p:spTree>
    <p:extLst>
      <p:ext uri="{BB962C8B-B14F-4D97-AF65-F5344CB8AC3E}">
        <p14:creationId xmlns:p14="http://schemas.microsoft.com/office/powerpoint/2010/main" val="25910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建立用例图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从用例图中我们可以看到系统干什么，与谁交互。与系统交互的参与者可以是人，也可以是其他系统或实体。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47875"/>
            <a:ext cx="5313363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188200" y="2047875"/>
            <a:ext cx="4437063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第一步：创建用例图（如图）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视图中双击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新的空白用例图就被创建了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我们可以再新建一个包，通过右击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3997325"/>
            <a:ext cx="4983163" cy="920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一个系统的多个用例图可以包的形式组织和管理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系统总的用例一般画在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2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238" y="2381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65225"/>
            <a:ext cx="11391900" cy="286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第二步：建立参与者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actor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键入参与者的名称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我们还可以通过双击参与者符号的形式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对参与者进行简要的说明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U7QX(~{G{EP$@D[N$S48L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1165225"/>
            <a:ext cx="5827713" cy="36004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3176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6050" y="1222375"/>
            <a:ext cx="6200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第三步：创建用例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键入用例的名称（如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存款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我们仍然可以通过双击用例符号的形式对用例进行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简要的说明（如图）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VQP14]HPJG}X{4([AU9]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8" y="1222375"/>
            <a:ext cx="5343525" cy="41052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8105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第四步：记录参与者与用例之间的关系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工具栏中选择关联关系箭头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将光标首先定位在用例图的参与者上，单机鼠标左键并将光标移动到用例符号上。形成连接。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}TQ%SAK$SQL4EMTOC4K@~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8" y="1204913"/>
            <a:ext cx="5389562" cy="41417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8227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550" y="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13" y="912813"/>
            <a:ext cx="215900" cy="9128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50" y="814388"/>
            <a:ext cx="16398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88" y="1568450"/>
            <a:ext cx="20732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52550" y="2778125"/>
            <a:ext cx="1963738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6398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7383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688" y="2778125"/>
            <a:ext cx="1963737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147"/>
          <p:cNvSpPr txBox="1"/>
          <p:nvPr/>
        </p:nvSpPr>
        <p:spPr>
          <a:xfrm>
            <a:off x="111760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P1.Rational 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372745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Rational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38888" y="4614863"/>
            <a:ext cx="2433637" cy="9411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948738" y="4632325"/>
            <a:ext cx="24336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6401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grpSp>
        <p:nvGrpSpPr>
          <p:cNvPr id="44" name="Group 59"/>
          <p:cNvGrpSpPr/>
          <p:nvPr/>
        </p:nvGrpSpPr>
        <p:grpSpPr bwMode="auto">
          <a:xfrm>
            <a:off x="7140922" y="3115954"/>
            <a:ext cx="829568" cy="751988"/>
            <a:chOff x="0" y="0"/>
            <a:chExt cx="359392" cy="389342"/>
          </a:xfrm>
        </p:grpSpPr>
        <p:sp>
          <p:nvSpPr>
            <p:cNvPr id="45" name="Freeform 132"/>
            <p:cNvSpPr>
              <a:spLocks noChangeArrowheads="1"/>
            </p:cNvSpPr>
            <p:nvPr/>
          </p:nvSpPr>
          <p:spPr bwMode="auto">
            <a:xfrm>
              <a:off x="77368" y="92343"/>
              <a:ext cx="204654" cy="207151"/>
            </a:xfrm>
            <a:custGeom>
              <a:avLst/>
              <a:gdLst>
                <a:gd name="T0" fmla="*/ 0 w 82"/>
                <a:gd name="T1" fmla="*/ 72378 h 83"/>
                <a:gd name="T2" fmla="*/ 144755 w 82"/>
                <a:gd name="T3" fmla="*/ 72378 h 83"/>
                <a:gd name="T4" fmla="*/ 144755 w 82"/>
                <a:gd name="T5" fmla="*/ 207151 h 83"/>
                <a:gd name="T6" fmla="*/ 204654 w 82"/>
                <a:gd name="T7" fmla="*/ 207151 h 83"/>
                <a:gd name="T8" fmla="*/ 204654 w 82"/>
                <a:gd name="T9" fmla="*/ 0 h 83"/>
                <a:gd name="T10" fmla="*/ 0 w 82"/>
                <a:gd name="T11" fmla="*/ 0 h 83"/>
                <a:gd name="T12" fmla="*/ 0 w 82"/>
                <a:gd name="T13" fmla="*/ 72378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6" name="Freeform 133"/>
            <p:cNvSpPr>
              <a:spLocks noChangeArrowheads="1"/>
            </p:cNvSpPr>
            <p:nvPr/>
          </p:nvSpPr>
          <p:spPr bwMode="auto">
            <a:xfrm>
              <a:off x="152241" y="0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72378 h 82"/>
                <a:gd name="T4" fmla="*/ 147252 w 83"/>
                <a:gd name="T5" fmla="*/ 72378 h 82"/>
                <a:gd name="T6" fmla="*/ 147252 w 83"/>
                <a:gd name="T7" fmla="*/ 204654 h 82"/>
                <a:gd name="T8" fmla="*/ 207151 w 83"/>
                <a:gd name="T9" fmla="*/ 204654 h 82"/>
                <a:gd name="T10" fmla="*/ 207151 w 83"/>
                <a:gd name="T11" fmla="*/ 0 h 82"/>
                <a:gd name="T12" fmla="*/ 0 w 83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82"/>
                <a:gd name="T23" fmla="*/ 83 w 83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0" y="182191"/>
              <a:ext cx="207151" cy="20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Group 79"/>
          <p:cNvGrpSpPr/>
          <p:nvPr/>
        </p:nvGrpSpPr>
        <p:grpSpPr bwMode="auto">
          <a:xfrm>
            <a:off x="4566253" y="3047743"/>
            <a:ext cx="864096" cy="759798"/>
            <a:chOff x="0" y="0"/>
            <a:chExt cx="496661" cy="421788"/>
          </a:xfrm>
        </p:grpSpPr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157235" y="244586"/>
              <a:ext cx="89848" cy="89848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47083" y="294502"/>
              <a:ext cx="2497" cy="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209645" y="29949"/>
              <a:ext cx="227117" cy="222125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 noChangeArrowheads="1"/>
            </p:cNvSpPr>
            <p:nvPr/>
          </p:nvSpPr>
          <p:spPr bwMode="auto">
            <a:xfrm>
              <a:off x="239595" y="59899"/>
              <a:ext cx="227117" cy="224620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3" name="Freeform 16"/>
            <p:cNvSpPr>
              <a:spLocks noChangeArrowheads="1"/>
            </p:cNvSpPr>
            <p:nvPr/>
          </p:nvSpPr>
          <p:spPr bwMode="auto">
            <a:xfrm>
              <a:off x="426779" y="0"/>
              <a:ext cx="69882" cy="64890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 noChangeArrowheads="1"/>
            </p:cNvSpPr>
            <p:nvPr/>
          </p:nvSpPr>
          <p:spPr bwMode="auto">
            <a:xfrm>
              <a:off x="0" y="9983"/>
              <a:ext cx="416796" cy="411805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55" name="Group 273"/>
          <p:cNvGrpSpPr/>
          <p:nvPr/>
        </p:nvGrpSpPr>
        <p:grpSpPr bwMode="auto">
          <a:xfrm>
            <a:off x="1890958" y="3015087"/>
            <a:ext cx="889507" cy="905514"/>
            <a:chOff x="0" y="0"/>
            <a:chExt cx="1733550" cy="2306638"/>
          </a:xfrm>
          <a:solidFill>
            <a:schemeClr val="bg1"/>
          </a:solidFill>
        </p:grpSpPr>
        <p:sp>
          <p:nvSpPr>
            <p:cNvPr id="56" name="Freeform 29"/>
            <p:cNvSpPr>
              <a:spLocks noChangeArrowheads="1"/>
            </p:cNvSpPr>
            <p:nvPr/>
          </p:nvSpPr>
          <p:spPr bwMode="auto">
            <a:xfrm>
              <a:off x="301625" y="1598613"/>
              <a:ext cx="1155700" cy="71438"/>
            </a:xfrm>
            <a:custGeom>
              <a:avLst/>
              <a:gdLst>
                <a:gd name="T0" fmla="*/ 33991 w 306"/>
                <a:gd name="T1" fmla="*/ 0 h 19"/>
                <a:gd name="T2" fmla="*/ 0 w 306"/>
                <a:gd name="T3" fmla="*/ 37599 h 19"/>
                <a:gd name="T4" fmla="*/ 33991 w 306"/>
                <a:gd name="T5" fmla="*/ 71438 h 19"/>
                <a:gd name="T6" fmla="*/ 1121709 w 306"/>
                <a:gd name="T7" fmla="*/ 71438 h 19"/>
                <a:gd name="T8" fmla="*/ 1155700 w 306"/>
                <a:gd name="T9" fmla="*/ 37599 h 19"/>
                <a:gd name="T10" fmla="*/ 1121709 w 306"/>
                <a:gd name="T11" fmla="*/ 0 h 19"/>
                <a:gd name="T12" fmla="*/ 33991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Freeform 30"/>
            <p:cNvSpPr>
              <a:spLocks noChangeArrowheads="1"/>
            </p:cNvSpPr>
            <p:nvPr/>
          </p:nvSpPr>
          <p:spPr bwMode="auto">
            <a:xfrm>
              <a:off x="301625" y="1816100"/>
              <a:ext cx="1155700" cy="71438"/>
            </a:xfrm>
            <a:custGeom>
              <a:avLst/>
              <a:gdLst>
                <a:gd name="T0" fmla="*/ 1121709 w 306"/>
                <a:gd name="T1" fmla="*/ 0 h 19"/>
                <a:gd name="T2" fmla="*/ 33991 w 306"/>
                <a:gd name="T3" fmla="*/ 0 h 19"/>
                <a:gd name="T4" fmla="*/ 0 w 306"/>
                <a:gd name="T5" fmla="*/ 33839 h 19"/>
                <a:gd name="T6" fmla="*/ 33991 w 306"/>
                <a:gd name="T7" fmla="*/ 71438 h 19"/>
                <a:gd name="T8" fmla="*/ 1121709 w 306"/>
                <a:gd name="T9" fmla="*/ 71438 h 19"/>
                <a:gd name="T10" fmla="*/ 1155700 w 306"/>
                <a:gd name="T11" fmla="*/ 33839 h 19"/>
                <a:gd name="T12" fmla="*/ 1121709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Freeform 31"/>
            <p:cNvSpPr>
              <a:spLocks noEditPoints="1" noChangeArrowheads="1"/>
            </p:cNvSpPr>
            <p:nvPr/>
          </p:nvSpPr>
          <p:spPr bwMode="auto">
            <a:xfrm>
              <a:off x="0" y="0"/>
              <a:ext cx="1733550" cy="2306638"/>
            </a:xfrm>
            <a:custGeom>
              <a:avLst/>
              <a:gdLst>
                <a:gd name="T0" fmla="*/ 1333209 w 459"/>
                <a:gd name="T1" fmla="*/ 45228 h 612"/>
                <a:gd name="T2" fmla="*/ 1227459 w 459"/>
                <a:gd name="T3" fmla="*/ 0 h 612"/>
                <a:gd name="T4" fmla="*/ 215277 w 459"/>
                <a:gd name="T5" fmla="*/ 0 h 612"/>
                <a:gd name="T6" fmla="*/ 0 w 459"/>
                <a:gd name="T7" fmla="*/ 214834 h 612"/>
                <a:gd name="T8" fmla="*/ 0 w 459"/>
                <a:gd name="T9" fmla="*/ 2091804 h 612"/>
                <a:gd name="T10" fmla="*/ 215277 w 459"/>
                <a:gd name="T11" fmla="*/ 2306638 h 612"/>
                <a:gd name="T12" fmla="*/ 1518273 w 459"/>
                <a:gd name="T13" fmla="*/ 2306638 h 612"/>
                <a:gd name="T14" fmla="*/ 1733550 w 459"/>
                <a:gd name="T15" fmla="*/ 2091804 h 612"/>
                <a:gd name="T16" fmla="*/ 1733550 w 459"/>
                <a:gd name="T17" fmla="*/ 576660 h 612"/>
                <a:gd name="T18" fmla="*/ 1333209 w 459"/>
                <a:gd name="T19" fmla="*/ 45228 h 612"/>
                <a:gd name="T20" fmla="*/ 1299218 w 459"/>
                <a:gd name="T21" fmla="*/ 222372 h 612"/>
                <a:gd name="T22" fmla="*/ 1544710 w 459"/>
                <a:gd name="T23" fmla="*/ 505048 h 612"/>
                <a:gd name="T24" fmla="*/ 1299218 w 459"/>
                <a:gd name="T25" fmla="*/ 505048 h 612"/>
                <a:gd name="T26" fmla="*/ 1299218 w 459"/>
                <a:gd name="T27" fmla="*/ 222372 h 612"/>
                <a:gd name="T28" fmla="*/ 1590032 w 459"/>
                <a:gd name="T29" fmla="*/ 2091804 h 612"/>
                <a:gd name="T30" fmla="*/ 1518273 w 459"/>
                <a:gd name="T31" fmla="*/ 2163415 h 612"/>
                <a:gd name="T32" fmla="*/ 215277 w 459"/>
                <a:gd name="T33" fmla="*/ 2163415 h 612"/>
                <a:gd name="T34" fmla="*/ 143518 w 459"/>
                <a:gd name="T35" fmla="*/ 2091804 h 612"/>
                <a:gd name="T36" fmla="*/ 143518 w 459"/>
                <a:gd name="T37" fmla="*/ 214834 h 612"/>
                <a:gd name="T38" fmla="*/ 215277 w 459"/>
                <a:gd name="T39" fmla="*/ 143223 h 612"/>
                <a:gd name="T40" fmla="*/ 1155700 w 459"/>
                <a:gd name="T41" fmla="*/ 143223 h 612"/>
                <a:gd name="T42" fmla="*/ 1155700 w 459"/>
                <a:gd name="T43" fmla="*/ 648271 h 612"/>
                <a:gd name="T44" fmla="*/ 1590032 w 459"/>
                <a:gd name="T45" fmla="*/ 648271 h 612"/>
                <a:gd name="T46" fmla="*/ 1590032 w 459"/>
                <a:gd name="T47" fmla="*/ 2091804 h 6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9"/>
                <a:gd name="T73" fmla="*/ 0 h 612"/>
                <a:gd name="T74" fmla="*/ 459 w 459"/>
                <a:gd name="T75" fmla="*/ 612 h 6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Freeform 32"/>
            <p:cNvSpPr>
              <a:spLocks noChangeArrowheads="1"/>
            </p:cNvSpPr>
            <p:nvPr/>
          </p:nvSpPr>
          <p:spPr bwMode="auto">
            <a:xfrm>
              <a:off x="285750" y="358775"/>
              <a:ext cx="725488" cy="146050"/>
            </a:xfrm>
            <a:custGeom>
              <a:avLst/>
              <a:gdLst>
                <a:gd name="T0" fmla="*/ 71793 w 192"/>
                <a:gd name="T1" fmla="*/ 146050 h 39"/>
                <a:gd name="T2" fmla="*/ 653695 w 192"/>
                <a:gd name="T3" fmla="*/ 146050 h 39"/>
                <a:gd name="T4" fmla="*/ 725488 w 192"/>
                <a:gd name="T5" fmla="*/ 74897 h 39"/>
                <a:gd name="T6" fmla="*/ 653695 w 192"/>
                <a:gd name="T7" fmla="*/ 0 h 39"/>
                <a:gd name="T8" fmla="*/ 71793 w 192"/>
                <a:gd name="T9" fmla="*/ 0 h 39"/>
                <a:gd name="T10" fmla="*/ 0 w 192"/>
                <a:gd name="T11" fmla="*/ 74897 h 39"/>
                <a:gd name="T12" fmla="*/ 71793 w 192"/>
                <a:gd name="T13" fmla="*/ 14605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9"/>
                <a:gd name="T23" fmla="*/ 192 w 19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Freeform 33"/>
            <p:cNvSpPr>
              <a:spLocks noChangeArrowheads="1"/>
            </p:cNvSpPr>
            <p:nvPr/>
          </p:nvSpPr>
          <p:spPr bwMode="auto">
            <a:xfrm>
              <a:off x="285750" y="719138"/>
              <a:ext cx="725488" cy="73025"/>
            </a:xfrm>
            <a:custGeom>
              <a:avLst/>
              <a:gdLst>
                <a:gd name="T0" fmla="*/ 37786 w 192"/>
                <a:gd name="T1" fmla="*/ 73025 h 19"/>
                <a:gd name="T2" fmla="*/ 687702 w 192"/>
                <a:gd name="T3" fmla="*/ 73025 h 19"/>
                <a:gd name="T4" fmla="*/ 725488 w 192"/>
                <a:gd name="T5" fmla="*/ 38434 h 19"/>
                <a:gd name="T6" fmla="*/ 687702 w 192"/>
                <a:gd name="T7" fmla="*/ 0 h 19"/>
                <a:gd name="T8" fmla="*/ 37786 w 192"/>
                <a:gd name="T9" fmla="*/ 0 h 19"/>
                <a:gd name="T10" fmla="*/ 0 w 192"/>
                <a:gd name="T11" fmla="*/ 38434 h 19"/>
                <a:gd name="T12" fmla="*/ 37786 w 192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9"/>
                <a:gd name="T23" fmla="*/ 192 w 192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Freeform 34"/>
            <p:cNvSpPr>
              <a:spLocks noChangeArrowheads="1"/>
            </p:cNvSpPr>
            <p:nvPr/>
          </p:nvSpPr>
          <p:spPr bwMode="auto">
            <a:xfrm>
              <a:off x="285750" y="938213"/>
              <a:ext cx="1160463" cy="71438"/>
            </a:xfrm>
            <a:custGeom>
              <a:avLst/>
              <a:gdLst>
                <a:gd name="T0" fmla="*/ 0 w 307"/>
                <a:gd name="T1" fmla="*/ 33839 h 19"/>
                <a:gd name="T2" fmla="*/ 37800 w 307"/>
                <a:gd name="T3" fmla="*/ 71438 h 19"/>
                <a:gd name="T4" fmla="*/ 1122663 w 307"/>
                <a:gd name="T5" fmla="*/ 71438 h 19"/>
                <a:gd name="T6" fmla="*/ 1160463 w 307"/>
                <a:gd name="T7" fmla="*/ 33839 h 19"/>
                <a:gd name="T8" fmla="*/ 1122663 w 307"/>
                <a:gd name="T9" fmla="*/ 0 h 19"/>
                <a:gd name="T10" fmla="*/ 37800 w 307"/>
                <a:gd name="T11" fmla="*/ 0 h 19"/>
                <a:gd name="T12" fmla="*/ 0 w 307"/>
                <a:gd name="T13" fmla="*/ 3383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19"/>
                <a:gd name="T23" fmla="*/ 307 w 30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Freeform 35"/>
            <p:cNvSpPr>
              <a:spLocks noChangeArrowheads="1"/>
            </p:cNvSpPr>
            <p:nvPr/>
          </p:nvSpPr>
          <p:spPr bwMode="auto">
            <a:xfrm>
              <a:off x="285750" y="1368425"/>
              <a:ext cx="1160463" cy="74613"/>
            </a:xfrm>
            <a:custGeom>
              <a:avLst/>
              <a:gdLst>
                <a:gd name="T0" fmla="*/ 1122663 w 307"/>
                <a:gd name="T1" fmla="*/ 74613 h 20"/>
                <a:gd name="T2" fmla="*/ 1160463 w 307"/>
                <a:gd name="T3" fmla="*/ 37307 h 20"/>
                <a:gd name="T4" fmla="*/ 1122663 w 307"/>
                <a:gd name="T5" fmla="*/ 0 h 20"/>
                <a:gd name="T6" fmla="*/ 37800 w 307"/>
                <a:gd name="T7" fmla="*/ 0 h 20"/>
                <a:gd name="T8" fmla="*/ 0 w 307"/>
                <a:gd name="T9" fmla="*/ 37307 h 20"/>
                <a:gd name="T10" fmla="*/ 37800 w 307"/>
                <a:gd name="T11" fmla="*/ 74613 h 20"/>
                <a:gd name="T12" fmla="*/ 1122663 w 307"/>
                <a:gd name="T13" fmla="*/ 74613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20"/>
                <a:gd name="T23" fmla="*/ 307 w 307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36"/>
            <p:cNvSpPr>
              <a:spLocks noChangeArrowheads="1"/>
            </p:cNvSpPr>
            <p:nvPr/>
          </p:nvSpPr>
          <p:spPr bwMode="auto">
            <a:xfrm>
              <a:off x="285750" y="1152525"/>
              <a:ext cx="1089025" cy="73025"/>
            </a:xfrm>
            <a:custGeom>
              <a:avLst/>
              <a:gdLst>
                <a:gd name="T0" fmla="*/ 37813 w 288"/>
                <a:gd name="T1" fmla="*/ 73025 h 19"/>
                <a:gd name="T2" fmla="*/ 1051212 w 288"/>
                <a:gd name="T3" fmla="*/ 73025 h 19"/>
                <a:gd name="T4" fmla="*/ 1089025 w 288"/>
                <a:gd name="T5" fmla="*/ 38434 h 19"/>
                <a:gd name="T6" fmla="*/ 1051212 w 288"/>
                <a:gd name="T7" fmla="*/ 0 h 19"/>
                <a:gd name="T8" fmla="*/ 37813 w 288"/>
                <a:gd name="T9" fmla="*/ 0 h 19"/>
                <a:gd name="T10" fmla="*/ 0 w 288"/>
                <a:gd name="T11" fmla="*/ 38434 h 19"/>
                <a:gd name="T12" fmla="*/ 37813 w 288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"/>
                <a:gd name="T23" fmla="*/ 288 w 28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Group 303"/>
          <p:cNvGrpSpPr/>
          <p:nvPr/>
        </p:nvGrpSpPr>
        <p:grpSpPr bwMode="auto">
          <a:xfrm>
            <a:off x="9769042" y="3106818"/>
            <a:ext cx="793300" cy="750094"/>
            <a:chOff x="0" y="0"/>
            <a:chExt cx="9269413" cy="7539038"/>
          </a:xfrm>
          <a:solidFill>
            <a:schemeClr val="bg1"/>
          </a:solidFill>
        </p:grpSpPr>
        <p:sp>
          <p:nvSpPr>
            <p:cNvPr id="66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942849 h 2007"/>
                <a:gd name="T4" fmla="*/ 443010 w 2469"/>
                <a:gd name="T5" fmla="*/ 942849 h 2007"/>
                <a:gd name="T6" fmla="*/ 443010 w 2469"/>
                <a:gd name="T7" fmla="*/ 5593237 h 2007"/>
                <a:gd name="T8" fmla="*/ 4385044 w 2469"/>
                <a:gd name="T9" fmla="*/ 5593237 h 2007"/>
                <a:gd name="T10" fmla="*/ 4385044 w 2469"/>
                <a:gd name="T11" fmla="*/ 6829084 h 2007"/>
                <a:gd name="T12" fmla="*/ 3209943 w 2469"/>
                <a:gd name="T13" fmla="*/ 6829084 h 2007"/>
                <a:gd name="T14" fmla="*/ 2748161 w 2469"/>
                <a:gd name="T15" fmla="*/ 7223503 h 2007"/>
                <a:gd name="T16" fmla="*/ 2748161 w 2469"/>
                <a:gd name="T17" fmla="*/ 7539038 h 2007"/>
                <a:gd name="T18" fmla="*/ 6525006 w 2469"/>
                <a:gd name="T19" fmla="*/ 7539038 h 2007"/>
                <a:gd name="T20" fmla="*/ 6525006 w 2469"/>
                <a:gd name="T21" fmla="*/ 7223503 h 2007"/>
                <a:gd name="T22" fmla="*/ 6059470 w 2469"/>
                <a:gd name="T23" fmla="*/ 6829084 h 2007"/>
                <a:gd name="T24" fmla="*/ 4888123 w 2469"/>
                <a:gd name="T25" fmla="*/ 6829084 h 2007"/>
                <a:gd name="T26" fmla="*/ 4888123 w 2469"/>
                <a:gd name="T27" fmla="*/ 5593237 h 2007"/>
                <a:gd name="T28" fmla="*/ 8826403 w 2469"/>
                <a:gd name="T29" fmla="*/ 5593237 h 2007"/>
                <a:gd name="T30" fmla="*/ 8826403 w 2469"/>
                <a:gd name="T31" fmla="*/ 942849 h 2007"/>
                <a:gd name="T32" fmla="*/ 9269413 w 2469"/>
                <a:gd name="T33" fmla="*/ 942849 h 2007"/>
                <a:gd name="T34" fmla="*/ 9269413 w 2469"/>
                <a:gd name="T35" fmla="*/ 0 h 2007"/>
                <a:gd name="T36" fmla="*/ 0 w 2469"/>
                <a:gd name="T37" fmla="*/ 0 h 2007"/>
                <a:gd name="T38" fmla="*/ 8323325 w 2469"/>
                <a:gd name="T39" fmla="*/ 5089884 h 2007"/>
                <a:gd name="T40" fmla="*/ 949843 w 2469"/>
                <a:gd name="T41" fmla="*/ 5089884 h 2007"/>
                <a:gd name="T42" fmla="*/ 949843 w 2469"/>
                <a:gd name="T43" fmla="*/ 965388 h 2007"/>
                <a:gd name="T44" fmla="*/ 8323325 w 2469"/>
                <a:gd name="T45" fmla="*/ 965388 h 2007"/>
                <a:gd name="T46" fmla="*/ 8323325 w 2469"/>
                <a:gd name="T47" fmla="*/ 5089884 h 20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9"/>
                <a:gd name="T73" fmla="*/ 0 h 2007"/>
                <a:gd name="T74" fmla="*/ 2469 w 2469"/>
                <a:gd name="T75" fmla="*/ 2007 h 20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  <p:sp>
          <p:nvSpPr>
            <p:cNvPr id="67" name="Freeform 29"/>
            <p:cNvSpPr>
              <a:spLocks noEditPoints="1" noChangeArrowheads="1"/>
            </p:cNvSpPr>
            <p:nvPr/>
          </p:nvSpPr>
          <p:spPr bwMode="auto">
            <a:xfrm>
              <a:off x="1463675" y="1352550"/>
              <a:ext cx="6345238" cy="3349625"/>
            </a:xfrm>
            <a:custGeom>
              <a:avLst/>
              <a:gdLst>
                <a:gd name="T0" fmla="*/ 424267 w 1690"/>
                <a:gd name="T1" fmla="*/ 3349625 h 892"/>
                <a:gd name="T2" fmla="*/ 852289 w 1690"/>
                <a:gd name="T3" fmla="*/ 2921534 h 892"/>
                <a:gd name="T4" fmla="*/ 818498 w 1690"/>
                <a:gd name="T5" fmla="*/ 2760061 h 892"/>
                <a:gd name="T6" fmla="*/ 1772161 w 1690"/>
                <a:gd name="T7" fmla="*/ 1990248 h 892"/>
                <a:gd name="T8" fmla="*/ 2061264 w 1690"/>
                <a:gd name="T9" fmla="*/ 2102904 h 892"/>
                <a:gd name="T10" fmla="*/ 2425458 w 1690"/>
                <a:gd name="T11" fmla="*/ 1903879 h 892"/>
                <a:gd name="T12" fmla="*/ 3367857 w 1690"/>
                <a:gd name="T13" fmla="*/ 2392053 h 892"/>
                <a:gd name="T14" fmla="*/ 3360348 w 1690"/>
                <a:gd name="T15" fmla="*/ 2474667 h 892"/>
                <a:gd name="T16" fmla="*/ 3784615 w 1690"/>
                <a:gd name="T17" fmla="*/ 2902758 h 892"/>
                <a:gd name="T18" fmla="*/ 4212637 w 1690"/>
                <a:gd name="T19" fmla="*/ 2474667 h 892"/>
                <a:gd name="T20" fmla="*/ 4163828 w 1690"/>
                <a:gd name="T21" fmla="*/ 2279397 h 892"/>
                <a:gd name="T22" fmla="*/ 5706960 w 1690"/>
                <a:gd name="T23" fmla="*/ 799854 h 892"/>
                <a:gd name="T24" fmla="*/ 5917216 w 1690"/>
                <a:gd name="T25" fmla="*/ 856182 h 892"/>
                <a:gd name="T26" fmla="*/ 6345238 w 1690"/>
                <a:gd name="T27" fmla="*/ 428091 h 892"/>
                <a:gd name="T28" fmla="*/ 5917216 w 1690"/>
                <a:gd name="T29" fmla="*/ 0 h 892"/>
                <a:gd name="T30" fmla="*/ 5492949 w 1690"/>
                <a:gd name="T31" fmla="*/ 428091 h 892"/>
                <a:gd name="T32" fmla="*/ 5538004 w 1690"/>
                <a:gd name="T33" fmla="*/ 627116 h 892"/>
                <a:gd name="T34" fmla="*/ 3998626 w 1690"/>
                <a:gd name="T35" fmla="*/ 2106659 h 892"/>
                <a:gd name="T36" fmla="*/ 3784615 w 1690"/>
                <a:gd name="T37" fmla="*/ 2050331 h 892"/>
                <a:gd name="T38" fmla="*/ 3476740 w 1690"/>
                <a:gd name="T39" fmla="*/ 2181762 h 892"/>
                <a:gd name="T40" fmla="*/ 2489286 w 1690"/>
                <a:gd name="T41" fmla="*/ 1667302 h 892"/>
                <a:gd name="T42" fmla="*/ 2061264 w 1690"/>
                <a:gd name="T43" fmla="*/ 1250477 h 892"/>
                <a:gd name="T44" fmla="*/ 1636996 w 1690"/>
                <a:gd name="T45" fmla="*/ 1674813 h 892"/>
                <a:gd name="T46" fmla="*/ 1648260 w 1690"/>
                <a:gd name="T47" fmla="*/ 1779958 h 892"/>
                <a:gd name="T48" fmla="*/ 668315 w 1690"/>
                <a:gd name="T49" fmla="*/ 2572302 h 892"/>
                <a:gd name="T50" fmla="*/ 424267 w 1690"/>
                <a:gd name="T51" fmla="*/ 2497198 h 892"/>
                <a:gd name="T52" fmla="*/ 0 w 1690"/>
                <a:gd name="T53" fmla="*/ 2921534 h 892"/>
                <a:gd name="T54" fmla="*/ 424267 w 1690"/>
                <a:gd name="T55" fmla="*/ 3349625 h 892"/>
                <a:gd name="T56" fmla="*/ 5917216 w 1690"/>
                <a:gd name="T57" fmla="*/ 240332 h 892"/>
                <a:gd name="T58" fmla="*/ 6104945 w 1690"/>
                <a:gd name="T59" fmla="*/ 428091 h 892"/>
                <a:gd name="T60" fmla="*/ 5917216 w 1690"/>
                <a:gd name="T61" fmla="*/ 615850 h 892"/>
                <a:gd name="T62" fmla="*/ 5729487 w 1690"/>
                <a:gd name="T63" fmla="*/ 428091 h 892"/>
                <a:gd name="T64" fmla="*/ 5917216 w 1690"/>
                <a:gd name="T65" fmla="*/ 240332 h 892"/>
                <a:gd name="T66" fmla="*/ 3784615 w 1690"/>
                <a:gd name="T67" fmla="*/ 2286908 h 892"/>
                <a:gd name="T68" fmla="*/ 3972344 w 1690"/>
                <a:gd name="T69" fmla="*/ 2474667 h 892"/>
                <a:gd name="T70" fmla="*/ 3784615 w 1690"/>
                <a:gd name="T71" fmla="*/ 2662426 h 892"/>
                <a:gd name="T72" fmla="*/ 3596886 w 1690"/>
                <a:gd name="T73" fmla="*/ 2474667 h 892"/>
                <a:gd name="T74" fmla="*/ 3784615 w 1690"/>
                <a:gd name="T75" fmla="*/ 2286908 h 892"/>
                <a:gd name="T76" fmla="*/ 2061264 w 1690"/>
                <a:gd name="T77" fmla="*/ 1487053 h 892"/>
                <a:gd name="T78" fmla="*/ 2248993 w 1690"/>
                <a:gd name="T79" fmla="*/ 1674813 h 892"/>
                <a:gd name="T80" fmla="*/ 2061264 w 1690"/>
                <a:gd name="T81" fmla="*/ 1862572 h 892"/>
                <a:gd name="T82" fmla="*/ 1877289 w 1690"/>
                <a:gd name="T83" fmla="*/ 1674813 h 892"/>
                <a:gd name="T84" fmla="*/ 2061264 w 1690"/>
                <a:gd name="T85" fmla="*/ 1487053 h 892"/>
                <a:gd name="T86" fmla="*/ 424267 w 1690"/>
                <a:gd name="T87" fmla="*/ 2733775 h 892"/>
                <a:gd name="T88" fmla="*/ 611996 w 1690"/>
                <a:gd name="T89" fmla="*/ 2921534 h 892"/>
                <a:gd name="T90" fmla="*/ 424267 w 1690"/>
                <a:gd name="T91" fmla="*/ 3109293 h 892"/>
                <a:gd name="T92" fmla="*/ 236538 w 1690"/>
                <a:gd name="T93" fmla="*/ 2921534 h 892"/>
                <a:gd name="T94" fmla="*/ 424267 w 1690"/>
                <a:gd name="T95" fmla="*/ 2733775 h 8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90"/>
                <a:gd name="T145" fmla="*/ 0 h 892"/>
                <a:gd name="T146" fmla="*/ 1690 w 1690"/>
                <a:gd name="T147" fmla="*/ 892 h 89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第五步：增加泛化关系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工具栏中选择泛化关系箭头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既可以从子用例拖向父用例，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也可以从子参与者拖向父参与者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简要说明关系执行同上述类似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[J4V)C5SRGDAI~])TSZ{]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1295400"/>
            <a:ext cx="5313362" cy="40576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3494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27125"/>
            <a:ext cx="62007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建立活动图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活动图显示了从活动到活动的流。可以在分析系统业务时来演示业务流，或在收集系统需求的时候显示一个用例中的事件流。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2324100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246938" y="2324100"/>
            <a:ext cx="47164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第一步：创建活动图（如图）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79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第二步：增加泳道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（泳道：框图里的竖线，包含特定人员或组织要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进行的所有活动。每个泳道对应一个人员或组织）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swimlane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即可增加泳道。用人员或组织名命名即可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HJSDW`4C7WZ~KU2ATP~P2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8" y="1204913"/>
            <a:ext cx="5248275" cy="42465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9350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第三步：增加活动并设置活动的顺序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按钮，单击活动图增加活动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并命名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transition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按钮，把箭头从一个活动拖到另一个活动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V1AEQXJE)DL@3B%%4EN7[{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3" y="1204913"/>
            <a:ext cx="5827712" cy="45418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865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第四步，第五步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6462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第四步：增加同步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synchronization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增加同步棒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画出从活动到同步棒的交接箭头（表示之后开始并行处理）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画出从同步棒到可并行发生的活动之间的交接箭头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创建另一个同步棒表示并行处理的结束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画出从可并行活动到最后同步棒之间的交接箭头，表示完成所有这些活动之后，结束并行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第五步：增加决策点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decision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按钮，单击框图增加决策点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拖动决策到决策之后可能发生活动的交接线，双击交接。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打开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detail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可写入决策条件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3E9NBZB4T$282{RXGZH~(E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8" y="1204913"/>
            <a:ext cx="462915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CRSMAO0}_G]8T%E@AY{VJW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029075"/>
            <a:ext cx="3038475" cy="17430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6901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建立类图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类图显示系统中类和类之间的交互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724025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6694488" y="1724025"/>
            <a:ext cx="56308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第一步：创建类图（如图）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有几种方法可以创建类。我们这里选择基本的方法。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浏览器里选择包右击选择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创建一个类。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87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第二步，第三步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42113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第二步：创建方法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operation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输入方法的名字，创建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第三步：创建属性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输入属性的名字，创建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}B{UKO1}SUM~%XIMIXVK9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23963"/>
            <a:ext cx="5848350" cy="42179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4453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第四步：创建类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右击浏览器内的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logical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把浏览器的类拉到类图就行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C0V@E(ZGK`5_2$0XT]VPIV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84288"/>
            <a:ext cx="5848350" cy="38481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0208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2030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第五步：创建类之间的关系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如果是关联关系，双击工具栏中的关联关系。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编辑关联关系的多重性（如下图）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U`NFBP1$`S6}~1BFUS3SI0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223963"/>
            <a:ext cx="5648325" cy="436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9XCUK8$B8~0K[](E7O8IE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3" y="2119313"/>
            <a:ext cx="5276850" cy="33607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401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建立序列图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序列图显示用例中的功能流程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4488" y="1724025"/>
            <a:ext cx="5300662" cy="2030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第一步：创建序列图（如图）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创建一张空白序列图。也可以在浏览器中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视图中选择某个用例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新建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5" descr="V9NEH(V91AL6F]}5LM8D8K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2450"/>
            <a:ext cx="5780088" cy="30194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9925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069283" y="891748"/>
            <a:ext cx="5653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第二步：序列图中放置参与者和对象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每个对象代表了某个类的某一实例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把用例图中目标用例涉及的所有参与者都拖到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序列图中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按钮，创建新的类的对象。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单击该对象，在淡出的对话框里的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里确定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该对象所属的类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给该对象命名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223963"/>
            <a:ext cx="5305425" cy="37988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2220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27788" y="1138238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第三步：说明对象之间的消息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message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单击启动消息的参与者或对象，把消息拖到目标对象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或参与者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给该消息命名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5L_CY(EG[_3GK%G{OSKBL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3" y="1138238"/>
            <a:ext cx="5694362" cy="40560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91983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建立协作图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补充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2400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03363" y="9080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建立协作图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协作图的创建，以及协作图中放置参与者和对象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方法和序列图类似。只不过对象之间的链接有所不同。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29325" y="2176463"/>
            <a:ext cx="4487863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：协作图增加对象链接（图左）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 link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单击要链接的参与者或对象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将对象链接拖动到要链接的参与者或对象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对应的工具来添加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2" descr="C]%AHP74L%GI@(J3)MEOQ@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2189163"/>
            <a:ext cx="4191000" cy="200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9YN]~(MG6L_W1%E[GU40V_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929063"/>
            <a:ext cx="4191000" cy="241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503363" y="4310063"/>
            <a:ext cx="4525962" cy="2030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：加进消息（图右）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revrese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单击要放消息的对象链接添加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双击消息在弹出的对话框中命名消息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当然，还有自反链接之类的链接有</a:t>
            </a:r>
          </a:p>
        </p:txBody>
      </p:sp>
    </p:spTree>
    <p:extLst>
      <p:ext uri="{BB962C8B-B14F-4D97-AF65-F5344CB8AC3E}">
        <p14:creationId xmlns:p14="http://schemas.microsoft.com/office/powerpoint/2010/main" val="791464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158037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66863" y="1606550"/>
            <a:ext cx="6126163" cy="202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除了之前介绍的这些图外，还有一些图比如</a:t>
            </a:r>
            <a:r>
              <a:rPr kumimoji="0" lang="zh-CN" altLang="en-US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构件图、实施图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就不再赘述了。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基本的流程和之前的类似，具体方法</a:t>
            </a:r>
            <a:r>
              <a:rPr kumimoji="0" lang="en-US" altLang="zh-CN" kern="1200" cap="none" spc="0" normalizeH="0" baseline="0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google</a:t>
            </a: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总之就是找到工具栏的按钮，然后创建就可以了。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只要熟悉这些功能，就难不倒各位啦。</a:t>
            </a:r>
          </a:p>
        </p:txBody>
      </p:sp>
    </p:spTree>
    <p:extLst>
      <p:ext uri="{BB962C8B-B14F-4D97-AF65-F5344CB8AC3E}">
        <p14:creationId xmlns:p14="http://schemas.microsoft.com/office/powerpoint/2010/main" val="2622349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141291" y="764704"/>
            <a:ext cx="5491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</p:spTree>
    <p:extLst>
      <p:ext uri="{BB962C8B-B14F-4D97-AF65-F5344CB8AC3E}">
        <p14:creationId xmlns:p14="http://schemas.microsoft.com/office/powerpoint/2010/main" val="28131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可视化建模的工具很多，例如有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Visio2017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Oracle10gR2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还有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Sybase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847612" y="3650456"/>
            <a:ext cx="103458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这里只重点介绍其中两个：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Microsoft Visio</a:t>
            </a: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2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家庭中的一个单独出售的成员，是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软件系列中的负责绘制流程图和示意图的软件，是一款便于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和商务人员就复杂信息、系统和流程进行可视化处理、分析和交流的软件。这是一款简单、易用的入门级示意图设计工具，可以与微软的开发工具集成，完成如数据库、程序结构等设计工作。 </a:t>
            </a:r>
          </a:p>
        </p:txBody>
      </p:sp>
    </p:spTree>
    <p:extLst>
      <p:ext uri="{BB962C8B-B14F-4D97-AF65-F5344CB8AC3E}">
        <p14:creationId xmlns:p14="http://schemas.microsoft.com/office/powerpoint/2010/main" val="26949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619131"/>
            <a:ext cx="103458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最初属于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公司，该公司成立于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年，公司更名为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Shapeware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。同年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月，它发布了他们公司的第一个产品：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日，微软公司以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亿美元股票交换收购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。此后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一起发行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通过多种图表，包括业务流程图、软件界面、网络图、工作流图表、数据库模型和软件图表等直观地记录、设计和完全了解业务流程和系统的状态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图表与数据集成，以便全面了解流程或系统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可以直观地查看复杂信息，以识别关键趋势、异常和详细信息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8875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主界面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71" y="1425349"/>
            <a:ext cx="7401171" cy="39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765027" y="2908884"/>
            <a:ext cx="94330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公司出品的一种面向对象的统一建模语言的可视化建模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工具，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初始发行于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用于可视化建模和公司级水平软件应用的组件构造。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7" y="1396611"/>
            <a:ext cx="4012699" cy="926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新建基本框图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26" y="1437472"/>
            <a:ext cx="7115049" cy="38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图形生成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53" y="1383975"/>
            <a:ext cx="7594822" cy="39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10873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15" y="1390303"/>
            <a:ext cx="6786805" cy="41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是一个集所有现代建模技术于一身的完整工具，它集成了强有力的业务建模技术、传统的数据库分析和实现，以及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对象建模。通过了元数据的管理、冲突分析和真正的企业知识库等功能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定义了模型的物理实现细节。例如，所选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RDBMS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的数据类型特征、索引定义、视图定义、存储过程定义、触发器定义等。</a:t>
            </a:r>
          </a:p>
        </p:txBody>
      </p:sp>
    </p:spTree>
    <p:extLst>
      <p:ext uri="{BB962C8B-B14F-4D97-AF65-F5344CB8AC3E}">
        <p14:creationId xmlns:p14="http://schemas.microsoft.com/office/powerpoint/2010/main" val="12294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最初由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Xiao-Yun Wang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（王晓昀）在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公司开发完成。在法国称为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AMC*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，在国际市场上称为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。在这两个产品名字中都包含“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，它实际上特指“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，因为在产品开发的最开始是为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数据库设计的，但是很快就发展并支持市场上所有主流的数据库系统。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1983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年的法国公司，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公司购买了该公司，而在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年早期，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已经买下了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公司。在这些并购之后，为了保持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的产品商标的一致，改名叫做“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 目前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及其法文版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PowerAMC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的所有权利。</a:t>
            </a:r>
          </a:p>
        </p:txBody>
      </p:sp>
    </p:spTree>
    <p:extLst>
      <p:ext uri="{BB962C8B-B14F-4D97-AF65-F5344CB8AC3E}">
        <p14:creationId xmlns:p14="http://schemas.microsoft.com/office/powerpoint/2010/main" val="28296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面向对象建模（提供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UML 2.0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所有视图）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数据建模（支持主流关系数据库管理系统）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业务过程建模（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ProcessAnalyst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）支持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BPMN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建模（支持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 Schema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DTD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代码生成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（支持语言及框架包括：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VB .NET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EJB3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WinForm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(.NET and .NET CF)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PowerBuilder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1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Object-Oriented Model(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面向对象模型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中，可以看到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的所有图例（此处以类图为例）。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9" y="1363643"/>
            <a:ext cx="5222120" cy="4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以类图为例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5" y="1414462"/>
            <a:ext cx="1704975" cy="4029075"/>
          </a:xfrm>
          <a:prstGeom prst="rect">
            <a:avLst/>
          </a:prstGeom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068503" y="1763886"/>
            <a:ext cx="232937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这是类图的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toolbox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09043" y="2271717"/>
            <a:ext cx="4896544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既然要画类图，类与类之间的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要知道的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generalization   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Realization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Association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　　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Composition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Dependency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13099" y="2271717"/>
            <a:ext cx="2505075" cy="2711768"/>
            <a:chOff x="1413099" y="2271717"/>
            <a:chExt cx="2505075" cy="2711768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500951" y="2271717"/>
              <a:ext cx="2329372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子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类继承父类：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099" y="3068960"/>
              <a:ext cx="2505075" cy="191452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610855" y="2291007"/>
            <a:ext cx="2819400" cy="2887130"/>
            <a:chOff x="4610855" y="2291007"/>
            <a:chExt cx="2819400" cy="2887130"/>
          </a:xfrm>
        </p:grpSpPr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213050" y="2291007"/>
              <a:ext cx="1164686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实现：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855" y="3063587"/>
              <a:ext cx="2819400" cy="211455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829780" y="2291007"/>
            <a:ext cx="2457450" cy="2654377"/>
            <a:chOff x="7829780" y="2291007"/>
            <a:chExt cx="2457450" cy="2654377"/>
          </a:xfrm>
        </p:grpSpPr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8436882" y="2291007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关联：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780" y="3107059"/>
              <a:ext cx="2457450" cy="1838325"/>
            </a:xfrm>
            <a:prstGeom prst="rect">
              <a:avLst/>
            </a:prstGeom>
          </p:spPr>
        </p:pic>
      </p:grp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027721" y="1367677"/>
            <a:ext cx="57321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各种关系的强弱顺序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25067" y="2263691"/>
            <a:ext cx="2514601" cy="3104266"/>
            <a:chOff x="1125067" y="2263691"/>
            <a:chExt cx="2514601" cy="3104266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629123" y="2263691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聚合：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1" r="24391"/>
            <a:stretch/>
          </p:blipFill>
          <p:spPr>
            <a:xfrm>
              <a:off x="1125067" y="3081957"/>
              <a:ext cx="2514601" cy="228600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077395" y="2223510"/>
            <a:ext cx="2675964" cy="3278308"/>
            <a:chOff x="4077395" y="2223510"/>
            <a:chExt cx="2675964" cy="3278308"/>
          </a:xfrm>
        </p:grpSpPr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013499" y="2223510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组合：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" r="29124"/>
            <a:stretch/>
          </p:blipFill>
          <p:spPr>
            <a:xfrm>
              <a:off x="4077395" y="2682418"/>
              <a:ext cx="2675964" cy="281940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891338" y="2179198"/>
            <a:ext cx="4219575" cy="3296584"/>
            <a:chOff x="6891338" y="2179198"/>
            <a:chExt cx="4219575" cy="3296584"/>
          </a:xfrm>
        </p:grpSpPr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8289265" y="2179198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依赖：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338" y="2675432"/>
              <a:ext cx="4219575" cy="280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2547" y="19034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数字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0174" y="1903424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案例元素（椭圆）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6248" y="190342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目标（矩形）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5587" y="1903424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关系（箭头）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1847" y="1903424"/>
            <a:ext cx="24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应用框架（模型）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4570" y="2636912"/>
            <a:ext cx="4786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Visual Basic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Oracle8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或者数据定义语言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DDL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9483" y="344769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生成代码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8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79450" y="1340768"/>
            <a:ext cx="61026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的对比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08946"/>
              </p:ext>
            </p:extLst>
          </p:nvPr>
        </p:nvGraphicFramePr>
        <p:xfrm>
          <a:off x="1080084" y="2160577"/>
          <a:ext cx="9550039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71"/>
                <a:gridCol w="2715988"/>
                <a:gridCol w="2088232"/>
                <a:gridCol w="1584176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比较角度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PowerDesigner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Rational 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Visio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开发公司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Sybase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Rational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Microsoft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开始的侧重点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数据库建模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UML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建模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画图工具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UML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性能最好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编程语言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支持多种编程语言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仅支持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Microsoft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提供的编程语言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支持双向工程代码生成及数据库生成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应用系统规模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适合大中型系统开发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中小型系统的开发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7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67212"/>
              </p:ext>
            </p:extLst>
          </p:nvPr>
        </p:nvGraphicFramePr>
        <p:xfrm>
          <a:off x="845301" y="1987099"/>
          <a:ext cx="95500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71"/>
                <a:gridCol w="2715988"/>
                <a:gridCol w="2331281"/>
                <a:gridCol w="1872208"/>
                <a:gridCol w="191719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比较角度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PowerDesigner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Rational 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Visio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模型设计效率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最高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软件设计的人性化和易使用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图形质量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数据库建模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跨平台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文档生成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最精细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679450" y="1340768"/>
            <a:ext cx="61026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的对比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06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6040" y="273812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</a:p>
        </p:txBody>
      </p:sp>
    </p:spTree>
    <p:extLst>
      <p:ext uri="{BB962C8B-B14F-4D97-AF65-F5344CB8AC3E}">
        <p14:creationId xmlns:p14="http://schemas.microsoft.com/office/powerpoint/2010/main" val="18715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9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7155" y="1556792"/>
            <a:ext cx="867063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建模工具，除已介绍的三种外再说出一种。</a:t>
            </a:r>
          </a:p>
        </p:txBody>
      </p:sp>
    </p:spTree>
    <p:extLst>
      <p:ext uri="{BB962C8B-B14F-4D97-AF65-F5344CB8AC3E}">
        <p14:creationId xmlns:p14="http://schemas.microsoft.com/office/powerpoint/2010/main" val="2118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9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7155" y="1556792"/>
            <a:ext cx="867063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</a:t>
            </a:r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种图，请任意说出</a:t>
            </a:r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种。</a:t>
            </a:r>
          </a:p>
        </p:txBody>
      </p:sp>
    </p:spTree>
    <p:extLst>
      <p:ext uri="{BB962C8B-B14F-4D97-AF65-F5344CB8AC3E}">
        <p14:creationId xmlns:p14="http://schemas.microsoft.com/office/powerpoint/2010/main" val="18749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130675" y="476250"/>
            <a:ext cx="3925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1.zang141588761. Rational Rose[EB/OL].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https://blog.csdn.net/zang141588761/article/details/52275820. 2016-08-22-12:42:53/2018-10-21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-17:00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踏雪无痕大黄蜂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与你一起学习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Microsoft Visio——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基础篇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https://blog.csdn.net/huangxinfeng/article/details/81178158.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2018-07-24</a:t>
            </a:r>
            <a:r>
              <a:rPr lang="en-US" altLang="zh-CN" dirty="0" smtClean="0"/>
              <a:t>-09:04:07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/2018-10-21-17:00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conviction_thinking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blog.csdn.net/conviction_thinking/article/details/7959270.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2012-09-09-</a:t>
            </a:r>
            <a:r>
              <a:rPr lang="zh-CN" altLang="en-US" dirty="0"/>
              <a:t> </a:t>
            </a:r>
            <a:r>
              <a:rPr lang="en-US" altLang="zh-CN" dirty="0"/>
              <a:t>00:25:11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/2018-10-21-17:00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小组分工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荣阳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审查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伟宏：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PPT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制作，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制作，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林翼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力：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审查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陈帆：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审查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AutoShape 2" descr="http://cdn.duitang.com/uploads/item/201210/08/20121008093644_xAra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2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小组绩效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张荣阳：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81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赵伟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宏：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83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刘浥：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85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林翼力：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陈帆：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6825" y="3381375"/>
            <a:ext cx="45735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谢谢指导！</a:t>
            </a:r>
          </a:p>
        </p:txBody>
      </p:sp>
      <p:grpSp>
        <p:nvGrpSpPr>
          <p:cNvPr id="34819" name="组合 13"/>
          <p:cNvGrpSpPr>
            <a:grpSpLocks/>
          </p:cNvGrpSpPr>
          <p:nvPr/>
        </p:nvGrpSpPr>
        <p:grpSpPr bwMode="auto">
          <a:xfrm>
            <a:off x="3763963" y="0"/>
            <a:ext cx="4659312" cy="2636838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05" y="0"/>
              <a:ext cx="792422" cy="141291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722" y="0"/>
              <a:ext cx="720961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477" y="0"/>
              <a:ext cx="711432" cy="1989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421" cy="404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8704" y="0"/>
              <a:ext cx="792421" cy="99380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当前市场上基于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可视化建模的工具很多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，那么为什么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要选择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847612" y="3050291"/>
            <a:ext cx="1034588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的三位创始人：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Grandy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James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Rumbaugh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Jacobson,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公司担任首席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其他一系列的软件工程方面的产品的紧密集成使得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的可用性和扩展性更好。</a:t>
            </a:r>
          </a:p>
        </p:txBody>
      </p:sp>
    </p:spTree>
    <p:extLst>
      <p:ext uri="{BB962C8B-B14F-4D97-AF65-F5344CB8AC3E}">
        <p14:creationId xmlns:p14="http://schemas.microsoft.com/office/powerpoint/2010/main" val="39714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主要工作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216090"/>
            <a:ext cx="101344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业务进行建模（工作流）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建立对象模型（表达信息系统内有哪些对象，它们之间是如何协作完成系统功能的）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对数据库进行建模，并可以在对象模型和数据模型之间进行正、逆向工程，相互同步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建立构件模型（表达信息系统的物理组成，如有什么文件、进程、线程、分布如何等等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生成目标语言的框架代码，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DELPHI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185168"/>
            <a:ext cx="475252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公认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的面向对象建模语言出现于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年代中期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多种建模语言的出现：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1993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omt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_2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建模语言的形成，成为工业界的标准（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11" y="1605581"/>
            <a:ext cx="4038600" cy="37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723" y="1981704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发展历程：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85540" y="270637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</a:p>
        </p:txBody>
      </p:sp>
    </p:spTree>
    <p:extLst>
      <p:ext uri="{BB962C8B-B14F-4D97-AF65-F5344CB8AC3E}">
        <p14:creationId xmlns:p14="http://schemas.microsoft.com/office/powerpoint/2010/main" val="20487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Pages>0</Pages>
  <Words>3178</Words>
  <Characters>0</Characters>
  <Application>Microsoft Office PowerPoint</Application>
  <PresentationFormat>自定义</PresentationFormat>
  <Lines>0</Lines>
  <Paragraphs>597</Paragraphs>
  <Slides>59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151</cp:revision>
  <dcterms:created xsi:type="dcterms:W3CDTF">2014-05-22T15:27:15Z</dcterms:created>
  <dcterms:modified xsi:type="dcterms:W3CDTF">2018-10-25T14:07:20Z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