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62" r:id="rId3"/>
    <p:sldId id="265" r:id="rId4"/>
    <p:sldId id="267" r:id="rId5"/>
    <p:sldId id="296" r:id="rId6"/>
    <p:sldId id="299" r:id="rId8"/>
    <p:sldId id="288" r:id="rId9"/>
    <p:sldId id="298" r:id="rId10"/>
    <p:sldId id="285" r:id="rId11"/>
    <p:sldId id="287" r:id="rId12"/>
    <p:sldId id="295" r:id="rId13"/>
    <p:sldId id="297" r:id="rId14"/>
    <p:sldId id="28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6F65"/>
    <a:srgbClr val="287184"/>
    <a:srgbClr val="89A67A"/>
    <a:srgbClr val="E49B35"/>
    <a:srgbClr val="508799"/>
    <a:srgbClr val="ED7167"/>
    <a:srgbClr val="ED6E64"/>
    <a:srgbClr val="D57053"/>
    <a:srgbClr val="EBCEBC"/>
    <a:srgbClr val="EBD3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34" autoAdjust="0"/>
    <p:restoredTop sz="76030" autoAdjust="0"/>
  </p:normalViewPr>
  <p:slideViewPr>
    <p:cSldViewPr snapToGrid="0">
      <p:cViewPr varScale="1">
        <p:scale>
          <a:sx n="66" d="100"/>
          <a:sy n="66" d="100"/>
        </p:scale>
        <p:origin x="749" y="53"/>
      </p:cViewPr>
      <p:guideLst>
        <p:guide orient="horz" pos="3566"/>
        <p:guide pos="4241"/>
        <p:guide pos="567"/>
        <p:guide orient="horz" pos="9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DEABB2-7F21-4956-8261-0567CD8FAE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83388D-148F-4A69-9717-8609F9280A8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由引言，我们去开始这个项目，产出内容是表格中的文档，并不包括实现。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13643-287F-42FC-A32D-D47D616D3A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由引言，我们去开始这个项目，产出内容是表格中的文档，并不包括实现。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13643-287F-42FC-A32D-D47D616D3A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这是我们小组的空余时间表，从中可以看到周四晚自习和周一下午周二上午整个小组有空，所以项目经理小组会议时间定在周一下午与周四晚自习。其中周一主要做</a:t>
            </a:r>
            <a:r>
              <a:rPr lang="en-US" altLang="zh-CN" dirty="0"/>
              <a:t>check</a:t>
            </a:r>
            <a:r>
              <a:rPr lang="zh-CN" altLang="en-US" dirty="0"/>
              <a:t>，周四做任务安排。然后是需求的各项任务以及它的负责人。</a:t>
            </a:r>
            <a:endParaRPr lang="en-US" altLang="zh-CN" dirty="0"/>
          </a:p>
          <a:p>
            <a:r>
              <a:rPr lang="zh-CN" altLang="en-US" dirty="0"/>
              <a:t>其中需求获取包括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编写项目视图与范围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用户群分类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选择产品代表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确定使用实例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召开应用程序开发联系会议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需求访谈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分析用户工作流程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确定质量属性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检查问题报告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需求重用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   </a:t>
            </a:r>
            <a:r>
              <a:rPr lang="zh-CN" altLang="en-US" dirty="0"/>
              <a:t>需求分析包括</a:t>
            </a:r>
            <a:endParaRPr lang="en-US" altLang="zh-CN" dirty="0"/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绘制关联图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创建开发原型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分析可行性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确定需求优先级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为需求建立模型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编写数据字典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应用质量功能调配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   </a:t>
            </a:r>
            <a:r>
              <a:rPr lang="zh-CN" altLang="en-US" dirty="0"/>
              <a:t>需求规格说明包括</a:t>
            </a:r>
            <a:endParaRPr lang="en-US" altLang="zh-CN" dirty="0"/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采用软件需求规格说明模板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指明需求来源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为每一项需求注上标号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记录业务规范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创建需求跟踪能力矩阵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/>
              <a:t>   需求规格审核包括</a:t>
            </a:r>
            <a:endParaRPr lang="en-US" altLang="zh-CN" dirty="0"/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编写测试用例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编写用户手册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确定合格的标准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审查需求文档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DF315-7D11-4545-BF08-570BC460E9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项目干系人包括项目当事人、其行为能影响项目的计划与实施，以及其利益受该项目影响（受益或受损）的个人和组织；也可以把他们称作项目的利害关系者。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我们的项目干系人中包括了项目当事人以及大量的用户，这些学生用户将会为我们提供大量的需求，这将对我们的项目起到很大的影响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dirty="0"/>
          </a:p>
          <a:p>
            <a:r>
              <a:rPr lang="zh-CN" altLang="en-US" dirty="0"/>
              <a:t>干系人还把包括了助教，助教对我们的项目起到了监督的作用，并且把项目进展及时向项目发起人报告。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3388D-148F-4A69-9717-8609F9280A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/>
              <a:t>PM-BOOK</a:t>
            </a:r>
            <a:r>
              <a:rPr lang="zh-CN" altLang="en-US" sz="1200" dirty="0"/>
              <a:t>把风险定义为：“不确定的事件或情况，一旦出现，将会对项目的目标产生积极或者消极的影响”。在真实的对风险的分析中，需要分析风险的起因，风险类型，影响等级，可能</a:t>
            </a: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/>
              <a:t>发生的等级和应对措施。（因为</a:t>
            </a:r>
            <a:r>
              <a:rPr lang="en-US" altLang="zh-CN" sz="1200" dirty="0"/>
              <a:t>PPT</a:t>
            </a:r>
            <a:r>
              <a:rPr lang="zh-CN" altLang="en-US" sz="1200" dirty="0"/>
              <a:t>内容有限，所以暂时放风险起因和应对措施，在文档之中有详细版）</a:t>
            </a:r>
            <a:endParaRPr lang="zh-CN" altLang="en-US" sz="1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3388D-148F-4A69-9717-8609F9280A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3388D-148F-4A69-9717-8609F9280A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吴：</a:t>
            </a:r>
            <a:r>
              <a:rPr lang="en-US" altLang="zh-CN" dirty="0" smtClean="0"/>
              <a:t>GANT</a:t>
            </a:r>
            <a:r>
              <a:rPr lang="zh-CN" altLang="en-US" dirty="0" smtClean="0"/>
              <a:t>图（事件） </a:t>
            </a:r>
            <a:r>
              <a:rPr lang="en-US" altLang="zh-CN" dirty="0" smtClean="0"/>
              <a:t>OBS</a:t>
            </a:r>
            <a:endParaRPr lang="en-US" altLang="zh-CN" dirty="0" smtClean="0"/>
          </a:p>
          <a:p>
            <a:r>
              <a:rPr lang="zh-CN" altLang="en-US" dirty="0" smtClean="0"/>
              <a:t>徐：实施计划，支持条件，人力资源，沟通管理计划</a:t>
            </a:r>
            <a:endParaRPr lang="en-US" altLang="zh-CN" dirty="0" smtClean="0"/>
          </a:p>
          <a:p>
            <a:r>
              <a:rPr lang="zh-CN" altLang="en-US" dirty="0" smtClean="0"/>
              <a:t>陈：配置管理，配置管理计划 人员配备管理计划</a:t>
            </a:r>
            <a:endParaRPr lang="en-US" altLang="zh-CN" dirty="0" smtClean="0"/>
          </a:p>
          <a:p>
            <a:r>
              <a:rPr lang="zh-CN" altLang="en-US" dirty="0" smtClean="0"/>
              <a:t>何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wbs</a:t>
            </a:r>
            <a:r>
              <a:rPr lang="en-US" altLang="zh-CN" baseline="0" dirty="0" smtClean="0"/>
              <a:t>(</a:t>
            </a:r>
            <a:r>
              <a:rPr lang="zh-CN" altLang="en-US" baseline="0" dirty="0" smtClean="0"/>
              <a:t>需求</a:t>
            </a:r>
            <a:r>
              <a:rPr lang="en-US" altLang="zh-CN" baseline="0" dirty="0" smtClean="0"/>
              <a:t>+</a:t>
            </a:r>
            <a:r>
              <a:rPr lang="zh-CN" altLang="en-US" baseline="0" dirty="0" smtClean="0"/>
              <a:t>总体）（</a:t>
            </a:r>
            <a:r>
              <a:rPr lang="en-US" altLang="zh-CN" baseline="0" dirty="0" err="1" smtClean="0"/>
              <a:t>wbs</a:t>
            </a:r>
            <a:r>
              <a:rPr lang="zh-CN" altLang="en-US" baseline="0" dirty="0" smtClean="0"/>
              <a:t>表）</a:t>
            </a:r>
            <a:endParaRPr lang="en-US" altLang="zh-CN" baseline="0" dirty="0" smtClean="0"/>
          </a:p>
          <a:p>
            <a:r>
              <a:rPr lang="zh-CN" altLang="en-US" baseline="0" dirty="0" smtClean="0"/>
              <a:t>胡：</a:t>
            </a:r>
            <a:r>
              <a:rPr lang="en-US" altLang="zh-CN" baseline="0" dirty="0" smtClean="0"/>
              <a:t>GANT</a:t>
            </a:r>
            <a:r>
              <a:rPr lang="zh-CN" altLang="en-US" baseline="0" dirty="0" smtClean="0"/>
              <a:t>人员时间，关系。模版寻找，小组资料输入，小组人员管理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3388D-148F-4A69-9717-8609F9280A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961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emf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emf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椭圆 41"/>
          <p:cNvSpPr/>
          <p:nvPr/>
        </p:nvSpPr>
        <p:spPr>
          <a:xfrm flipV="1">
            <a:off x="375047" y="2433092"/>
            <a:ext cx="6672263" cy="38315"/>
          </a:xfrm>
          <a:prstGeom prst="ellipse">
            <a:avLst/>
          </a:prstGeom>
          <a:gradFill flip="none" rotWithShape="1">
            <a:gsLst>
              <a:gs pos="62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5" name="椭圆 44"/>
          <p:cNvSpPr/>
          <p:nvPr/>
        </p:nvSpPr>
        <p:spPr>
          <a:xfrm flipV="1">
            <a:off x="375047" y="3454648"/>
            <a:ext cx="6672263" cy="38315"/>
          </a:xfrm>
          <a:prstGeom prst="ellipse">
            <a:avLst/>
          </a:prstGeom>
          <a:gradFill flip="none" rotWithShape="1">
            <a:gsLst>
              <a:gs pos="70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" t="30898" r="26794" b="49213"/>
          <a:stretch>
            <a:fillRect/>
          </a:stretch>
        </p:blipFill>
        <p:spPr>
          <a:xfrm>
            <a:off x="375047" y="2448677"/>
            <a:ext cx="6679678" cy="1028701"/>
          </a:xfrm>
          <a:prstGeom prst="rect">
            <a:avLst/>
          </a:prstGeom>
        </p:spPr>
      </p:pic>
      <p:sp>
        <p:nvSpPr>
          <p:cNvPr id="713" name="矩形 712"/>
          <p:cNvSpPr/>
          <p:nvPr/>
        </p:nvSpPr>
        <p:spPr>
          <a:xfrm>
            <a:off x="1" y="1197398"/>
            <a:ext cx="515109" cy="347477"/>
          </a:xfrm>
          <a:prstGeom prst="rect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14" name="TextBox 40"/>
          <p:cNvSpPr txBox="1"/>
          <p:nvPr/>
        </p:nvSpPr>
        <p:spPr>
          <a:xfrm>
            <a:off x="624560" y="1186471"/>
            <a:ext cx="21807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浙江大学城市学院</a:t>
            </a:r>
            <a:endParaRPr lang="zh-CN" altLang="en-US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15" name="直接连接符 714"/>
          <p:cNvCxnSpPr/>
          <p:nvPr/>
        </p:nvCxnSpPr>
        <p:spPr>
          <a:xfrm>
            <a:off x="592296" y="1196784"/>
            <a:ext cx="0" cy="348706"/>
          </a:xfrm>
          <a:prstGeom prst="line">
            <a:avLst/>
          </a:prstGeom>
          <a:ln w="19050">
            <a:solidFill>
              <a:srgbClr val="3461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8" name="矩形 827"/>
          <p:cNvSpPr/>
          <p:nvPr/>
        </p:nvSpPr>
        <p:spPr>
          <a:xfrm>
            <a:off x="1581961" y="2662945"/>
            <a:ext cx="444630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3300" b="1" kern="100" dirty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项目计划答辩 </a:t>
            </a:r>
            <a:r>
              <a:rPr lang="en-US" altLang="zh-CN" sz="3300" b="1" kern="100" dirty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PPT</a:t>
            </a:r>
            <a:endParaRPr lang="zh-CN" altLang="zh-CN" sz="2100" b="1" kern="100" dirty="0">
              <a:solidFill>
                <a:srgbClr val="315B7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329905" y="3757087"/>
            <a:ext cx="2950411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PRD2018-G07</a:t>
            </a:r>
            <a:r>
              <a:rPr lang="zh-CN" altLang="en-US" sz="20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  <a:endParaRPr lang="en-US" altLang="zh-CN" sz="20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0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组长：张荣阳</a:t>
            </a:r>
            <a:endParaRPr lang="en-US" altLang="zh-CN" sz="20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组员：赵伟宏  陈帆</a:t>
            </a:r>
            <a:endParaRPr lang="en-US" altLang="zh-CN" sz="20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林翼力  刘浥</a:t>
            </a:r>
            <a:endParaRPr lang="zh-CN" altLang="en-US" sz="20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5360" y="3810"/>
            <a:ext cx="3116580" cy="11315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7" dur="500" fill="hold"/>
                                            <p:tgtEl>
                                              <p:spTgt spid="8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8" dur="500" fill="hold"/>
                                            <p:tgtEl>
                                              <p:spTgt spid="8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1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28" grpId="0"/>
          <p:bldP spid="1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28" grpId="0"/>
          <p:bldP spid="12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369716" y="1013213"/>
            <a:ext cx="203132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b="1" kern="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项目初步实施计划</a:t>
            </a:r>
            <a:endParaRPr lang="zh-CN" altLang="zh-CN" sz="135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597429" y="1439930"/>
            <a:ext cx="592304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271197" y="1094292"/>
            <a:ext cx="779108" cy="359374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2" name="文本框 41"/>
          <p:cNvSpPr txBox="1"/>
          <p:nvPr/>
        </p:nvSpPr>
        <p:spPr>
          <a:xfrm>
            <a:off x="278016" y="1077771"/>
            <a:ext cx="7654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2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31508" y="1015862"/>
            <a:ext cx="2288969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打开甘特图进行说明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40120" y="-82550"/>
            <a:ext cx="3116580" cy="11315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369716" y="1013213"/>
            <a:ext cx="180049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b="1" kern="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绩效及参考资料</a:t>
            </a:r>
            <a:endParaRPr lang="zh-CN" altLang="zh-CN" sz="135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597429" y="1439930"/>
            <a:ext cx="592304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271197" y="1094292"/>
            <a:ext cx="779108" cy="359374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081463" y="17081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641229" y="2221166"/>
            <a:ext cx="4879247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C2-PRD-</a:t>
            </a:r>
            <a:r>
              <a:rPr lang="zh-CN" altLang="en-US" sz="2400" dirty="0"/>
              <a:t>项目描述</a:t>
            </a:r>
            <a:r>
              <a:rPr lang="en-US" altLang="zh-CN" sz="2400" dirty="0"/>
              <a:t>-2018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PRD2018-G07-</a:t>
            </a:r>
            <a:r>
              <a:rPr lang="zh-CN" altLang="en-US" sz="2400" dirty="0"/>
              <a:t>项目总体计划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PRD2018-G07-GANT</a:t>
            </a:r>
            <a:r>
              <a:rPr lang="zh-CN" altLang="en-US" sz="2400" dirty="0"/>
              <a:t> 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1641230" y="4269226"/>
            <a:ext cx="5509847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张荣阳</a:t>
            </a:r>
            <a:r>
              <a:rPr lang="zh-CN" altLang="en-US" sz="2400" dirty="0" smtClean="0"/>
              <a:t>：</a:t>
            </a:r>
            <a:r>
              <a:rPr lang="en-US" altLang="zh-CN" sz="2400" dirty="0"/>
              <a:t>		</a:t>
            </a:r>
            <a:r>
              <a:rPr lang="zh-CN" altLang="en-US" sz="2400" dirty="0"/>
              <a:t>赵伟宏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林翼力：</a:t>
            </a:r>
            <a:r>
              <a:rPr lang="en-US" altLang="zh-CN" sz="2400" dirty="0"/>
              <a:t>		</a:t>
            </a:r>
            <a:r>
              <a:rPr lang="zh-CN" altLang="en-US" sz="2400" dirty="0"/>
              <a:t>陈帆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刘浥</a:t>
            </a:r>
            <a:r>
              <a:rPr lang="zh-CN" altLang="en-US" sz="2400" dirty="0"/>
              <a:t>：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68060" y="50165"/>
            <a:ext cx="3116580" cy="11315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椭圆 41"/>
          <p:cNvSpPr/>
          <p:nvPr/>
        </p:nvSpPr>
        <p:spPr>
          <a:xfrm flipV="1">
            <a:off x="375047" y="2433092"/>
            <a:ext cx="6672263" cy="38315"/>
          </a:xfrm>
          <a:prstGeom prst="ellipse">
            <a:avLst/>
          </a:prstGeom>
          <a:gradFill flip="none" rotWithShape="1">
            <a:gsLst>
              <a:gs pos="62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5" name="椭圆 44"/>
          <p:cNvSpPr/>
          <p:nvPr/>
        </p:nvSpPr>
        <p:spPr>
          <a:xfrm flipV="1">
            <a:off x="375047" y="3454648"/>
            <a:ext cx="6672263" cy="38315"/>
          </a:xfrm>
          <a:prstGeom prst="ellipse">
            <a:avLst/>
          </a:prstGeom>
          <a:gradFill flip="none" rotWithShape="1">
            <a:gsLst>
              <a:gs pos="70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" t="30898" r="26794" b="49213"/>
          <a:stretch>
            <a:fillRect/>
          </a:stretch>
        </p:blipFill>
        <p:spPr>
          <a:xfrm>
            <a:off x="371340" y="2449624"/>
            <a:ext cx="6679678" cy="1028701"/>
          </a:xfrm>
          <a:prstGeom prst="rect">
            <a:avLst/>
          </a:prstGeom>
        </p:spPr>
      </p:pic>
      <p:sp>
        <p:nvSpPr>
          <p:cNvPr id="713" name="矩形 712"/>
          <p:cNvSpPr/>
          <p:nvPr/>
        </p:nvSpPr>
        <p:spPr>
          <a:xfrm>
            <a:off x="1" y="1197398"/>
            <a:ext cx="515109" cy="347477"/>
          </a:xfrm>
          <a:prstGeom prst="rect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715" name="直接连接符 714"/>
          <p:cNvCxnSpPr/>
          <p:nvPr/>
        </p:nvCxnSpPr>
        <p:spPr>
          <a:xfrm>
            <a:off x="592296" y="1196784"/>
            <a:ext cx="0" cy="348706"/>
          </a:xfrm>
          <a:prstGeom prst="line">
            <a:avLst/>
          </a:prstGeom>
          <a:ln w="19050">
            <a:solidFill>
              <a:srgbClr val="3461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8" name="矩形 827"/>
          <p:cNvSpPr/>
          <p:nvPr/>
        </p:nvSpPr>
        <p:spPr>
          <a:xfrm>
            <a:off x="2516142" y="2683031"/>
            <a:ext cx="239008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3300" b="1" kern="100" dirty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THE END</a:t>
            </a:r>
            <a:endParaRPr lang="zh-CN" altLang="zh-CN" sz="2100" b="1" kern="100" dirty="0">
              <a:solidFill>
                <a:srgbClr val="315B7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76843" y="4291538"/>
            <a:ext cx="3718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作者：</a:t>
            </a:r>
            <a:r>
              <a:rPr lang="en-US" altLang="zh-CN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G07</a:t>
            </a:r>
            <a:r>
              <a:rPr lang="zh-CN" altLang="en-US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小组全体成员</a:t>
            </a:r>
            <a:endParaRPr lang="zh-CN" altLang="en-US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40"/>
          <p:cNvSpPr txBox="1"/>
          <p:nvPr/>
        </p:nvSpPr>
        <p:spPr>
          <a:xfrm>
            <a:off x="624560" y="1186471"/>
            <a:ext cx="270456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浙江大学城市学院</a:t>
            </a:r>
            <a:endParaRPr lang="zh-CN" altLang="en-US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6470" y="-24130"/>
            <a:ext cx="3116580" cy="1131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8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1165883"/>
            <a:ext cx="404813" cy="432048"/>
          </a:xfrm>
          <a:prstGeom prst="rect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44" name="直接连接符 43"/>
          <p:cNvCxnSpPr/>
          <p:nvPr/>
        </p:nvCxnSpPr>
        <p:spPr>
          <a:xfrm>
            <a:off x="450533" y="1165883"/>
            <a:ext cx="0" cy="432048"/>
          </a:xfrm>
          <a:prstGeom prst="line">
            <a:avLst/>
          </a:prstGeom>
          <a:ln w="28575">
            <a:solidFill>
              <a:srgbClr val="3461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7"/>
          <p:cNvSpPr txBox="1"/>
          <p:nvPr/>
        </p:nvSpPr>
        <p:spPr>
          <a:xfrm>
            <a:off x="496254" y="874075"/>
            <a:ext cx="105718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30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lang="zh-CN" altLang="en-US" sz="30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8"/>
          <p:cNvSpPr txBox="1"/>
          <p:nvPr/>
        </p:nvSpPr>
        <p:spPr>
          <a:xfrm>
            <a:off x="1553442" y="1287995"/>
            <a:ext cx="1713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644881" y="1889738"/>
            <a:ext cx="4749371" cy="415498"/>
            <a:chOff x="2929753" y="1756083"/>
            <a:chExt cx="6332495" cy="553995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组合 14"/>
            <p:cNvGrpSpPr/>
            <p:nvPr/>
          </p:nvGrpSpPr>
          <p:grpSpPr>
            <a:xfrm>
              <a:off x="2929753" y="1756083"/>
              <a:ext cx="590550" cy="553995"/>
              <a:chOff x="2929753" y="1794183"/>
              <a:chExt cx="590550" cy="553995"/>
            </a:xfrm>
          </p:grpSpPr>
          <p:sp>
            <p:nvSpPr>
              <p:cNvPr id="3" name="平行四边形 2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2934922" y="1794183"/>
                <a:ext cx="580213" cy="553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1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75" name="组合 74"/>
          <p:cNvGrpSpPr/>
          <p:nvPr/>
        </p:nvGrpSpPr>
        <p:grpSpPr>
          <a:xfrm>
            <a:off x="1644881" y="2677834"/>
            <a:ext cx="4749371" cy="415498"/>
            <a:chOff x="2929753" y="1756083"/>
            <a:chExt cx="6332495" cy="553995"/>
          </a:xfrm>
        </p:grpSpPr>
        <p:cxnSp>
          <p:nvCxnSpPr>
            <p:cNvPr id="77" name="直接连接符 76"/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组合 77"/>
            <p:cNvGrpSpPr/>
            <p:nvPr/>
          </p:nvGrpSpPr>
          <p:grpSpPr>
            <a:xfrm>
              <a:off x="2929753" y="1756083"/>
              <a:ext cx="590550" cy="553995"/>
              <a:chOff x="2929753" y="1794183"/>
              <a:chExt cx="590550" cy="553995"/>
            </a:xfrm>
          </p:grpSpPr>
          <p:sp>
            <p:nvSpPr>
              <p:cNvPr id="79" name="平行四边形 78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2934922" y="1794183"/>
                <a:ext cx="580213" cy="553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1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82" name="组合 81"/>
          <p:cNvGrpSpPr/>
          <p:nvPr/>
        </p:nvGrpSpPr>
        <p:grpSpPr>
          <a:xfrm>
            <a:off x="1644881" y="3465929"/>
            <a:ext cx="4749371" cy="415498"/>
            <a:chOff x="2929753" y="1756083"/>
            <a:chExt cx="6332495" cy="553995"/>
          </a:xfrm>
        </p:grpSpPr>
        <p:cxnSp>
          <p:nvCxnSpPr>
            <p:cNvPr id="83" name="直接连接符 82"/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组合 84"/>
            <p:cNvGrpSpPr/>
            <p:nvPr/>
          </p:nvGrpSpPr>
          <p:grpSpPr>
            <a:xfrm>
              <a:off x="2929753" y="1756083"/>
              <a:ext cx="590550" cy="553995"/>
              <a:chOff x="2929753" y="1794183"/>
              <a:chExt cx="590550" cy="553995"/>
            </a:xfrm>
          </p:grpSpPr>
          <p:sp>
            <p:nvSpPr>
              <p:cNvPr id="86" name="平行四边形 85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87" name="文本框 86"/>
              <p:cNvSpPr txBox="1"/>
              <p:nvPr/>
            </p:nvSpPr>
            <p:spPr>
              <a:xfrm>
                <a:off x="2934922" y="1794183"/>
                <a:ext cx="580213" cy="553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1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89" name="组合 88"/>
          <p:cNvGrpSpPr/>
          <p:nvPr/>
        </p:nvGrpSpPr>
        <p:grpSpPr>
          <a:xfrm>
            <a:off x="1644881" y="4254026"/>
            <a:ext cx="4749371" cy="415498"/>
            <a:chOff x="2929753" y="1756083"/>
            <a:chExt cx="6332495" cy="553995"/>
          </a:xfrm>
        </p:grpSpPr>
        <p:cxnSp>
          <p:nvCxnSpPr>
            <p:cNvPr id="90" name="直接连接符 89"/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组合 90"/>
            <p:cNvGrpSpPr/>
            <p:nvPr/>
          </p:nvGrpSpPr>
          <p:grpSpPr>
            <a:xfrm>
              <a:off x="2929753" y="1756083"/>
              <a:ext cx="590550" cy="553995"/>
              <a:chOff x="2929753" y="1794183"/>
              <a:chExt cx="590550" cy="553995"/>
            </a:xfrm>
          </p:grpSpPr>
          <p:sp>
            <p:nvSpPr>
              <p:cNvPr id="92" name="平行四边形 91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2934922" y="1794183"/>
                <a:ext cx="580213" cy="553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1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2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2430575" y="192060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前言</a:t>
            </a:r>
            <a:endParaRPr lang="zh-CN" altLang="en-US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2430570" y="2707791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项目范围和目标</a:t>
            </a:r>
            <a:endParaRPr lang="zh-CN" altLang="en-US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430570" y="4929958"/>
            <a:ext cx="32688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项目干系人和风险计划</a:t>
            </a:r>
            <a:endParaRPr lang="zh-CN" altLang="en-US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endParaRPr lang="zh-CN" altLang="zh-CN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2430575" y="4279497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项目资源计划</a:t>
            </a:r>
            <a:endParaRPr lang="zh-CN" altLang="en-US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644881" y="5000190"/>
            <a:ext cx="4749371" cy="415498"/>
            <a:chOff x="2929753" y="1756083"/>
            <a:chExt cx="6332495" cy="553995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组合 32"/>
            <p:cNvGrpSpPr/>
            <p:nvPr/>
          </p:nvGrpSpPr>
          <p:grpSpPr>
            <a:xfrm>
              <a:off x="2929753" y="1756083"/>
              <a:ext cx="590550" cy="553995"/>
              <a:chOff x="2929753" y="1794183"/>
              <a:chExt cx="590550" cy="553995"/>
            </a:xfrm>
          </p:grpSpPr>
          <p:sp>
            <p:nvSpPr>
              <p:cNvPr id="34" name="平行四边形 33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2934922" y="1794183"/>
                <a:ext cx="580213" cy="553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1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sz="2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6" name="矩形 35"/>
          <p:cNvSpPr/>
          <p:nvPr/>
        </p:nvSpPr>
        <p:spPr>
          <a:xfrm>
            <a:off x="2430570" y="349059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项目的产品和活动</a:t>
            </a:r>
            <a:endParaRPr lang="zh-CN" altLang="en-US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644881" y="5729833"/>
            <a:ext cx="4749371" cy="415498"/>
            <a:chOff x="2929753" y="1756083"/>
            <a:chExt cx="6332495" cy="553995"/>
          </a:xfrm>
        </p:grpSpPr>
        <p:cxnSp>
          <p:nvCxnSpPr>
            <p:cNvPr id="38" name="直接连接符 37"/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组合 38"/>
            <p:cNvGrpSpPr/>
            <p:nvPr/>
          </p:nvGrpSpPr>
          <p:grpSpPr>
            <a:xfrm>
              <a:off x="2929753" y="1756083"/>
              <a:ext cx="590550" cy="553995"/>
              <a:chOff x="2929753" y="1794183"/>
              <a:chExt cx="590550" cy="553995"/>
            </a:xfrm>
          </p:grpSpPr>
          <p:sp>
            <p:nvSpPr>
              <p:cNvPr id="40" name="平行四边形 39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2934922" y="1794183"/>
                <a:ext cx="580213" cy="553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1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endParaRPr lang="zh-CN" altLang="en-US" sz="2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45" name="矩形 44"/>
          <p:cNvSpPr/>
          <p:nvPr/>
        </p:nvSpPr>
        <p:spPr>
          <a:xfrm>
            <a:off x="2430575" y="574729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项目初步实施计划</a:t>
            </a:r>
            <a:endParaRPr lang="zh-CN" altLang="en-US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63615" y="34290"/>
            <a:ext cx="3116580" cy="11315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1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1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20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21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7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29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30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6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38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39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4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4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5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54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56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57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/>
          <p:bldP spid="95" grpId="0"/>
          <p:bldP spid="20" grpId="0"/>
          <p:bldP spid="96" grpId="0"/>
          <p:bldP spid="36" grpId="0"/>
          <p:bldP spid="4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7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6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5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54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/>
          <p:bldP spid="95" grpId="0"/>
          <p:bldP spid="20" grpId="0"/>
          <p:bldP spid="96" grpId="0"/>
          <p:bldP spid="36" grpId="0"/>
          <p:bldP spid="45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直接连接符 38"/>
          <p:cNvCxnSpPr/>
          <p:nvPr/>
        </p:nvCxnSpPr>
        <p:spPr>
          <a:xfrm>
            <a:off x="597429" y="1448038"/>
            <a:ext cx="592304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271197" y="1094292"/>
            <a:ext cx="779108" cy="359374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2" name="文本框 41"/>
          <p:cNvSpPr txBox="1"/>
          <p:nvPr/>
        </p:nvSpPr>
        <p:spPr>
          <a:xfrm>
            <a:off x="278016" y="1077771"/>
            <a:ext cx="7654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369721" y="111586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前言</a:t>
            </a:r>
            <a:endParaRPr lang="zh-CN" altLang="en-US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8016" y="1347608"/>
            <a:ext cx="473685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>
              <a:lnSpc>
                <a:spcPct val="300000"/>
              </a:lnSpc>
              <a:spcBef>
                <a:spcPts val="7200"/>
              </a:spcBef>
            </a:pPr>
            <a:r>
              <a:rPr lang="zh-CN" altLang="en-US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项目名称：渔</a:t>
            </a:r>
            <a:r>
              <a:rPr lang="zh-CN" altLang="zh-CN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乐生活</a:t>
            </a:r>
            <a:r>
              <a:rPr lang="en-US" altLang="zh-CN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app</a:t>
            </a:r>
            <a:endParaRPr lang="en-US" altLang="zh-CN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39449" y="2221561"/>
            <a:ext cx="7485351" cy="4242013"/>
          </a:xfrm>
          <a:prstGeom prst="rect">
            <a:avLst/>
          </a:prstGeom>
          <a:noFill/>
          <a:ln w="12700">
            <a:solidFill>
              <a:srgbClr val="3461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文本框 11"/>
          <p:cNvSpPr txBox="1"/>
          <p:nvPr/>
        </p:nvSpPr>
        <p:spPr>
          <a:xfrm>
            <a:off x="768681" y="2333297"/>
            <a:ext cx="1097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需求：</a:t>
            </a:r>
            <a:endParaRPr lang="en-US" altLang="zh-CN" sz="2400" dirty="0"/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endParaRPr lang="zh-CN" altLang="en-US" sz="2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768681" y="4351648"/>
            <a:ext cx="1097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背景：</a:t>
            </a:r>
            <a:endParaRPr lang="en-US" altLang="zh-CN" sz="2400" dirty="0"/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3770" y="259715"/>
            <a:ext cx="3116580" cy="11315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直接连接符 38"/>
          <p:cNvCxnSpPr/>
          <p:nvPr/>
        </p:nvCxnSpPr>
        <p:spPr>
          <a:xfrm>
            <a:off x="597429" y="1439930"/>
            <a:ext cx="592304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271197" y="1094292"/>
            <a:ext cx="779108" cy="359374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2" name="文本框 41"/>
          <p:cNvSpPr txBox="1"/>
          <p:nvPr/>
        </p:nvSpPr>
        <p:spPr>
          <a:xfrm>
            <a:off x="278016" y="1077771"/>
            <a:ext cx="7654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369716" y="1115862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项目范围和目标</a:t>
            </a:r>
            <a:endParaRPr lang="zh-CN" altLang="en-US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50915" y="277495"/>
            <a:ext cx="3116580" cy="11315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直接连接符 38"/>
          <p:cNvCxnSpPr/>
          <p:nvPr/>
        </p:nvCxnSpPr>
        <p:spPr>
          <a:xfrm>
            <a:off x="597429" y="1439930"/>
            <a:ext cx="592304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271197" y="1094292"/>
            <a:ext cx="779108" cy="359374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2" name="文本框 41"/>
          <p:cNvSpPr txBox="1"/>
          <p:nvPr/>
        </p:nvSpPr>
        <p:spPr>
          <a:xfrm>
            <a:off x="278016" y="1077771"/>
            <a:ext cx="7654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369716" y="1115862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项目范围和目标</a:t>
            </a:r>
            <a:endParaRPr lang="zh-CN" altLang="en-US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50915" y="277495"/>
            <a:ext cx="3116580" cy="11315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369716" y="1013213"/>
            <a:ext cx="180049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b="1" kern="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项目产品和活动</a:t>
            </a:r>
            <a:endParaRPr lang="zh-CN" altLang="zh-CN" sz="135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597429" y="1439930"/>
            <a:ext cx="592304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271197" y="1094292"/>
            <a:ext cx="779108" cy="359374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2" name="文本框 41"/>
          <p:cNvSpPr txBox="1"/>
          <p:nvPr/>
        </p:nvSpPr>
        <p:spPr>
          <a:xfrm>
            <a:off x="278016" y="1077771"/>
            <a:ext cx="7654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42660" y="10795"/>
            <a:ext cx="3116580" cy="1131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369716" y="1013213"/>
            <a:ext cx="156966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b="1" kern="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项目资源计划</a:t>
            </a:r>
            <a:endParaRPr lang="zh-CN" altLang="zh-CN" sz="135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597429" y="1439930"/>
            <a:ext cx="592304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271197" y="1094292"/>
            <a:ext cx="779108" cy="359374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2" name="文本框 41"/>
          <p:cNvSpPr txBox="1"/>
          <p:nvPr/>
        </p:nvSpPr>
        <p:spPr>
          <a:xfrm>
            <a:off x="278016" y="1077771"/>
            <a:ext cx="7654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60751" y="1645459"/>
            <a:ext cx="299312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indent="127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项目组成员空余时间表：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3135" y="10795"/>
            <a:ext cx="3116580" cy="1131570"/>
          </a:xfrm>
          <a:prstGeom prst="rect">
            <a:avLst/>
          </a:prstGeom>
        </p:spPr>
      </p:pic>
      <p:pic>
        <p:nvPicPr>
          <p:cNvPr id="7" name="图片 6" descr="QM[%()~0]VW%Z%PE59{LC)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65" y="2197735"/>
            <a:ext cx="8754745" cy="36595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369716" y="1013213"/>
            <a:ext cx="877163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b="1" kern="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干系人</a:t>
            </a:r>
            <a:endParaRPr lang="zh-CN" altLang="zh-CN" sz="135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597429" y="1439930"/>
            <a:ext cx="592304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271197" y="1094292"/>
            <a:ext cx="779108" cy="359374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2" name="文本框 41"/>
          <p:cNvSpPr txBox="1"/>
          <p:nvPr/>
        </p:nvSpPr>
        <p:spPr>
          <a:xfrm>
            <a:off x="278016" y="1077771"/>
            <a:ext cx="7654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3135" y="10795"/>
            <a:ext cx="3116580" cy="1131570"/>
          </a:xfrm>
          <a:prstGeom prst="rect">
            <a:avLst/>
          </a:prstGeom>
        </p:spPr>
      </p:pic>
      <p:graphicFrame>
        <p:nvGraphicFramePr>
          <p:cNvPr id="3" name="表格 2"/>
          <p:cNvGraphicFramePr/>
          <p:nvPr/>
        </p:nvGraphicFramePr>
        <p:xfrm>
          <a:off x="212090" y="1624965"/>
          <a:ext cx="8715375" cy="497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3025"/>
                <a:gridCol w="1054100"/>
                <a:gridCol w="2364740"/>
                <a:gridCol w="1454150"/>
                <a:gridCol w="2499360"/>
              </a:tblGrid>
              <a:tr h="4768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积极干系人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提出者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联系方式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所在地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干系人对该项目是否提过有价值的意见或帮助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</a:tr>
              <a:tr h="2381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张荣阳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张荣阳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13372536516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弘毅1-608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TBD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85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赵伟宏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张荣阳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13588151048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弘毅1-608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TBD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7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陈帆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张荣阳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17195864903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弘毅1-524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希望界面能让我看得满意 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林翼力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张荣阳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13588759320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弘毅1-603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TBD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4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刘浥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张荣阳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13588742787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弘毅1-603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希望可以不登陆直接获得附近钓点信息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0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杨枨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张荣阳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理4系主任办公室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TBD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4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侯宏仑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林翼力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理4-501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希望网站可以提供项目进度监控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7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张嘉诚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林翼力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13305847480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理4-409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TBD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赵豪杰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林翼力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15968120935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理4-409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TBD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4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助教陈栩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陈帆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31601341@stu.zucc.edu.cn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TBD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0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助教冯一鸣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刘浥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31601390@stu.zucc.edu.cn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弘毅1-618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希望可以有答疑模块，或可以问题留言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4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助教陈妍蓝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赵伟宏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31501391@stu.zucc.edu.cn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TBD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3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用户。。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74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369716" y="1013213"/>
            <a:ext cx="110799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b="1" kern="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风险计划</a:t>
            </a:r>
            <a:endParaRPr lang="zh-CN" altLang="zh-CN" sz="135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597429" y="1439930"/>
            <a:ext cx="592304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271197" y="1094292"/>
            <a:ext cx="779108" cy="359374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2" name="文本框 41"/>
          <p:cNvSpPr txBox="1"/>
          <p:nvPr/>
        </p:nvSpPr>
        <p:spPr>
          <a:xfrm>
            <a:off x="278016" y="1077771"/>
            <a:ext cx="7654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081463" y="17081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59805" y="-2540"/>
            <a:ext cx="3116580" cy="1131570"/>
          </a:xfrm>
          <a:prstGeom prst="rect">
            <a:avLst/>
          </a:prstGeom>
        </p:spPr>
      </p:pic>
      <p:graphicFrame>
        <p:nvGraphicFramePr>
          <p:cNvPr id="8" name="表格 7"/>
          <p:cNvGraphicFramePr/>
          <p:nvPr/>
        </p:nvGraphicFramePr>
        <p:xfrm>
          <a:off x="834390" y="1601470"/>
          <a:ext cx="7698105" cy="521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56050"/>
                <a:gridCol w="3742055"/>
              </a:tblGrid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风险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6EE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控制手段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6EE"/>
                    </a:solidFill>
                  </a:tcPr>
                </a:tc>
              </a:tr>
              <a:tr h="56705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1. 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成员因故请假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提前改变任务的分配，他人顶上（由组长安排，并且请假人于下次任务中会适当增加分担协助者的部分任务）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6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项目成员不能实现项目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制定培训计划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6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Git远端仓库崩溃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及时发现，用本地版本去创建新的远端仓库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6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4.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与干系人联系邮件发送内容、格式错误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4.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提前Deadline发邮件，抄送组员，即使发现错误并修正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项目文件结构不符合要求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配置管理员修改文件结构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6.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对接下来的计划和任务定义不够充分明确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6.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找任务发布者（老师）明确任务，并制定一周的计划，每个组员都要有事可做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5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7.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组内信息回复的实时性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7.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组内微信群的信息要经常看，也要记得回复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6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8.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渔乐生活app开发经验不足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8.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去找标杆（暂定渔获）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6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9.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成员空余时间有不确定性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9.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在开会说明接下来一周的行程，提前请假，安排工作表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65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10.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团队成员的能力（包括业务能力和技术能力）和素质，对项目的进展、项目的质量具有很大的影响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10.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在用人之前先选对人、开展有针对性的培训、将合适的人安排到合适的岗位上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11.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团队成员是否能齐心协力为项目的共同目标服务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11.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项目在建设之初项目经理就需要将项目目标、工作任务等和项目成员沟通清楚，采用公平、公正、公开的绩效考评制度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1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12.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管理工具、开发工具、测试工具等是否能及时到位、到位的工具版本是否符合项目要求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12.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在项目的启动阶段就落实好各项工具的来源或可能的替代工具，在这些工具需要使用之前（一般需要提前一个月左右）跟踪并落实工具的到位事宜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1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13.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对方法、工具和技术理解的不够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13.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每个人熟悉一种工具（①林：project的熟悉与教学；②刘： 熟悉需求管理工具与教学；③张： 熟悉Axure rp ；④陈： 熟悉UML建模工具与教学；⑤赵：（git）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6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14.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界面原型不被用户认可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14.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采用快速的手工画图，让用户确认并签字或录音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6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15.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组员生病请假或者其他方式离开工作岗位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15.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设置替补人员（原则上任务相对少的顶上）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16.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电脑硬件不稳定造成文档丢失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16.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巧用GITHUB，qq,微信，百度网盘等工具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40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17.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组员考评不公平造成内部矛盾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17.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加强共同，完善考评制度，以项目经理为中心（项目经理全权负责）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18.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用户对界面原型有了天马行空的全新的提议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18.</a:t>
                      </a:r>
                      <a:r>
                        <a:rPr lang="en-US" sz="9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加强与技术人员的同步沟通，确认工作量与可行性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1718</Words>
  <Application>WPS 演示</Application>
  <PresentationFormat>全屏显示(4:3)</PresentationFormat>
  <Paragraphs>320</Paragraphs>
  <Slides>12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Times New Roman</vt:lpstr>
      <vt:lpstr>等线</vt:lpstr>
      <vt:lpstr>Calibri</vt:lpstr>
      <vt:lpstr>Arial Unicode MS</vt:lpstr>
      <vt:lpstr>等线 Light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BLACK JET</cp:lastModifiedBy>
  <cp:revision>97</cp:revision>
  <dcterms:created xsi:type="dcterms:W3CDTF">2014-12-17T13:36:00Z</dcterms:created>
  <dcterms:modified xsi:type="dcterms:W3CDTF">2018-10-26T07:21:36Z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2052-11.1.0.7881</vt:lpwstr>
  </property>
</Properties>
</file>