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62" r:id="rId3"/>
    <p:sldId id="265" r:id="rId4"/>
    <p:sldId id="307" r:id="rId5"/>
    <p:sldId id="267" r:id="rId6"/>
    <p:sldId id="308" r:id="rId7"/>
    <p:sldId id="406" r:id="rId8"/>
    <p:sldId id="407" r:id="rId9"/>
    <p:sldId id="346" r:id="rId10"/>
    <p:sldId id="347" r:id="rId11"/>
    <p:sldId id="373" r:id="rId12"/>
    <p:sldId id="353" r:id="rId13"/>
    <p:sldId id="329" r:id="rId14"/>
    <p:sldId id="326" r:id="rId15"/>
    <p:sldId id="348" r:id="rId16"/>
    <p:sldId id="392" r:id="rId17"/>
    <p:sldId id="349" r:id="rId18"/>
    <p:sldId id="356" r:id="rId19"/>
    <p:sldId id="430" r:id="rId20"/>
    <p:sldId id="357" r:id="rId21"/>
    <p:sldId id="352" r:id="rId22"/>
    <p:sldId id="350" r:id="rId23"/>
    <p:sldId id="431" r:id="rId24"/>
    <p:sldId id="320" r:id="rId25"/>
    <p:sldId id="325" r:id="rId26"/>
    <p:sldId id="318" r:id="rId27"/>
    <p:sldId id="355" r:id="rId28"/>
    <p:sldId id="317" r:id="rId29"/>
    <p:sldId id="297" r:id="rId30"/>
    <p:sldId id="370" r:id="rId32"/>
    <p:sldId id="28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95401" autoAdjust="0"/>
  </p:normalViewPr>
  <p:slideViewPr>
    <p:cSldViewPr snapToGrid="0">
      <p:cViewPr>
        <p:scale>
          <a:sx n="100" d="100"/>
          <a:sy n="100" d="100"/>
        </p:scale>
        <p:origin x="-216" y="-126"/>
      </p:cViewPr>
      <p:guideLst>
        <p:guide orient="horz" pos="3566"/>
        <p:guide orient="horz" pos="937"/>
        <p:guide pos="4241"/>
        <p:guide pos="5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ABB2-7F21-4956-8261-0567CD8FAE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388D-148F-4A69-9717-8609F9280A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5047" y="2448677"/>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4" name="TextBox 40"/>
          <p:cNvSpPr txBox="1"/>
          <p:nvPr/>
        </p:nvSpPr>
        <p:spPr>
          <a:xfrm>
            <a:off x="624560" y="1186471"/>
            <a:ext cx="2180784"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592296" y="2658890"/>
            <a:ext cx="7719340" cy="600164"/>
          </a:xfrm>
          <a:prstGeom prst="rect">
            <a:avLst/>
          </a:prstGeom>
        </p:spPr>
        <p:txBody>
          <a:bodyPr wrap="square">
            <a:spAutoFit/>
          </a:bodyPr>
          <a:lstStyle/>
          <a:p>
            <a:pPr algn="dist"/>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渔</a:t>
            </a:r>
            <a:r>
              <a:rPr lang="zh-CN" altLang="en-US" sz="33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乐生活需求</a:t>
            </a:r>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工程项目计划答辩 </a:t>
            </a:r>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PPT</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329905" y="3757087"/>
            <a:ext cx="2950411" cy="1630045"/>
          </a:xfrm>
          <a:prstGeom prst="rect">
            <a:avLst/>
          </a:prstGeom>
          <a:noFill/>
        </p:spPr>
        <p:txBody>
          <a:bodyPr wrap="square" rtlCol="0">
            <a:spAutoFit/>
          </a:bodyPr>
          <a:lstStyle/>
          <a:p>
            <a:pPr algn="ctr"/>
            <a:r>
              <a:rPr lang="en-US" altLang="zh-CN" sz="2000" dirty="0">
                <a:solidFill>
                  <a:srgbClr val="346182"/>
                </a:solidFill>
                <a:latin typeface="微软雅黑" panose="020B0503020204020204" pitchFamily="34" charset="-122"/>
                <a:ea typeface="微软雅黑" panose="020B0503020204020204" pitchFamily="34" charset="-122"/>
              </a:rPr>
              <a:t>PRD2018-G07</a:t>
            </a:r>
            <a:r>
              <a:rPr lang="zh-CN" altLang="en-US" sz="2000" dirty="0">
                <a:solidFill>
                  <a:srgbClr val="346182"/>
                </a:solidFill>
                <a:latin typeface="微软雅黑" panose="020B0503020204020204" pitchFamily="34" charset="-122"/>
                <a:ea typeface="微软雅黑" panose="020B0503020204020204" pitchFamily="34" charset="-122"/>
              </a:rPr>
              <a:t>小组</a:t>
            </a:r>
            <a:endParaRPr lang="en-US" altLang="zh-CN" sz="2000" dirty="0">
              <a:solidFill>
                <a:srgbClr val="346182"/>
              </a:solidFill>
              <a:latin typeface="微软雅黑" panose="020B0503020204020204" pitchFamily="34" charset="-122"/>
              <a:ea typeface="微软雅黑" panose="020B0503020204020204" pitchFamily="34" charset="-122"/>
            </a:endParaRPr>
          </a:p>
          <a:p>
            <a:pPr algn="ct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组长：张荣阳</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组员：赵伟宏  陈帆</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          林翼力  刘浥</a:t>
            </a:r>
            <a:endParaRPr lang="zh-CN" altLang="en-US" sz="2000"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55360" y="381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34000">
                                          <p:cBhvr additive="base">
                                            <p:cTn id="12" dur="5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项目团队成员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4" name="表格 3"/>
          <p:cNvGraphicFramePr/>
          <p:nvPr/>
        </p:nvGraphicFramePr>
        <p:xfrm>
          <a:off x="1050290" y="1928495"/>
          <a:ext cx="6374130" cy="3673475"/>
        </p:xfrm>
        <a:graphic>
          <a:graphicData uri="http://schemas.openxmlformats.org/drawingml/2006/table">
            <a:tbl>
              <a:tblPr firstRow="1" bandRow="1">
                <a:tableStyleId>{5940675A-B579-460E-94D1-54222C63F5DA}</a:tableStyleId>
              </a:tblPr>
              <a:tblGrid>
                <a:gridCol w="1433830"/>
                <a:gridCol w="818515"/>
                <a:gridCol w="1176655"/>
                <a:gridCol w="1945640"/>
                <a:gridCol w="999490"/>
              </a:tblGrid>
              <a:tr h="579755">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姓名</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角色</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邮箱</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地址</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组长</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13372536516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7343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赵伟宏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13588151048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31601378</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林翼力</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13588759320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31601355</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刘浥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13588742787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17195864903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31601345@stu</a:t>
                      </a:r>
                      <a:r>
                        <a:rPr lang="en-US" sz="1800" b="0">
                          <a:latin typeface="等线" panose="02010600030101010101" pitchFamily="2" charset="-122"/>
                          <a:ea typeface="等线" panose="02010600030101010101" pitchFamily="2" charset="-122"/>
                          <a:cs typeface="等线" panose="02010600030101010101" pitchFamily="2" charset="-122"/>
                        </a:rPr>
                        <a:t>.zucc.edu.cn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弘毅1-524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596900" y="1976120"/>
            <a:ext cx="397510" cy="368300"/>
          </a:xfrm>
          <a:prstGeom prst="rect">
            <a:avLst/>
          </a:prstGeom>
          <a:noFill/>
        </p:spPr>
        <p:txBody>
          <a:bodyPr wrap="square" rtlCol="0">
            <a:spAutoFit/>
          </a:bodyPr>
          <a:p>
            <a:r>
              <a:rPr lang="en-US" altLang="zh-CN"/>
              <a:t>[4]</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26974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项目进度（</a:t>
            </a:r>
            <a:r>
              <a:rPr lang="en-US" altLang="zh-CN" b="1" dirty="0">
                <a:solidFill>
                  <a:srgbClr val="346182"/>
                </a:solidFill>
                <a:latin typeface="微软雅黑" panose="020B0503020204020204" pitchFamily="34" charset="-122"/>
                <a:ea typeface="微软雅黑" panose="020B0503020204020204" pitchFamily="34" charset="-122"/>
                <a:sym typeface="+mn-ea"/>
              </a:rPr>
              <a:t>gantt</a:t>
            </a:r>
            <a:r>
              <a:rPr lang="zh-CN" altLang="en-US" b="1" dirty="0">
                <a:solidFill>
                  <a:srgbClr val="346182"/>
                </a:solidFill>
                <a:latin typeface="微软雅黑" panose="020B0503020204020204" pitchFamily="34" charset="-122"/>
                <a:ea typeface="微软雅黑" panose="020B0503020204020204" pitchFamily="34" charset="-122"/>
                <a:sym typeface="+mn-ea"/>
              </a:rPr>
              <a:t>图）</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2341"/>
            <a:ext cx="9144000" cy="3929653"/>
          </a:xfrm>
          <a:prstGeom prst="rect">
            <a:avLst/>
          </a:prstGeom>
        </p:spPr>
      </p:pic>
      <p:sp>
        <p:nvSpPr>
          <p:cNvPr id="2" name="文本框 1"/>
          <p:cNvSpPr txBox="1"/>
          <p:nvPr/>
        </p:nvSpPr>
        <p:spPr>
          <a:xfrm>
            <a:off x="1590675" y="1597025"/>
            <a:ext cx="438150" cy="368300"/>
          </a:xfrm>
          <a:prstGeom prst="rect">
            <a:avLst/>
          </a:prstGeom>
          <a:noFill/>
        </p:spPr>
        <p:txBody>
          <a:bodyPr wrap="none" rtlCol="0">
            <a:spAutoFit/>
          </a:bodyPr>
          <a:p>
            <a:r>
              <a:rPr lang="en-US" altLang="zh-CN"/>
              <a:t>[2]</a:t>
            </a:r>
            <a:endParaRPr lang="en-US" altLang="zh-CN"/>
          </a:p>
        </p:txBody>
      </p:sp>
      <p:sp>
        <p:nvSpPr>
          <p:cNvPr id="5" name="文本框 4"/>
          <p:cNvSpPr txBox="1"/>
          <p:nvPr/>
        </p:nvSpPr>
        <p:spPr>
          <a:xfrm>
            <a:off x="271145" y="1520190"/>
            <a:ext cx="1479550" cy="521970"/>
          </a:xfrm>
          <a:prstGeom prst="rect">
            <a:avLst/>
          </a:prstGeom>
          <a:noFill/>
        </p:spPr>
        <p:txBody>
          <a:bodyPr wrap="none" rtlCol="0" anchor="t">
            <a:spAutoFit/>
          </a:bodyPr>
          <a:p>
            <a:r>
              <a:rPr lang="zh-CN" altLang="en-US" sz="2800" b="1">
                <a:latin typeface="微软雅黑" panose="020B0503020204020204" pitchFamily="34" charset="-122"/>
                <a:ea typeface="微软雅黑" panose="020B0503020204020204" pitchFamily="34" charset="-122"/>
                <a:sym typeface="+mn-ea"/>
              </a:rPr>
              <a:t>甘特图</a:t>
            </a:r>
            <a:r>
              <a:rPr lang="zh-CN" altLang="en-US" b="1">
                <a:latin typeface="宋体" panose="02010600030101010101" pitchFamily="2" charset="-122"/>
                <a:ea typeface="宋体" panose="02010600030101010101" pitchFamily="2" charset="-122"/>
                <a:sym typeface="+mn-ea"/>
              </a:rPr>
              <a:t>：</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4841" y="1066976"/>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190"/>
            <a:ext cx="6548120" cy="4831080"/>
          </a:xfrm>
          <a:prstGeom prst="rect">
            <a:avLst/>
          </a:prstGeom>
          <a:noFill/>
          <a:ln w="9525">
            <a:noFill/>
          </a:ln>
        </p:spPr>
        <p:txBody>
          <a:bodyPr wrap="square">
            <a:spAutoFit/>
          </a:bodyPr>
          <a:lstStyle/>
          <a:p>
            <a:pPr marL="450215" indent="-450215"/>
            <a:r>
              <a:rPr lang="zh-CN" altLang="en-US" sz="2800" b="1">
                <a:latin typeface="Wingdings" panose="05000000000000000000" charset="0"/>
                <a:ea typeface="宋体" panose="02010600030101010101" pitchFamily="2" charset="-122"/>
              </a:rPr>
              <a:t>计算机系统支持：</a:t>
            </a:r>
            <a:endParaRPr lang="zh-CN" altLang="en-US" sz="105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Win 7/10 </a:t>
            </a:r>
            <a:r>
              <a:rPr lang="zh-CN" sz="2000" b="0">
                <a:ea typeface="宋体" panose="02010600030101010101" pitchFamily="2" charset="-122"/>
              </a:rPr>
              <a:t>操作系统电脑</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Eclipce J2EE </a:t>
            </a:r>
            <a:r>
              <a:rPr lang="zh-CN" sz="2000" b="0">
                <a:ea typeface="宋体" panose="02010600030101010101" pitchFamily="2" charset="-122"/>
              </a:rPr>
              <a:t>开发环境</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WPS</a:t>
            </a:r>
            <a:r>
              <a:rPr lang="zh-CN" sz="2000" b="0">
                <a:ea typeface="宋体" panose="02010600030101010101" pitchFamily="2" charset="-122"/>
              </a:rPr>
              <a:t>系列软件</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zh-CN" sz="2000" b="0">
                <a:ea typeface="宋体" panose="02010600030101010101" pitchFamily="2" charset="-122"/>
              </a:rPr>
              <a:t>高性能服务器</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（未配置）</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在需求之后购置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MySQL </a:t>
            </a:r>
            <a:r>
              <a:rPr lang="zh-CN" sz="2000" b="0">
                <a:ea typeface="宋体" panose="02010600030101010101" pitchFamily="2" charset="-122"/>
              </a:rPr>
              <a:t>数据库软件</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（未配置）</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在配置服务器之后安装</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Photoshop </a:t>
            </a:r>
            <a:r>
              <a:rPr lang="zh-CN" sz="2000" b="0">
                <a:ea typeface="宋体" panose="02010600030101010101" pitchFamily="2" charset="-122"/>
              </a:rPr>
              <a:t>制图软件</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WebStorm </a:t>
            </a:r>
            <a:r>
              <a:rPr lang="zh-CN" sz="2000" b="0">
                <a:ea typeface="宋体" panose="02010600030101010101" pitchFamily="2" charset="-122"/>
              </a:rPr>
              <a:t>前端开发软件</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SouceTree </a:t>
            </a:r>
            <a:r>
              <a:rPr lang="zh-CN" sz="2000" b="0">
                <a:ea typeface="宋体" panose="02010600030101010101" pitchFamily="2" charset="-122"/>
              </a:rPr>
              <a:t>配置管理软件</a:t>
            </a:r>
            <a:r>
              <a:rPr lang="en-US" sz="2000" b="0">
                <a:latin typeface="宋体" panose="02010600030101010101" pitchFamily="2" charset="-122"/>
                <a:cs typeface="Times New Roman" panose="02020603050405020304" pitchFamily="18" charset="0"/>
              </a:rPr>
              <a:t> </a:t>
            </a:r>
            <a:r>
              <a:rPr lang="zh-CN" sz="2000" b="0">
                <a:ea typeface="宋体" panose="02010600030101010101" pitchFamily="2" charset="-122"/>
              </a:rPr>
              <a:t>（已配置）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zh-CN" sz="2000" b="0">
                <a:ea typeface="宋体" panose="02010600030101010101" pitchFamily="2" charset="-122"/>
                <a:cs typeface="Times New Roman" panose="02020603050405020304" pitchFamily="18" charset="0"/>
              </a:rPr>
              <a:t>Andrdroid stdio（已配置）</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en-US" sz="2000" b="0">
                <a:latin typeface="宋体" panose="02010600030101010101" pitchFamily="2" charset="-122"/>
                <a:cs typeface="Times New Roman" panose="02020603050405020304" pitchFamily="18" charset="0"/>
              </a:rPr>
              <a:t>Axure RP </a:t>
            </a:r>
            <a:r>
              <a:rPr lang="zh-CN" sz="2000" b="0">
                <a:ea typeface="宋体" panose="02010600030101010101" pitchFamily="2" charset="-122"/>
              </a:rPr>
              <a:t>界面原型制作工具</a:t>
            </a:r>
            <a:r>
              <a:rPr lang="en-US" sz="2000" b="0">
                <a:latin typeface="宋体" panose="02010600030101010101" pitchFamily="2" charset="-122"/>
                <a:cs typeface="Times New Roman" panose="02020603050405020304" pitchFamily="18" charset="0"/>
              </a:rPr>
              <a:t>(</a:t>
            </a:r>
            <a:r>
              <a:rPr lang="zh-CN" sz="2000" b="0">
                <a:ea typeface="宋体" panose="02010600030101010101" pitchFamily="2" charset="-122"/>
              </a:rPr>
              <a:t>已配置</a:t>
            </a:r>
            <a:r>
              <a:rPr lang="en-US" sz="2000" b="0">
                <a:latin typeface="宋体" panose="02010600030101010101" pitchFamily="2" charset="-122"/>
                <a:cs typeface="Times New Roman" panose="02020603050405020304" pitchFamily="18" charset="0"/>
              </a:rPr>
              <a:t>)</a:t>
            </a:r>
            <a:endParaRPr lang="en-US" sz="2000" b="0">
              <a:latin typeface="Wingdings" panose="05000000000000000000" charset="0"/>
              <a:ea typeface="宋体" panose="02010600030101010101" pitchFamily="2" charset="-122"/>
            </a:endParaRPr>
          </a:p>
          <a:p>
            <a:pPr marL="450215" indent="-450215"/>
            <a:r>
              <a:rPr lang="en-US" sz="2000" b="0">
                <a:latin typeface="Wingdings" panose="05000000000000000000" charset="0"/>
                <a:ea typeface="宋体" panose="02010600030101010101" pitchFamily="2" charset="-122"/>
              </a:rPr>
              <a:t>l </a:t>
            </a:r>
            <a:r>
              <a:rPr lang="zh-CN" sz="2000" b="0">
                <a:latin typeface="Times New Roman" panose="02020603050405020304" pitchFamily="18" charset="0"/>
                <a:ea typeface="宋体" panose="02010600030101010101" pitchFamily="2" charset="-122"/>
              </a:rPr>
              <a:t>墨刀</a:t>
            </a:r>
            <a:r>
              <a:rPr lang="zh-CN" sz="2000" b="0">
                <a:ea typeface="宋体" panose="02010600030101010101" pitchFamily="2" charset="-122"/>
              </a:rPr>
              <a:t>（</a:t>
            </a:r>
            <a:r>
              <a:rPr lang="en-US" sz="2000" b="0">
                <a:latin typeface="Times New Roman" panose="02020603050405020304" pitchFamily="18" charset="0"/>
                <a:cs typeface="Times New Roman" panose="02020603050405020304" pitchFamily="18" charset="0"/>
              </a:rPr>
              <a:t>MOCKINGBOT</a:t>
            </a:r>
            <a:r>
              <a:rPr lang="zh-CN" sz="2000" b="0">
                <a:ea typeface="宋体" panose="02010600030101010101" pitchFamily="2" charset="-122"/>
              </a:rPr>
              <a:t>）</a:t>
            </a:r>
            <a:r>
              <a:rPr lang="en-US" sz="2000" b="0">
                <a:latin typeface="Times New Roman" panose="02020603050405020304" pitchFamily="18" charset="0"/>
                <a:cs typeface="Times New Roman" panose="02020603050405020304" pitchFamily="18" charset="0"/>
              </a:rPr>
              <a:t>(</a:t>
            </a:r>
            <a:r>
              <a:rPr lang="zh-CN" altLang="en-US" sz="2000" b="0">
                <a:latin typeface="Times New Roman" panose="02020603050405020304" pitchFamily="18" charset="0"/>
                <a:cs typeface="Times New Roman" panose="02020603050405020304" pitchFamily="18" charset="0"/>
              </a:rPr>
              <a:t>已</a:t>
            </a:r>
            <a:r>
              <a:rPr lang="zh-CN" sz="2000" b="0">
                <a:latin typeface="Times New Roman" panose="02020603050405020304" pitchFamily="18" charset="0"/>
                <a:ea typeface="宋体" panose="02010600030101010101" pitchFamily="2" charset="-122"/>
              </a:rPr>
              <a:t>配置</a:t>
            </a:r>
            <a:r>
              <a:rPr lang="en-US" sz="2000" b="0">
                <a:latin typeface="Times New Roman" panose="02020603050405020304" pitchFamily="18" charset="0"/>
              </a:rPr>
              <a:t>)</a:t>
            </a:r>
            <a:endParaRPr lang="en-US" sz="2000" b="0">
              <a:latin typeface="Times New Roman" panose="02020603050405020304" pitchFamily="18" charset="0"/>
            </a:endParaRPr>
          </a:p>
          <a:p>
            <a:pPr marL="450215" indent="-450215"/>
            <a:r>
              <a:rPr lang="en-US" sz="2000">
                <a:latin typeface="Wingdings" panose="05000000000000000000" charset="0"/>
                <a:ea typeface="宋体" panose="02010600030101010101" pitchFamily="2" charset="-122"/>
                <a:sym typeface="+mn-ea"/>
              </a:rPr>
              <a:t>l </a:t>
            </a:r>
            <a:r>
              <a:rPr lang="zh-CN" altLang="en-US" sz="2000">
                <a:latin typeface="宋体" panose="02010600030101010101" pitchFamily="2" charset="-122"/>
                <a:ea typeface="宋体" panose="02010600030101010101" pitchFamily="2" charset="-122"/>
                <a:cs typeface="宋体" panose="02010600030101010101" pitchFamily="2" charset="-122"/>
              </a:rPr>
              <a:t>Rational Software Architect（已配置）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450215" indent="-450215"/>
            <a:r>
              <a:rPr lang="en-US" sz="2000">
                <a:latin typeface="Wingdings" panose="05000000000000000000" charset="0"/>
                <a:ea typeface="宋体" panose="02010600030101010101" pitchFamily="2" charset="-122"/>
                <a:sym typeface="+mn-ea"/>
              </a:rPr>
              <a:t>l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XMIND ZEN</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已配置）</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项目整合管理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90345" y="1440180"/>
            <a:ext cx="6875780" cy="5262245"/>
          </a:xfrm>
          <a:prstGeom prst="rect">
            <a:avLst/>
          </a:prstGeom>
          <a:noFill/>
          <a:ln w="9525">
            <a:noFill/>
          </a:ln>
        </p:spPr>
        <p:txBody>
          <a:bodyPr wrap="square">
            <a:spAutoFit/>
          </a:bodyPr>
          <a:lstStyle/>
          <a:p>
            <a:pPr marL="450215" indent="-450215"/>
            <a:r>
              <a:rPr lang="zh-CN" b="1">
                <a:solidFill>
                  <a:srgbClr val="000000"/>
                </a:solidFill>
                <a:ea typeface="宋体" panose="02010600030101010101" pitchFamily="2" charset="-122"/>
              </a:rPr>
              <a:t>制定项目章程</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编写一份正式批准项目并授权项目经理在项目活动中使用组织资源的文件的过程。</a:t>
            </a:r>
            <a:endParaRPr lang="zh-CN" sz="1200" b="0">
              <a:ea typeface="宋体" panose="02010600030101010101" pitchFamily="2" charset="-122"/>
            </a:endParaRPr>
          </a:p>
          <a:p>
            <a:pPr marL="450215" indent="-450215"/>
            <a:r>
              <a:rPr lang="zh-CN" sz="1200" b="0">
                <a:ea typeface="宋体" panose="02010600030101010101" pitchFamily="2" charset="-122"/>
              </a:rPr>
              <a:t>详见《PRD2018-G07-项目章程》。</a:t>
            </a:r>
            <a:r>
              <a:rPr lang="en-US" sz="120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ea typeface="宋体" panose="02010600030101010101" pitchFamily="2" charset="-122"/>
              </a:rPr>
              <a:t>制定项目管理计划</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定义、准备和协调项目计划的所有组成部分，并把它们整合为一份综合项目管理计划的过程。</a:t>
            </a:r>
            <a:endParaRPr lang="zh-CN" sz="1200" b="0">
              <a:ea typeface="宋体" panose="02010600030101010101" pitchFamily="2" charset="-122"/>
            </a:endParaRPr>
          </a:p>
          <a:p>
            <a:pPr marL="450215" indent="-450215"/>
            <a:r>
              <a:rPr lang="zh-CN" sz="1200" b="0">
                <a:ea typeface="宋体" panose="02010600030101010101" pitchFamily="2" charset="-122"/>
              </a:rPr>
              <a:t>详见[项目计划→子计划]文件夹。</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指导与管理项目工作</a:t>
            </a:r>
            <a:endParaRPr lang="zh-CN" sz="1050" b="0">
              <a:ea typeface="宋体" panose="02010600030101010101" pitchFamily="2" charset="-122"/>
            </a:endParaRPr>
          </a:p>
          <a:p>
            <a:pPr marL="450215" indent="-450215"/>
            <a:r>
              <a:rPr lang="zh-CN" sz="1200" b="0">
                <a:ea typeface="宋体" panose="02010600030101010101" pitchFamily="2" charset="-122"/>
              </a:rPr>
              <a:t>为实现项目目标而领导和执行项目管理计划中所确定的工作，并实施已批准变更的过程。</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可交付成果</a:t>
            </a:r>
            <a:endParaRPr lang="zh-CN" sz="1050" b="0">
              <a:ea typeface="宋体" panose="02010600030101010101" pitchFamily="2" charset="-122"/>
            </a:endParaRPr>
          </a:p>
          <a:p>
            <a:pPr marL="450215" indent="-450215"/>
            <a:r>
              <a:rPr lang="zh-CN" sz="1200" b="0">
                <a:ea typeface="宋体" panose="02010600030101010101" pitchFamily="2" charset="-122"/>
              </a:rPr>
              <a:t>详见《PRD2018-G07-项目章程》的2.2可交付成果。</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工作绩效数据</a:t>
            </a:r>
            <a:endParaRPr lang="zh-CN" sz="1050" b="0">
              <a:ea typeface="宋体" panose="02010600030101010101" pitchFamily="2" charset="-122"/>
            </a:endParaRPr>
          </a:p>
          <a:p>
            <a:pPr marL="450215" indent="-450215"/>
            <a:r>
              <a:rPr lang="zh-CN" sz="1200" b="0">
                <a:ea typeface="宋体" panose="02010600030101010101" pitchFamily="2" charset="-122"/>
              </a:rPr>
              <a:t>详见《PRD2018-G07-gantt图》。</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问题日志</a:t>
            </a:r>
            <a:endParaRPr lang="zh-CN" sz="1050" b="0">
              <a:ea typeface="宋体" panose="02010600030101010101" pitchFamily="2" charset="-122"/>
            </a:endParaRPr>
          </a:p>
          <a:p>
            <a:pPr marL="450215" indent="-450215"/>
            <a:r>
              <a:rPr lang="zh-CN" sz="1200" b="0">
                <a:ea typeface="宋体" panose="02010600030101010101" pitchFamily="2" charset="-122"/>
              </a:rPr>
              <a:t>详见《</a:t>
            </a:r>
            <a:r>
              <a:rPr lang="en-US" sz="1200" b="0">
                <a:latin typeface="宋体" panose="02010600030101010101" pitchFamily="2" charset="-122"/>
              </a:rPr>
              <a:t>PRD2018-G07-</a:t>
            </a:r>
            <a:r>
              <a:rPr lang="zh-CN" sz="1200" b="0">
                <a:ea typeface="宋体" panose="02010600030101010101" pitchFamily="2" charset="-122"/>
              </a:rPr>
              <a:t>需求管理计划》。</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变更请求</a:t>
            </a:r>
            <a:endParaRPr lang="zh-CN" sz="1050" b="0">
              <a:ea typeface="宋体" panose="02010600030101010101" pitchFamily="2" charset="-122"/>
            </a:endParaRPr>
          </a:p>
          <a:p>
            <a:pPr marL="450215" indent="-450215"/>
            <a:r>
              <a:rPr lang="zh-CN" sz="1200" b="0">
                <a:ea typeface="宋体" panose="02010600030101010101" pitchFamily="2" charset="-122"/>
              </a:rPr>
              <a:t>由客户或小组成员提出，经小组讨论得出一致意见后，项目经理进行最终决定。</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管理项目知识</a:t>
            </a:r>
            <a:endParaRPr lang="zh-CN" sz="1050" b="0">
              <a:ea typeface="宋体" panose="02010600030101010101" pitchFamily="2" charset="-122"/>
            </a:endParaRPr>
          </a:p>
          <a:p>
            <a:pPr marL="450215" indent="-450215"/>
            <a:r>
              <a:rPr lang="zh-CN" sz="1200" b="0">
                <a:ea typeface="宋体" panose="02010600030101010101" pitchFamily="2" charset="-122"/>
              </a:rPr>
              <a:t>使用现有知识并生成新知识，以实现项目目标，并且帮助组织学习的过程。</a:t>
            </a:r>
            <a:endParaRPr lang="zh-CN" sz="1200" b="0">
              <a:ea typeface="宋体" panose="02010600030101010101" pitchFamily="2" charset="-122"/>
            </a:endParaRPr>
          </a:p>
          <a:p>
            <a:pPr marL="450215" indent="-450215"/>
            <a:r>
              <a:rPr lang="zh-CN" sz="1200" b="0">
                <a:ea typeface="宋体" panose="02010600030101010101" pitchFamily="2" charset="-122"/>
              </a:rPr>
              <a:t>组员根据项目培训计划及实际情况进行学习，以实现项目目标。</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监控项目工作</a:t>
            </a:r>
            <a:endParaRPr lang="zh-CN" sz="1050" b="0">
              <a:ea typeface="宋体" panose="02010600030101010101" pitchFamily="2" charset="-122"/>
            </a:endParaRPr>
          </a:p>
          <a:p>
            <a:pPr marL="450215" indent="-450215"/>
            <a:r>
              <a:rPr lang="zh-CN" sz="1200" b="0">
                <a:ea typeface="宋体" panose="02010600030101010101" pitchFamily="2" charset="-122"/>
              </a:rPr>
              <a:t>跟踪、审查和报告整体项目进展，以实现项目管理计划中确定的绩效目标的过程</a:t>
            </a:r>
            <a:r>
              <a:rPr lang="zh-CN" sz="1000" b="0">
                <a:ea typeface="宋体" panose="02010600030101010101" pitchFamily="2" charset="-122"/>
              </a:rPr>
              <a:t>。</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工作绩效报告</a:t>
            </a:r>
            <a:endParaRPr lang="zh-CN" sz="1050" b="0">
              <a:ea typeface="宋体" panose="02010600030101010101" pitchFamily="2" charset="-122"/>
            </a:endParaRPr>
          </a:p>
          <a:p>
            <a:pPr marL="450215" indent="-450215"/>
            <a:r>
              <a:rPr lang="zh-CN" sz="1200" b="0">
                <a:ea typeface="宋体" panose="02010600030101010101" pitchFamily="2" charset="-122"/>
              </a:rPr>
              <a:t>详见《xx-G07小组绩效评价》（xx为日期）。</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520190"/>
            <a:ext cx="901700" cy="953135"/>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4" name="图片 3" descr="{465C9F19-D199-1926-D651-E7EA06DFB5CA}"/>
          <p:cNvPicPr>
            <a:picLocks noChangeAspect="1"/>
          </p:cNvPicPr>
          <p:nvPr/>
        </p:nvPicPr>
        <p:blipFill>
          <a:blip r:embed="rId2"/>
          <a:srcRect l="-640" t="-2829" r="640" b="22422"/>
          <a:stretch>
            <a:fillRect/>
          </a:stretch>
        </p:blipFill>
        <p:spPr>
          <a:xfrm>
            <a:off x="1050290" y="1320800"/>
            <a:ext cx="6743700" cy="5342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453515"/>
            <a:ext cx="1330960" cy="1814830"/>
          </a:xfrm>
          <a:prstGeom prst="rect">
            <a:avLst/>
          </a:prstGeom>
          <a:noFill/>
        </p:spPr>
        <p:txBody>
          <a:bodyPr wrap="square" rtlCol="0">
            <a:spAutoFit/>
          </a:bodyPr>
          <a:lstStyle/>
          <a:p>
            <a:r>
              <a:rPr lang="en-US" altLang="zh-CN" sz="2800" b="1">
                <a:latin typeface="宋体" panose="02010600030101010101" pitchFamily="2" charset="-122"/>
                <a:ea typeface="宋体" panose="02010600030101010101" pitchFamily="2" charset="-122"/>
              </a:rPr>
              <a:t>WBS</a:t>
            </a:r>
            <a:r>
              <a:rPr lang="zh-CN" altLang="en-US" sz="2800" b="1">
                <a:latin typeface="宋体" panose="02010600030101010101" pitchFamily="2" charset="-122"/>
                <a:ea typeface="宋体" panose="02010600030101010101" pitchFamily="2" charset="-122"/>
              </a:rPr>
              <a:t>的输入输出：</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3" name="图片 2" descr="AP_2E%{SNR4IX)4F1ZPM%SJ"/>
          <p:cNvPicPr>
            <a:picLocks noChangeAspect="1"/>
          </p:cNvPicPr>
          <p:nvPr/>
        </p:nvPicPr>
        <p:blipFill>
          <a:blip r:embed="rId2"/>
          <a:stretch>
            <a:fillRect/>
          </a:stretch>
        </p:blipFill>
        <p:spPr>
          <a:xfrm>
            <a:off x="1609090" y="1520190"/>
            <a:ext cx="6971030" cy="52812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637665"/>
            <a:ext cx="5943600" cy="4954270"/>
          </a:xfrm>
          <a:prstGeom prst="rect">
            <a:avLst/>
          </a:prstGeom>
          <a:noFill/>
          <a:ln w="9525">
            <a:noFill/>
          </a:ln>
        </p:spPr>
        <p:txBody>
          <a:bodyPr wrap="square">
            <a:spAutoFit/>
          </a:bodyPr>
          <a:lstStyle/>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规划进度管理</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定义活动</a:t>
            </a:r>
            <a:endParaRPr lang="zh-CN" sz="1050" b="0">
              <a:ea typeface="宋体" panose="02010600030101010101" pitchFamily="2" charset="-122"/>
            </a:endParaRPr>
          </a:p>
          <a:p>
            <a:pPr marL="450215" indent="-450215"/>
            <a:r>
              <a:rPr lang="zh-CN" sz="1400" b="0">
                <a:ea typeface="宋体" panose="02010600030101010101" pitchFamily="2" charset="-122"/>
              </a:rPr>
              <a:t>每日例会</a:t>
            </a:r>
            <a:endParaRPr lang="zh-CN" sz="1400" b="0">
              <a:ea typeface="宋体" panose="02010600030101010101" pitchFamily="2" charset="-122"/>
            </a:endParaRPr>
          </a:p>
          <a:p>
            <a:pPr marL="450215" indent="-450215"/>
            <a:r>
              <a:rPr lang="zh-CN" sz="1400" b="0">
                <a:ea typeface="宋体" panose="02010600030101010101" pitchFamily="2" charset="-122"/>
              </a:rPr>
              <a:t>常规例会</a:t>
            </a:r>
            <a:endParaRPr lang="zh-CN" sz="1400" b="0">
              <a:ea typeface="宋体" panose="02010600030101010101" pitchFamily="2" charset="-122"/>
            </a:endParaRPr>
          </a:p>
          <a:p>
            <a:pPr marL="450215" indent="-450215"/>
            <a:r>
              <a:rPr lang="zh-CN" sz="1400" b="0">
                <a:ea typeface="宋体" panose="02010600030101010101" pitchFamily="2" charset="-122"/>
              </a:rPr>
              <a:t>冲刺计划（TBD）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排列活动顺序</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组织过程资产估算活动持续时间</a:t>
            </a:r>
            <a:endParaRPr lang="zh-CN" sz="1050" b="0">
              <a:ea typeface="宋体" panose="02010600030101010101" pitchFamily="2" charset="-122"/>
            </a:endParaRPr>
          </a:p>
          <a:p>
            <a:pPr marL="450215" indent="-450215"/>
            <a:r>
              <a:rPr lang="zh-CN" sz="1400" b="0">
                <a:ea typeface="宋体" panose="02010600030101010101" pitchFamily="2" charset="-122"/>
              </a:rPr>
              <a:t>根据资源估算的结果，估算完成单项活动所需工作时段数的过程。</a:t>
            </a:r>
            <a:r>
              <a:rPr lang="en-US" sz="1050" b="0">
                <a:latin typeface="宋体" panose="02010600030101010101" pitchFamily="2" charset="-122"/>
              </a:rPr>
              <a:t> </a:t>
            </a:r>
            <a:endParaRPr lang="en-US" sz="1050" b="0">
              <a:latin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制定进度计划</a:t>
            </a:r>
            <a:endParaRPr lang="zh-CN" sz="1050" b="0">
              <a:ea typeface="宋体" panose="02010600030101010101" pitchFamily="2" charset="-122"/>
            </a:endParaRPr>
          </a:p>
          <a:p>
            <a:pPr marL="450215" indent="-450215"/>
            <a:r>
              <a:rPr lang="zh-CN" sz="1400" b="0">
                <a:latin typeface="微软雅黑" panose="020B0503020204020204" pitchFamily="34" charset="-122"/>
                <a:ea typeface="微软雅黑" panose="020B0503020204020204" pitchFamily="34" charset="-122"/>
              </a:rPr>
              <a:t>详见甘特图</a:t>
            </a:r>
            <a:endParaRPr lang="zh-CN" b="0">
              <a:latin typeface="微软雅黑" panose="020B0503020204020204" pitchFamily="34" charset="-122"/>
              <a:ea typeface="微软雅黑" panose="020B0503020204020204" pitchFamily="34"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控制进度</a:t>
            </a:r>
            <a:endParaRPr lang="zh-CN" sz="1050" b="0">
              <a:ea typeface="宋体" panose="02010600030101010101" pitchFamily="2" charset="-122"/>
            </a:endParaRPr>
          </a:p>
          <a:p>
            <a:pPr marL="450215" indent="-450215"/>
            <a:r>
              <a:rPr lang="zh-CN" sz="1400" b="0">
                <a:ea typeface="宋体" panose="02010600030101010101" pitchFamily="2" charset="-122"/>
              </a:rPr>
              <a:t>会议控制。</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41450" y="2173287"/>
            <a:ext cx="5080000" cy="521970"/>
          </a:xfrm>
          <a:prstGeom prst="rect">
            <a:avLst/>
          </a:prstGeom>
          <a:noFill/>
          <a:ln w="9525">
            <a:noFill/>
          </a:ln>
        </p:spPr>
        <p:txBody>
          <a:bodyPr>
            <a:spAutoFit/>
          </a:bodyPr>
          <a:lstStyle/>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绩效测量规则：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41450" y="2840990"/>
          <a:ext cx="6408420" cy="2891790"/>
        </p:xfrm>
        <a:graphic>
          <a:graphicData uri="http://schemas.openxmlformats.org/drawingml/2006/table">
            <a:tbl>
              <a:tblPr firstRow="1" bandRow="1">
                <a:tableStyleId>{5940675A-B579-460E-94D1-54222C63F5DA}</a:tableStyleId>
              </a:tblPr>
              <a:tblGrid>
                <a:gridCol w="1424305"/>
                <a:gridCol w="3254375"/>
                <a:gridCol w="1729740"/>
              </a:tblGrid>
              <a:tr h="32131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等级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考核要求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措施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依据小组测评结果，超额完成任务或内容非常优秀者评为优秀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依据本组的奖惩结果，折算成相应的费用，上交组经费；优秀，良好，及格上交的经费逐级递增</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依据小组测评结果，按时完成任务，并且无需返工者评为良好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依据小组测评结果，按时完成任务，但内容一般者评为合格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依据小组测评结果，无法按时完成任务，或者内容无法通过验收者评为不合格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警告一次，再犯遣退该人员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658620"/>
            <a:ext cx="6479540" cy="368300"/>
          </a:xfrm>
          <a:prstGeom prst="rect">
            <a:avLst/>
          </a:prstGeom>
          <a:noFill/>
          <a:ln w="9525">
            <a:noFill/>
          </a:ln>
        </p:spPr>
        <p:txBody>
          <a:bodyPr wrap="square">
            <a:spAutoFit/>
          </a:bodyPr>
          <a:lstStyle/>
          <a:p>
            <a:pPr indent="0"/>
            <a:r>
              <a:rPr lang="zh-CN" b="1">
                <a:latin typeface="微软雅黑" panose="020B0503020204020204" pitchFamily="34" charset="-122"/>
                <a:ea typeface="微软雅黑" panose="020B0503020204020204" pitchFamily="34" charset="-122"/>
                <a:cs typeface="微软雅黑" panose="020B0503020204020204" pitchFamily="34" charset="-122"/>
              </a:rPr>
              <a:t>详见《</a:t>
            </a:r>
            <a:r>
              <a:rPr lang="en-US" b="1">
                <a:latin typeface="微软雅黑" panose="020B0503020204020204" pitchFamily="34" charset="-122"/>
                <a:ea typeface="微软雅黑" panose="020B0503020204020204" pitchFamily="34" charset="-122"/>
                <a:cs typeface="微软雅黑" panose="020B0503020204020204" pitchFamily="34" charset="-122"/>
              </a:rPr>
              <a:t>PRD2018-G07-</a:t>
            </a:r>
            <a:r>
              <a:rPr lang="zh-CN" b="1">
                <a:latin typeface="微软雅黑" panose="020B0503020204020204" pitchFamily="34" charset="-122"/>
                <a:ea typeface="微软雅黑" panose="020B0503020204020204" pitchFamily="34" charset="-122"/>
                <a:cs typeface="微软雅黑" panose="020B0503020204020204" pitchFamily="34" charset="-122"/>
              </a:rPr>
              <a:t>质量保障计划》</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40815" y="1520507"/>
            <a:ext cx="5080000" cy="521970"/>
          </a:xfrm>
          <a:prstGeom prst="rect">
            <a:avLst/>
          </a:prstGeom>
          <a:noFill/>
          <a:ln w="9525">
            <a:noFill/>
          </a:ln>
        </p:spPr>
        <p:txBody>
          <a:bodyPr>
            <a:spAutoFit/>
          </a:bodyPr>
          <a:lstStyle/>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配置审核流程</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1" descr="配置管理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40815" y="2042160"/>
            <a:ext cx="6994525" cy="4416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13131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项目组织结构（</a:t>
            </a:r>
            <a:r>
              <a:rPr lang="en-US"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OBS</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800"/>
          </a:p>
        </p:txBody>
      </p:sp>
      <p:pic>
        <p:nvPicPr>
          <p:cNvPr id="4" name="图片 3" descr="通用组织结构图(需求相关)"/>
          <p:cNvPicPr>
            <a:picLocks noChangeAspect="1"/>
          </p:cNvPicPr>
          <p:nvPr/>
        </p:nvPicPr>
        <p:blipFill>
          <a:blip r:embed="rId2"/>
          <a:stretch>
            <a:fillRect/>
          </a:stretch>
        </p:blipFill>
        <p:spPr>
          <a:xfrm>
            <a:off x="446405" y="1807845"/>
            <a:ext cx="8460740" cy="47764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1165883"/>
            <a:ext cx="404813" cy="432048"/>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4" name="直接连接符 43"/>
          <p:cNvCxnSpPr/>
          <p:nvPr/>
        </p:nvCxnSpPr>
        <p:spPr>
          <a:xfrm>
            <a:off x="450533" y="1165883"/>
            <a:ext cx="0" cy="432048"/>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496254" y="874075"/>
            <a:ext cx="1057186" cy="1015663"/>
          </a:xfrm>
          <a:prstGeom prst="rect">
            <a:avLst/>
          </a:prstGeom>
          <a:noFill/>
        </p:spPr>
        <p:txBody>
          <a:bodyPr wrap="square" rtlCol="0" anchor="ctr">
            <a:spAutoFit/>
          </a:bodyPr>
          <a:lstStyle/>
          <a:p>
            <a:r>
              <a:rPr lang="zh-CN" altLang="en-US" sz="3000" b="1" dirty="0">
                <a:solidFill>
                  <a:srgbClr val="346182"/>
                </a:solidFill>
                <a:latin typeface="微软雅黑" panose="020B0503020204020204" pitchFamily="34" charset="-122"/>
                <a:ea typeface="微软雅黑" panose="020B0503020204020204" pitchFamily="34" charset="-122"/>
              </a:rPr>
              <a:t>目 录</a:t>
            </a:r>
            <a:endParaRPr lang="zh-CN" altLang="en-US" sz="3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1553442" y="1287995"/>
            <a:ext cx="1713544" cy="369332"/>
          </a:xfrm>
          <a:prstGeom prst="rect">
            <a:avLst/>
          </a:prstGeom>
          <a:noFill/>
        </p:spPr>
        <p:txBody>
          <a:bodyPr wrap="square" rtlCol="0">
            <a:spAutoFit/>
          </a:bodyPr>
          <a:lstStyle/>
          <a:p>
            <a:r>
              <a:rPr lang="en-US" altLang="zh-CN" dirty="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1644881" y="1920853"/>
            <a:ext cx="4749371" cy="415498"/>
            <a:chOff x="2929753" y="1756083"/>
            <a:chExt cx="6332495" cy="553995"/>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53995"/>
              <a:chOff x="2929753" y="1794183"/>
              <a:chExt cx="590550" cy="553995"/>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644881" y="2677834"/>
            <a:ext cx="4749371" cy="415498"/>
            <a:chOff x="2929753" y="1756083"/>
            <a:chExt cx="6332495" cy="553995"/>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53995"/>
              <a:chOff x="2929753" y="1794183"/>
              <a:chExt cx="590550" cy="553995"/>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文本框 79"/>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1644881" y="3465929"/>
            <a:ext cx="4749371" cy="415498"/>
            <a:chOff x="2929753" y="1756083"/>
            <a:chExt cx="6332495" cy="553995"/>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53995"/>
              <a:chOff x="2929753" y="1794183"/>
              <a:chExt cx="590550" cy="553995"/>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文本框 86"/>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1644881" y="4254026"/>
            <a:ext cx="4749371" cy="415498"/>
            <a:chOff x="2929753" y="1756083"/>
            <a:chExt cx="6332495" cy="553995"/>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53995"/>
              <a:chOff x="2929753" y="1794183"/>
              <a:chExt cx="590550" cy="553995"/>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文本框 92"/>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430575" y="1920604"/>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2430570" y="2707791"/>
            <a:ext cx="10972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项目概述</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2430570" y="4929958"/>
            <a:ext cx="3268894" cy="922020"/>
          </a:xfrm>
          <a:prstGeom prst="rect">
            <a:avLst/>
          </a:prstGeom>
        </p:spPr>
        <p:txBody>
          <a:bodyPr wrap="square">
            <a:spAutoFit/>
          </a:bodyPr>
          <a:lstStyle/>
          <a:p>
            <a:pPr>
              <a:lnSpc>
                <a:spcPct val="150000"/>
              </a:lnSpc>
            </a:pPr>
            <a:r>
              <a:rPr lang="zh-CN" altLang="en-US" b="1" dirty="0">
                <a:solidFill>
                  <a:srgbClr val="346182"/>
                </a:solidFill>
                <a:latin typeface="微软雅黑" panose="020B0503020204020204" pitchFamily="34" charset="-122"/>
                <a:ea typeface="微软雅黑" panose="020B0503020204020204" pitchFamily="34" charset="-122"/>
              </a:rPr>
              <a:t>项目管理计划</a:t>
            </a:r>
            <a:endParaRPr lang="zh-CN" altLang="en-US" b="1" dirty="0">
              <a:solidFill>
                <a:srgbClr val="346182"/>
              </a:solidFill>
              <a:latin typeface="微软雅黑" panose="020B0503020204020204" pitchFamily="34" charset="-122"/>
              <a:ea typeface="微软雅黑" panose="020B0503020204020204" pitchFamily="34" charset="-122"/>
            </a:endParaRP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2430575" y="4279497"/>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项目支持条件</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44881" y="5000190"/>
            <a:ext cx="4749371" cy="415498"/>
            <a:chOff x="2929753" y="1756083"/>
            <a:chExt cx="6332495" cy="553995"/>
          </a:xfrm>
        </p:grpSpPr>
        <p:cxnSp>
          <p:nvCxnSpPr>
            <p:cNvPr id="32" name="直接连接符 31"/>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929753" y="1756083"/>
              <a:ext cx="590550" cy="553995"/>
              <a:chOff x="2929753" y="1794183"/>
              <a:chExt cx="590550" cy="553995"/>
            </a:xfrm>
          </p:grpSpPr>
          <p:sp>
            <p:nvSpPr>
              <p:cNvPr id="34" name="平行四边形 33"/>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36" name="矩形 35"/>
          <p:cNvSpPr/>
          <p:nvPr/>
        </p:nvSpPr>
        <p:spPr>
          <a:xfrm>
            <a:off x="2430570" y="3482344"/>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项目实施计划</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644881" y="5729833"/>
            <a:ext cx="4749371" cy="415498"/>
            <a:chOff x="2929753" y="1756083"/>
            <a:chExt cx="6332495" cy="553995"/>
          </a:xfrm>
        </p:grpSpPr>
        <p:cxnSp>
          <p:nvCxnSpPr>
            <p:cNvPr id="38" name="直接连接符 37"/>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929753" y="1756083"/>
              <a:ext cx="590550" cy="553995"/>
              <a:chOff x="2929753" y="1794183"/>
              <a:chExt cx="590550" cy="553995"/>
            </a:xfrm>
          </p:grpSpPr>
          <p:sp>
            <p:nvSpPr>
              <p:cNvPr id="40" name="平行四边形 39"/>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文本框 40"/>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6</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45" name="矩形 44"/>
          <p:cNvSpPr/>
          <p:nvPr/>
        </p:nvSpPr>
        <p:spPr>
          <a:xfrm>
            <a:off x="2430575" y="5776500"/>
            <a:ext cx="1783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绩效及参考资料</a:t>
            </a:r>
            <a:endParaRPr lang="zh-CN" altLang="en-US" b="1"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63615" y="3429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14:presetBounceEnd="36000">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14:bounceEnd="36000">
                                          <p:cBhvr additive="base">
                                            <p:cTn id="47" dur="500" fill="hold"/>
                                            <p:tgtEl>
                                              <p:spTgt spid="36"/>
                                            </p:tgtEl>
                                            <p:attrNameLst>
                                              <p:attrName>ppt_x</p:attrName>
                                            </p:attrNameLst>
                                          </p:cBhvr>
                                          <p:tavLst>
                                            <p:tav tm="0">
                                              <p:val>
                                                <p:strVal val="1+#ppt_w/2"/>
                                              </p:val>
                                            </p:tav>
                                            <p:tav tm="100000">
                                              <p:val>
                                                <p:strVal val="#ppt_x"/>
                                              </p:val>
                                            </p:tav>
                                          </p:tavLst>
                                        </p:anim>
                                        <p:anim calcmode="lin" valueType="num" p14:bounceEnd="36000">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14:presetBounceEnd="36000">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14:bounceEnd="36000">
                                          <p:cBhvr additive="base">
                                            <p:cTn id="56" dur="500" fill="hold"/>
                                            <p:tgtEl>
                                              <p:spTgt spid="45"/>
                                            </p:tgtEl>
                                            <p:attrNameLst>
                                              <p:attrName>ppt_x</p:attrName>
                                            </p:attrNameLst>
                                          </p:cBhvr>
                                          <p:tavLst>
                                            <p:tav tm="0">
                                              <p:val>
                                                <p:strVal val="1+#ppt_w/2"/>
                                              </p:val>
                                            </p:tav>
                                            <p:tav tm="100000">
                                              <p:val>
                                                <p:strVal val="#ppt_x"/>
                                              </p:val>
                                            </p:tav>
                                          </p:tavLst>
                                        </p:anim>
                                        <p:anim calcmode="lin" valueType="num" p14:bounceEnd="36000">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1+#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1+#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271145" y="1688465"/>
            <a:ext cx="409448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项目组成员空余时间表：</a:t>
            </a:r>
            <a:endParaRPr lang="zh-CN" altLang="en-US" sz="2800"/>
          </a:p>
        </p:txBody>
      </p:sp>
      <p:pic>
        <p:nvPicPr>
          <p:cNvPr id="7" name="图片 6" descr="QM[%()~0]VW%Z%PE59{LC)L"/>
          <p:cNvPicPr>
            <a:picLocks noChangeAspect="1"/>
          </p:cNvPicPr>
          <p:nvPr/>
        </p:nvPicPr>
        <p:blipFill>
          <a:blip r:embed="rId2"/>
          <a:stretch>
            <a:fillRect/>
          </a:stretch>
        </p:blipFill>
        <p:spPr>
          <a:xfrm>
            <a:off x="194945" y="2458720"/>
            <a:ext cx="8754745" cy="3659505"/>
          </a:xfrm>
          <a:prstGeom prst="rect">
            <a:avLst/>
          </a:prstGeom>
        </p:spPr>
      </p:pic>
      <p:sp>
        <p:nvSpPr>
          <p:cNvPr id="4" name="文本框 3"/>
          <p:cNvSpPr txBox="1"/>
          <p:nvPr/>
        </p:nvSpPr>
        <p:spPr>
          <a:xfrm>
            <a:off x="4110990" y="1765300"/>
            <a:ext cx="438150" cy="368300"/>
          </a:xfrm>
          <a:prstGeom prst="rect">
            <a:avLst/>
          </a:prstGeom>
          <a:noFill/>
        </p:spPr>
        <p:txBody>
          <a:bodyPr wrap="none" rtlCol="0">
            <a:spAutoFit/>
          </a:bodyPr>
          <a:p>
            <a:r>
              <a:rPr lang="en-US" altLang="zh-CN"/>
              <a:t>[7]</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116955" y="-37465"/>
            <a:ext cx="3116580" cy="1131570"/>
          </a:xfrm>
          <a:prstGeom prst="rect">
            <a:avLst/>
          </a:prstGeom>
        </p:spPr>
      </p:pic>
      <p:sp>
        <p:nvSpPr>
          <p:cNvPr id="3" name="文本框 2"/>
          <p:cNvSpPr txBox="1"/>
          <p:nvPr/>
        </p:nvSpPr>
        <p:spPr>
          <a:xfrm>
            <a:off x="383540" y="2625090"/>
            <a:ext cx="553720" cy="368300"/>
          </a:xfrm>
          <a:prstGeom prst="rect">
            <a:avLst/>
          </a:prstGeom>
          <a:noFill/>
        </p:spPr>
        <p:txBody>
          <a:bodyPr wrap="none" rtlCol="0">
            <a:spAutoFit/>
          </a:bodyPr>
          <a:p>
            <a:r>
              <a:rPr lang="en-US" altLang="zh-CN"/>
              <a:t>[11]</a:t>
            </a:r>
            <a:endParaRPr lang="en-US" altLang="zh-CN"/>
          </a:p>
        </p:txBody>
      </p:sp>
      <p:graphicFrame>
        <p:nvGraphicFramePr>
          <p:cNvPr id="5" name="表格 4"/>
          <p:cNvGraphicFramePr/>
          <p:nvPr/>
        </p:nvGraphicFramePr>
        <p:xfrm>
          <a:off x="1470025" y="1671955"/>
          <a:ext cx="6047105" cy="5052695"/>
        </p:xfrm>
        <a:graphic>
          <a:graphicData uri="http://schemas.openxmlformats.org/drawingml/2006/table">
            <a:tbl>
              <a:tblPr firstRow="1" bandRow="1">
                <a:tableStyleId>{5940675A-B579-460E-94D1-54222C63F5DA}</a:tableStyleId>
              </a:tblPr>
              <a:tblGrid>
                <a:gridCol w="931545"/>
                <a:gridCol w="732155"/>
                <a:gridCol w="1640205"/>
                <a:gridCol w="1009015"/>
                <a:gridCol w="1734185"/>
              </a:tblGrid>
              <a:tr h="345440">
                <a:tc>
                  <a:txBody>
                    <a:bodyPr/>
                    <a:p>
                      <a:pPr indent="0">
                        <a:buNone/>
                      </a:pPr>
                      <a:r>
                        <a:rPr lang="en-US" sz="1000" b="1">
                          <a:solidFill>
                            <a:srgbClr val="000000"/>
                          </a:solidFill>
                          <a:latin typeface="等线" panose="02010600030101010101" pitchFamily="2" charset="-122"/>
                          <a:ea typeface="等线" panose="02010600030101010101" pitchFamily="2" charset="-122"/>
                          <a:cs typeface="等线" panose="02010600030101010101" pitchFamily="2" charset="-122"/>
                        </a:rPr>
                        <a:t>积极干系人</a:t>
                      </a:r>
                      <a:endParaRPr lang="en-US" altLang="en-US" sz="10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solidFill>
                            <a:srgbClr val="000000"/>
                          </a:solidFill>
                          <a:latin typeface="等线" panose="02010600030101010101" pitchFamily="2" charset="-122"/>
                          <a:ea typeface="等线" panose="02010600030101010101" pitchFamily="2" charset="-122"/>
                          <a:cs typeface="等线" panose="02010600030101010101" pitchFamily="2" charset="-122"/>
                        </a:rPr>
                        <a:t>提出者</a:t>
                      </a:r>
                      <a:endParaRPr lang="en-US" altLang="en-US" sz="10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solidFill>
                            <a:srgbClr val="000000"/>
                          </a:solidFill>
                          <a:latin typeface="等线" panose="02010600030101010101" pitchFamily="2" charset="-122"/>
                          <a:ea typeface="等线" panose="02010600030101010101" pitchFamily="2" charset="-122"/>
                          <a:cs typeface="等线" panose="02010600030101010101" pitchFamily="2" charset="-122"/>
                        </a:rPr>
                        <a:t>联系方式</a:t>
                      </a:r>
                      <a:endParaRPr lang="en-US" altLang="en-US" sz="10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solidFill>
                            <a:srgbClr val="000000"/>
                          </a:solidFill>
                          <a:latin typeface="等线" panose="02010600030101010101" pitchFamily="2" charset="-122"/>
                          <a:ea typeface="等线" panose="02010600030101010101" pitchFamily="2" charset="-122"/>
                          <a:cs typeface="等线" panose="02010600030101010101" pitchFamily="2" charset="-122"/>
                        </a:rPr>
                        <a:t>所在地</a:t>
                      </a:r>
                      <a:endParaRPr lang="en-US" altLang="en-US" sz="10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solidFill>
                            <a:srgbClr val="000000"/>
                          </a:solidFill>
                          <a:latin typeface="等线" panose="02010600030101010101" pitchFamily="2" charset="-122"/>
                          <a:ea typeface="等线" panose="02010600030101010101" pitchFamily="2" charset="-122"/>
                          <a:cs typeface="等线" panose="02010600030101010101" pitchFamily="2" charset="-122"/>
                        </a:rPr>
                        <a:t>干系人对该项目是否提过有价值的意见或帮助</a:t>
                      </a:r>
                      <a:endParaRPr lang="en-US" altLang="en-US" sz="10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17272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13372536516</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弘毅1-608</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13588151048</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弘毅1-608</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17195864903</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弘毅1-524</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13588759320</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弘毅1-603</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13588742787</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弘毅1-603</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69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杨枨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理4-504</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侯宏仑</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理4-501</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张嘉诚</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13305847480</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理4-409</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赵豪杰</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15968120935</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理4-409</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05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助教陈栩</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31601341@stu.zucc.edu.cn</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助教冯一鸣</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31601390@stu.zucc.edu.cn</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弘毅1-618</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69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助教陈妍蓝</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31501391@stu.zucc.edu.cn</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TBD</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44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渔具店老板代表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渔具店老板代表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用户代表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用户代表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游客代表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游客代表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间接用户代表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E1F2"/>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E1F2"/>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440">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间接用户代表</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E1F2"/>
                    </a:solidFill>
                  </a:tcPr>
                </a:tc>
                <a:tc>
                  <a:txBody>
                    <a:bodyPr/>
                    <a:p>
                      <a:pPr indent="0">
                        <a:buNone/>
                      </a:pPr>
                      <a:r>
                        <a:rPr lang="en-US" sz="10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0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E1F2"/>
                    </a:solid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等线" panose="02010600030101010101" pitchFamily="2" charset="-122"/>
                          <a:ea typeface="等线" panose="02010600030101010101" pitchFamily="2" charset="-122"/>
                          <a:cs typeface="等线" panose="02010600030101010101" pitchFamily="2" charset="-122"/>
                        </a:rPr>
                        <a:t> </a:t>
                      </a: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78130" y="1671955"/>
            <a:ext cx="5080000" cy="953135"/>
          </a:xfrm>
          <a:prstGeom prst="rect">
            <a:avLst/>
          </a:prstGeom>
          <a:noFill/>
          <a:ln w="9525">
            <a:noFill/>
          </a:ln>
        </p:spPr>
        <p:txBody>
          <a:bodyPr>
            <a:spAutoFit/>
          </a:bodyPr>
          <a:p>
            <a:pPr indent="0"/>
            <a:r>
              <a:rPr lang="zh-CN" sz="2800" b="1">
                <a:latin typeface="微软雅黑" panose="020B0503020204020204" pitchFamily="34" charset="-122"/>
                <a:ea typeface="微软雅黑" panose="020B0503020204020204" pitchFamily="34" charset="-122"/>
              </a:rPr>
              <a:t>干系人</a:t>
            </a:r>
            <a:endParaRPr lang="zh-CN" sz="2800" b="1">
              <a:latin typeface="微软雅黑" panose="020B0503020204020204" pitchFamily="34" charset="-122"/>
              <a:ea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rPr>
              <a:t>手册：</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116955" y="-37465"/>
            <a:ext cx="3116580" cy="1131570"/>
          </a:xfrm>
          <a:prstGeom prst="rect">
            <a:avLst/>
          </a:prstGeom>
        </p:spPr>
      </p:pic>
      <p:sp>
        <p:nvSpPr>
          <p:cNvPr id="3" name="文本框 2"/>
          <p:cNvSpPr txBox="1"/>
          <p:nvPr/>
        </p:nvSpPr>
        <p:spPr>
          <a:xfrm>
            <a:off x="384175" y="2625090"/>
            <a:ext cx="553720" cy="368300"/>
          </a:xfrm>
          <a:prstGeom prst="rect">
            <a:avLst/>
          </a:prstGeom>
          <a:noFill/>
        </p:spPr>
        <p:txBody>
          <a:bodyPr wrap="none" rtlCol="0">
            <a:spAutoFit/>
          </a:bodyPr>
          <a:p>
            <a:r>
              <a:rPr lang="en-US" altLang="zh-CN"/>
              <a:t>[11]</a:t>
            </a:r>
            <a:endParaRPr lang="en-US" altLang="zh-CN"/>
          </a:p>
        </p:txBody>
      </p:sp>
      <p:sp>
        <p:nvSpPr>
          <p:cNvPr id="100" name="文本框 99"/>
          <p:cNvSpPr txBox="1"/>
          <p:nvPr/>
        </p:nvSpPr>
        <p:spPr>
          <a:xfrm>
            <a:off x="270510" y="1671955"/>
            <a:ext cx="1668145" cy="953135"/>
          </a:xfrm>
          <a:prstGeom prst="rect">
            <a:avLst/>
          </a:prstGeom>
          <a:noFill/>
          <a:ln w="9525">
            <a:noFill/>
          </a:ln>
        </p:spPr>
        <p:txBody>
          <a:bodyPr wrap="square">
            <a:spAutoFit/>
          </a:bodyPr>
          <a:p>
            <a:pPr indent="0"/>
            <a:r>
              <a:rPr lang="zh-CN" sz="2800" b="1">
                <a:latin typeface="微软雅黑" panose="020B0503020204020204" pitchFamily="34" charset="-122"/>
                <a:ea typeface="微软雅黑" panose="020B0503020204020204" pitchFamily="34" charset="-122"/>
              </a:rPr>
              <a:t>正式沟通</a:t>
            </a:r>
            <a:endParaRPr lang="zh-CN" sz="2800" b="1">
              <a:latin typeface="微软雅黑" panose="020B0503020204020204" pitchFamily="34" charset="-122"/>
              <a:ea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rPr>
              <a:t>形式：</a:t>
            </a:r>
            <a:endParaRPr lang="zh-CN" altLang="en-US" sz="2800" b="1">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2345055" y="1671955"/>
          <a:ext cx="5266055" cy="2125345"/>
        </p:xfrm>
        <a:graphic>
          <a:graphicData uri="http://schemas.openxmlformats.org/drawingml/2006/table">
            <a:tbl>
              <a:tblPr firstRow="1" bandRow="1">
                <a:tableStyleId>{5940675A-B579-460E-94D1-54222C63F5DA}</a:tableStyleId>
              </a:tblPr>
              <a:tblGrid>
                <a:gridCol w="865505"/>
                <a:gridCol w="880745"/>
                <a:gridCol w="913130"/>
                <a:gridCol w="904875"/>
                <a:gridCol w="864870"/>
                <a:gridCol w="836930"/>
              </a:tblGrid>
              <a:tr h="193040">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沟通计划</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沟通方式</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沟通地点</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沟通时间</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参与人员</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等线" panose="02010600030101010101" pitchFamily="2" charset="-122"/>
                          <a:ea typeface="等线" panose="02010600030101010101" pitchFamily="2" charset="-122"/>
                          <a:cs typeface="等线" panose="02010600030101010101" pitchFamily="2" charset="-122"/>
                        </a:rPr>
                        <a:t>产出</a:t>
                      </a:r>
                      <a:endParaRPr lang="en-US" altLang="en-US" sz="1000" b="1">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57975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常规会议</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座谈开会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周四晚上8：30和周六晚上8：30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会议纪要/录音文件</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每日会议</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座谈会议</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周一、周二、周五晚上10：00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录音文件</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6080">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访谈</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座谈开会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根据预约地点</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根据预约时间</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全体组员和用户代表</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会议纪要/录音文件</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671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评审</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座谈开会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理4-221、508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周三8：00-11：25</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评审文档修订</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384175" y="4228465"/>
            <a:ext cx="1960880" cy="953135"/>
          </a:xfrm>
          <a:prstGeom prst="rect">
            <a:avLst/>
          </a:prstGeom>
          <a:noFill/>
        </p:spPr>
        <p:txBody>
          <a:bodyPr wrap="none" rtlCol="0" anchor="t">
            <a:spAutoFit/>
          </a:bodyPr>
          <a:p>
            <a:r>
              <a:rPr lang="zh-CN" sz="2800" b="1">
                <a:latin typeface="微软雅黑" panose="020B0503020204020204" pitchFamily="34" charset="-122"/>
                <a:ea typeface="微软雅黑" panose="020B0503020204020204" pitchFamily="34" charset="-122"/>
                <a:sym typeface="+mn-ea"/>
              </a:rPr>
              <a:t>非正式</a:t>
            </a:r>
            <a:endParaRPr lang="zh-CN" sz="2800" b="1">
              <a:latin typeface="微软雅黑" panose="020B0503020204020204" pitchFamily="34" charset="-122"/>
              <a:ea typeface="微软雅黑" panose="020B0503020204020204" pitchFamily="34" charset="-122"/>
              <a:sym typeface="+mn-ea"/>
            </a:endParaRPr>
          </a:p>
          <a:p>
            <a:r>
              <a:rPr lang="zh-CN" sz="2800" b="1">
                <a:latin typeface="微软雅黑" panose="020B0503020204020204" pitchFamily="34" charset="-122"/>
                <a:ea typeface="微软雅黑" panose="020B0503020204020204" pitchFamily="34" charset="-122"/>
                <a:sym typeface="+mn-ea"/>
              </a:rPr>
              <a:t>沟通形式：</a:t>
            </a:r>
            <a:endParaRPr lang="zh-CN" altLang="en-US" sz="2800"/>
          </a:p>
        </p:txBody>
      </p:sp>
      <p:graphicFrame>
        <p:nvGraphicFramePr>
          <p:cNvPr id="7" name="表格 6"/>
          <p:cNvGraphicFramePr/>
          <p:nvPr/>
        </p:nvGraphicFramePr>
        <p:xfrm>
          <a:off x="2345055" y="4228465"/>
          <a:ext cx="5266055" cy="1804035"/>
        </p:xfrm>
        <a:graphic>
          <a:graphicData uri="http://schemas.openxmlformats.org/drawingml/2006/table">
            <a:tbl>
              <a:tblPr firstRow="1" bandRow="1">
                <a:tableStyleId>{5940675A-B579-460E-94D1-54222C63F5DA}</a:tableStyleId>
              </a:tblPr>
              <a:tblGrid>
                <a:gridCol w="865505"/>
                <a:gridCol w="880745"/>
                <a:gridCol w="913130"/>
                <a:gridCol w="904875"/>
                <a:gridCol w="864870"/>
                <a:gridCol w="836930"/>
              </a:tblGrid>
              <a:tr h="373380">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沟通计划</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沟通方式</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沟通地点</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沟通时间</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参与人员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产出</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35750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日常沟通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面谈</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随机</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随机</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无</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750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日常沟通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QQ，微信</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网络</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随机</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无</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15645">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紧急会议</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开会</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PM下达时间</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全体成员</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会议纪要/录音文件</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风险管理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11</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938338" y="5691505"/>
            <a:ext cx="5080000" cy="252730"/>
          </a:xfrm>
          <a:prstGeom prst="rect">
            <a:avLst/>
          </a:prstGeom>
          <a:noFill/>
          <a:ln w="9525">
            <a:noFill/>
          </a:ln>
        </p:spPr>
        <p:txBody>
          <a:bodyPr>
            <a:spAutoFit/>
          </a:bodyPr>
          <a:lstStyle/>
          <a:p>
            <a:pPr indent="0"/>
            <a:r>
              <a:rPr lang="en-US" sz="1050" b="0">
                <a:latin typeface="宋体" panose="02010600030101010101" pitchFamily="2" charset="-122"/>
              </a:rPr>
              <a:t> </a:t>
            </a:r>
            <a:endParaRPr lang="zh-CN" altLang="en-US"/>
          </a:p>
        </p:txBody>
      </p:sp>
      <p:sp>
        <p:nvSpPr>
          <p:cNvPr id="4" name="文本框 3"/>
          <p:cNvSpPr txBox="1"/>
          <p:nvPr/>
        </p:nvSpPr>
        <p:spPr>
          <a:xfrm>
            <a:off x="278130" y="1763395"/>
            <a:ext cx="1706880" cy="953135"/>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风险及</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风险控制</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41325" y="2716530"/>
            <a:ext cx="438150" cy="368300"/>
          </a:xfrm>
          <a:prstGeom prst="rect">
            <a:avLst/>
          </a:prstGeom>
          <a:noFill/>
        </p:spPr>
        <p:txBody>
          <a:bodyPr wrap="none" rtlCol="0">
            <a:spAutoFit/>
          </a:bodyPr>
          <a:p>
            <a:r>
              <a:rPr lang="en-US" altLang="zh-CN"/>
              <a:t>[5]</a:t>
            </a:r>
            <a:endParaRPr lang="en-US" altLang="zh-CN"/>
          </a:p>
        </p:txBody>
      </p:sp>
      <p:graphicFrame>
        <p:nvGraphicFramePr>
          <p:cNvPr id="5" name="表格 4"/>
          <p:cNvGraphicFramePr/>
          <p:nvPr/>
        </p:nvGraphicFramePr>
        <p:xfrm>
          <a:off x="2088515" y="1453515"/>
          <a:ext cx="6441440" cy="5457190"/>
        </p:xfrm>
        <a:graphic>
          <a:graphicData uri="http://schemas.openxmlformats.org/drawingml/2006/table">
            <a:tbl>
              <a:tblPr firstRow="1" bandRow="1">
                <a:tableStyleId>{5940675A-B579-460E-94D1-54222C63F5DA}</a:tableStyleId>
              </a:tblPr>
              <a:tblGrid>
                <a:gridCol w="3343275"/>
                <a:gridCol w="3098165"/>
              </a:tblGrid>
              <a:tr h="157480">
                <a:tc>
                  <a:txBody>
                    <a:bodyPr/>
                    <a:p>
                      <a:pPr indent="0" algn="ctr">
                        <a:buNone/>
                      </a:pPr>
                      <a:r>
                        <a:rPr lang="en-US" sz="500" b="0">
                          <a:solidFill>
                            <a:srgbClr val="000000"/>
                          </a:solidFill>
                          <a:latin typeface="宋体" panose="02010600030101010101" pitchFamily="2" charset="-122"/>
                          <a:ea typeface="宋体" panose="02010600030101010101" pitchFamily="2" charset="-122"/>
                          <a:cs typeface="宋体" panose="02010600030101010101" pitchFamily="2" charset="-122"/>
                        </a:rPr>
                        <a:t>风险以及触发条件</a:t>
                      </a:r>
                      <a:endParaRPr lang="en-US" altLang="en-US" sz="5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500" b="0">
                          <a:solidFill>
                            <a:srgbClr val="000000"/>
                          </a:solidFill>
                          <a:latin typeface="等线" panose="02010600030101010101" pitchFamily="2" charset="-122"/>
                          <a:ea typeface="等线" panose="02010600030101010101" pitchFamily="2" charset="-122"/>
                          <a:cs typeface="等线" panose="02010600030101010101" pitchFamily="2" charset="-122"/>
                        </a:rPr>
                        <a:t>控制手段</a:t>
                      </a:r>
                      <a:endParaRPr lang="en-US" altLang="en-US" sz="5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48768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en-US" sz="800" b="0">
                          <a:latin typeface="宋体" panose="02010600030101010101" pitchFamily="2" charset="-122"/>
                          <a:ea typeface="宋体" panose="02010600030101010101" pitchFamily="2" charset="-122"/>
                          <a:cs typeface="宋体" panose="02010600030101010101" pitchFamily="2" charset="-122"/>
                        </a:rPr>
                        <a:t>成员因故请假（张荣阳/赵伟宏/林翼力/陈帆/刘浥其中一人或者多人因故请假）</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en-US" sz="800" b="0">
                          <a:latin typeface="宋体" panose="02010600030101010101" pitchFamily="2" charset="-122"/>
                          <a:ea typeface="宋体" panose="02010600030101010101" pitchFamily="2" charset="-122"/>
                          <a:cs typeface="宋体" panose="02010600030101010101" pitchFamily="2" charset="-122"/>
                        </a:rPr>
                        <a:t> 提前改变任务的分配，他人顶上（由组长安排，并且请假人于下次任务中会适当增加分担协助者的部分任务）（特别说明：因为每次安排任务，总会有一个人任务相对少一些，替补角色由此人担任）</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en-US" sz="800" b="0">
                          <a:latin typeface="宋体" panose="02010600030101010101" pitchFamily="2" charset="-122"/>
                          <a:ea typeface="宋体" panose="02010600030101010101" pitchFamily="2" charset="-122"/>
                          <a:cs typeface="宋体" panose="02010600030101010101" pitchFamily="2" charset="-122"/>
                        </a:rPr>
                        <a:t> 项目成员不能实现项目（由于自身知识储备不足导致任务未能按时完成）</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en-US" sz="800" b="0">
                          <a:latin typeface="宋体" panose="02010600030101010101" pitchFamily="2" charset="-122"/>
                          <a:ea typeface="宋体" panose="02010600030101010101" pitchFamily="2" charset="-122"/>
                          <a:cs typeface="宋体" panose="02010600030101010101" pitchFamily="2" charset="-122"/>
                        </a:rPr>
                        <a:t> 制定培训计划</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en-US" sz="800" b="0">
                          <a:latin typeface="宋体" panose="02010600030101010101" pitchFamily="2" charset="-122"/>
                          <a:ea typeface="宋体" panose="02010600030101010101" pitchFamily="2" charset="-122"/>
                          <a:cs typeface="宋体" panose="02010600030101010101" pitchFamily="2" charset="-122"/>
                        </a:rPr>
                        <a:t> Git远端仓库崩溃（远端仓库崩溃，资料丢失）</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en-US" sz="800" b="0">
                          <a:latin typeface="宋体" panose="02010600030101010101" pitchFamily="2" charset="-122"/>
                          <a:ea typeface="宋体" panose="02010600030101010101" pitchFamily="2" charset="-122"/>
                          <a:cs typeface="宋体" panose="02010600030101010101" pitchFamily="2" charset="-122"/>
                        </a:rPr>
                        <a:t> 及时发现，用本地版本去创建新的远端仓库</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en-US" sz="800" b="0">
                          <a:latin typeface="宋体" panose="02010600030101010101" pitchFamily="2" charset="-122"/>
                          <a:ea typeface="宋体" panose="02010600030101010101" pitchFamily="2" charset="-122"/>
                          <a:cs typeface="宋体" panose="02010600030101010101" pitchFamily="2" charset="-122"/>
                        </a:rPr>
                        <a:t> 与干系人联系邮件发送内容、格式错误（发送联系邮件发送内容、格式错误）</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en-US" sz="800" b="0">
                          <a:latin typeface="宋体" panose="02010600030101010101" pitchFamily="2" charset="-122"/>
                          <a:ea typeface="宋体" panose="02010600030101010101" pitchFamily="2" charset="-122"/>
                          <a:cs typeface="宋体" panose="02010600030101010101" pitchFamily="2" charset="-122"/>
                        </a:rPr>
                        <a:t> 提前Deadline发邮件，抄送组员，如果有问题，组员及时反映问题给组长，组长订正后重发邮件。</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765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en-US" sz="800" b="0">
                          <a:latin typeface="宋体" panose="02010600030101010101" pitchFamily="2" charset="-122"/>
                          <a:ea typeface="宋体" panose="02010600030101010101" pitchFamily="2" charset="-122"/>
                          <a:cs typeface="宋体" panose="02010600030101010101" pitchFamily="2" charset="-122"/>
                        </a:rPr>
                        <a:t> 项目文件结构不符合要求（项目文件结构不符合自身实际情况）</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en-US" sz="800" b="0">
                          <a:latin typeface="宋体" panose="02010600030101010101" pitchFamily="2" charset="-122"/>
                          <a:ea typeface="宋体" panose="02010600030101010101" pitchFamily="2" charset="-122"/>
                          <a:cs typeface="宋体" panose="02010600030101010101" pitchFamily="2" charset="-122"/>
                        </a:rPr>
                        <a:t> 配置管理员修改文件结构</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en-US" sz="800" b="0">
                          <a:latin typeface="宋体" panose="02010600030101010101" pitchFamily="2" charset="-122"/>
                          <a:ea typeface="宋体" panose="02010600030101010101" pitchFamily="2" charset="-122"/>
                          <a:cs typeface="宋体" panose="02010600030101010101" pitchFamily="2" charset="-122"/>
                        </a:rPr>
                        <a:t> 对接下来的计划和任务定义不够充分明确（对接下来的计划和任务定义不够清楚以至于不知道怎么去做）</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en-US" sz="800" b="0">
                          <a:latin typeface="宋体" panose="02010600030101010101" pitchFamily="2" charset="-122"/>
                          <a:ea typeface="宋体" panose="02010600030101010101" pitchFamily="2" charset="-122"/>
                          <a:cs typeface="宋体" panose="02010600030101010101" pitchFamily="2" charset="-122"/>
                        </a:rPr>
                        <a:t> 找任务发布者（老师）明确任务，并制定一周的计划，每个组员都要有事可做，每周会有一个人任务相对较少，作为机动替补人员，用于应对紧急情况</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7.</a:t>
                      </a:r>
                      <a:r>
                        <a:rPr lang="en-US" sz="800" b="0">
                          <a:latin typeface="宋体" panose="02010600030101010101" pitchFamily="2" charset="-122"/>
                          <a:ea typeface="宋体" panose="02010600030101010101" pitchFamily="2" charset="-122"/>
                          <a:cs typeface="宋体" panose="02010600030101010101" pitchFamily="2" charset="-122"/>
                        </a:rPr>
                        <a:t> 组内信息回复的实时性（不及时回复组内通知信息）</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7.</a:t>
                      </a:r>
                      <a:r>
                        <a:rPr lang="en-US" sz="800" b="0">
                          <a:latin typeface="宋体" panose="02010600030101010101" pitchFamily="2" charset="-122"/>
                          <a:ea typeface="宋体" panose="02010600030101010101" pitchFamily="2" charset="-122"/>
                          <a:cs typeface="宋体" panose="02010600030101010101" pitchFamily="2" charset="-122"/>
                        </a:rPr>
                        <a:t> 组内微信群的信息要经常看，也要记得回复，不及时回复（以结果为准）按迟到或者任务未完成处罚</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en-US" sz="800" b="0">
                          <a:latin typeface="宋体" panose="02010600030101010101" pitchFamily="2" charset="-122"/>
                          <a:ea typeface="宋体" panose="02010600030101010101" pitchFamily="2" charset="-122"/>
                          <a:cs typeface="宋体" panose="02010600030101010101" pitchFamily="2" charset="-122"/>
                        </a:rPr>
                        <a:t> 渔乐生活app开发经验不足（缺少app完整开发经验以及相关app的开发）</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en-US" sz="800" b="0">
                          <a:latin typeface="宋体" panose="02010600030101010101" pitchFamily="2" charset="-122"/>
                          <a:ea typeface="宋体" panose="02010600030101010101" pitchFamily="2" charset="-122"/>
                          <a:cs typeface="宋体" panose="02010600030101010101" pitchFamily="2" charset="-122"/>
                        </a:rPr>
                        <a:t> 去找标杆（已确定渔获）</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9.</a:t>
                      </a:r>
                      <a:r>
                        <a:rPr lang="en-US" sz="800" b="0">
                          <a:latin typeface="宋体" panose="02010600030101010101" pitchFamily="2" charset="-122"/>
                          <a:ea typeface="宋体" panose="02010600030101010101" pitchFamily="2" charset="-122"/>
                          <a:cs typeface="宋体" panose="02010600030101010101" pitchFamily="2" charset="-122"/>
                        </a:rPr>
                        <a:t> 成员空余时间有不确定性（开发成员可能临时有事-参照条目1）</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9.</a:t>
                      </a:r>
                      <a:r>
                        <a:rPr lang="en-US" sz="800" b="0">
                          <a:latin typeface="宋体" panose="02010600030101010101" pitchFamily="2" charset="-122"/>
                          <a:ea typeface="宋体" panose="02010600030101010101" pitchFamily="2" charset="-122"/>
                          <a:cs typeface="宋体" panose="02010600030101010101" pitchFamily="2" charset="-122"/>
                        </a:rPr>
                        <a:t> 在开会说明接下来一周的行程，提前请假，安排工作表</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en-US" sz="800" b="0">
                          <a:latin typeface="宋体" panose="02010600030101010101" pitchFamily="2" charset="-122"/>
                          <a:ea typeface="宋体" panose="02010600030101010101" pitchFamily="2" charset="-122"/>
                          <a:cs typeface="宋体" panose="02010600030101010101" pitchFamily="2" charset="-122"/>
                        </a:rPr>
                        <a:t> 团队成员的能力（包括业务能力和技术能力）和素质，对项目的进展、项目的质量具有很大的影响</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en-US" sz="800" b="0">
                          <a:latin typeface="宋体" panose="02010600030101010101" pitchFamily="2" charset="-122"/>
                          <a:ea typeface="宋体" panose="02010600030101010101" pitchFamily="2" charset="-122"/>
                          <a:cs typeface="宋体" panose="02010600030101010101" pitchFamily="2" charset="-122"/>
                        </a:rPr>
                        <a:t> 在用人之前先选对人、开展有针对性的培训、将合适的人安排到合适的岗位上</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11.</a:t>
                      </a:r>
                      <a:r>
                        <a:rPr lang="en-US" sz="800" b="0">
                          <a:latin typeface="宋体" panose="02010600030101010101" pitchFamily="2" charset="-122"/>
                          <a:ea typeface="宋体" panose="02010600030101010101" pitchFamily="2" charset="-122"/>
                          <a:cs typeface="宋体" panose="02010600030101010101" pitchFamily="2" charset="-122"/>
                        </a:rPr>
                        <a:t> 团队成员是否能齐心协力为项目的共同目标服务（成员之间存在隔阂，不同意见等等）</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11.</a:t>
                      </a:r>
                      <a:r>
                        <a:rPr lang="en-US" sz="800" b="0">
                          <a:latin typeface="宋体" panose="02010600030101010101" pitchFamily="2" charset="-122"/>
                          <a:ea typeface="宋体" panose="02010600030101010101" pitchFamily="2" charset="-122"/>
                          <a:cs typeface="宋体" panose="02010600030101010101" pitchFamily="2" charset="-122"/>
                        </a:rPr>
                        <a:t> 项目在建设之初项目经理就需要将项目目标、工作任务等和项目成员沟通清楚，采用公平、公正、公开的绩效考评制度</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12.</a:t>
                      </a:r>
                      <a:r>
                        <a:rPr lang="en-US" sz="800" b="0">
                          <a:latin typeface="宋体" panose="02010600030101010101" pitchFamily="2" charset="-122"/>
                          <a:ea typeface="宋体" panose="02010600030101010101" pitchFamily="2" charset="-122"/>
                          <a:cs typeface="宋体" panose="02010600030101010101" pitchFamily="2" charset="-122"/>
                        </a:rPr>
                        <a:t> 管理工具、开发工具、测试工具等是否能及时到位、到位的工具版本是否符合项目要求（配置工具不到位）</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12.</a:t>
                      </a:r>
                      <a:r>
                        <a:rPr lang="en-US" sz="800" b="0">
                          <a:latin typeface="宋体" panose="02010600030101010101" pitchFamily="2" charset="-122"/>
                          <a:ea typeface="宋体" panose="02010600030101010101" pitchFamily="2" charset="-122"/>
                          <a:cs typeface="宋体" panose="02010600030101010101" pitchFamily="2" charset="-122"/>
                        </a:rPr>
                        <a:t> 在项目的启动阶段就落实好各项工具的来源或可能的替代工具，在这些工具需要使用之前（一般需要提前一个星期左右）跟踪并落实工具的到位事宜</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13.</a:t>
                      </a:r>
                      <a:r>
                        <a:rPr lang="en-US" sz="800" b="0">
                          <a:latin typeface="宋体" panose="02010600030101010101" pitchFamily="2" charset="-122"/>
                          <a:ea typeface="宋体" panose="02010600030101010101" pitchFamily="2" charset="-122"/>
                          <a:cs typeface="宋体" panose="02010600030101010101" pitchFamily="2" charset="-122"/>
                        </a:rPr>
                        <a:t> 对方法、工具和技术理解的不够（对工具不熟悉）</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13.</a:t>
                      </a:r>
                      <a:r>
                        <a:rPr lang="en-US" sz="800" b="0">
                          <a:latin typeface="宋体" panose="02010600030101010101" pitchFamily="2" charset="-122"/>
                          <a:ea typeface="宋体" panose="02010600030101010101" pitchFamily="2" charset="-122"/>
                          <a:cs typeface="宋体" panose="02010600030101010101" pitchFamily="2" charset="-122"/>
                        </a:rPr>
                        <a:t> 每个人熟悉一种工具（①林：project的熟悉与教学；②刘： 熟悉需求管理工具与教学；③张： 熟悉Axure rp ；④陈： 熟悉UML建模工具与教学；⑤赵：（git）</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14.</a:t>
                      </a:r>
                      <a:r>
                        <a:rPr lang="en-US" sz="800" b="0">
                          <a:latin typeface="宋体" panose="02010600030101010101" pitchFamily="2" charset="-122"/>
                          <a:ea typeface="宋体" panose="02010600030101010101" pitchFamily="2" charset="-122"/>
                          <a:cs typeface="宋体" panose="02010600030101010101" pitchFamily="2" charset="-122"/>
                        </a:rPr>
                        <a:t> 界面原型不被用户认可（开发出的界面原型不合用户要求）</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14.</a:t>
                      </a:r>
                      <a:r>
                        <a:rPr lang="en-US" sz="800" b="0">
                          <a:latin typeface="宋体" panose="02010600030101010101" pitchFamily="2" charset="-122"/>
                          <a:ea typeface="宋体" panose="02010600030101010101" pitchFamily="2" charset="-122"/>
                          <a:cs typeface="宋体" panose="02010600030101010101" pitchFamily="2" charset="-122"/>
                        </a:rPr>
                        <a:t> 采用快速的手工画图，让用户确认并签字或录音</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256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en-US" sz="800" b="0">
                          <a:latin typeface="宋体" panose="02010600030101010101" pitchFamily="2" charset="-122"/>
                          <a:ea typeface="宋体" panose="02010600030101010101" pitchFamily="2" charset="-122"/>
                          <a:cs typeface="宋体" panose="02010600030101010101" pitchFamily="2" charset="-122"/>
                        </a:rPr>
                        <a:t> 组员生病请假或者其他方式离开工作岗位（参照条目一）</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en-US" sz="800" b="0">
                          <a:latin typeface="宋体" panose="02010600030101010101" pitchFamily="2" charset="-122"/>
                          <a:ea typeface="宋体" panose="02010600030101010101" pitchFamily="2" charset="-122"/>
                          <a:cs typeface="宋体" panose="02010600030101010101" pitchFamily="2" charset="-122"/>
                        </a:rPr>
                        <a:t> 设置替补人员（原则上任务相对少的顶上）</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7015">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16.</a:t>
                      </a:r>
                      <a:r>
                        <a:rPr lang="en-US" sz="800" b="0">
                          <a:latin typeface="宋体" panose="02010600030101010101" pitchFamily="2" charset="-122"/>
                          <a:ea typeface="宋体" panose="02010600030101010101" pitchFamily="2" charset="-122"/>
                          <a:cs typeface="宋体" panose="02010600030101010101" pitchFamily="2" charset="-122"/>
                        </a:rPr>
                        <a:t> 电脑硬件不稳定造成文档丢失（因为个人电脑原因导致文件丢失）</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16.</a:t>
                      </a:r>
                      <a:r>
                        <a:rPr lang="en-US" sz="800" b="0">
                          <a:latin typeface="宋体" panose="02010600030101010101" pitchFamily="2" charset="-122"/>
                          <a:ea typeface="宋体" panose="02010600030101010101" pitchFamily="2" charset="-122"/>
                          <a:cs typeface="宋体" panose="02010600030101010101" pitchFamily="2" charset="-122"/>
                        </a:rPr>
                        <a:t> 巧用GITHUB，qq,微信，百度网盘等工具</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17.</a:t>
                      </a:r>
                      <a:r>
                        <a:rPr lang="en-US" sz="800" b="0">
                          <a:latin typeface="宋体" panose="02010600030101010101" pitchFamily="2" charset="-122"/>
                          <a:ea typeface="宋体" panose="02010600030101010101" pitchFamily="2" charset="-122"/>
                          <a:cs typeface="宋体" panose="02010600030101010101" pitchFamily="2" charset="-122"/>
                        </a:rPr>
                        <a:t> 组员考评不公平造成内部矛盾（对组长的绩效考评存在异议）</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17.</a:t>
                      </a:r>
                      <a:r>
                        <a:rPr lang="en-US" sz="800" b="0">
                          <a:latin typeface="宋体" panose="02010600030101010101" pitchFamily="2" charset="-122"/>
                          <a:ea typeface="宋体" panose="02010600030101010101" pitchFamily="2" charset="-122"/>
                          <a:cs typeface="宋体" panose="02010600030101010101" pitchFamily="2" charset="-122"/>
                        </a:rPr>
                        <a:t> 加强共同，完善考评制度，以项目经理为中心（项目经理全权负责）</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765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18.</a:t>
                      </a:r>
                      <a:r>
                        <a:rPr lang="en-US" sz="800" b="0">
                          <a:latin typeface="宋体" panose="02010600030101010101" pitchFamily="2" charset="-122"/>
                          <a:ea typeface="宋体" panose="02010600030101010101" pitchFamily="2" charset="-122"/>
                          <a:cs typeface="宋体" panose="02010600030101010101" pitchFamily="2" charset="-122"/>
                        </a:rPr>
                        <a:t> 用户对界面原型有了天马行空的全新的提议（用户提出新的奇奇怪怪的要求）</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18.</a:t>
                      </a:r>
                      <a:r>
                        <a:rPr lang="en-US" sz="800" b="0">
                          <a:latin typeface="宋体" panose="02010600030101010101" pitchFamily="2" charset="-122"/>
                          <a:ea typeface="宋体" panose="02010600030101010101" pitchFamily="2" charset="-122"/>
                          <a:cs typeface="宋体" panose="02010600030101010101" pitchFamily="2" charset="-122"/>
                        </a:rPr>
                        <a:t> 加强与技术人员的同步沟通，确认工作量与可行性，允许合理范围内的变更</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765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19.组员开会迟到（常规例会，每日例会）</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罚款50元。</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7650">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20.组员不能按时完成任务</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罚款100元</a:t>
                      </a:r>
                      <a:endParaRPr lang="en-US"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配置管理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12</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3" name="表格 2"/>
          <p:cNvGraphicFramePr/>
          <p:nvPr/>
        </p:nvGraphicFramePr>
        <p:xfrm>
          <a:off x="1369695" y="1612265"/>
          <a:ext cx="6796405" cy="5157470"/>
        </p:xfrm>
        <a:graphic>
          <a:graphicData uri="http://schemas.openxmlformats.org/drawingml/2006/table">
            <a:tbl>
              <a:tblPr firstRow="1" bandRow="1">
                <a:tableStyleId>{5940675A-B579-460E-94D1-54222C63F5DA}</a:tableStyleId>
              </a:tblPr>
              <a:tblGrid>
                <a:gridCol w="860425"/>
                <a:gridCol w="647065"/>
                <a:gridCol w="863600"/>
                <a:gridCol w="1186180"/>
                <a:gridCol w="1296670"/>
                <a:gridCol w="1942465"/>
              </a:tblGrid>
              <a:tr h="139700">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场景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权限</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操作分支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所在目录</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上传注释示例</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准备工作</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提交个人作业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新增个人作业《人月神话》读后感[新增的内容：XXXXX]（待修改的内容：XXXXX）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66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协同编写某文档的0.1.0版本，提交个人所负责的工作成果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78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提交由一个人负责的文件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新增《项目计划甘特图》[新增的内容：XXXXX]（待修改的内容：XXXXX）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更新现有文件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提交整合完的[v0.1.0]文档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整合提交《可行性分析v0.1.0》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整合各个成员的工作成果到本分支，提交到远程integration分支，通知master分支进行合并。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65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对配置管理系统中的文件命名进行整改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改名（《A文件名》-&gt;《B文件名》）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拉取远程master分支到本地integration 分支，修改后推送到远程integration分支,通知master分支进行合并。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会议记录员、会议记录员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会议录音员、记录员对应的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提交《会议纪要-20181031》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83540" y="2529840"/>
            <a:ext cx="553720" cy="368300"/>
          </a:xfrm>
          <a:prstGeom prst="rect">
            <a:avLst/>
          </a:prstGeom>
          <a:noFill/>
        </p:spPr>
        <p:txBody>
          <a:bodyPr wrap="none" rtlCol="0">
            <a:spAutoFit/>
          </a:bodyPr>
          <a:p>
            <a:r>
              <a:rPr lang="en-US" altLang="zh-CN"/>
              <a:t>[12]</a:t>
            </a:r>
            <a:endParaRPr lang="en-US" altLang="zh-CN"/>
          </a:p>
        </p:txBody>
      </p:sp>
      <p:sp>
        <p:nvSpPr>
          <p:cNvPr id="5" name="文本框 4"/>
          <p:cNvSpPr txBox="1"/>
          <p:nvPr/>
        </p:nvSpPr>
        <p:spPr>
          <a:xfrm>
            <a:off x="278130" y="1576705"/>
            <a:ext cx="2540000" cy="953135"/>
          </a:xfrm>
          <a:prstGeom prst="rect">
            <a:avLst/>
          </a:prstGeom>
          <a:noFill/>
        </p:spPr>
        <p:txBody>
          <a:bodyPr wrap="square" rtlCol="0" anchor="t">
            <a:spAutoFit/>
          </a:bodyPr>
          <a:p>
            <a:r>
              <a:rPr lang="zh-CN" altLang="en-US" sz="2800" b="1">
                <a:latin typeface="微软雅黑" panose="020B0503020204020204" pitchFamily="34" charset="-122"/>
                <a:ea typeface="微软雅黑" panose="020B0503020204020204" pitchFamily="34" charset="-122"/>
              </a:rPr>
              <a:t>提交</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规范：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45590"/>
            <a:ext cx="5080000" cy="2584450"/>
          </a:xfrm>
          <a:prstGeom prst="rect">
            <a:avLst/>
          </a:prstGeom>
          <a:noFill/>
          <a:ln w="9525">
            <a:noFill/>
          </a:ln>
        </p:spPr>
        <p:txBody>
          <a:bodyPr wrap="square">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计量单位</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a:t>
            </a:r>
            <a:r>
              <a:rPr lang="zh-CN" sz="1200" b="0">
                <a:solidFill>
                  <a:srgbClr val="000000"/>
                </a:solidFill>
                <a:ea typeface="宋体" panose="02010600030101010101" pitchFamily="2" charset="-122"/>
              </a:rPr>
              <a:t>元</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a:t>
            </a:r>
            <a:r>
              <a:rPr lang="zh-CN" sz="1200" b="0">
                <a:solidFill>
                  <a:srgbClr val="000000"/>
                </a:solidFill>
                <a:ea typeface="宋体" panose="02010600030101010101" pitchFamily="2" charset="-122"/>
              </a:rPr>
              <a:t>：元</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zh-CN" sz="1200" b="0">
                <a:solidFill>
                  <a:srgbClr val="000000"/>
                </a:solidFill>
                <a:latin typeface="等线" panose="02010600030101010101" pitchFamily="2" charset="-122"/>
                <a:ea typeface="宋体" panose="02010600030101010101" pitchFamily="2" charset="-122"/>
              </a:rPr>
              <a:t>小时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a:t>
            </a:r>
            <a:r>
              <a:rPr lang="zh-CN" sz="1200" b="0">
                <a:solidFill>
                  <a:srgbClr val="000000"/>
                </a:solidFill>
                <a:ea typeface="宋体" panose="02010600030101010101" pitchFamily="2" charset="-122"/>
              </a:rPr>
              <a:t>：时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a:t>
            </a:r>
            <a:r>
              <a:rPr lang="zh-CN" sz="1200" b="0">
                <a:solidFill>
                  <a:srgbClr val="000000"/>
                </a:solidFill>
                <a:ea typeface="宋体" panose="02010600030101010101" pitchFamily="2" charset="-122"/>
              </a:rPr>
              <a:t>：元</a:t>
            </a:r>
            <a:endParaRPr lang="zh-CN" sz="1050" b="0">
              <a:solidFill>
                <a:srgbClr val="000000"/>
              </a:solidFill>
              <a:ea typeface="宋体" panose="02010600030101010101" pitchFamily="2" charset="-122"/>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精确度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工时：保留整数</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050" b="0">
              <a:ea typeface="宋体" panose="02010600030101010101" pitchFamily="2" charset="-122"/>
            </a:endParaRPr>
          </a:p>
          <a:p>
            <a:pPr marL="629920" indent="-629920"/>
            <a:r>
              <a:rPr lang="zh-CN" sz="1200" b="0">
                <a:ea typeface="宋体" panose="02010600030101010101" pitchFamily="2" charset="-122"/>
              </a:rPr>
              <a:t>活动成本估算区间 [估算值-50%*估算值 , 估算值+50%估算值</a:t>
            </a:r>
            <a:r>
              <a:rPr lang="zh-CN" sz="1050" b="0">
                <a:ea typeface="宋体" panose="02010600030101010101" pitchFamily="2" charset="-122"/>
              </a:rPr>
              <a:t>]</a:t>
            </a:r>
            <a:endParaRPr lang="zh-CN" altLang="en-US"/>
          </a:p>
        </p:txBody>
      </p:sp>
      <p:sp>
        <p:nvSpPr>
          <p:cNvPr id="3" name="文本框 2"/>
          <p:cNvSpPr txBox="1"/>
          <p:nvPr/>
        </p:nvSpPr>
        <p:spPr>
          <a:xfrm>
            <a:off x="1369695" y="4233227"/>
            <a:ext cx="5080000" cy="368300"/>
          </a:xfrm>
          <a:prstGeom prst="rect">
            <a:avLst/>
          </a:prstGeom>
          <a:noFill/>
          <a:ln w="9525">
            <a:noFill/>
          </a:ln>
        </p:spPr>
        <p:txBody>
          <a:bodyPr>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员工时薪</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69695" y="5938520"/>
            <a:ext cx="5751830" cy="460375"/>
          </a:xfrm>
          <a:prstGeom prst="rect">
            <a:avLst/>
          </a:prstGeom>
          <a:noFill/>
          <a:ln w="9525">
            <a:noFill/>
          </a:ln>
        </p:spPr>
        <p:txBody>
          <a:bodyPr wrap="square">
            <a:spAutoFit/>
          </a:bodyPr>
          <a:lstStyle/>
          <a:p>
            <a:pPr indent="0"/>
            <a:r>
              <a:rPr lang="en-US" altLang="zh-CN" sz="1200" b="0">
                <a:ea typeface="宋体" panose="02010600030101010101" pitchFamily="2" charset="-122"/>
              </a:rPr>
              <a:t>[13]</a:t>
            </a:r>
            <a:r>
              <a:rPr lang="zh-CN" sz="1200" b="0">
                <a:ea typeface="宋体" panose="02010600030101010101" pitchFamily="2" charset="-122"/>
              </a:rPr>
              <a:t>根据2018最新劳动人员平均工资为3</a:t>
            </a:r>
            <a:r>
              <a:rPr lang="en-US" sz="1200" b="0">
                <a:latin typeface="宋体" panose="02010600030101010101" pitchFamily="2" charset="-122"/>
              </a:rPr>
              <a:t>8.7</a:t>
            </a:r>
            <a:r>
              <a:rPr lang="zh-CN" sz="1200" b="0">
                <a:ea typeface="宋体" panose="02010600030101010101" pitchFamily="2" charset="-122"/>
              </a:rPr>
              <a:t>元/小时，it业平均工资为69.34元/小时</a:t>
            </a:r>
            <a:endParaRPr lang="zh-CN" sz="1200" b="0">
              <a:ea typeface="宋体" panose="02010600030101010101" pitchFamily="2" charset="-122"/>
            </a:endParaRPr>
          </a:p>
          <a:p>
            <a:pPr indent="0"/>
            <a:r>
              <a:rPr lang="zh-CN" altLang="en-US" sz="1200">
                <a:latin typeface="宋体" panose="02010600030101010101" pitchFamily="2" charset="-122"/>
                <a:ea typeface="宋体" panose="02010600030101010101" pitchFamily="2" charset="-122"/>
              </a:rPr>
              <a:t>但实际不发放</a:t>
            </a:r>
            <a:endParaRPr lang="zh-CN" altLang="en-US" sz="1200">
              <a:latin typeface="宋体" panose="02010600030101010101" pitchFamily="2" charset="-122"/>
              <a:ea typeface="宋体" panose="02010600030101010101" pitchFamily="2" charset="-122"/>
            </a:endParaRPr>
          </a:p>
        </p:txBody>
      </p:sp>
      <p:graphicFrame>
        <p:nvGraphicFramePr>
          <p:cNvPr id="6" name="表格 5"/>
          <p:cNvGraphicFramePr/>
          <p:nvPr/>
        </p:nvGraphicFramePr>
        <p:xfrm>
          <a:off x="1543050" y="4601210"/>
          <a:ext cx="5841365" cy="1257300"/>
        </p:xfrm>
        <a:graphic>
          <a:graphicData uri="http://schemas.openxmlformats.org/drawingml/2006/table">
            <a:tbl>
              <a:tblPr firstRow="1" bandRow="1">
                <a:tableStyleId>{5940675A-B579-460E-94D1-54222C63F5DA}</a:tableStyleId>
              </a:tblPr>
              <a:tblGrid>
                <a:gridCol w="749935"/>
                <a:gridCol w="2007870"/>
                <a:gridCol w="1379855"/>
                <a:gridCol w="1703705"/>
              </a:tblGrid>
              <a:tr h="20955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姓名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工作分配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时薪（元/小时）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加班费（元/小时）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2095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项目</a:t>
                      </a:r>
                      <a:r>
                        <a:rPr lang="en-US" sz="1100" b="0">
                          <a:latin typeface="Times New Roman" panose="02020603050405020304" pitchFamily="18" charset="0"/>
                          <a:cs typeface="Times New Roman" panose="02020603050405020304" pitchFamily="18" charset="0"/>
                        </a:rPr>
                        <a:t>经理</a:t>
                      </a:r>
                      <a:r>
                        <a:rPr lang="en-US" sz="1100" b="0">
                          <a:latin typeface="宋体" panose="02010600030101010101" pitchFamily="2" charset="-122"/>
                          <a:ea typeface="宋体" panose="02010600030101010101" pitchFamily="2" charset="-122"/>
                          <a:cs typeface="宋体" panose="02010600030101010101" pitchFamily="2" charset="-122"/>
                        </a:rPr>
                        <a:t>，会议</a:t>
                      </a:r>
                      <a:r>
                        <a:rPr lang="en-US" sz="1100" b="0">
                          <a:latin typeface="Times New Roman" panose="02020603050405020304" pitchFamily="18" charset="0"/>
                          <a:cs typeface="Times New Roman" panose="02020603050405020304" pitchFamily="18" charset="0"/>
                        </a:rPr>
                        <a:t>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95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赵伟宏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Git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95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配置</a:t>
                      </a:r>
                      <a:r>
                        <a:rPr lang="en-US" sz="1100" b="0">
                          <a:latin typeface="Times New Roman" panose="02020603050405020304" pitchFamily="18" charset="0"/>
                          <a:cs typeface="Times New Roman" panose="02020603050405020304" pitchFamily="18" charset="0"/>
                        </a:rPr>
                        <a:t>管理员</a:t>
                      </a:r>
                      <a:r>
                        <a:rPr lang="en-US" sz="1100" b="0">
                          <a:latin typeface="宋体" panose="02010600030101010101" pitchFamily="2" charset="-122"/>
                          <a:ea typeface="宋体" panose="02010600030101010101" pitchFamily="2" charset="-122"/>
                          <a:cs typeface="宋体" panose="02010600030101010101" pitchFamily="2" charset="-122"/>
                        </a:rPr>
                        <a:t>、网管</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955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录音记录员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955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林翼力</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文档管理员、计划调整员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69.34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7" name="文本框 6"/>
          <p:cNvSpPr txBox="1"/>
          <p:nvPr/>
        </p:nvSpPr>
        <p:spPr>
          <a:xfrm>
            <a:off x="633095" y="1665605"/>
            <a:ext cx="1249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rPr>
              <a:t>预算：</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33095" y="2187575"/>
            <a:ext cx="808990" cy="368300"/>
          </a:xfrm>
          <a:prstGeom prst="rect">
            <a:avLst/>
          </a:prstGeom>
          <a:noFill/>
        </p:spPr>
        <p:txBody>
          <a:bodyPr wrap="none" rtlCol="0">
            <a:spAutoFit/>
          </a:bodyPr>
          <a:p>
            <a:r>
              <a:rPr lang="en-US" altLang="zh-CN"/>
              <a:t>[8][14]</a:t>
            </a:r>
            <a:endParaRPr lang="zh-CN" altLang="en-US"/>
          </a:p>
        </p:txBody>
      </p:sp>
      <p:pic>
        <p:nvPicPr>
          <p:cNvPr id="4" name="图片 3" descr="(JKJN962__Y[P)@_)I2{OAL"/>
          <p:cNvPicPr>
            <a:picLocks noChangeAspect="1"/>
          </p:cNvPicPr>
          <p:nvPr/>
        </p:nvPicPr>
        <p:blipFill>
          <a:blip r:embed="rId2"/>
          <a:stretch>
            <a:fillRect/>
          </a:stretch>
        </p:blipFill>
        <p:spPr>
          <a:xfrm>
            <a:off x="1627505" y="1665605"/>
            <a:ext cx="5295265" cy="49714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采购管理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507"/>
            <a:ext cx="5080000" cy="521970"/>
          </a:xfrm>
          <a:prstGeom prst="rect">
            <a:avLst/>
          </a:prstGeom>
          <a:noFill/>
          <a:ln w="9525">
            <a:noFill/>
          </a:ln>
        </p:spPr>
        <p:txBody>
          <a:bodyPr>
            <a:spAutoFit/>
          </a:bodyPr>
          <a:lstStyle/>
          <a:p>
            <a:pPr marL="450215" indent="-450215"/>
            <a:r>
              <a:rPr lang="zh-CN" sz="2800" b="1">
                <a:solidFill>
                  <a:srgbClr val="000000"/>
                </a:solidFill>
                <a:latin typeface="微软雅黑" panose="020B0503020204020204" pitchFamily="34" charset="-122"/>
                <a:ea typeface="微软雅黑" panose="020B0503020204020204" pitchFamily="34" charset="-122"/>
              </a:rPr>
              <a:t>采购内容</a:t>
            </a:r>
            <a:r>
              <a:rPr lang="zh-CN" sz="1500" b="1">
                <a:solidFill>
                  <a:srgbClr val="000000"/>
                </a:solidFill>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483360" y="2042160"/>
          <a:ext cx="5267325" cy="4027805"/>
        </p:xfrm>
        <a:graphic>
          <a:graphicData uri="http://schemas.openxmlformats.org/drawingml/2006/table">
            <a:tbl>
              <a:tblPr firstRow="1" bandRow="1">
                <a:tableStyleId>{5940675A-B579-460E-94D1-54222C63F5DA}</a:tableStyleId>
              </a:tblPr>
              <a:tblGrid>
                <a:gridCol w="1276350"/>
                <a:gridCol w="1009650"/>
                <a:gridCol w="1047750"/>
                <a:gridCol w="1933575"/>
              </a:tblGrid>
              <a:tr h="242570">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采购内容</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243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月投入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2860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敏捷项目管理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（2）UML建模工具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（3）AxureRP</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（4）Office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（5）IBM Rational Software Architect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（6）Vmware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（7）墨刀</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约120元每年，刘浥负责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786765" y="2245360"/>
            <a:ext cx="438150" cy="368300"/>
          </a:xfrm>
          <a:prstGeom prst="rect">
            <a:avLst/>
          </a:prstGeom>
          <a:noFill/>
        </p:spPr>
        <p:txBody>
          <a:bodyPr wrap="none" rtlCol="0">
            <a:spAutoFit/>
          </a:bodyPr>
          <a:p>
            <a:r>
              <a:rPr lang="en-US" altLang="zh-CN"/>
              <a:t>[9]</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874395" y="1520190"/>
            <a:ext cx="5852160" cy="4615815"/>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需求工程项目计划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[2]PRD2018-G07-GANTT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[3]PRD2018-G07-WBS</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[4]PRD2018-G07-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项目章程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[5]PRD2018-G07-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风险管理计划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[6]PRD2018-G07-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项目范围管理计划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[7]PRD2018-G07-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人力资源管理计划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[8]PRD2018-G07-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[9]PRD2018-G07-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采购管理计划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[10]PRD2018-G07-质量保障计划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沟通管理计划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[12]PRD2018-G07-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配置管理计划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[13]PRD2018-G07-SWOT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分析报告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江亮儒的平均工资调查报告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个人绩效</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902335" y="1768475"/>
            <a:ext cx="7454900" cy="3415030"/>
          </a:xfrm>
          <a:prstGeom prst="rect">
            <a:avLst/>
          </a:prstGeom>
          <a:noFill/>
        </p:spPr>
        <p:txBody>
          <a:bodyPr wrap="square" rtlCol="0">
            <a:spAutoFit/>
          </a:bodyPr>
          <a:lstStyle/>
          <a:p>
            <a:pPr>
              <a:lnSpc>
                <a:spcPct val="150000"/>
              </a:lnSpc>
            </a:pPr>
            <a:r>
              <a:rPr lang="zh-CN" altLang="en-US" sz="2400" dirty="0"/>
              <a:t>张荣阳</a:t>
            </a:r>
            <a:r>
              <a:rPr lang="zh-CN" altLang="en-US" sz="2400" dirty="0" smtClean="0"/>
              <a:t>：</a:t>
            </a:r>
            <a:r>
              <a:rPr lang="en-US" altLang="zh-CN" sz="2400" dirty="0"/>
              <a:t>	92	</a:t>
            </a:r>
            <a:endParaRPr lang="en-US" altLang="zh-CN" sz="2400" dirty="0"/>
          </a:p>
          <a:p>
            <a:pPr>
              <a:lnSpc>
                <a:spcPct val="150000"/>
              </a:lnSpc>
            </a:pPr>
            <a:r>
              <a:rPr lang="zh-CN" altLang="en-US" sz="2400" dirty="0">
                <a:sym typeface="+mn-ea"/>
              </a:rPr>
              <a:t>刘浥</a:t>
            </a:r>
            <a:r>
              <a:rPr lang="zh-CN" altLang="en-US" sz="2400" dirty="0" smtClean="0">
                <a:sym typeface="+mn-ea"/>
              </a:rPr>
              <a:t>：</a:t>
            </a:r>
            <a:r>
              <a:rPr lang="en-US" sz="2400" dirty="0" smtClean="0">
                <a:sym typeface="+mn-ea"/>
              </a:rPr>
              <a:t>90</a:t>
            </a:r>
            <a:endParaRPr lang="en-US" sz="2400" dirty="0" smtClean="0">
              <a:sym typeface="+mn-ea"/>
            </a:endParaRPr>
          </a:p>
          <a:p>
            <a:pPr>
              <a:lnSpc>
                <a:spcPct val="150000"/>
              </a:lnSpc>
            </a:pPr>
            <a:r>
              <a:rPr lang="zh-CN" altLang="en-US" sz="2400" dirty="0"/>
              <a:t>赵伟宏</a:t>
            </a:r>
            <a:r>
              <a:rPr lang="zh-CN" altLang="en-US" sz="2400" dirty="0" smtClean="0"/>
              <a:t>：</a:t>
            </a:r>
            <a:r>
              <a:rPr lang="en-US" altLang="zh-CN" sz="2400" dirty="0" smtClean="0"/>
              <a:t>93		</a:t>
            </a:r>
            <a:endParaRPr lang="en-US" altLang="zh-CN" sz="2400" dirty="0" smtClean="0"/>
          </a:p>
          <a:p>
            <a:pPr>
              <a:lnSpc>
                <a:spcPct val="150000"/>
              </a:lnSpc>
            </a:pPr>
            <a:r>
              <a:rPr lang="zh-CN" altLang="en-US" sz="2400" dirty="0"/>
              <a:t>林翼力</a:t>
            </a:r>
            <a:r>
              <a:rPr lang="zh-CN" altLang="en-US" sz="2400" dirty="0" smtClean="0"/>
              <a:t>：</a:t>
            </a:r>
            <a:r>
              <a:rPr lang="en-US" altLang="zh-CN" sz="2400" dirty="0"/>
              <a:t>	94	</a:t>
            </a:r>
            <a:endParaRPr lang="en-US" altLang="zh-CN" sz="2400" dirty="0"/>
          </a:p>
          <a:p>
            <a:pPr>
              <a:lnSpc>
                <a:spcPct val="150000"/>
              </a:lnSpc>
            </a:pPr>
            <a:r>
              <a:rPr lang="zh-CN" altLang="en-US" sz="2400" dirty="0"/>
              <a:t>陈帆</a:t>
            </a:r>
            <a:r>
              <a:rPr lang="zh-CN" altLang="en-US" sz="2400" dirty="0" smtClean="0"/>
              <a:t>：</a:t>
            </a:r>
            <a:r>
              <a:rPr lang="en-US" altLang="zh-CN" sz="2400" dirty="0" smtClean="0"/>
              <a:t>94</a:t>
            </a:r>
            <a:endParaRPr lang="en-US" altLang="zh-CN" sz="2400" dirty="0"/>
          </a:p>
          <a:p>
            <a:pPr>
              <a:lnSpc>
                <a:spcPct val="150000"/>
              </a:lnSpc>
            </a:pPr>
            <a:r>
              <a:rPr lang="en-US" altLang="zh-CN" sz="2400" dirty="0"/>
              <a:t>(</a:t>
            </a:r>
            <a:r>
              <a:rPr lang="zh-CN" altLang="en-US" sz="2400" dirty="0"/>
              <a:t>分工详见会议纪要</a:t>
            </a:r>
            <a:r>
              <a:rPr lang="en-US" altLang="zh-CN" sz="2400" dirty="0"/>
              <a:t>)</a:t>
            </a:r>
            <a:endParaRPr lang="en-US" altLang="zh-CN" sz="2400" dirty="0"/>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16</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3107690"/>
          </a:xfrm>
          <a:prstGeom prst="rect">
            <a:avLst/>
          </a:prstGeom>
          <a:noFill/>
        </p:spPr>
        <p:txBody>
          <a:bodyPr wrap="none" rtlCol="0">
            <a:spAutoFit/>
          </a:bodyPr>
          <a:lstStyle/>
          <a:p>
            <a:pPr algn="l"/>
            <a:r>
              <a:rPr lang="zh-CN" altLang="en-US" sz="2800" b="1" dirty="0"/>
              <a:t>项目背景：</a:t>
            </a:r>
            <a:endParaRPr lang="en-US" altLang="zh-CN" sz="2400" dirty="0"/>
          </a:p>
          <a:p>
            <a:pPr algn="l"/>
            <a:r>
              <a:rPr lang="zh-CN" altLang="en-US" sz="2400" dirty="0"/>
              <a:t>现在有越来越多</a:t>
            </a:r>
            <a:r>
              <a:rPr lang="zh-CN" altLang="en-US" sz="2400" dirty="0" smtClean="0"/>
              <a:t>的钓鱼发烧友在</a:t>
            </a:r>
            <a:r>
              <a:rPr lang="zh-CN" altLang="en-US" sz="2400" dirty="0"/>
              <a:t>闲暇的时刻进行钓</a:t>
            </a:r>
            <a:endParaRPr lang="zh-CN" altLang="en-US" sz="2400" dirty="0"/>
          </a:p>
          <a:p>
            <a:pPr algn="l"/>
            <a:r>
              <a:rPr lang="zh-CN" altLang="en-US" sz="2400" dirty="0"/>
              <a:t>鱼这一项休闲娱乐活动，但是他们没有一个能够</a:t>
            </a:r>
            <a:endParaRPr lang="zh-CN" altLang="en-US" sz="2400" dirty="0"/>
          </a:p>
          <a:p>
            <a:pPr algn="l"/>
            <a:r>
              <a:rPr lang="zh-CN" altLang="en-US" sz="2400" dirty="0"/>
              <a:t>分享、交流、定位、了解渔友的状态及钓鱼的地点</a:t>
            </a:r>
            <a:endParaRPr lang="zh-CN" altLang="en-US" sz="2400" dirty="0"/>
          </a:p>
          <a:p>
            <a:pPr algn="l"/>
            <a:r>
              <a:rPr lang="zh-CN" altLang="en-US" sz="2400" dirty="0"/>
              <a:t>的软件来给他们提供信息。</a:t>
            </a:r>
            <a:endParaRPr lang="zh-CN" altLang="en-US" sz="2400" dirty="0"/>
          </a:p>
          <a:p>
            <a:pPr algn="l"/>
            <a:r>
              <a:rPr lang="zh-CN" altLang="en-US" sz="2400" dirty="0"/>
              <a:t>所以我们的老师提出了这一项目</a:t>
            </a:r>
            <a:r>
              <a:rPr lang="en-US" altLang="zh-CN" sz="2400" dirty="0"/>
              <a:t>——</a:t>
            </a:r>
            <a:r>
              <a:rPr lang="zh-CN" altLang="en-US" sz="2400" dirty="0"/>
              <a:t>能够让钓鱼的</a:t>
            </a:r>
            <a:endParaRPr lang="zh-CN" altLang="en-US" sz="2400" dirty="0"/>
          </a:p>
          <a:p>
            <a:pPr algn="l"/>
            <a:r>
              <a:rPr lang="zh-CN" altLang="en-US" sz="2400" dirty="0"/>
              <a:t>朋友们在自己的圈子里拥有一种能够便利交流、</a:t>
            </a:r>
            <a:endParaRPr lang="zh-CN" altLang="en-US" sz="2400" dirty="0"/>
          </a:p>
          <a:p>
            <a:pPr algn="l"/>
            <a:r>
              <a:rPr lang="zh-CN" altLang="en-US" sz="2400" dirty="0"/>
              <a:t>分享的app</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1340" y="2449624"/>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2516142" y="2683031"/>
            <a:ext cx="2390080" cy="600164"/>
          </a:xfrm>
          <a:prstGeom prst="rect">
            <a:avLst/>
          </a:prstGeom>
        </p:spPr>
        <p:txBody>
          <a:bodyPr wrap="square">
            <a:spAutoFit/>
          </a:bodyPr>
          <a:lstStyle/>
          <a:p>
            <a:pPr algn="dist"/>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976843" y="4291538"/>
            <a:ext cx="3718185" cy="368300"/>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作者：</a:t>
            </a:r>
            <a:r>
              <a:rPr lang="en-US" altLang="zh-CN" dirty="0">
                <a:solidFill>
                  <a:srgbClr val="346182"/>
                </a:solidFill>
                <a:latin typeface="微软雅黑" panose="020B0503020204020204" pitchFamily="34" charset="-122"/>
                <a:ea typeface="微软雅黑" panose="020B0503020204020204" pitchFamily="34" charset="-122"/>
              </a:rPr>
              <a:t>G07</a:t>
            </a:r>
            <a:r>
              <a:rPr lang="zh-CN" altLang="en-US" dirty="0">
                <a:solidFill>
                  <a:srgbClr val="346182"/>
                </a:solidFill>
                <a:latin typeface="微软雅黑" panose="020B0503020204020204" pitchFamily="34" charset="-122"/>
                <a:ea typeface="微软雅黑" panose="020B0503020204020204" pitchFamily="34" charset="-122"/>
              </a:rPr>
              <a:t>小组全体成员</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44" name="TextBox 40"/>
          <p:cNvSpPr txBox="1"/>
          <p:nvPr/>
        </p:nvSpPr>
        <p:spPr>
          <a:xfrm>
            <a:off x="624560" y="1186471"/>
            <a:ext cx="2704566"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6470" y="-24130"/>
            <a:ext cx="3116580"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0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19764" y="2269186"/>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724231" y="2755572"/>
            <a:ext cx="7347585" cy="3415030"/>
          </a:xfrm>
          <a:prstGeom prst="rect">
            <a:avLst/>
          </a:prstGeom>
          <a:noFill/>
        </p:spPr>
        <p:txBody>
          <a:bodyPr wrap="none" rtlCol="0">
            <a:spAutoFit/>
          </a:bodyPr>
          <a:lstStyle/>
          <a:p>
            <a:pPr algn="l"/>
            <a:r>
              <a:rPr lang="zh-CN" altLang="en-US" sz="2800" b="1" dirty="0"/>
              <a:t>业务需求：</a:t>
            </a:r>
            <a:endParaRPr lang="en-US" altLang="zh-CN" sz="2400" dirty="0"/>
          </a:p>
          <a:p>
            <a:pPr algn="l"/>
            <a:r>
              <a:rPr lang="en-US" altLang="zh-CN" sz="2400" dirty="0"/>
              <a:t>1</a:t>
            </a:r>
            <a:r>
              <a:rPr lang="zh-CN" altLang="en-US" sz="2400" dirty="0"/>
              <a:t>、在该APP中给出钓点发现</a:t>
            </a:r>
            <a:endParaRPr lang="zh-CN" altLang="en-US" sz="2400" dirty="0"/>
          </a:p>
          <a:p>
            <a:pPr algn="l"/>
            <a:r>
              <a:rPr lang="en-US" altLang="zh-CN" sz="2400" dirty="0"/>
              <a:t>2</a:t>
            </a:r>
            <a:r>
              <a:rPr lang="zh-CN" altLang="en-US" sz="2400" dirty="0"/>
              <a:t>、能够在地图中标记钓点</a:t>
            </a:r>
            <a:endParaRPr lang="zh-CN" altLang="en-US" sz="2400" dirty="0"/>
          </a:p>
          <a:p>
            <a:pPr algn="l"/>
            <a:r>
              <a:rPr lang="en-US" altLang="zh-CN" sz="2400" dirty="0"/>
              <a:t>3</a:t>
            </a:r>
            <a:r>
              <a:rPr lang="zh-CN" altLang="en-US" sz="2400" dirty="0"/>
              <a:t>、能在附近发现钓友</a:t>
            </a:r>
            <a:endParaRPr lang="zh-CN" altLang="en-US" sz="2400" dirty="0"/>
          </a:p>
          <a:p>
            <a:pPr algn="l"/>
            <a:r>
              <a:rPr lang="en-US" altLang="zh-CN" sz="2400" dirty="0"/>
              <a:t>4</a:t>
            </a:r>
            <a:r>
              <a:rPr lang="zh-CN" altLang="en-US" sz="2400" dirty="0"/>
              <a:t>、够在渔友圈中分享出这次的钓鱼地点，钓鱼收获，</a:t>
            </a:r>
            <a:endParaRPr lang="zh-CN" altLang="en-US" sz="2400" dirty="0"/>
          </a:p>
          <a:p>
            <a:pPr algn="l"/>
            <a:r>
              <a:rPr lang="en-US" altLang="zh-CN" sz="2400" dirty="0"/>
              <a:t>	</a:t>
            </a:r>
            <a:r>
              <a:rPr lang="zh-CN" altLang="en-US" sz="2400" dirty="0"/>
              <a:t>并且评论等</a:t>
            </a:r>
            <a:endParaRPr lang="zh-CN" altLang="en-US" sz="2400" dirty="0"/>
          </a:p>
          <a:p>
            <a:pPr algn="l"/>
            <a:r>
              <a:rPr lang="en-US" altLang="zh-CN" sz="2400" dirty="0"/>
              <a:t>5</a:t>
            </a:r>
            <a:r>
              <a:rPr lang="zh-CN" altLang="en-US" sz="2400" dirty="0"/>
              <a:t>、可以加渔友为好友，然后通过好友后能进行聊天</a:t>
            </a:r>
            <a:endParaRPr lang="zh-CN" altLang="en-US" sz="2400" dirty="0"/>
          </a:p>
          <a:p>
            <a:pPr algn="l"/>
            <a:r>
              <a:rPr lang="en-US" altLang="zh-CN" sz="2400" dirty="0">
                <a:sym typeface="+mn-ea"/>
              </a:rPr>
              <a:t>6</a:t>
            </a:r>
            <a:r>
              <a:rPr lang="zh-CN" altLang="en-US" sz="2400" dirty="0">
                <a:sym typeface="+mn-ea"/>
              </a:rPr>
              <a:t>、</a:t>
            </a:r>
            <a:r>
              <a:rPr lang="en-US" altLang="zh-CN" sz="2400" dirty="0"/>
              <a:t>能够发起并组织钓鱼活动并选择活动地点</a:t>
            </a:r>
            <a:endParaRPr lang="en-US" altLang="zh-CN" sz="2400" dirty="0"/>
          </a:p>
          <a:p>
            <a:pPr algn="l"/>
            <a:endParaRPr lang="en-US" altLang="zh-CN" sz="20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2368550"/>
          </a:xfrm>
          <a:prstGeom prst="rect">
            <a:avLst/>
          </a:prstGeom>
          <a:noFill/>
        </p:spPr>
        <p:txBody>
          <a:bodyPr wrap="none" rtlCol="0">
            <a:spAutoFit/>
          </a:bodyPr>
          <a:lstStyle/>
          <a:p>
            <a:pPr algn="l"/>
            <a:r>
              <a:rPr lang="zh-CN" altLang="en-US" sz="2800" b="1" dirty="0"/>
              <a:t>业务基本目标：</a:t>
            </a:r>
            <a:endParaRPr lang="en-US" altLang="zh-CN" sz="2400" dirty="0"/>
          </a:p>
          <a:p>
            <a:pPr algn="l"/>
            <a:r>
              <a:rPr lang="zh-CN" altLang="en-US" sz="2400" dirty="0"/>
              <a:t>设计出一款专门为渔友设计使用的app，他们能</a:t>
            </a:r>
            <a:endParaRPr lang="zh-CN" altLang="en-US" sz="2400" dirty="0"/>
          </a:p>
          <a:p>
            <a:pPr algn="l"/>
            <a:r>
              <a:rPr lang="zh-CN" altLang="en-US" sz="2400" dirty="0"/>
              <a:t>通过查看地图来获取或者分享钓点，能通过交友</a:t>
            </a:r>
            <a:endParaRPr lang="zh-CN" altLang="en-US" sz="2400" dirty="0"/>
          </a:p>
          <a:p>
            <a:pPr algn="l"/>
            <a:r>
              <a:rPr lang="zh-CN" altLang="en-US" sz="2400" dirty="0"/>
              <a:t>模块约认识的钓友一起钓鱼，能通过加好友来进行</a:t>
            </a:r>
            <a:endParaRPr lang="zh-CN" altLang="en-US" sz="2400" dirty="0"/>
          </a:p>
          <a:p>
            <a:pPr algn="l"/>
            <a:r>
              <a:rPr lang="zh-CN" altLang="en-US" sz="2400" dirty="0"/>
              <a:t>聊天，然后在渔友圈进行分享自己的动态，包括</a:t>
            </a:r>
            <a:endParaRPr lang="zh-CN" altLang="en-US" sz="2400" dirty="0"/>
          </a:p>
          <a:p>
            <a:pPr algn="l"/>
            <a:r>
              <a:rPr lang="zh-CN" altLang="en-US" sz="2400" dirty="0"/>
              <a:t>钓点、收获等，</a:t>
            </a:r>
            <a:r>
              <a:rPr lang="zh-CN" altLang="en-US" sz="2400" dirty="0">
                <a:sym typeface="+mn-ea"/>
              </a:rPr>
              <a:t>还能发起和组织钓鱼活动。</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439116" y="2442203"/>
            <a:ext cx="7671435" cy="4123055"/>
          </a:xfrm>
          <a:prstGeom prst="rect">
            <a:avLst/>
          </a:prstGeom>
          <a:noFill/>
        </p:spPr>
        <p:txBody>
          <a:bodyPr wrap="none" rtlCol="0">
            <a:spAutoFit/>
          </a:bodyPr>
          <a:lstStyle/>
          <a:p>
            <a:pPr algn="l"/>
            <a:r>
              <a:rPr lang="en-US" altLang="zh-CN" sz="2800" b="1" dirty="0"/>
              <a:t>SWOT</a:t>
            </a:r>
            <a:r>
              <a:rPr lang="zh-CN" altLang="en-US" sz="2800" b="1" dirty="0"/>
              <a:t>：</a:t>
            </a:r>
            <a:endParaRPr lang="en-US" altLang="zh-CN" sz="2400" dirty="0"/>
          </a:p>
          <a:p>
            <a:pPr algn="l"/>
            <a:r>
              <a:rPr lang="en-US" altLang="zh-CN" b="1" dirty="0"/>
              <a:t>S（优势）</a:t>
            </a:r>
            <a:r>
              <a:rPr lang="en-US" altLang="zh-CN" dirty="0"/>
              <a:t>：</a:t>
            </a:r>
            <a:endParaRPr lang="en-US" altLang="zh-CN" dirty="0"/>
          </a:p>
          <a:p>
            <a:pPr algn="l"/>
            <a:r>
              <a:rPr lang="en-US" altLang="zh-CN" dirty="0"/>
              <a:t>1.小组成员都具备一定的开发经验与编程能力；</a:t>
            </a:r>
            <a:endParaRPr lang="en-US" altLang="zh-CN" dirty="0"/>
          </a:p>
          <a:p>
            <a:pPr algn="l"/>
            <a:r>
              <a:rPr lang="en-US" altLang="zh-CN" dirty="0"/>
              <a:t>2.张荣阳，刘浥对钓鱼活动有一定的了解，可以为功能设计提供一定建议；</a:t>
            </a:r>
            <a:endParaRPr lang="en-US" altLang="zh-CN" dirty="0"/>
          </a:p>
          <a:p>
            <a:pPr algn="l"/>
            <a:r>
              <a:rPr lang="en-US" altLang="zh-CN" dirty="0"/>
              <a:t>3.本项目的发起人是一位高端钓鱼发烧友，非常了解钓友们的日常需求，</a:t>
            </a:r>
            <a:endParaRPr lang="en-US" altLang="zh-CN" dirty="0"/>
          </a:p>
          <a:p>
            <a:pPr algn="l"/>
            <a:r>
              <a:rPr lang="en-US" altLang="zh-CN" dirty="0"/>
              <a:t>有了他的指导，我们在需求开发的总体方向上不会出现太大偏差；</a:t>
            </a:r>
            <a:endParaRPr lang="en-US" altLang="zh-CN" dirty="0"/>
          </a:p>
          <a:p>
            <a:pPr algn="l"/>
            <a:r>
              <a:rPr lang="en-US" altLang="zh-CN" dirty="0"/>
              <a:t>4.小组成员各有所长，同时也对项目满怀热情和信心。</a:t>
            </a:r>
            <a:endParaRPr lang="en-US" altLang="zh-CN" dirty="0"/>
          </a:p>
          <a:p>
            <a:pPr algn="l"/>
            <a:r>
              <a:rPr lang="en-US" altLang="zh-CN" b="1" dirty="0"/>
              <a:t>W（劣势）：</a:t>
            </a:r>
            <a:endParaRPr lang="en-US" altLang="zh-CN" dirty="0"/>
          </a:p>
          <a:p>
            <a:pPr algn="l"/>
            <a:r>
              <a:rPr lang="en-US" altLang="zh-CN" dirty="0"/>
              <a:t>1.本次项目开发全部要从需求获取开始做起，需要通过界面原型设计</a:t>
            </a:r>
            <a:endParaRPr lang="en-US" altLang="zh-CN" dirty="0"/>
          </a:p>
          <a:p>
            <a:pPr algn="l"/>
            <a:r>
              <a:rPr lang="en-US" altLang="zh-CN" dirty="0"/>
              <a:t>快速迭代更新；</a:t>
            </a:r>
            <a:endParaRPr lang="en-US" altLang="zh-CN" dirty="0"/>
          </a:p>
          <a:p>
            <a:pPr algn="l"/>
            <a:r>
              <a:rPr lang="en-US" altLang="zh-CN" dirty="0"/>
              <a:t>2.小组内部缺乏对界面原型很熟练的成员；</a:t>
            </a:r>
            <a:endParaRPr lang="en-US" altLang="zh-CN" dirty="0"/>
          </a:p>
          <a:p>
            <a:pPr algn="l"/>
            <a:r>
              <a:rPr lang="en-US" altLang="zh-CN" dirty="0"/>
              <a:t>3.项目时间紧迫，要求严格。</a:t>
            </a:r>
            <a:endParaRPr lang="en-US" altLang="zh-CN" dirty="0"/>
          </a:p>
          <a:p>
            <a:pPr algn="l"/>
            <a:r>
              <a:rPr lang="en-US" altLang="zh-CN" dirty="0"/>
              <a:t>4.第一次使用敏捷开发模式，可能对成员的自主性要求比较高。</a:t>
            </a:r>
            <a:endParaRPr lang="en-US" altLang="zh-CN" dirty="0"/>
          </a:p>
          <a:p>
            <a:pPr algn="l"/>
            <a:endParaRPr lang="en-US" altLang="zh-CN"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439116" y="2586348"/>
            <a:ext cx="6757035" cy="2738120"/>
          </a:xfrm>
          <a:prstGeom prst="rect">
            <a:avLst/>
          </a:prstGeom>
          <a:noFill/>
        </p:spPr>
        <p:txBody>
          <a:bodyPr wrap="none" rtlCol="0">
            <a:spAutoFit/>
          </a:bodyPr>
          <a:lstStyle/>
          <a:p>
            <a:pPr algn="l"/>
            <a:r>
              <a:rPr lang="en-US" altLang="zh-CN" sz="2800" b="1" dirty="0"/>
              <a:t>SWOT</a:t>
            </a:r>
            <a:r>
              <a:rPr lang="zh-CN" altLang="en-US" sz="2800" b="1" dirty="0"/>
              <a:t>：</a:t>
            </a:r>
            <a:endParaRPr lang="en-US" altLang="zh-CN" dirty="0"/>
          </a:p>
          <a:p>
            <a:pPr algn="l"/>
            <a:r>
              <a:rPr lang="en-US" altLang="zh-CN" b="1" dirty="0"/>
              <a:t>O（机会）：</a:t>
            </a:r>
            <a:endParaRPr lang="en-US" altLang="zh-CN" dirty="0"/>
          </a:p>
          <a:p>
            <a:pPr algn="l"/>
            <a:r>
              <a:rPr lang="en-US" altLang="zh-CN" dirty="0"/>
              <a:t>1.市场上有典型案例可供参考；</a:t>
            </a:r>
            <a:endParaRPr lang="en-US" altLang="zh-CN" dirty="0"/>
          </a:p>
          <a:p>
            <a:pPr algn="l"/>
            <a:r>
              <a:rPr lang="en-US" altLang="zh-CN" dirty="0"/>
              <a:t>2.市场上典型案例有限，可发挥空间较大。</a:t>
            </a:r>
            <a:endParaRPr lang="en-US" altLang="zh-CN" dirty="0"/>
          </a:p>
          <a:p>
            <a:pPr algn="l"/>
            <a:r>
              <a:rPr lang="en-US" altLang="zh-CN" dirty="0"/>
              <a:t>3.随着经济发展，人们在满足衣食住行之余会更加关注钓鱼这一类</a:t>
            </a:r>
            <a:endParaRPr lang="en-US" altLang="zh-CN" dirty="0"/>
          </a:p>
          <a:p>
            <a:pPr algn="l"/>
            <a:r>
              <a:rPr lang="en-US" altLang="zh-CN" dirty="0"/>
              <a:t>的娱乐活动，前景广阔。</a:t>
            </a:r>
            <a:endParaRPr lang="en-US" altLang="zh-CN" dirty="0"/>
          </a:p>
          <a:p>
            <a:pPr algn="l"/>
            <a:r>
              <a:rPr lang="en-US" altLang="zh-CN" b="1" dirty="0"/>
              <a:t>T（威胁）：</a:t>
            </a:r>
            <a:endParaRPr lang="en-US" altLang="zh-CN" dirty="0"/>
          </a:p>
          <a:p>
            <a:pPr algn="l"/>
            <a:r>
              <a:rPr lang="en-US" altLang="zh-CN" dirty="0"/>
              <a:t>1.其他两个小组实力强劲；</a:t>
            </a:r>
            <a:endParaRPr lang="en-US" altLang="zh-CN" dirty="0"/>
          </a:p>
          <a:p>
            <a:pPr algn="l"/>
            <a:r>
              <a:rPr lang="en-US" altLang="zh-CN" dirty="0"/>
              <a:t>2.市面上已存的钓鱼相关app已经极为成熟，市场竞争压力大。</a:t>
            </a:r>
            <a:endParaRPr lang="en-US" altLang="zh-CN"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563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工作任务分解与人员分工</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sp>
        <p:nvSpPr>
          <p:cNvPr id="100" name="文本框 99"/>
          <p:cNvSpPr txBox="1"/>
          <p:nvPr/>
        </p:nvSpPr>
        <p:spPr>
          <a:xfrm>
            <a:off x="1591310" y="6755130"/>
            <a:ext cx="5627370" cy="252730"/>
          </a:xfrm>
          <a:prstGeom prst="rect">
            <a:avLst/>
          </a:prstGeom>
          <a:noFill/>
          <a:ln w="9525">
            <a:noFill/>
          </a:ln>
        </p:spPr>
        <p:txBody>
          <a:bodyPr wrap="square">
            <a:spAutoFit/>
          </a:bodyPr>
          <a:lstStyle/>
          <a:p>
            <a:pPr indent="133350"/>
            <a:r>
              <a:rPr lang="en-US" sz="1050" b="0" i="1" u="sng">
                <a:latin typeface="Times New Roman" panose="02020603050405020304" pitchFamily="18" charset="0"/>
                <a:ea typeface="宋体" panose="02010600030101010101" pitchFamily="2" charset="-122"/>
              </a:rPr>
              <a:t> </a:t>
            </a:r>
            <a:endParaRPr lang="zh-CN" altLang="en-US"/>
          </a:p>
        </p:txBody>
      </p:sp>
      <p:sp>
        <p:nvSpPr>
          <p:cNvPr id="4" name="文本框 3"/>
          <p:cNvSpPr txBox="1"/>
          <p:nvPr/>
        </p:nvSpPr>
        <p:spPr>
          <a:xfrm>
            <a:off x="931545" y="1746885"/>
            <a:ext cx="438150" cy="368300"/>
          </a:xfrm>
          <a:prstGeom prst="rect">
            <a:avLst/>
          </a:prstGeom>
          <a:noFill/>
        </p:spPr>
        <p:txBody>
          <a:bodyPr wrap="none" rtlCol="0" anchor="t">
            <a:spAutoFit/>
          </a:bodyPr>
          <a:p>
            <a:r>
              <a:rPr lang="en-US" altLang="zh-CN" dirty="0">
                <a:sym typeface="+mn-ea"/>
              </a:rPr>
              <a:t>[1]</a:t>
            </a:r>
            <a:endParaRPr lang="zh-CN" altLang="en-US"/>
          </a:p>
        </p:txBody>
      </p:sp>
      <p:graphicFrame>
        <p:nvGraphicFramePr>
          <p:cNvPr id="5" name="表格 4"/>
          <p:cNvGraphicFramePr/>
          <p:nvPr/>
        </p:nvGraphicFramePr>
        <p:xfrm>
          <a:off x="1369695" y="1453515"/>
          <a:ext cx="6087745" cy="5314950"/>
        </p:xfrm>
        <a:graphic>
          <a:graphicData uri="http://schemas.openxmlformats.org/drawingml/2006/table">
            <a:tbl>
              <a:tblPr firstRow="1" bandRow="1">
                <a:tableStyleId>{5940675A-B579-460E-94D1-54222C63F5DA}</a:tableStyleId>
              </a:tblPr>
              <a:tblGrid>
                <a:gridCol w="2309495"/>
                <a:gridCol w="1262380"/>
                <a:gridCol w="2515870"/>
              </a:tblGrid>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任务名称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负责人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参与人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获取需求</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需求访谈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6" name="文本框 5"/>
          <p:cNvSpPr txBox="1"/>
          <p:nvPr/>
        </p:nvSpPr>
        <p:spPr>
          <a:xfrm>
            <a:off x="1369695" y="6768465"/>
            <a:ext cx="5925185" cy="252730"/>
          </a:xfrm>
          <a:prstGeom prst="rect">
            <a:avLst/>
          </a:prstGeom>
          <a:noFill/>
          <a:ln w="9525">
            <a:noFill/>
          </a:ln>
        </p:spPr>
        <p:txBody>
          <a:bodyPr wrap="square">
            <a:spAutoFit/>
          </a:bodyPr>
          <a:p>
            <a:pPr indent="133350"/>
            <a:r>
              <a:rPr lang="en-US" sz="1050" b="0" i="1" u="sng">
                <a:latin typeface="Times New Roman" panose="02020603050405020304" pitchFamily="18" charset="0"/>
                <a:ea typeface="宋体" panose="02010600030101010101" pitchFamily="2" charset="-122"/>
              </a:rPr>
              <a:t> </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接口人员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835025" y="1821815"/>
          <a:ext cx="6888480" cy="2860675"/>
        </p:xfrm>
        <a:graphic>
          <a:graphicData uri="http://schemas.openxmlformats.org/drawingml/2006/table">
            <a:tbl>
              <a:tblPr firstRow="1" bandRow="1">
                <a:tableStyleId>{5940675A-B579-460E-94D1-54222C63F5DA}</a:tableStyleId>
              </a:tblPr>
              <a:tblGrid>
                <a:gridCol w="1290955"/>
                <a:gridCol w="1204595"/>
                <a:gridCol w="1663700"/>
                <a:gridCol w="1085215"/>
                <a:gridCol w="1644015"/>
              </a:tblGrid>
              <a:tr h="368935">
                <a:tc>
                  <a:txBody>
                    <a:bodyPr/>
                    <a:lstStyle/>
                    <a:p>
                      <a:pPr indent="0" algn="ctr">
                        <a:buNone/>
                      </a:pPr>
                      <a:r>
                        <a:rPr 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rPr>
                        <a:t>姓名</a:t>
                      </a:r>
                      <a:endParaRPr lang="en-US" alt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gridSpan="3">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联系方式</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接口联系人</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793750">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邮箱</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地址</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97028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杨枨</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13357102333</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yangc@zucc.edu.cn</a:t>
                      </a:r>
                      <a:endPar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理四504</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771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侯宏仑</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13071858629</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ubilbs@zucc.edu.cn</a:t>
                      </a:r>
                      <a:endPar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理四501</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7581</Words>
  <Application>WPS 演示</Application>
  <PresentationFormat>全屏显示(4:3)</PresentationFormat>
  <Paragraphs>1341</Paragraphs>
  <Slides>30</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微软雅黑</vt:lpstr>
      <vt:lpstr>Times New Roman</vt:lpstr>
      <vt:lpstr>等线</vt:lpstr>
      <vt:lpstr>Calibri</vt:lpstr>
      <vt:lpstr>Arial Unicode MS</vt:lpstr>
      <vt:lpstr>等线 Light</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sky</cp:lastModifiedBy>
  <cp:revision>155</cp:revision>
  <dcterms:created xsi:type="dcterms:W3CDTF">2014-12-17T13:36:00Z</dcterms:created>
  <dcterms:modified xsi:type="dcterms:W3CDTF">2018-12-02T01:47:52Z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y fmtid="{D5CDD505-2E9C-101B-9397-08002B2CF9AE}" pid="3" name="KSORubyTemplateID">
    <vt:lpwstr>13</vt:lpwstr>
  </property>
</Properties>
</file>