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73" r:id="rId3"/>
    <p:sldId id="474" r:id="rId5"/>
    <p:sldId id="475" r:id="rId6"/>
    <p:sldId id="532" r:id="rId7"/>
    <p:sldId id="592" r:id="rId8"/>
    <p:sldId id="598" r:id="rId9"/>
    <p:sldId id="599" r:id="rId10"/>
    <p:sldId id="600" r:id="rId11"/>
    <p:sldId id="601" r:id="rId12"/>
    <p:sldId id="593" r:id="rId13"/>
    <p:sldId id="381" r:id="rId14"/>
    <p:sldId id="382" r:id="rId15"/>
    <p:sldId id="383" r:id="rId16"/>
    <p:sldId id="332" r:id="rId17"/>
  </p:sldIdLst>
  <p:sldSz cx="12192000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249326630@qq.com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F68"/>
    <a:srgbClr val="87BB3B"/>
    <a:srgbClr val="1B2153"/>
    <a:srgbClr val="FBCE45"/>
    <a:srgbClr val="00CAF0"/>
    <a:srgbClr val="F4A03B"/>
    <a:srgbClr val="ED7D31"/>
    <a:srgbClr val="36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8190" autoAdjust="0"/>
  </p:normalViewPr>
  <p:slideViewPr>
    <p:cSldViewPr>
      <p:cViewPr varScale="1">
        <p:scale>
          <a:sx n="77" d="100"/>
          <a:sy n="77" d="100"/>
        </p:scale>
        <p:origin x="821" y="62"/>
      </p:cViewPr>
      <p:guideLst>
        <p:guide orient="horz" pos="2141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6565" indent="0">
              <a:buNone/>
              <a:defRPr sz="2665"/>
            </a:lvl8pPr>
            <a:lvl9pPr marL="487616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cnblogs.com/xiaolongbao-lzh/p/4590897.html" TargetMode="External"/><Relationship Id="rId1" Type="http://schemas.openxmlformats.org/officeDocument/2006/relationships/hyperlink" Target="https://blog.csdn.net/aswallow0323/article/details/6924045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..\..\&#21463;&#25511;&#25991;&#26723;\&#38656;&#27714;&#21464;&#26356;\PRD2018-G07&#65293;&#38656;&#27714;&#21464;&#26356;.pptx" TargetMode="External"/><Relationship Id="rId8" Type="http://schemas.openxmlformats.org/officeDocument/2006/relationships/hyperlink" Target="PRD2018-G07&#65293;&#31532;&#21313;&#22235;&#21608;&#32763;&#36716;&#35838;&#22530;PPT.pptx" TargetMode="External"/><Relationship Id="rId7" Type="http://schemas.openxmlformats.org/officeDocument/2006/relationships/hyperlink" Target="PRD2018-G07-&#31532;&#21313;&#19977;&#21608;&#32763;&#36716;&#35838;&#22530;PPT.pptx" TargetMode="External"/><Relationship Id="rId6" Type="http://schemas.openxmlformats.org/officeDocument/2006/relationships/hyperlink" Target="PRD2018-G07&#65293;SRS&#35780;&#23457;PPT.pptx" TargetMode="External"/><Relationship Id="rId5" Type="http://schemas.openxmlformats.org/officeDocument/2006/relationships/hyperlink" Target="PRD2018-G07-&#31532;&#19971;&#21608;&#32763;&#36716;&#35838;&#22530;PPT.pptx" TargetMode="External"/><Relationship Id="rId4" Type="http://schemas.openxmlformats.org/officeDocument/2006/relationships/hyperlink" Target="PRD2018-G07-&#31532;&#20845;&#21608;&#32763;&#36716;&#35838;&#22530;PPT.pptx" TargetMode="External"/><Relationship Id="rId3" Type="http://schemas.openxmlformats.org/officeDocument/2006/relationships/hyperlink" Target="PRD2018-G07-&#31532;&#20116;&#21608;&#32763;&#36716;&#35838;&#22530;PPT.pptx" TargetMode="External"/><Relationship Id="rId2" Type="http://schemas.openxmlformats.org/officeDocument/2006/relationships/hyperlink" Target="PRD2018-G07-&#31532;&#22235;&#21608;&#32763;&#36716;&#35838;&#22530;PPT.pptx" TargetMode="Externa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.xml"/><Relationship Id="rId10" Type="http://schemas.openxmlformats.org/officeDocument/2006/relationships/hyperlink" Target="PRD2018-G07-&#26368;&#32456;&#35780;&#23457;PPT.pptx" TargetMode="External"/><Relationship Id="rId1" Type="http://schemas.openxmlformats.org/officeDocument/2006/relationships/hyperlink" Target="..\..\&#21463;&#25511;&#25991;&#26723;\&#38656;&#27714;&#24037;&#31243;&#39033;&#30446;&#35745;&#21010;\PRD2018-G07-%20&#38656;&#27714;&#24037;&#31243;&#39033;&#30446;&#35745;&#21010;PPT.pptx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file:///C:\Users\Administrator.WIN7-1611070926\Personal\PRD2018-G07\&#38750;&#21463;&#25511;&#25991;&#26723;\&#39033;&#30446;&#35745;&#21010;\PRD2018-G07-&#38656;&#27714;&#24037;&#31243;&#28180;&#20048;&#29983;&#27963;APP-WBS.png" TargetMode="External"/><Relationship Id="rId8" Type="http://schemas.openxmlformats.org/officeDocument/2006/relationships/hyperlink" Target="file:///C:\Users\Administrator.WIN7-1611070926\Personal\PRD2018-G07\&#21463;&#25511;&#25991;&#26723;\&#38656;&#27714;&#24037;&#31243;&#39033;&#30446;&#35745;&#21010;\PRD2018-G07-&#39033;&#30446;&#31456;&#31243;&#65288;&#38656;&#27714;&#24037;&#31243;&#65289;.docx" TargetMode="External"/><Relationship Id="rId7" Type="http://schemas.openxmlformats.org/officeDocument/2006/relationships/hyperlink" Target="file:///C:\Users\Administrator.WIN7-1611070926\Personal\PRD2018-G07\&#21463;&#25511;&#25991;&#26723;\&#39033;&#30446;&#35745;&#21010;\PRD2018-G07-&#39033;&#30446;&#24635;&#20307;&#35745;&#21010;.docx" TargetMode="External"/><Relationship Id="rId6" Type="http://schemas.openxmlformats.org/officeDocument/2006/relationships/hyperlink" Target="file:///C:\Users\Administrator.WIN7-1611070926\Personal\PRD2018-G07\&#21463;&#25511;&#25991;&#26723;\&#39033;&#30446;&#35745;&#21010;\PRD2018-G07-&#36719;&#20214;&#24320;&#21457;&#35745;&#21010;(SDP).docx" TargetMode="External"/><Relationship Id="rId5" Type="http://schemas.openxmlformats.org/officeDocument/2006/relationships/hyperlink" Target="PRD2018-G07-&#31532;&#22235;&#21608;&#32763;&#36716;&#35838;&#22530;PPT.pptx" TargetMode="External"/><Relationship Id="rId4" Type="http://schemas.openxmlformats.org/officeDocument/2006/relationships/hyperlink" Target="file:///C:\Users\Administrator.WIN7-1611070926\Personal\PRD2018-G07\&#21463;&#25511;&#25991;&#26723;\&#38656;&#27714;&#24037;&#31243;&#39033;&#30446;&#35745;&#21010;\PRD2018-G07-&#38656;&#27714;&#24037;&#31243;&#39033;&#30446;&#35745;&#21010;.docx" TargetMode="External"/><Relationship Id="rId34" Type="http://schemas.openxmlformats.org/officeDocument/2006/relationships/notesSlide" Target="../notesSlides/notesSlide5.xml"/><Relationship Id="rId33" Type="http://schemas.openxmlformats.org/officeDocument/2006/relationships/slideLayout" Target="../slideLayouts/slideLayout1.xml"/><Relationship Id="rId32" Type="http://schemas.openxmlformats.org/officeDocument/2006/relationships/hyperlink" Target="file:///C:\Users\Administrator.WIN7-1611070926\Personal\PRD2018-G07\&#21463;&#25511;&#25991;&#26723;\&#26410;&#26469;&#35745;&#21010;\PRD2018-G07-&#31995;&#32479;&#32500;&#25252;&#35745;&#21010;.docx" TargetMode="External"/><Relationship Id="rId31" Type="http://schemas.openxmlformats.org/officeDocument/2006/relationships/hyperlink" Target="file:///C:\Users\Administrator.WIN7-1611070926\Personal\PRD2018-G07\&#21463;&#25511;&#25991;&#26723;\&#26410;&#26469;&#35745;&#21010;\PRD2018-G07-&#36719;&#20214;&#27010;&#35201;&#35774;&#35745;&#35828;&#26126;&#20070;.docx" TargetMode="External"/><Relationship Id="rId30" Type="http://schemas.openxmlformats.org/officeDocument/2006/relationships/hyperlink" Target="file:///C:\Users\Administrator.WIN7-1611070926\Personal\PRD2018-G07\&#21463;&#25511;&#25991;&#26723;\&#26410;&#26469;&#35745;&#21010;\PRD2018-G07-&#27979;&#35797;&#35745;&#21010;.docx" TargetMode="External"/><Relationship Id="rId3" Type="http://schemas.openxmlformats.org/officeDocument/2006/relationships/hyperlink" Target="..\..\&#21463;&#25511;&#25991;&#26723;\&#21487;&#34892;&#24615;&#20998;&#26512;&#25253;&#21578;\PRD2018-G07-&#21487;&#34892;&#24615;&#20998;&#26512;&#25253;&#21578;.docx" TargetMode="External"/><Relationship Id="rId29" Type="http://schemas.openxmlformats.org/officeDocument/2006/relationships/hyperlink" Target="..\..\&#21463;&#25511;&#25991;&#26723;\&#26410;&#26469;&#35745;&#21010;\PRD2018-G07-&#23433;&#35013;&#37096;&#32626;&#35745;&#21010;.docx" TargetMode="External"/><Relationship Id="rId28" Type="http://schemas.openxmlformats.org/officeDocument/2006/relationships/hyperlink" Target="..\..\&#21463;&#25511;&#25991;&#26723;\&#39033;&#30446;&#24635;&#32467;\PRD2018-G07-&#39033;&#30446;&#24635;&#32467;.doc" TargetMode="External"/><Relationship Id="rId27" Type="http://schemas.openxmlformats.org/officeDocument/2006/relationships/hyperlink" Target="file:///C:\Users\Administrator.WIN7-1611070926\Personal\PRD2018-G07\&#21463;&#25511;&#25991;&#26723;\&#38656;&#27714;&#21464;&#26356;\PRD2018-G07-&#38656;&#27714;&#21464;&#26356;&#25253;&#21578;.doc" TargetMode="External"/><Relationship Id="rId26" Type="http://schemas.openxmlformats.org/officeDocument/2006/relationships/hyperlink" Target="file:///C:\Users\Administrator.WIN7-1611070926\Personal\PRD2018-G07\&#21463;&#25511;&#25991;&#26723;\&#38656;&#27714;&#21464;&#26356;\PRD2018-G07-CCB&#21464;&#26356;&#30003;&#35831;\PRD2018-G07-&#36719;&#20214;&#38656;&#27714;&#21464;&#26356;&#21333;.doc" TargetMode="External"/><Relationship Id="rId25" Type="http://schemas.openxmlformats.org/officeDocument/2006/relationships/hyperlink" Target="file:///C:\Users\Administrator.WIN7-1611070926\Personal\PRD2018-G07\&#21463;&#25511;&#25991;&#26723;\&#38656;&#27714;&#21464;&#26356;\PRD2018-G07-CCB&#21464;&#26356;&#30003;&#35831;\&#21464;&#26356;&#24847;&#35265;\GMM%5dUP3MH31B3W%@L3%Y%FS.png" TargetMode="External"/><Relationship Id="rId24" Type="http://schemas.openxmlformats.org/officeDocument/2006/relationships/hyperlink" Target="file:///C:\Users\Administrator.WIN7-1611070926\Personal\PRD2018-G07\&#21463;&#25511;&#25991;&#26723;\&#26410;&#26469;&#35745;&#21010;\PRD2018-G07-&#31995;&#32479;&#35774;&#35745;&#19982;&#23454;&#29616;&#35745;&#21010;.docx" TargetMode="External"/><Relationship Id="rId23" Type="http://schemas.openxmlformats.org/officeDocument/2006/relationships/hyperlink" Target="PRD2018-G07&#65293;&#31532;&#21313;&#22235;&#21608;&#32763;&#36716;&#35838;&#22530;PPT.pptx" TargetMode="External"/><Relationship Id="rId22" Type="http://schemas.openxmlformats.org/officeDocument/2006/relationships/hyperlink" Target="file:///C:\Users\Administrator.WIN7-1611070926\Personal\PRD2018-G07\&#21463;&#25511;&#25991;&#26723;\&#38656;&#27714;&#20998;&#26512;\PRD2018-G07-&#27979;&#35797;&#29992;&#20363;.docx" TargetMode="External"/><Relationship Id="rId21" Type="http://schemas.openxmlformats.org/officeDocument/2006/relationships/hyperlink" Target="file:///C:\Users\Administrator.WIN7-1611070926\Personal\PRD2018-G07\&#21463;&#25511;&#25991;&#26723;\&#38656;&#27714;&#20998;&#26512;\PRD2018-G07-&#29992;&#25143;&#25163;&#20876;.docx" TargetMode="External"/><Relationship Id="rId20" Type="http://schemas.openxmlformats.org/officeDocument/2006/relationships/hyperlink" Target="PRD2018-G07-&#31532;&#21313;&#19977;&#21608;&#32763;&#36716;&#35838;&#22530;PPT.pptx" TargetMode="External"/><Relationship Id="rId2" Type="http://schemas.openxmlformats.org/officeDocument/2006/relationships/hyperlink" Target="..\..\&#21463;&#25511;&#25991;&#26723;\&#38656;&#27714;&#24037;&#31243;&#39033;&#30446;&#35745;&#21010;\PRD2018-G07-&#38656;&#27714;&#24037;&#31243;&#39033;&#30446;&#35745;&#21010;.docx" TargetMode="External"/><Relationship Id="rId19" Type="http://schemas.openxmlformats.org/officeDocument/2006/relationships/hyperlink" Target="file:///C:\Users\Administrator.WIN7-1611070926\Personal\PRD2018-G07\&#21463;&#25511;&#25991;&#26723;\&#38656;&#27714;&#20998;&#26512;\PRD2018-G07-&#38656;&#27714;&#35268;&#26684;&#35828;&#26126;&#20070;.docx" TargetMode="External"/><Relationship Id="rId18" Type="http://schemas.openxmlformats.org/officeDocument/2006/relationships/hyperlink" Target="file:///C:\Users\Administrator.WIN7-1611070926\Personal\PRD2018-G07\&#21463;&#25511;&#25991;&#26723;\&#38656;&#27714;&#24037;&#31243;&#39033;&#30446;&#35745;&#21010;\PRD2018-G07-%20&#38656;&#27714;&#24037;&#31243;&#39033;&#30446;&#35745;&#21010;PPT.pptx" TargetMode="External"/><Relationship Id="rId17" Type="http://schemas.openxmlformats.org/officeDocument/2006/relationships/hyperlink" Target="file:///C:\Users\Administrator.WIN7-1611070926\Personal\PRD2018-G07\&#38750;&#21463;&#25511;&#25991;&#26723;\&#39033;&#30446;&#35745;&#21010;\PRD2018-G07-&#28180;&#20048;&#29983;&#27963;APP&#38656;&#27714;&#24037;&#31243;WBS.png" TargetMode="External"/><Relationship Id="rId16" Type="http://schemas.openxmlformats.org/officeDocument/2006/relationships/hyperlink" Target="..\&#39033;&#30446;&#35745;&#21010;\PRD2018-G07-&#38656;&#27714;&#38454;&#27573;wbs&#36755;&#20837;&#36755;&#20986;&#34920;.xlsx" TargetMode="External"/><Relationship Id="rId15" Type="http://schemas.openxmlformats.org/officeDocument/2006/relationships/hyperlink" Target="..\&#21487;&#34892;&#24615;&#35745;&#21010;\PRD2018-G07-SWOT&#20998;&#26512;&#25253;&#21578;.docx" TargetMode="External"/><Relationship Id="rId14" Type="http://schemas.openxmlformats.org/officeDocument/2006/relationships/hyperlink" Target="..\..\&#21463;&#25511;&#25991;&#26723;\&#38656;&#27714;&#24037;&#31243;&#39033;&#30446;&#35745;&#21010;\PRD2018-G07-%20&#38656;&#27714;&#24037;&#31243;&#39033;&#30446;&#35745;&#21010;PPT.pptx" TargetMode="External"/><Relationship Id="rId13" Type="http://schemas.openxmlformats.org/officeDocument/2006/relationships/hyperlink" Target="PRD2018-G07-&#31532;&#19971;&#21608;&#32763;&#36716;&#35838;&#22530;PPT.pptx" TargetMode="External"/><Relationship Id="rId12" Type="http://schemas.openxmlformats.org/officeDocument/2006/relationships/hyperlink" Target="PRD2018-G07-&#31532;&#20845;&#21608;&#32763;&#36716;&#35838;&#22530;PPT.pptx" TargetMode="External"/><Relationship Id="rId11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6136;&#37327;&#20445;&#38556;&#35745;&#21010;.docx" TargetMode="External"/><Relationship Id="rId10" Type="http://schemas.openxmlformats.org/officeDocument/2006/relationships/hyperlink" Target="PRD2018-G07-&#31532;&#20116;&#21608;&#32763;&#36716;&#35838;&#22530;PPT.pptx" TargetMode="External"/><Relationship Id="rId1" Type="http://schemas.openxmlformats.org/officeDocument/2006/relationships/hyperlink" Target="..\..\&#21463;&#25511;&#25991;&#26723;\&#39033;&#30446;&#35745;&#21010;\PRD2018-G07-gantt&#22270;.mpp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hyperlink" Target="file:///C:\Users\Administrator.WIN7-1611070926\Personal\PRD2018-G07\&#21463;&#25511;&#25991;&#26723;\&#38656;&#27714;&#24037;&#31243;&#39033;&#30446;&#35745;&#21010;\PRD2018-G07-&#39033;&#30446;&#31456;&#31243;.docx" TargetMode="External"/><Relationship Id="rId2" Type="http://schemas.openxmlformats.org/officeDocument/2006/relationships/hyperlink" Target="file:///C:\Users\Administrator.WIN7-1611070926\Personal\PRD2018-G07\&#21463;&#25511;&#25991;&#26723;\&#38656;&#27714;&#24037;&#31243;&#39033;&#30446;&#35745;&#21010;\PRD2018-G07-&#39033;&#30446;&#31456;&#31243;&#65288;&#38656;&#27714;&#24037;&#31243;&#65289;.docx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7197;&#32622;&#31649;&#29702;&#35745;&#21010;.docx" TargetMode="External"/><Relationship Id="rId8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27807;&#36890;&#31649;&#29702;&#35745;&#21010;.docx" TargetMode="External"/><Relationship Id="rId7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24178;&#31995;&#20154;&#31649;&#29702;&#35745;&#21010;.docx" TargetMode="External"/><Relationship Id="rId6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9118;&#38505;&#31649;&#29702;&#35745;&#21010;.docx" TargetMode="External"/><Relationship Id="rId5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25104;&#26412;&#31649;&#29702;&#35745;&#21010;.docx" TargetMode="External"/><Relationship Id="rId4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7319;&#36141;&#31649;&#29702;&#35745;&#21010;.docx" TargetMode="External"/><Relationship Id="rId3" Type="http://schemas.openxmlformats.org/officeDocument/2006/relationships/hyperlink" Target="file:///C:\Users\Administrator.WIN7-1611070926\Personal\PRD2018-G07\&#21463;&#25511;&#25991;&#26723;\&#39033;&#30446;&#35745;&#21010;\PRD2018-G07-&#39033;&#30446;&#24635;&#20307;&#35745;&#21010;.docx" TargetMode="External"/><Relationship Id="rId2" Type="http://schemas.openxmlformats.org/officeDocument/2006/relationships/hyperlink" Target="file:///C:\Users\Administrator.WIN7-1611070926\Personal\PRD2018-G07\&#21463;&#25511;&#25991;&#26723;\&#38656;&#27714;&#24037;&#31243;&#39033;&#30446;&#35745;&#21010;\PRD2018-G07-&#38656;&#27714;&#24037;&#31243;&#39033;&#30446;&#35745;&#21010;.docx" TargetMode="Externa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1.xml"/><Relationship Id="rId12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6136;&#37327;&#20445;&#38556;&#35745;&#21010;.docx" TargetMode="External"/><Relationship Id="rId11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39033;&#30446;&#33539;&#22260;&#31649;&#29702;&#35745;&#21010;.docx" TargetMode="External"/><Relationship Id="rId10" Type="http://schemas.openxmlformats.org/officeDocument/2006/relationships/hyperlink" Target="file:///C:\Users\Administrator.WIN7-1611070926\Personal\PRD2018-G07\&#21463;&#25511;&#25991;&#26723;\&#38656;&#27714;&#24037;&#31243;&#39033;&#30446;&#35745;&#21010;\&#23376;&#35745;&#21010;\PRD2018-G07-&#20154;&#21147;&#36164;&#28304;&#31649;&#29702;&#35745;&#21010;.docx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8159552" y="4867043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878091" y="1484784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0" y="6501544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47" y="2262520"/>
            <a:ext cx="1160009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[1] UML</a:t>
            </a:r>
            <a:r>
              <a:rPr lang="zh-CN" altLang="en-US" sz="1800" b="1" dirty="0" smtClean="0"/>
              <a:t>建模工具</a:t>
            </a:r>
            <a:r>
              <a:rPr lang="en-US" altLang="zh-CN" sz="1800" b="1" dirty="0" smtClean="0"/>
              <a:t> . </a:t>
            </a:r>
            <a:r>
              <a:rPr lang="zh-CN" altLang="en-US" sz="1800" b="1" dirty="0" smtClean="0"/>
              <a:t>最</a:t>
            </a:r>
            <a:r>
              <a:rPr lang="zh-CN" altLang="en-US" sz="1800" b="1" dirty="0"/>
              <a:t>全</a:t>
            </a:r>
            <a:r>
              <a:rPr lang="en-US" altLang="zh-CN" sz="1800" b="1" dirty="0"/>
              <a:t>UML</a:t>
            </a:r>
            <a:r>
              <a:rPr lang="zh-CN" altLang="en-US" sz="1800" b="1" dirty="0"/>
              <a:t>建模之状态图</a:t>
            </a:r>
            <a:r>
              <a:rPr lang="zh-CN" altLang="en-US" sz="1800" b="1" dirty="0" smtClean="0"/>
              <a:t>详解</a:t>
            </a:r>
            <a:r>
              <a:rPr lang="en-US" altLang="zh-CN" dirty="0"/>
              <a:t>[</a:t>
            </a:r>
            <a:r>
              <a:rPr lang="en-US" altLang="zh-CN" dirty="0" smtClean="0"/>
              <a:t>J/OL]</a:t>
            </a:r>
            <a:r>
              <a:rPr lang="en-US" altLang="zh-CN" dirty="0"/>
              <a:t>.</a:t>
            </a:r>
            <a:r>
              <a:rPr lang="en-US" altLang="zh-CN" sz="1800" b="1" dirty="0" smtClean="0">
                <a:hlinkClick r:id="rId1"/>
              </a:rPr>
              <a:t>https</a:t>
            </a:r>
            <a:r>
              <a:rPr lang="en-US" altLang="zh-CN" sz="1800" b="1" dirty="0">
                <a:hlinkClick r:id="rId1"/>
              </a:rPr>
              <a:t>://blog.csdn.net/aswallow0323/article/details/69240452</a:t>
            </a:r>
            <a:endParaRPr lang="en-US" altLang="zh-CN" sz="1800" b="1" dirty="0"/>
          </a:p>
          <a:p>
            <a:r>
              <a:rPr lang="en-US" altLang="zh-CN" sz="1800" b="1" dirty="0" smtClean="0"/>
              <a:t>.</a:t>
            </a:r>
            <a:r>
              <a:rPr lang="en-US" altLang="zh-CN" sz="1800" dirty="0" smtClean="0"/>
              <a:t>2017-04-05</a:t>
            </a:r>
            <a:endParaRPr lang="en-US" altLang="zh-CN" sz="1800" dirty="0" smtClean="0"/>
          </a:p>
          <a:p>
            <a:endParaRPr lang="en-US" altLang="zh-CN" sz="2000" b="1" dirty="0"/>
          </a:p>
          <a:p>
            <a:r>
              <a:rPr lang="en-US" altLang="zh-CN" sz="1800" b="1" u="sng" dirty="0" smtClean="0"/>
              <a:t>[2]</a:t>
            </a:r>
            <a:r>
              <a:rPr lang="zh-CN" altLang="en-US" sz="1800" b="1" u="sng" dirty="0" smtClean="0"/>
              <a:t>薛瑄</a:t>
            </a:r>
            <a:r>
              <a:rPr lang="en-US" altLang="zh-CN" sz="1800" b="1" u="sng" dirty="0" smtClean="0"/>
              <a:t>. </a:t>
            </a:r>
            <a:r>
              <a:rPr lang="en-US" altLang="zh-CN" sz="2000" b="1" dirty="0"/>
              <a:t>Rational Software Architect </a:t>
            </a:r>
            <a:r>
              <a:rPr lang="zh-CN" altLang="en-US" sz="2000" b="1" dirty="0"/>
              <a:t>的介绍和基础</a:t>
            </a:r>
            <a:r>
              <a:rPr lang="zh-CN" altLang="en-US" sz="2000" b="1" dirty="0" smtClean="0"/>
              <a:t>教程</a:t>
            </a:r>
            <a:r>
              <a:rPr lang="en-US" altLang="zh-CN" dirty="0" smtClean="0"/>
              <a:t>[</a:t>
            </a:r>
            <a:r>
              <a:rPr lang="en-US" altLang="zh-CN" dirty="0"/>
              <a:t>J/OL</a:t>
            </a:r>
            <a:r>
              <a:rPr lang="en-US" altLang="zh-CN" dirty="0" smtClean="0"/>
              <a:t>].</a:t>
            </a:r>
            <a:r>
              <a:rPr lang="en-US" altLang="zh-CN" sz="1800" b="1" u="sng" dirty="0" smtClean="0"/>
              <a:t> </a:t>
            </a:r>
            <a:endParaRPr lang="en-US" altLang="zh-CN" sz="1800" b="1" u="sng" dirty="0"/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https://blog.csdn.net/xx326664162/article/details/51122672</a:t>
            </a:r>
            <a:r>
              <a:rPr lang="en-US" altLang="zh-CN" sz="1800" dirty="0" smtClean="0"/>
              <a:t>. </a:t>
            </a:r>
            <a:r>
              <a:rPr lang="en-US" altLang="zh-CN" sz="2000" dirty="0" smtClean="0"/>
              <a:t>2016-04-11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1800" b="1" u="sng" dirty="0"/>
              <a:t>嗨！我是小笼包</a:t>
            </a:r>
            <a:r>
              <a:rPr lang="en-US" altLang="zh-CN" sz="1800" b="1" u="sng" dirty="0"/>
              <a:t>. UML</a:t>
            </a:r>
            <a:r>
              <a:rPr lang="zh-CN" altLang="en-US" sz="1800" b="1" u="sng" dirty="0"/>
              <a:t>建模</a:t>
            </a:r>
            <a:r>
              <a:rPr lang="en-US" altLang="zh-CN" sz="1800" b="1" u="sng" dirty="0"/>
              <a:t>—</a:t>
            </a:r>
            <a:r>
              <a:rPr lang="zh-CN" altLang="en-US" sz="1800" b="1" u="sng" dirty="0"/>
              <a:t>用例图（</a:t>
            </a:r>
            <a:r>
              <a:rPr lang="en-US" altLang="zh-CN" sz="1800" b="1" u="sng" dirty="0"/>
              <a:t>Use Case Diagram</a:t>
            </a:r>
            <a:r>
              <a:rPr lang="zh-CN" altLang="en-US" sz="1800" b="1" u="sng" dirty="0"/>
              <a:t>）</a:t>
            </a:r>
            <a:r>
              <a:rPr lang="en-US" altLang="zh-CN" sz="1800" dirty="0"/>
              <a:t>[J/OL].</a:t>
            </a:r>
            <a:r>
              <a:rPr lang="en-US" altLang="zh-CN" sz="1800" b="1" u="sng" dirty="0"/>
              <a:t> </a:t>
            </a:r>
            <a:endParaRPr lang="en-US" altLang="zh-CN" sz="1800" b="1" u="sng" dirty="0"/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https://www.cnblogs.com/xiaolongbao-lzh/p/4590897.html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2015-06-20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杨弘平等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.UML2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.2015.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[5]Booch,G.&amp;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.&amp;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L.UML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用户指南（第二版）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邵维忠等译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.2013.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查看文献时间：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958" y="2090508"/>
            <a:ext cx="58508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制作（前三个图），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制作（后三个图），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615" y="1340523"/>
            <a:ext cx="75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99055" y="2090420"/>
            <a:ext cx="5690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WATICHING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7344139" y="5007755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RPD2018-G07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142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0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1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2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3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4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5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6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7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8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9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0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1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2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3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4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5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6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7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8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9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0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1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2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3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4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5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6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7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8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9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0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1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2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3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4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5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6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7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8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9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0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1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2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3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4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5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6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7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8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9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0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1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2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3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4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5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6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7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8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9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0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1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2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3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4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5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6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7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8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9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0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1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2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3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4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5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6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7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8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9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0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1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2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3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4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5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6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7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8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9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0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1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2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3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4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5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6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7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8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64231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369349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239350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119" name="组合 17"/>
          <p:cNvGrpSpPr/>
          <p:nvPr/>
        </p:nvGrpSpPr>
        <p:grpSpPr>
          <a:xfrm>
            <a:off x="2042018" y="3244475"/>
            <a:ext cx="974055" cy="843924"/>
            <a:chOff x="1691679" y="2324967"/>
            <a:chExt cx="730541" cy="759532"/>
          </a:xfrm>
        </p:grpSpPr>
        <p:sp>
          <p:nvSpPr>
            <p:cNvPr id="120" name="矩形​​ 3"/>
            <p:cNvSpPr/>
            <p:nvPr/>
          </p:nvSpPr>
          <p:spPr>
            <a:xfrm>
              <a:off x="1691679" y="2347388"/>
              <a:ext cx="730541" cy="737111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845165" y="2324967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22" name="组合 20"/>
          <p:cNvGrpSpPr/>
          <p:nvPr/>
        </p:nvGrpSpPr>
        <p:grpSpPr>
          <a:xfrm>
            <a:off x="2043742" y="4380615"/>
            <a:ext cx="974055" cy="845316"/>
            <a:chOff x="1691679" y="3175961"/>
            <a:chExt cx="730541" cy="760784"/>
          </a:xfrm>
        </p:grpSpPr>
        <p:sp>
          <p:nvSpPr>
            <p:cNvPr id="123" name="矩形​​ 3"/>
            <p:cNvSpPr/>
            <p:nvPr/>
          </p:nvSpPr>
          <p:spPr>
            <a:xfrm>
              <a:off x="1691679" y="3198382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1845165" y="3175961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7" name="TextBox 21"/>
          <p:cNvSpPr txBox="1">
            <a:spLocks noChangeArrowheads="1"/>
          </p:cNvSpPr>
          <p:nvPr/>
        </p:nvSpPr>
        <p:spPr bwMode="auto">
          <a:xfrm>
            <a:off x="2614833" y="4954167"/>
            <a:ext cx="184731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265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标题 24"/>
          <p:cNvSpPr txBox="1"/>
          <p:nvPr/>
        </p:nvSpPr>
        <p:spPr bwMode="auto">
          <a:xfrm>
            <a:off x="2230488" y="774359"/>
            <a:ext cx="2883443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​​ 9"/>
          <p:cNvSpPr/>
          <p:nvPr/>
        </p:nvSpPr>
        <p:spPr>
          <a:xfrm>
            <a:off x="3444611" y="2204612"/>
            <a:ext cx="7263510" cy="69386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0" name="矩形​​ 10"/>
          <p:cNvSpPr/>
          <p:nvPr/>
        </p:nvSpPr>
        <p:spPr>
          <a:xfrm>
            <a:off x="3503568" y="3270481"/>
            <a:ext cx="7225720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1" name="矩形​​ 11"/>
          <p:cNvSpPr/>
          <p:nvPr/>
        </p:nvSpPr>
        <p:spPr>
          <a:xfrm>
            <a:off x="3478506" y="4398609"/>
            <a:ext cx="7269832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13316" y="2265395"/>
            <a:ext cx="628567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92142" y="3335218"/>
            <a:ext cx="1887672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24088" y="4463662"/>
            <a:ext cx="229804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及绩效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4"/>
          <p:cNvGrpSpPr/>
          <p:nvPr/>
        </p:nvGrpSpPr>
        <p:grpSpPr>
          <a:xfrm>
            <a:off x="2019230" y="2147723"/>
            <a:ext cx="974055" cy="858904"/>
            <a:chOff x="1691679" y="1460493"/>
            <a:chExt cx="730541" cy="773013"/>
          </a:xfrm>
        </p:grpSpPr>
        <p:sp>
          <p:nvSpPr>
            <p:cNvPr id="138" name="矩形​​ 3"/>
            <p:cNvSpPr/>
            <p:nvPr/>
          </p:nvSpPr>
          <p:spPr>
            <a:xfrm>
              <a:off x="1691679" y="1495143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7"/>
            <p:cNvSpPr txBox="1">
              <a:spLocks noChangeArrowheads="1"/>
            </p:cNvSpPr>
            <p:nvPr/>
          </p:nvSpPr>
          <p:spPr bwMode="auto">
            <a:xfrm>
              <a:off x="1842320" y="1460493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0" name="标题 24"/>
          <p:cNvSpPr txBox="1"/>
          <p:nvPr/>
        </p:nvSpPr>
        <p:spPr bwMode="auto">
          <a:xfrm>
            <a:off x="1327729" y="950265"/>
            <a:ext cx="894281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10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 animBg="1"/>
      <p:bldP spid="131" grpId="0" animBg="1"/>
      <p:bldP spid="133" grpId="0"/>
      <p:bldP spid="134" grpId="0"/>
      <p:bldP spid="135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99280" y="2902911"/>
            <a:ext cx="11521280" cy="73865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1426845" y="1328420"/>
          <a:ext cx="9670415" cy="435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95"/>
                <a:gridCol w="2889250"/>
                <a:gridCol w="5970270"/>
              </a:tblGrid>
              <a:tr h="43434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zh-CN"/>
                        <a:t>序号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/>
                        <a:t>里程碑演示材料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演示材料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软件需求项目工程计划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1" action="ppaction://hlinkfile"/>
                        </a:rPr>
                        <a:t>PRD2018-G07- 需求工程项目计划PPT</a:t>
                      </a:r>
                      <a:r>
                        <a:rPr lang="en-US" altLang="zh-CN" sz="2000">
                          <a:hlinkClick r:id="rId1" action="ppaction://hlinkfile"/>
                        </a:rPr>
                        <a:t>.pptx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2" action="ppaction://hlinkfile"/>
                        </a:rPr>
                        <a:t>PRD2018-G07-第四周翻转课堂PPT.pptx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>
                          <a:hlinkClick r:id="rId3" action="ppaction://hlinkfile"/>
                        </a:rPr>
                        <a:t>PRD2018-G07-第五周翻转课堂PPT.pptx</a:t>
                      </a:r>
                      <a:endParaRPr lang="en-US" altLang="zh-CN" sz="2000"/>
                    </a:p>
                  </a:txBody>
                  <a:tcPr/>
                </a:tc>
              </a:tr>
              <a:tr h="42037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4" action="ppaction://hlinkfile"/>
                        </a:rPr>
                        <a:t>PRD2018-G07-第六周翻转课堂PPT.pptx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5" action="ppaction://hlinkfile"/>
                        </a:rPr>
                        <a:t>PRD2018-G07-第七周翻转课堂PPT.pptx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软件需求规格说明书</a:t>
                      </a:r>
                      <a:r>
                        <a:rPr lang="en-US" altLang="zh-CN" sz="2000"/>
                        <a:t>SRS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6" action="ppaction://hlinkfile"/>
                        </a:rPr>
                        <a:t>PRD2018-G07－SRS评审PPT.pptx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7" action="ppaction://hlinkfile"/>
                        </a:rPr>
                        <a:t>PRD2018-G07-第十三周翻转课堂PPT.pptx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8" action="ppaction://hlinkfile"/>
                        </a:rPr>
                        <a:t>PRD2018-G07－第十四周翻转课堂PPT.pptx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软件需求变更文档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9" action="ppaction://hlinkfile"/>
                        </a:rPr>
                        <a:t>PRD2018-G07－需求变更.pptx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项目收尾</a:t>
                      </a:r>
                      <a:r>
                        <a:rPr lang="en-US" altLang="zh-CN" sz="2000"/>
                        <a:t>-</a:t>
                      </a:r>
                      <a:r>
                        <a:rPr lang="zh-CN" altLang="en-US" sz="2000"/>
                        <a:t>课程作业评审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10" action="ppaction://hlinkfile"/>
                        </a:rPr>
                        <a:t>PRD2018-G07-最终评审PPT.pptx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1597660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里程碑（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234950" y="1248410"/>
          <a:ext cx="11722100" cy="51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70"/>
                <a:gridCol w="11212830"/>
              </a:tblGrid>
              <a:tr h="42037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zh-CN"/>
                        <a:t>周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/>
                        <a:t>提交文件</a:t>
                      </a:r>
                      <a:endParaRPr lang="zh-CN" altLang="en-US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  <a:hlinkClick r:id="rId1" action="ppaction://hlinkfile"/>
                        </a:rPr>
                        <a:t>甘特图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2" action="ppaction://hlinkfile"/>
                        </a:rPr>
                        <a:t>需求工程项目计划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PRD2018-07</a:t>
                      </a:r>
                      <a:r>
                        <a:rPr lang="zh-CN" altLang="en-US" sz="1800">
                          <a:sym typeface="+mn-ea"/>
                        </a:rPr>
                        <a:t>小组信息、</a:t>
                      </a:r>
                      <a:r>
                        <a:rPr lang="zh-CN" altLang="en-US" sz="1800">
                          <a:sym typeface="+mn-ea"/>
                          <a:hlinkClick r:id="rId3" action="ppaction://hlinkfile"/>
                        </a:rPr>
                        <a:t>可行性分析报告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1" tooltip="" action="ppaction://hlinkfile"/>
                        </a:rPr>
                        <a:t>甘特图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4" tooltip="" action="ppaction://hlinkfile"/>
                        </a:rPr>
                        <a:t>需求工程项目计划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5" tooltip="" action="ppaction://hlinkfile"/>
                        </a:rPr>
                        <a:t>第四周翻转</a:t>
                      </a:r>
                      <a:r>
                        <a:rPr lang="en-US" altLang="zh-CN" sz="1800">
                          <a:sym typeface="+mn-ea"/>
                          <a:hlinkClick r:id="rId5" tooltip="" action="ppaction://hlinkfile"/>
                        </a:rPr>
                        <a:t>PPT</a:t>
                      </a:r>
                      <a:r>
                        <a:rPr lang="zh-CN" altLang="en-US" sz="1800">
                          <a:sym typeface="+mn-ea"/>
                        </a:rPr>
                        <a:t>、博客园注册信息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4" tooltip="" action="ppaction://hlinkfile"/>
                        </a:rPr>
                        <a:t>需求工程项目计划</a:t>
                      </a:r>
                      <a:r>
                        <a:rPr lang="zh-CN" altLang="en-US" sz="1800"/>
                        <a:t>，</a:t>
                      </a:r>
                      <a:r>
                        <a:rPr lang="zh-CN" altLang="en-US" sz="1800">
                          <a:hlinkClick r:id="rId6" tooltip="" action="ppaction://hlinkfile"/>
                        </a:rPr>
                        <a:t>软件开发计划</a:t>
                      </a:r>
                      <a:r>
                        <a:rPr lang="en-US" altLang="zh-CN" sz="1800">
                          <a:hlinkClick r:id="rId6" tooltip="" action="ppaction://hlinkfile"/>
                        </a:rPr>
                        <a:t>(SDP)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7" tooltip="" action="ppaction://hlinkfile"/>
                        </a:rPr>
                        <a:t>项目总体计划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8" tooltip="" action="ppaction://hlinkfile"/>
                        </a:rPr>
                        <a:t>项目章程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" tooltip="" action="ppaction://hlinkfile"/>
                        </a:rPr>
                        <a:t>甘特图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>
                          <a:hlinkClick r:id="rId9" tooltip="" action="ppaction://hlinkfile"/>
                        </a:rPr>
                        <a:t>WBS</a:t>
                      </a:r>
                      <a:r>
                        <a:rPr lang="zh-CN" altLang="en-US" sz="1800">
                          <a:hlinkClick r:id="rId9" tooltip="" action="ppaction://hlinkfile"/>
                        </a:rPr>
                        <a:t>图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0" tooltip="" action="ppaction://hlinkfile"/>
                        </a:rPr>
                        <a:t>第五周翻转</a:t>
                      </a:r>
                      <a:r>
                        <a:rPr lang="en-US" altLang="zh-CN" sz="1800">
                          <a:hlinkClick r:id="rId10" tooltip="" action="ppaction://hlinkfile"/>
                        </a:rPr>
                        <a:t>PPT</a:t>
                      </a:r>
                      <a:endParaRPr lang="en-US" altLang="zh-CN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11" tooltip="" action="ppaction://hlinkfile"/>
                        </a:rPr>
                        <a:t>质量保障计划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sym typeface="+mn-ea"/>
                          <a:hlinkClick r:id="rId4" action="ppaction://hlinkfile"/>
                        </a:rPr>
                        <a:t>需求工程项目计划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2" tooltip="" action="ppaction://hlinkfile"/>
                        </a:rPr>
                        <a:t>第六周翻转</a:t>
                      </a:r>
                      <a:r>
                        <a:rPr lang="en-US" altLang="zh-CN" sz="1800">
                          <a:hlinkClick r:id="rId12" tooltip="" action="ppaction://hlinkfile"/>
                        </a:rPr>
                        <a:t>PPT</a:t>
                      </a:r>
                      <a:endParaRPr lang="en-US" altLang="zh-CN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13" tooltip="" action="ppaction://hlinkfile"/>
                        </a:rPr>
                        <a:t>第七周翻转</a:t>
                      </a:r>
                      <a:r>
                        <a:rPr lang="en-US" altLang="zh-CN" sz="1800">
                          <a:hlinkClick r:id="rId13" tooltip="" action="ppaction://hlinkfile"/>
                        </a:rPr>
                        <a:t>PPT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>
                          <a:hlinkClick r:id="rId9" tooltip="" action="ppaction://hlinkfile"/>
                        </a:rPr>
                        <a:t>WBS</a:t>
                      </a:r>
                      <a:r>
                        <a:rPr lang="zh-CN" altLang="en-US" sz="1800">
                          <a:hlinkClick r:id="rId9" tooltip="" action="ppaction://hlinkfile"/>
                        </a:rPr>
                        <a:t>图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" tooltip="" action="ppaction://hlinkfile"/>
                        </a:rPr>
                        <a:t>甘特图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4" tooltip="" action="ppaction://hlinkfile"/>
                        </a:rPr>
                        <a:t>项目计划</a:t>
                      </a:r>
                      <a:r>
                        <a:rPr lang="en-US" altLang="zh-CN" sz="1800">
                          <a:hlinkClick r:id="rId14" tooltip="" action="ppaction://hlinkfile"/>
                        </a:rPr>
                        <a:t>PPT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7" tooltip="" action="ppaction://hlinkfile"/>
                        </a:rPr>
                        <a:t>项目总体计划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sym typeface="+mn-ea"/>
                          <a:hlinkClick r:id="rId4" action="ppaction://hlinkfile"/>
                        </a:rPr>
                        <a:t>需求工程项目计划</a:t>
                      </a:r>
                      <a:r>
                        <a:rPr lang="zh-CN" altLang="en-US" sz="1800"/>
                        <a:t>、子计划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hlinkClick r:id="rId15" tooltip="" action="ppaction://hlinkfile"/>
                        </a:rPr>
                        <a:t>SWOT</a:t>
                      </a:r>
                      <a:r>
                        <a:rPr lang="zh-CN" altLang="en-US" sz="1800">
                          <a:hlinkClick r:id="rId15" tooltip="" action="ppaction://hlinkfile"/>
                        </a:rPr>
                        <a:t>分析报告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/>
                        <a:t>更新后的第</a:t>
                      </a:r>
                      <a:r>
                        <a:rPr lang="en-US" altLang="zh-CN" sz="1800"/>
                        <a:t>6-7</a:t>
                      </a:r>
                      <a:r>
                        <a:rPr lang="zh-CN" altLang="en-US" sz="1800"/>
                        <a:t>周的文件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1" tooltip="" action="ppaction://hlinkfile"/>
                        </a:rPr>
                        <a:t>甘特图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sym typeface="+mn-ea"/>
                          <a:hlinkClick r:id="rId3" action="ppaction://hlinkfile"/>
                        </a:rPr>
                        <a:t>可行性分析报告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6" tooltip="" action="ppaction://hlinkfile"/>
                        </a:rPr>
                        <a:t>需求阶段</a:t>
                      </a:r>
                      <a:r>
                        <a:rPr lang="en-US" altLang="zh-CN" sz="1800">
                          <a:hlinkClick r:id="rId16" tooltip="" action="ppaction://hlinkfile"/>
                        </a:rPr>
                        <a:t>wbs</a:t>
                      </a:r>
                      <a:r>
                        <a:rPr lang="zh-CN" altLang="en-US" sz="1800">
                          <a:hlinkClick r:id="rId16" tooltip="" action="ppaction://hlinkfile"/>
                        </a:rPr>
                        <a:t>输入输出表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>
                          <a:hlinkClick r:id="rId9" tooltip="" action="ppaction://hlinkfile"/>
                        </a:rPr>
                        <a:t>WBS</a:t>
                      </a:r>
                      <a:r>
                        <a:rPr lang="zh-CN" altLang="en-US" sz="1800">
                          <a:hlinkClick r:id="rId9" tooltip="" action="ppaction://hlinkfile"/>
                        </a:rPr>
                        <a:t>（需求）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>
                          <a:hlinkClick r:id="rId17" tooltip="" action="ppaction://hlinkfile"/>
                        </a:rPr>
                        <a:t>WBS</a:t>
                      </a:r>
                      <a:r>
                        <a:rPr lang="zh-CN" altLang="en-US" sz="1800">
                          <a:hlinkClick r:id="rId17" tooltip="" action="ppaction://hlinkfile"/>
                        </a:rPr>
                        <a:t>（总体）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18" tooltip="" action="ppaction://hlinkfile"/>
                        </a:rPr>
                        <a:t>需求工程项目计划</a:t>
                      </a:r>
                      <a:r>
                        <a:rPr lang="en-US" altLang="zh-CN" sz="1800">
                          <a:hlinkClick r:id="rId18" tooltip="" action="ppaction://hlinkfile"/>
                        </a:rPr>
                        <a:t>PPT</a:t>
                      </a:r>
                      <a:endParaRPr lang="en-US" altLang="zh-CN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/>
                        <a:t>更新后的第</a:t>
                      </a:r>
                      <a:r>
                        <a:rPr lang="en-US" altLang="zh-CN" sz="1800"/>
                        <a:t>6-9</a:t>
                      </a:r>
                      <a:r>
                        <a:rPr lang="zh-CN" altLang="en-US" sz="1800"/>
                        <a:t>周文件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19" tooltip="" action="ppaction://hlinkfile"/>
                        </a:rPr>
                        <a:t>软件需求规格说明书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0" tooltip="" action="ppaction://hlinkfile"/>
                        </a:rPr>
                        <a:t>第十三周翻转</a:t>
                      </a:r>
                      <a:r>
                        <a:rPr lang="en-US" altLang="zh-CN" sz="1800">
                          <a:hlinkClick r:id="rId20" tooltip="" action="ppaction://hlinkfile"/>
                        </a:rPr>
                        <a:t>PPT</a:t>
                      </a:r>
                      <a:endParaRPr lang="en-US" altLang="zh-CN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  <a:hlinkClick r:id="rId19" action="ppaction://hlinkfile"/>
                        </a:rPr>
                        <a:t>软件需求规格说明书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1" tooltip="" action="ppaction://hlinkfile"/>
                        </a:rPr>
                        <a:t>用户手册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2" tooltip="" action="ppaction://hlinkfile"/>
                        </a:rPr>
                        <a:t>测试用例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13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hlinkClick r:id="rId23" tooltip="" action="ppaction://hlinkfile"/>
                        </a:rPr>
                        <a:t>第十四周翻转</a:t>
                      </a:r>
                      <a:r>
                        <a:rPr lang="en-US" altLang="zh-CN" sz="1800">
                          <a:hlinkClick r:id="rId23" tooltip="" action="ppaction://hlinkfile"/>
                        </a:rPr>
                        <a:t>PPT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sym typeface="+mn-ea"/>
                          <a:hlinkClick r:id="rId19" action="ppaction://hlinkfile"/>
                        </a:rPr>
                        <a:t>软件需求规格说明书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21" action="ppaction://hlinkfile"/>
                        </a:rPr>
                        <a:t>用户手册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22" action="ppaction://hlinkfile"/>
                        </a:rPr>
                        <a:t>测试用例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ym typeface="+mn-ea"/>
                          <a:hlinkClick r:id="rId24" tooltip="" action="ppaction://hlinkfile"/>
                        </a:rPr>
                        <a:t>系统设计与实现计划</a:t>
                      </a:r>
                      <a:endParaRPr lang="zh-CN" altLang="en-US" sz="18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/>
                        <a:t>15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hlinkClick r:id="rId25" tooltip="" action="ppaction://hlinkfile"/>
                        </a:rPr>
                        <a:t>CCB</a:t>
                      </a:r>
                      <a:r>
                        <a:rPr lang="zh-CN" altLang="en-US" sz="1800">
                          <a:hlinkClick r:id="rId25" tooltip="" action="ppaction://hlinkfile"/>
                        </a:rPr>
                        <a:t>变更申请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6" tooltip="" action="ppaction://hlinkfile"/>
                        </a:rPr>
                        <a:t>需求变更单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7" tooltip="" action="ppaction://hlinkfile"/>
                        </a:rPr>
                        <a:t>需求变更文档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8" tooltip="" action="ppaction://hlinkfile"/>
                        </a:rPr>
                        <a:t>项目总结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29" tooltip="" action="ppaction://hlinkfile"/>
                        </a:rPr>
                        <a:t>安装部署计划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30" tooltip="" action="ppaction://hlinkfile"/>
                        </a:rPr>
                        <a:t>测试计划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30" tooltip="" action="ppaction://hlinkfile"/>
                        </a:rPr>
                        <a:t>培训计划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31" tooltip="" action="ppaction://hlinkfile"/>
                        </a:rPr>
                        <a:t>软件概要设计说明书</a:t>
                      </a:r>
                      <a:r>
                        <a:rPr lang="zh-CN" altLang="en-US" sz="1800"/>
                        <a:t>、</a:t>
                      </a:r>
                      <a:r>
                        <a:rPr lang="zh-CN" altLang="en-US" sz="1800">
                          <a:hlinkClick r:id="rId32" tooltip="" action="ppaction://hlinkfile"/>
                        </a:rPr>
                        <a:t>系统维护计划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项目章程（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695450"/>
            <a:ext cx="5089525" cy="3709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81700" y="2354580"/>
            <a:ext cx="4866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linkClick r:id="rId2" tooltip="" action="ppaction://hlinkfile"/>
              </a:rPr>
              <a:t>PRD2018-G07-项目章程（需求工程）.docx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981700" y="3281680"/>
            <a:ext cx="4866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PRD2018-G07-项目章程（总体）.docx</a:t>
            </a:r>
            <a:endParaRPr lang="zh-CN" altLang="en-US" sz="20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1688465"/>
            <a:ext cx="5090437" cy="38434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81700" y="1637030"/>
            <a:ext cx="4866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linkClick r:id="rId2" tooltip="" action="ppaction://hlinkfile"/>
              </a:rPr>
              <a:t>PRD2018-G07-需求工程项目计划.docx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981700" y="2139950"/>
            <a:ext cx="4866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PRD2018-G07-项目总体计划.docx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08700" y="2625725"/>
            <a:ext cx="4866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子计划：</a:t>
            </a:r>
            <a:endParaRPr lang="zh-CN" altLang="en-US" sz="1800"/>
          </a:p>
          <a:p>
            <a:r>
              <a:rPr lang="zh-CN" altLang="en-US" sz="1800">
                <a:hlinkClick r:id="rId4" tooltip="" action="ppaction://hlinkfile"/>
              </a:rPr>
              <a:t>PRD2018-G07-采购管理计划.docx</a:t>
            </a:r>
            <a:endParaRPr lang="zh-CN" altLang="en-US" sz="1800"/>
          </a:p>
          <a:p>
            <a:r>
              <a:rPr lang="zh-CN" altLang="en-US" sz="1800">
                <a:hlinkClick r:id="rId5" tooltip="" action="ppaction://hlinkfile"/>
              </a:rPr>
              <a:t>PRD2018-G07-成本管理计划.docx</a:t>
            </a:r>
            <a:endParaRPr lang="zh-CN" altLang="en-US" sz="1800"/>
          </a:p>
          <a:p>
            <a:r>
              <a:rPr lang="zh-CN" altLang="en-US" sz="1800">
                <a:hlinkClick r:id="rId6" tooltip="" action="ppaction://hlinkfile"/>
              </a:rPr>
              <a:t>PRD2018-G07-风险管理计划.docx</a:t>
            </a:r>
            <a:endParaRPr lang="zh-CN" altLang="en-US" sz="1800"/>
          </a:p>
          <a:p>
            <a:r>
              <a:rPr lang="zh-CN" altLang="en-US" sz="1800">
                <a:hlinkClick r:id="rId7" tooltip="" action="ppaction://hlinkfile"/>
              </a:rPr>
              <a:t>PRD2018-G07-干系人管理计划.docx</a:t>
            </a:r>
            <a:endParaRPr lang="zh-CN" altLang="en-US" sz="1800"/>
          </a:p>
          <a:p>
            <a:r>
              <a:rPr lang="zh-CN" altLang="en-US" sz="1800">
                <a:hlinkClick r:id="rId8" tooltip="" action="ppaction://hlinkfile"/>
              </a:rPr>
              <a:t>PRD2018-G07-沟通管理计划.docx</a:t>
            </a:r>
            <a:endParaRPr lang="zh-CN" altLang="en-US" sz="1800"/>
          </a:p>
          <a:p>
            <a:r>
              <a:rPr lang="zh-CN" altLang="en-US" sz="1800">
                <a:hlinkClick r:id="rId9" tooltip="" action="ppaction://hlinkfile"/>
              </a:rPr>
              <a:t>PRD2018-G07-配置管理计划.docx</a:t>
            </a:r>
            <a:endParaRPr lang="zh-CN" altLang="en-US" sz="1800"/>
          </a:p>
          <a:p>
            <a:r>
              <a:rPr lang="zh-CN" altLang="en-US" sz="1800">
                <a:hlinkClick r:id="rId10" tooltip="" action="ppaction://hlinkfile"/>
              </a:rPr>
              <a:t>PRD2018-G07-人力资源管理计划.docx</a:t>
            </a:r>
            <a:endParaRPr lang="zh-CN" altLang="en-US" sz="1800"/>
          </a:p>
          <a:p>
            <a:r>
              <a:rPr lang="zh-CN" altLang="en-US" sz="1800">
                <a:hlinkClick r:id="rId11" tooltip="" action="ppaction://hlinkfile"/>
              </a:rPr>
              <a:t>PRD2018-G07-项目范围管理计划.docx</a:t>
            </a:r>
            <a:endParaRPr lang="zh-CN" altLang="en-US" sz="1800"/>
          </a:p>
          <a:p>
            <a:r>
              <a:rPr lang="zh-CN" altLang="en-US" sz="1800">
                <a:hlinkClick r:id="rId12" tooltip="" action="ppaction://hlinkfile"/>
              </a:rPr>
              <a:t>PRD2018-G07-质量保障计划.docx</a:t>
            </a:r>
            <a:endParaRPr lang="zh-CN" altLang="en-US" sz="1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项目会议（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02055" y="1849120"/>
            <a:ext cx="33331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常规会议纪要最新结构：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、时间地点参与人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、开会内容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、上次任务核查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、本次任务及分配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、下次任务计划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02480" y="1851660"/>
            <a:ext cx="0" cy="27527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81295" y="1807210"/>
            <a:ext cx="2952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常规会议：</a:t>
            </a:r>
            <a:r>
              <a:rPr lang="en-US" altLang="zh-CN"/>
              <a:t>31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演示</Application>
  <PresentationFormat>宽屏</PresentationFormat>
  <Paragraphs>242</Paragraphs>
  <Slides>14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Administrator</cp:lastModifiedBy>
  <cp:revision>372</cp:revision>
  <dcterms:created xsi:type="dcterms:W3CDTF">2014-03-20T05:05:00Z</dcterms:created>
  <dcterms:modified xsi:type="dcterms:W3CDTF">2019-01-15T12:45:09Z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