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7"/>
  </p:handoutMasterIdLst>
  <p:sldIdLst>
    <p:sldId id="260" r:id="rId3"/>
    <p:sldId id="262" r:id="rId4"/>
    <p:sldId id="284" r:id="rId5"/>
    <p:sldId id="285" r:id="rId6"/>
    <p:sldId id="305" r:id="rId7"/>
    <p:sldId id="286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288" r:id="rId26"/>
  </p:sldIdLst>
  <p:sldSz cx="12187555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06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D8AEF1A-3438-4349-B4B8-CC7BB9F6D81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F55764-98AF-4F49-8104-E87B1A0AFD5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765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608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813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017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222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427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632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837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6041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6246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969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174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379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584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789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993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1986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403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A89055-9B2C-423F-BC27-EF5A230DA376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1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268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31859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673A9C-EA90-44B8-9F15-5E083CB6FEA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25B7BD-30B3-4EB8-A61E-F1A9214E574F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1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76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31859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434EBA-A375-4E37-B13D-CC6717DBC02E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E6B155-FB89-4019-BF42-3EF70FA984F6}" type="slidenum">
              <a:rPr kumimoji="0" lang="zh-CN" altLang="en-US" sz="1100" b="0" i="0" u="none" strike="noStrike" kern="1200" cap="none" spc="0" normalizeH="0" baseline="0" noProof="1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100" b="0" i="0" u="none" strike="noStrike" kern="1200" cap="none" spc="0" normalizeH="0" baseline="0" noProof="1">
              <a:ln>
                <a:noFill/>
              </a:ln>
              <a:solidFill>
                <a:srgbClr val="31859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E3C907-6C5E-45D5-8D61-E70B994F207E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1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24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31859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0754AE4-C0B5-4849-8736-EB4208179D6D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172272-E174-4514-B1C5-7A7DE172B4EC}" type="slidenum">
              <a:rPr kumimoji="0" lang="zh-CN" altLang="en-US" sz="1100" b="0" i="0" u="none" strike="noStrike" kern="1200" cap="none" spc="0" normalizeH="0" baseline="0" noProof="1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100" b="0" i="0" u="none" strike="noStrike" kern="1200" cap="none" spc="0" normalizeH="0" baseline="0" noProof="1">
              <a:ln>
                <a:noFill/>
              </a:ln>
              <a:solidFill>
                <a:srgbClr val="31859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E8507F-4131-4D79-898A-B22D9BB4A7BD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1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2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31859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054D39-3907-47E7-AE1C-85190575F4AF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314A32-9509-4689-B463-82374A737129}" type="slidenum">
              <a:rPr kumimoji="0" lang="zh-CN" altLang="en-US" sz="1100" b="0" i="0" u="none" strike="noStrike" kern="1200" cap="none" spc="0" normalizeH="0" baseline="0" noProof="1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100" b="0" i="0" u="none" strike="noStrike" kern="1200" cap="none" spc="0" normalizeH="0" baseline="0" noProof="1">
              <a:ln>
                <a:noFill/>
              </a:ln>
              <a:solidFill>
                <a:srgbClr val="31859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BD2EB6E-0DDF-4193-9D4F-E612D45246E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1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20" name="组合 8"/>
          <p:cNvGrpSpPr/>
          <p:nvPr userDrawn="1"/>
        </p:nvGrpSpPr>
        <p:grpSpPr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31859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FDA5FD-AF26-4A66-B3E3-8EA3C28754A4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Part 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5CFA6AC-A851-46BC-9698-D0DB57F3B859}" type="slidenum">
              <a:rPr kumimoji="0" lang="zh-CN" altLang="en-US" sz="1100" b="0" i="0" u="none" strike="noStrike" kern="1200" cap="none" spc="0" normalizeH="0" baseline="0" noProof="1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100" b="0" i="0" u="none" strike="noStrike" kern="1200" cap="none" spc="0" normalizeH="0" baseline="0" noProof="1">
              <a:ln>
                <a:noFill/>
              </a:ln>
              <a:solidFill>
                <a:srgbClr val="31859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185637-D44B-4199-B346-E82490579D5E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8038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68038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918E1-7AF6-4AD9-904D-CFCEAAD3B0B8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Box 1"/>
          <p:cNvSpPr txBox="1"/>
          <p:nvPr/>
        </p:nvSpPr>
        <p:spPr>
          <a:xfrm>
            <a:off x="4130675" y="476250"/>
            <a:ext cx="3925888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怎么使用的？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6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文本框 1"/>
          <p:cNvSpPr txBox="1"/>
          <p:nvPr/>
        </p:nvSpPr>
        <p:spPr>
          <a:xfrm>
            <a:off x="6646863" y="1204913"/>
            <a:ext cx="6200775" cy="313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第五步：增加泛化关系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工具栏中选择泛化关系箭头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既可以从子用例拖向父用例，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也可以从子参与者拖向父参与者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简要说明关系执行同上述类似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868" name="图片 4" descr="R[J4V)C5SRGDAI~])TSZ{]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638" y="1295400"/>
            <a:ext cx="5313362" cy="405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4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文本框 1"/>
          <p:cNvSpPr txBox="1"/>
          <p:nvPr/>
        </p:nvSpPr>
        <p:spPr>
          <a:xfrm>
            <a:off x="1246188" y="1127125"/>
            <a:ext cx="62007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建立活动图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活动图显示了从活动到活动的流。可以在分析系统业务时来演示业务流，或在收集系统需求的时候显示一个用例中的事件流。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916" name="图片 2" descr="JTUO{0])RBI{`W9}T9TBRG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188" y="2324100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7" name="文本框 4"/>
          <p:cNvSpPr txBox="1"/>
          <p:nvPr/>
        </p:nvSpPr>
        <p:spPr>
          <a:xfrm>
            <a:off x="7246938" y="2324100"/>
            <a:ext cx="4716462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第一步：创建活动图（如图）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视图中选择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8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2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文本框 1"/>
          <p:cNvSpPr txBox="1"/>
          <p:nvPr/>
        </p:nvSpPr>
        <p:spPr>
          <a:xfrm>
            <a:off x="6646863" y="1204913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第二步：增加泳道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（泳道：框图里的竖线，包含特定人员或组织要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进行的所有活动。每个泳道对应一个人员或组织）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swimlane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框图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即可增加泳道。用人员或组织名命名即可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64" name="图片 2" descr="FHJSDW`4C7WZ~KU2ATP~P2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588" y="1204913"/>
            <a:ext cx="5248275" cy="4246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0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文本框 1"/>
          <p:cNvSpPr txBox="1"/>
          <p:nvPr/>
        </p:nvSpPr>
        <p:spPr>
          <a:xfrm>
            <a:off x="6646863" y="1204913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第三步：增加活动并设置活动的顺序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按钮，单击活动图增加活动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并命名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transition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按钮，把箭头从一个活动拖到另一个活动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012" name="图片 5" descr="V1AEQXJE)DL@3B%%4EN7[{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763" y="1204913"/>
            <a:ext cx="5827712" cy="4541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第四步，第五步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5058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文本框 1"/>
          <p:cNvSpPr txBox="1"/>
          <p:nvPr/>
        </p:nvSpPr>
        <p:spPr>
          <a:xfrm>
            <a:off x="6646863" y="1204913"/>
            <a:ext cx="6200775" cy="6462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第四步：增加同步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synchronization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按钮，单击活动图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增加同步棒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画出从活动到同步棒的交接箭头（表示之后开始并行处理）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画出从同步棒到可并行发生的活动之间的交接箭头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创建另一个同步棒表示并行处理的结束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画出从可并行活动到最后同步棒之间的交接箭头，表示完成所有这些活动之后，结束并行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第五步：增加决策点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decision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按钮，单击框图增加决策点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拖动决策到决策之后可能发生活动的交接线，双击交接。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打开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detail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可写入决策条件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5060" name="图片 2" descr="3E9NBZB4T$282{RXGZH~(E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6688" y="1204913"/>
            <a:ext cx="4629150" cy="240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图片 4" descr="CRSMAO0}_G]8T%E@AY{VJW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029075"/>
            <a:ext cx="3038475" cy="1743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6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文本框 1"/>
          <p:cNvSpPr txBox="1"/>
          <p:nvPr/>
        </p:nvSpPr>
        <p:spPr>
          <a:xfrm>
            <a:off x="1246188" y="1108075"/>
            <a:ext cx="62007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建立类图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类图显示系统中类和类之间的交互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7108" name="图片 2" descr="JTUO{0])RBI{`W9}T9TBRG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188" y="1724025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9" name="文本框 4"/>
          <p:cNvSpPr txBox="1"/>
          <p:nvPr/>
        </p:nvSpPr>
        <p:spPr>
          <a:xfrm>
            <a:off x="6694488" y="1724025"/>
            <a:ext cx="5630862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第一步：创建类图（如图）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有几种方法可以创建类。我们这里选择基本的方法。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浏览器里选择包右击选择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创建一个类。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0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第二步，第三步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9154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文本框 1"/>
          <p:cNvSpPr txBox="1"/>
          <p:nvPr/>
        </p:nvSpPr>
        <p:spPr>
          <a:xfrm>
            <a:off x="6742113" y="1223963"/>
            <a:ext cx="6200775" cy="424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第二步：创建方法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选择浏览器或类图上的类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operation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输入方法的名字，创建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第三步：创建属性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选择浏览器或类图上的类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attribute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输入属性的名字，创建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9156" name="图片 2" descr="}B{UKO1}SUM~%XIMIXVK9D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988" y="1223963"/>
            <a:ext cx="5848350" cy="4217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2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文本框 1"/>
          <p:cNvSpPr txBox="1"/>
          <p:nvPr/>
        </p:nvSpPr>
        <p:spPr>
          <a:xfrm>
            <a:off x="6637338" y="1223963"/>
            <a:ext cx="6200775" cy="313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第四步：创建类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右击浏览器内的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logical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attribute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把浏览器的类拉到类图就行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04" name="图片 4" descr="C0V@E(ZGK`5_2$0XT]VPIV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988" y="1284288"/>
            <a:ext cx="5848350" cy="3848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第五步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0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文本框 1"/>
          <p:cNvSpPr txBox="1"/>
          <p:nvPr/>
        </p:nvSpPr>
        <p:spPr>
          <a:xfrm>
            <a:off x="6637338" y="1223963"/>
            <a:ext cx="6200775" cy="2030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第五步：创建类之间的关系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如果是关联关系，双击工具栏中的关联关系。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编辑关联关系的多重性（如下图）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3252" name="图片 2" descr="U`NFBP1$`S6}~1BFUS3SI0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013" y="1223963"/>
            <a:ext cx="5648325" cy="436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3" name="图片 5" descr="9XCUK8$B8~0K[](E7O8IEI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13" y="2119313"/>
            <a:ext cx="5276850" cy="3360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298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文本框 1"/>
          <p:cNvSpPr txBox="1"/>
          <p:nvPr/>
        </p:nvSpPr>
        <p:spPr>
          <a:xfrm>
            <a:off x="1246188" y="1108075"/>
            <a:ext cx="62007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建立序列图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序列图显示用例中的功能流程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文本框 4"/>
          <p:cNvSpPr txBox="1"/>
          <p:nvPr/>
        </p:nvSpPr>
        <p:spPr>
          <a:xfrm>
            <a:off x="6694488" y="1724025"/>
            <a:ext cx="5300662" cy="2030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第一步：创建序列图（如图）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浏览器里的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logic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视图中右击选择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sequence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创建一张空白序列图。也可以在浏览器中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视图中选择某个用例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新建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1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5302" name="图片 5" descr="V9NEH(V91AL6F]}5LM8D8K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2450"/>
            <a:ext cx="5780088" cy="301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种基本的图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4763" y="1543050"/>
            <a:ext cx="7470775" cy="313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能从不同的角度去描述系统，它提供了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种基本的图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它们分别是：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用例图（use case diagram），活动图（activity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），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类图（class diagram），序列图（sequence diagram），协作图（collaboration diagram），状态图（statechart diagram），构件图（component diagram），实施图（deployment diagram）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接下来我会用一张幻灯片去解释这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种图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1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221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8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8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1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21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7346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文本框 1"/>
          <p:cNvSpPr txBox="1"/>
          <p:nvPr/>
        </p:nvSpPr>
        <p:spPr>
          <a:xfrm>
            <a:off x="6637338" y="1223963"/>
            <a:ext cx="6200775" cy="424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第二步：序列图中放置参与者和对象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每个对象代表了某个类的某一实例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把用例图中目标用例涉及的所有参与者都拖到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序列图中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object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按钮，创建新的类的对象。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单击该对象，在淡出的对话框里的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里确定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该对象所属的类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给该对象命名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734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1223963"/>
            <a:ext cx="5305425" cy="3798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4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文本框 1"/>
          <p:cNvSpPr txBox="1"/>
          <p:nvPr/>
        </p:nvSpPr>
        <p:spPr>
          <a:xfrm>
            <a:off x="6427788" y="1138238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第三步：说明对象之间的消息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message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单击启动消息的参与者或对象，把消息拖到目标对象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或参与者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给该消息命名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9396" name="图片 4" descr="R5L_CY(EG[_3GK%G{OSKBL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513" y="1138238"/>
            <a:ext cx="5694362" cy="4056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建立协作图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1442" name="文本框 3"/>
          <p:cNvSpPr txBox="1"/>
          <p:nvPr/>
        </p:nvSpPr>
        <p:spPr>
          <a:xfrm>
            <a:off x="1246188" y="152400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文本框 1"/>
          <p:cNvSpPr txBox="1"/>
          <p:nvPr/>
        </p:nvSpPr>
        <p:spPr>
          <a:xfrm>
            <a:off x="1503363" y="908050"/>
            <a:ext cx="6200775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建立协作图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协作图的创建，以及协作图中放置参与者和对象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方法和序列图类似。只不过对象之间的链接有所不同。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文本框 4"/>
          <p:cNvSpPr txBox="1"/>
          <p:nvPr/>
        </p:nvSpPr>
        <p:spPr>
          <a:xfrm>
            <a:off x="6029325" y="2176463"/>
            <a:ext cx="4487863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补充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：协作图增加对象链接（图左）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object link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单击要链接的参与者或对象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将对象链接拖动到要链接的参与者或对象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对应的工具来添加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46" name="图片 2" descr="C]%AHP74L%GI@(J3)MEOQ@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363" y="2189163"/>
            <a:ext cx="4191000" cy="2008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7" name="图片 7" descr="9YN]~(MG6L_W1%E[GU40V_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3929063"/>
            <a:ext cx="4191000" cy="2411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8" name="文本框 8"/>
          <p:cNvSpPr txBox="1"/>
          <p:nvPr/>
        </p:nvSpPr>
        <p:spPr>
          <a:xfrm>
            <a:off x="1503363" y="4310063"/>
            <a:ext cx="4525962" cy="20304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补充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：加进消息（图右）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 message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revrese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 message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单击要放消息的对象链接添加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双击消息在弹出的对话框中命名消息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当然，还有自反链接之类的链接有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使用总结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0" name="文本框 3"/>
          <p:cNvSpPr txBox="1"/>
          <p:nvPr/>
        </p:nvSpPr>
        <p:spPr>
          <a:xfrm>
            <a:off x="1274763" y="1543050"/>
            <a:ext cx="7158037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6863" y="1606550"/>
            <a:ext cx="6126163" cy="202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除了之前介绍的这些图外，还有一些图比如</a:t>
            </a:r>
            <a:r>
              <a:rPr kumimoji="0" lang="zh-CN" altLang="en-US" kern="1200" cap="none" spc="0" normalizeH="0" baseline="0" noProof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构件图、实施图</a:t>
            </a:r>
            <a:endParaRPr kumimoji="0" lang="zh-CN" altLang="en-US" kern="1200" cap="none" spc="0" normalizeH="0" baseline="0" noProof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就不再赘述了。</a:t>
            </a: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基本的流程和之前的类似，具体方法</a:t>
            </a:r>
            <a:r>
              <a:rPr kumimoji="0" lang="en-US" altLang="zh-CN" kern="1200" cap="none" spc="0" normalizeH="0" baseline="0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google</a:t>
            </a: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en-US" altLang="zh-CN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总之就是找到工具栏的按钮，然后创建就可以了。</a:t>
            </a: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b="1" kern="1200" cap="none" spc="0" normalizeH="0" baseline="0" noProof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只要熟悉这些功能，就难不倒各位啦。</a:t>
            </a:r>
            <a:endParaRPr kumimoji="0" lang="zh-CN" altLang="en-US" b="1" kern="1200" cap="none" spc="0" normalizeH="0" baseline="0" noProof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种图的对比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788" y="942975"/>
            <a:ext cx="9728200" cy="5078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	use case diagram	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用例图表明系统做什么,与谁交互。用例是系统提供的功能，参与者是系统与谁交互,参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与者可以是人、系统或其他实体。一个系统可以创建一个或多个用例图。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活动图	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活动图显示了从活动到活动的流。活动图可以在分析系统业务时用来淙业务流，也可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以在收集系统需求的时候显示一个用例中的事件流。活动图显示了系统中某个业务或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者某个用例中，要经历哪些活动，这些活动按什么顺序发生。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	class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类图显示系统之中类与类之间的交互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序列图	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序列图显示用例中的功能流程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协作图	collaboration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状态图	statechart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构件图	component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构件图显示模型的物理视图，也显示系统中的软件构件及其相互关系，模型中的每个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类映射代码构件 ，一旦创建构件，就加进构件图中，然后画出构件之间的相关性。构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件间的相关性包括编译相关性和运行相关性。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实施图	deployment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实施图是显示网络的物理布局，系统中涉及的处理器、设备、连接和过程。一个项目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中有一个实施图。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3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57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92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18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41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64" end="4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63" end="4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87" end="5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charRg st="22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118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3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charRg st="223" end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57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charRg st="257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92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charRg st="292" end="3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18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charRg st="318" end="3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41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charRg st="341" end="3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64" end="4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charRg st="364" end="4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63" end="4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charRg st="463" end="4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87" end="5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charRg st="487" end="5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6188" y="1466850"/>
            <a:ext cx="7158037" cy="3416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作为优秀的建模工具，能方便地画出这些图。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接下来，我将具体讲解如何用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工具画出它们。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当然，首先我们要先了解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这个工具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charRg st="3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4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charRg st="74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文本框 1"/>
          <p:cNvSpPr txBox="1"/>
          <p:nvPr/>
        </p:nvSpPr>
        <p:spPr>
          <a:xfrm>
            <a:off x="1246188" y="1174750"/>
            <a:ext cx="4235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启动Rational Rose后，界面如下所示：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6628" name="图片 2" descr="FCO6II%H}SE%1C}8MSDLKF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838" y="1543050"/>
            <a:ext cx="5389562" cy="429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734175" y="1543050"/>
            <a:ext cx="4987925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浏览器：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用于在模型中迅速漫游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文档工具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：用于查看或更新模型元素的文档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工具栏：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用于迅速访问常用的命令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框图窗口：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用于显示和编辑一个或几个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框图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日志：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用于查看错误信息和报告各个命令的结果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charRg st="1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charRg st="1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charRg st="5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charRg st="5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charRg st="7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charRg st="74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charRg st="1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charRg st="5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charRg st="74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charRg st="1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charRg st="5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charRg st="74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文本框 1"/>
          <p:cNvSpPr txBox="1"/>
          <p:nvPr/>
        </p:nvSpPr>
        <p:spPr>
          <a:xfrm>
            <a:off x="1246188" y="1174750"/>
            <a:ext cx="6200775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建立用例图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从用例图中我们可以看到系统干什么，与谁交互。与系统交互的参与者可以是人，也可以是其他系统或实体。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8676" name="图片 2" descr="JTUO{0])RBI{`W9}T9TBRG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2047875"/>
            <a:ext cx="5313363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188200" y="2047875"/>
            <a:ext cx="4437063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第一步：创建用例图（如图）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视图中双击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新的空白用例图就被创建了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我们可以再新建一个包，通过右击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里面的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package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文本框 6"/>
          <p:cNvSpPr txBox="1"/>
          <p:nvPr/>
        </p:nvSpPr>
        <p:spPr>
          <a:xfrm>
            <a:off x="7188200" y="3997325"/>
            <a:ext cx="4983163" cy="9207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一个系统的多个用例图可以包的形式组织和管理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系统总的用例一般画在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charRg st="14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charRg st="4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Box 1"/>
          <p:cNvSpPr txBox="1"/>
          <p:nvPr/>
        </p:nvSpPr>
        <p:spPr>
          <a:xfrm>
            <a:off x="6980238" y="2381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2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文本框 1"/>
          <p:cNvSpPr txBox="1"/>
          <p:nvPr/>
        </p:nvSpPr>
        <p:spPr>
          <a:xfrm>
            <a:off x="1246188" y="1165225"/>
            <a:ext cx="11391900" cy="2862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第二步：建立参与者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actor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在用例图要放置位置单击鼠标左键，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键入参与者的名称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我们还可以通过双击参与者符号的形式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对参与者进行简要的说明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24" name="图片 5" descr="U7QX(~{G{EP$@D[N$S48L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9225" y="1165225"/>
            <a:ext cx="5827713" cy="360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0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文本框 1"/>
          <p:cNvSpPr txBox="1"/>
          <p:nvPr/>
        </p:nvSpPr>
        <p:spPr>
          <a:xfrm>
            <a:off x="6496050" y="1222375"/>
            <a:ext cx="6200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第三步：创建用例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在用例图要放置位置单击鼠标左键，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键入用例的名称（如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存款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我们仍然可以通过双击用例符号的形式对用例进行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简要的说明（如图）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2772" name="图片 2" descr="WVQP14]HPJG}X{4([AU9]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8" y="1222375"/>
            <a:ext cx="5343525" cy="4105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8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文本框 1"/>
          <p:cNvSpPr txBox="1"/>
          <p:nvPr/>
        </p:nvSpPr>
        <p:spPr>
          <a:xfrm>
            <a:off x="6646863" y="1204913"/>
            <a:ext cx="6200775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第四步：记录参与者与用例之间的关系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工具栏中选择关联关系箭头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将光标首先定位在用例图的参与者上，单机鼠标左键并将光标移动到用例符号上。形成连接。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4820" name="图片 2" descr="W}TQ%SAK$SQL4EMTOC4K@~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438" y="1204913"/>
            <a:ext cx="5389562" cy="4141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3370</Words>
  <Application>WPS 演示</Application>
  <PresentationFormat/>
  <Paragraphs>470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天涳の恋</cp:lastModifiedBy>
  <cp:revision>89</cp:revision>
  <dcterms:created xsi:type="dcterms:W3CDTF">2014-05-22T15:27:00Z</dcterms:created>
  <dcterms:modified xsi:type="dcterms:W3CDTF">2018-10-21T10:58:18Z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