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420" r:id="rId2"/>
    <p:sldId id="423" r:id="rId3"/>
    <p:sldId id="421" r:id="rId4"/>
    <p:sldId id="376" r:id="rId5"/>
    <p:sldId id="378" r:id="rId6"/>
    <p:sldId id="379" r:id="rId7"/>
    <p:sldId id="380" r:id="rId8"/>
    <p:sldId id="382" r:id="rId9"/>
    <p:sldId id="383" r:id="rId10"/>
    <p:sldId id="384" r:id="rId11"/>
    <p:sldId id="387" r:id="rId12"/>
    <p:sldId id="388" r:id="rId13"/>
    <p:sldId id="389" r:id="rId14"/>
    <p:sldId id="390" r:id="rId15"/>
    <p:sldId id="391" r:id="rId16"/>
    <p:sldId id="392" r:id="rId17"/>
    <p:sldId id="393" r:id="rId18"/>
    <p:sldId id="394" r:id="rId19"/>
    <p:sldId id="396" r:id="rId20"/>
    <p:sldId id="397" r:id="rId21"/>
    <p:sldId id="401" r:id="rId22"/>
    <p:sldId id="447" r:id="rId23"/>
    <p:sldId id="446" r:id="rId24"/>
    <p:sldId id="398" r:id="rId25"/>
    <p:sldId id="399" r:id="rId26"/>
    <p:sldId id="448" r:id="rId27"/>
    <p:sldId id="403" r:id="rId28"/>
    <p:sldId id="402" r:id="rId29"/>
    <p:sldId id="404" r:id="rId30"/>
    <p:sldId id="405" r:id="rId31"/>
    <p:sldId id="408" r:id="rId32"/>
    <p:sldId id="409" r:id="rId33"/>
    <p:sldId id="410" r:id="rId34"/>
    <p:sldId id="411" r:id="rId35"/>
    <p:sldId id="412" r:id="rId36"/>
    <p:sldId id="413" r:id="rId37"/>
    <p:sldId id="414" r:id="rId38"/>
    <p:sldId id="415" r:id="rId39"/>
    <p:sldId id="417" r:id="rId40"/>
    <p:sldId id="418" r:id="rId41"/>
    <p:sldId id="424" r:id="rId42"/>
    <p:sldId id="425" r:id="rId43"/>
    <p:sldId id="426" r:id="rId44"/>
    <p:sldId id="427" r:id="rId45"/>
    <p:sldId id="428" r:id="rId46"/>
    <p:sldId id="429" r:id="rId47"/>
    <p:sldId id="432" r:id="rId48"/>
    <p:sldId id="433" r:id="rId49"/>
    <p:sldId id="434" r:id="rId50"/>
    <p:sldId id="436" r:id="rId51"/>
    <p:sldId id="438" r:id="rId52"/>
    <p:sldId id="439" r:id="rId53"/>
    <p:sldId id="440" r:id="rId54"/>
    <p:sldId id="441" r:id="rId55"/>
    <p:sldId id="442" r:id="rId56"/>
    <p:sldId id="444" r:id="rId57"/>
    <p:sldId id="445" r:id="rId58"/>
    <p:sldId id="449" r:id="rId59"/>
    <p:sldId id="395" r:id="rId6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BF070F4F-A7D7-4B5C-8EDF-11ABB2840039}">
          <p14:sldIdLst>
            <p14:sldId id="420"/>
            <p14:sldId id="423"/>
            <p14:sldId id="421"/>
            <p14:sldId id="376"/>
            <p14:sldId id="378"/>
            <p14:sldId id="379"/>
            <p14:sldId id="380"/>
            <p14:sldId id="382"/>
            <p14:sldId id="383"/>
            <p14:sldId id="384"/>
            <p14:sldId id="387"/>
            <p14:sldId id="388"/>
            <p14:sldId id="389"/>
            <p14:sldId id="390"/>
            <p14:sldId id="391"/>
            <p14:sldId id="392"/>
            <p14:sldId id="393"/>
            <p14:sldId id="394"/>
            <p14:sldId id="396"/>
            <p14:sldId id="397"/>
            <p14:sldId id="401"/>
            <p14:sldId id="447"/>
            <p14:sldId id="446"/>
            <p14:sldId id="398"/>
            <p14:sldId id="399"/>
            <p14:sldId id="448"/>
            <p14:sldId id="403"/>
            <p14:sldId id="402"/>
            <p14:sldId id="404"/>
            <p14:sldId id="405"/>
            <p14:sldId id="408"/>
            <p14:sldId id="409"/>
            <p14:sldId id="410"/>
            <p14:sldId id="411"/>
            <p14:sldId id="412"/>
            <p14:sldId id="413"/>
            <p14:sldId id="414"/>
            <p14:sldId id="415"/>
            <p14:sldId id="417"/>
            <p14:sldId id="418"/>
            <p14:sldId id="424"/>
            <p14:sldId id="425"/>
            <p14:sldId id="426"/>
            <p14:sldId id="427"/>
            <p14:sldId id="428"/>
            <p14:sldId id="429"/>
            <p14:sldId id="432"/>
            <p14:sldId id="433"/>
            <p14:sldId id="434"/>
            <p14:sldId id="436"/>
            <p14:sldId id="438"/>
            <p14:sldId id="439"/>
            <p14:sldId id="440"/>
            <p14:sldId id="441"/>
            <p14:sldId id="442"/>
            <p14:sldId id="444"/>
            <p14:sldId id="445"/>
            <p14:sldId id="449"/>
            <p14:sldId id="395"/>
          </p14:sldIdLst>
        </p14:section>
        <p14:section name="无标题节" id="{422F356E-6B6B-4139-A741-0E4B9750E346}">
          <p14:sldIdLst/>
        </p14:section>
      </p14:sectionLst>
    </p:ext>
    <p:ext uri="{EFAFB233-063F-42B5-8137-9DF3F51BA10A}">
      <p15:sldGuideLst xmlns:p15="http://schemas.microsoft.com/office/powerpoint/2012/main">
        <p15:guide id="1" orient="horz" pos="1596">
          <p15:clr>
            <a:srgbClr val="A4A3A4"/>
          </p15:clr>
        </p15:guide>
        <p15:guide id="2" pos="2904">
          <p15:clr>
            <a:srgbClr val="A4A3A4"/>
          </p15:clr>
        </p15:guide>
      </p15:sldGuideLst>
    </p:ext>
    <p:ext uri="{2D200454-40CA-4A62-9FC3-DE9A4176ACB9}">
      <p15:notesGuideLst xmlns:p15="http://schemas.microsoft.com/office/powerpoint/2012/main">
        <p15:guide id="1" orient="horz" pos="2837">
          <p15:clr>
            <a:srgbClr val="A4A3A4"/>
          </p15:clr>
        </p15:guide>
        <p15:guide id="2" pos="21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0" autoAdjust="0"/>
    <p:restoredTop sz="78325" autoAdjust="0"/>
  </p:normalViewPr>
  <p:slideViewPr>
    <p:cSldViewPr>
      <p:cViewPr varScale="1">
        <p:scale>
          <a:sx n="90" d="100"/>
          <a:sy n="90" d="100"/>
        </p:scale>
        <p:origin x="696" y="67"/>
      </p:cViewPr>
      <p:guideLst>
        <p:guide orient="horz" pos="1596"/>
        <p:guide pos="2904"/>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37"/>
        <p:guide pos="217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5C2E42FF-4567-4F03-A4DF-7A37F8B43275}" type="datetimeFigureOut">
              <a:rPr lang="en-US" altLang="zh-CN"/>
              <a:t>12/21/2018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DE6850D2-1C90-48AC-ACD6-B2B5E2F00B5D}"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D893E28C-F143-4095-AA77-9332045DDFB6}" type="datetimeFigureOut">
              <a:rPr lang="en-US" altLang="zh-CN"/>
              <a:t>12/21/2018</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EEF62CF9-9EFB-458A-93D6-BCC439B98A8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40515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3396597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12164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893524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5185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272971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2027769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10940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包拥有的元素：类、接口、组件、节点、协作、用例、图以及其他包。</a:t>
            </a:r>
          </a:p>
          <a:p>
            <a:endParaRPr lang="zh-CN" altLang="en-US"/>
          </a:p>
          <a:p>
            <a:r>
              <a:rPr lang="zh-CN" altLang="en-US"/>
              <a:t>一个模型元素不能被一个以上的包所拥有。</a:t>
            </a:r>
          </a:p>
          <a:p>
            <a:r>
              <a:rPr lang="zh-CN" altLang="en-US"/>
              <a:t>如果包被撤销，其中的元素也要被撤销。</a:t>
            </a:r>
          </a:p>
          <a:p>
            <a:r>
              <a:rPr lang="zh-CN" altLang="en-US"/>
              <a:t>一个包形成了一个命名空间。</a:t>
            </a:r>
          </a:p>
          <a:p>
            <a:r>
              <a:rPr lang="zh-CN" altLang="en-US"/>
              <a:t>一个包的各个同类建模元素不能具有相同的名字；</a:t>
            </a:r>
          </a:p>
          <a:p>
            <a:r>
              <a:rPr lang="zh-CN" altLang="en-US"/>
              <a:t>不同包的各个建模元素能具有相同的名字，因为它们代表不同的建模元素；</a:t>
            </a:r>
          </a:p>
          <a:p>
            <a:r>
              <a:rPr lang="zh-CN" altLang="en-US"/>
              <a:t>同一个包内，不同种类的模型元素能够具有相同的名字。包拥有的元素：类、接口、组件、节点、协作、用例、图以及其他包。</a:t>
            </a:r>
          </a:p>
          <a:p>
            <a:endParaRPr lang="zh-CN" altLang="en-US"/>
          </a:p>
          <a:p>
            <a:r>
              <a:rPr lang="zh-CN" altLang="en-US"/>
              <a:t>一个模型元素不能被一个以上的包所拥有。</a:t>
            </a:r>
          </a:p>
          <a:p>
            <a:r>
              <a:rPr lang="zh-CN" altLang="en-US"/>
              <a:t>如果包被撤销，其中的元素也要被撤销。</a:t>
            </a:r>
          </a:p>
          <a:p>
            <a:r>
              <a:rPr lang="zh-CN" altLang="en-US"/>
              <a:t>一个包形成了一个命名空间。</a:t>
            </a:r>
          </a:p>
          <a:p>
            <a:r>
              <a:rPr lang="zh-CN" altLang="en-US"/>
              <a:t>一个包的各个同类建模元素不能具有相同的名字；</a:t>
            </a:r>
          </a:p>
          <a:p>
            <a:r>
              <a:rPr lang="zh-CN" altLang="en-US"/>
              <a:t>不同包的各个建模元素能具有相同的名字，因为它们代表不同的建模元素；</a:t>
            </a:r>
          </a:p>
          <a:p>
            <a:r>
              <a:rPr lang="zh-CN" altLang="en-US"/>
              <a:t>同一个包内，不同种类的模型元素能够具有相同的名字。</a:t>
            </a:r>
          </a:p>
        </p:txBody>
      </p:sp>
    </p:spTree>
    <p:extLst>
      <p:ext uri="{BB962C8B-B14F-4D97-AF65-F5344CB8AC3E}">
        <p14:creationId xmlns:p14="http://schemas.microsoft.com/office/powerpoint/2010/main" val="67322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512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097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87594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73572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atin typeface="Calibri" panose="020F0502020204030204" pitchFamily="34" charset="0"/>
                <a:ea typeface="宋体" panose="02010600030101010101" pitchFamily="2" charset="-122"/>
                <a:sym typeface="+mn-ea"/>
              </a:rPr>
              <a:t>特殊包必须遵循一般包的接口。对于一般性包可以标明</a:t>
            </a:r>
            <a:r>
              <a:rPr lang="en-US">
                <a:latin typeface="Calibri" panose="020F0502020204030204" pitchFamily="34" charset="0"/>
                <a:ea typeface="宋体" panose="02010600030101010101" pitchFamily="2" charset="-122"/>
                <a:cs typeface="Times New Roman" panose="02020603050405020304" charset="0"/>
                <a:sym typeface="+mn-ea"/>
              </a:rPr>
              <a:t> {abstract}</a:t>
            </a:r>
            <a:r>
              <a:rPr lang="zh-CN">
                <a:latin typeface="Calibri" panose="020F0502020204030204" pitchFamily="34" charset="0"/>
                <a:ea typeface="宋体" panose="02010600030101010101" pitchFamily="2" charset="-122"/>
                <a:sym typeface="+mn-ea"/>
              </a:rPr>
              <a:t>，定义为一个接口，该接口有多个特殊包实现。</a:t>
            </a:r>
          </a:p>
          <a:p>
            <a:r>
              <a:rPr lang="zh-CN">
                <a:latin typeface="Calibri" panose="020F0502020204030204" pitchFamily="34" charset="0"/>
                <a:ea typeface="宋体" panose="02010600030101010101" pitchFamily="2" charset="-122"/>
                <a:sym typeface="+mn-ea"/>
              </a:rPr>
              <a:t>特殊包从一般包继承其所含的公共类，并且可以重载和添加自己的类。特殊包可以替代一般包，用在一般包使用的任何地方。</a:t>
            </a:r>
            <a:endParaRPr lang="zh-CN" altLang="en-US"/>
          </a:p>
          <a:p>
            <a:endParaRPr lang="zh-CN" altLang="en-US"/>
          </a:p>
        </p:txBody>
      </p:sp>
    </p:spTree>
    <p:extLst>
      <p:ext uri="{BB962C8B-B14F-4D97-AF65-F5344CB8AC3E}">
        <p14:creationId xmlns:p14="http://schemas.microsoft.com/office/powerpoint/2010/main" val="81350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data</a:t>
            </a:r>
            <a:r>
              <a:rPr lang="zh-CN" altLang="en-US"/>
              <a:t>包包含</a:t>
            </a:r>
            <a:r>
              <a:rPr lang="en-US" altLang="zh-CN"/>
              <a:t>data.send</a:t>
            </a:r>
            <a:r>
              <a:rPr lang="zh-CN" altLang="en-US"/>
              <a:t>和</a:t>
            </a:r>
            <a:r>
              <a:rPr lang="en-US" altLang="zh-CN"/>
              <a:t>data.receive</a:t>
            </a:r>
            <a:r>
              <a:rPr lang="zh-CN" altLang="en-US"/>
              <a:t>这两个包构成嵌套关系</a:t>
            </a:r>
          </a:p>
        </p:txBody>
      </p:sp>
    </p:spTree>
    <p:extLst>
      <p:ext uri="{BB962C8B-B14F-4D97-AF65-F5344CB8AC3E}">
        <p14:creationId xmlns:p14="http://schemas.microsoft.com/office/powerpoint/2010/main" val="207400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876891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4226674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988247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915488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这是添加的引入关系即为依赖线上增加一个</a:t>
            </a:r>
            <a:r>
              <a:rPr lang="en-US" altLang="zh-CN"/>
              <a:t>&lt;&lt;import&gt;&gt;</a:t>
            </a:r>
          </a:p>
        </p:txBody>
      </p:sp>
    </p:spTree>
    <p:extLst>
      <p:ext uri="{BB962C8B-B14F-4D97-AF65-F5344CB8AC3E}">
        <p14:creationId xmlns:p14="http://schemas.microsoft.com/office/powerpoint/2010/main" val="4121978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6742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2750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类是共能够共享一个公共结构和一个公共行为的对象集合。</a:t>
            </a:r>
          </a:p>
          <a:p>
            <a:r>
              <a:rPr lang="zh-CN" altLang="en-US"/>
              <a:t>类是静态的，对象是动态的；</a:t>
            </a:r>
          </a:p>
          <a:p>
            <a:r>
              <a:rPr lang="zh-CN" altLang="en-US"/>
              <a:t>类是一般化，对象是个性化；</a:t>
            </a:r>
          </a:p>
          <a:p>
            <a:r>
              <a:rPr lang="zh-CN" altLang="en-US"/>
              <a:t>类是定义，对象是实例；</a:t>
            </a:r>
          </a:p>
          <a:p>
            <a:r>
              <a:rPr lang="zh-CN" altLang="en-US"/>
              <a:t>类是抽象，对象是具体。</a:t>
            </a:r>
          </a:p>
        </p:txBody>
      </p:sp>
    </p:spTree>
    <p:extLst>
      <p:ext uri="{BB962C8B-B14F-4D97-AF65-F5344CB8AC3E}">
        <p14:creationId xmlns:p14="http://schemas.microsoft.com/office/powerpoint/2010/main" val="3146511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9119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0966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mn-ea"/>
                <a:sym typeface="+mn-ea"/>
              </a:rPr>
              <a:t>这个图显示了张三同学的选课状态</a:t>
            </a:r>
            <a:endParaRPr lang="zh-CN" altLang="en-US">
              <a:latin typeface="+mn-ea"/>
            </a:endParaRPr>
          </a:p>
          <a:p>
            <a:endParaRPr lang="zh-CN" altLang="en-US"/>
          </a:p>
        </p:txBody>
      </p:sp>
    </p:spTree>
    <p:extLst>
      <p:ext uri="{BB962C8B-B14F-4D97-AF65-F5344CB8AC3E}">
        <p14:creationId xmlns:p14="http://schemas.microsoft.com/office/powerpoint/2010/main" val="153564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746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150193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4365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249766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t>12/21/2018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t>‹#›</a:t>
            </a:fld>
            <a:endParaRPr lang="en-US" altLang="zh-CN"/>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t>12/21/2018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t>‹#›</a:t>
            </a:fld>
            <a:endParaRPr lang="en-US" altLang="zh-CN"/>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t>12/21/2018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t>‹#›</a:t>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t>12/21/2018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t>‹#›</a:t>
            </a:fld>
            <a:endParaRPr lang="en-US" alt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t>12/21/2018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t>‹#›</a:t>
            </a:fld>
            <a:endParaRPr lang="en-US" altLang="zh-CN"/>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t>12/21/2018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t>‹#›</a:t>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t>12/21/2018</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t>‹#›</a:t>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t>12/21/2018</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t>‹#›</a:t>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t>12/21/2018</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t>‹#›</a:t>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t>12/21/2018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t>‹#›</a:t>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t>12/21/2018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t>‹#›</a:t>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smtClean="0">
                <a:solidFill>
                  <a:srgbClr val="898989"/>
                </a:solidFill>
              </a:defRPr>
            </a:lvl1pPr>
          </a:lstStyle>
          <a:p>
            <a:pPr>
              <a:defRPr/>
            </a:pPr>
            <a:fld id="{B736E7CB-87E6-4E2C-AC69-D57BFB5E382C}" type="datetimeFigureOut">
              <a:rPr lang="en-US" altLang="zh-CN"/>
              <a:t>12/21/2018</a:t>
            </a:fld>
            <a:endParaRPr lang="en-US" altLang="zh-CN"/>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smtClean="0">
                <a:solidFill>
                  <a:srgbClr val="898989"/>
                </a:solidFill>
              </a:defRPr>
            </a:lvl1pPr>
          </a:lstStyle>
          <a:p>
            <a:pPr>
              <a:defRPr/>
            </a:pPr>
            <a:fld id="{4109BE51-B3FC-43F9-9E18-68CFFDC93DB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485107"/>
            <a:ext cx="8534400" cy="762000"/>
          </a:xfrm>
        </p:spPr>
        <p:txBody>
          <a:bodyPr/>
          <a:lstStyle/>
          <a:p>
            <a:pPr eaLnBrk="1" hangingPunct="1"/>
            <a:r>
              <a:rPr lang="en-US" altLang="zh-CN" sz="4000" smtClean="0">
                <a:solidFill>
                  <a:srgbClr val="00B0F0"/>
                </a:solidFill>
                <a:latin typeface="Gulim" pitchFamily="34" charset="-127"/>
              </a:rPr>
              <a:t>     UML</a:t>
            </a:r>
            <a:r>
              <a:rPr lang="zh-CN" altLang="en-US" sz="4000" smtClean="0">
                <a:solidFill>
                  <a:srgbClr val="00B0F0"/>
                </a:solidFill>
                <a:latin typeface="Gulim" pitchFamily="34" charset="-127"/>
              </a:rPr>
              <a:t>基础</a:t>
            </a:r>
            <a:r>
              <a:rPr lang="en-US" altLang="zh-CN" sz="4000" smtClean="0">
                <a:solidFill>
                  <a:srgbClr val="00B0F0"/>
                </a:solidFill>
                <a:latin typeface="Gulim" pitchFamily="34" charset="-127"/>
              </a:rPr>
              <a:t>III</a:t>
            </a:r>
            <a:r>
              <a:rPr lang="zh-CN" altLang="en-US" sz="4000" smtClean="0">
                <a:solidFill>
                  <a:srgbClr val="00B0F0"/>
                </a:solidFill>
                <a:latin typeface="Gulim" pitchFamily="34" charset="-127"/>
              </a:rPr>
              <a:t>：</a:t>
            </a:r>
            <a:r>
              <a:rPr lang="en-US" altLang="zh-CN" sz="4000" smtClean="0">
                <a:solidFill>
                  <a:srgbClr val="00B0F0"/>
                </a:solidFill>
                <a:latin typeface="Gulim" pitchFamily="34" charset="-127"/>
              </a:rPr>
              <a:t/>
            </a:r>
            <a:br>
              <a:rPr lang="en-US" altLang="zh-CN" sz="4000" smtClean="0">
                <a:solidFill>
                  <a:srgbClr val="00B0F0"/>
                </a:solidFill>
                <a:latin typeface="Gulim" pitchFamily="34" charset="-127"/>
              </a:rPr>
            </a:br>
            <a:r>
              <a:rPr lang="zh-CN" altLang="en-US" sz="4000" smtClean="0">
                <a:solidFill>
                  <a:srgbClr val="00B0F0"/>
                </a:solidFill>
                <a:latin typeface="Gulim" pitchFamily="34" charset="-127"/>
              </a:rPr>
              <a:t>包图、对象</a:t>
            </a:r>
            <a:r>
              <a:rPr lang="zh-CN" altLang="en-US" sz="4000" smtClean="0">
                <a:solidFill>
                  <a:srgbClr val="00B0F0"/>
                </a:solidFill>
                <a:latin typeface="Gulim" pitchFamily="34" charset="-127"/>
              </a:rPr>
              <a:t>图、构件图</a:t>
            </a:r>
            <a:endParaRPr lang="en-US" altLang="zh-CN" sz="4000" smtClean="0">
              <a:latin typeface="Gulim" pitchFamily="34" charset="-127"/>
            </a:endParaRPr>
          </a:p>
        </p:txBody>
      </p:sp>
      <p:sp>
        <p:nvSpPr>
          <p:cNvPr id="3" name="Subtitle 2"/>
          <p:cNvSpPr>
            <a:spLocks noGrp="1"/>
          </p:cNvSpPr>
          <p:nvPr>
            <p:ph type="subTitle" idx="1"/>
          </p:nvPr>
        </p:nvSpPr>
        <p:spPr>
          <a:xfrm>
            <a:off x="4724400" y="4151192"/>
            <a:ext cx="5486400" cy="990600"/>
          </a:xfrm>
        </p:spPr>
        <p:txBody>
          <a:bodyPr/>
          <a:lstStyle/>
          <a:p>
            <a:pPr eaLnBrk="1" hangingPunct="1"/>
            <a:r>
              <a:rPr lang="en-US" altLang="zh-CN" sz="2000" smtClean="0">
                <a:solidFill>
                  <a:schemeClr val="tx1"/>
                </a:solidFill>
                <a:latin typeface="Gulim" pitchFamily="34" charset="-127"/>
              </a:rPr>
              <a:t>PRD2018-G07</a:t>
            </a:r>
          </a:p>
        </p:txBody>
      </p:sp>
      <p:grpSp>
        <p:nvGrpSpPr>
          <p:cNvPr id="12" name="Group 11"/>
          <p:cNvGrpSpPr>
            <a:grpSpLocks/>
          </p:cNvGrpSpPr>
          <p:nvPr/>
        </p:nvGrpSpPr>
        <p:grpSpPr bwMode="auto">
          <a:xfrm>
            <a:off x="2590800" y="2647950"/>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chemeClr val="tx1"/>
                </a:solidFill>
                <a:cs typeface="Arial" charset="0"/>
              </a:endParaRPr>
            </a:p>
          </p:txBody>
        </p:sp>
      </p:grpSp>
    </p:spTree>
    <p:extLst>
      <p:ext uri="{BB962C8B-B14F-4D97-AF65-F5344CB8AC3E}">
        <p14:creationId xmlns:p14="http://schemas.microsoft.com/office/powerpoint/2010/main" val="5109065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ircle(in)">
                                      <p:cBhvr>
                                        <p:cTn id="16"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3" name="TextBox 12"/>
          <p:cNvSpPr txBox="1">
            <a:spLocks noChangeArrowheads="1"/>
          </p:cNvSpPr>
          <p:nvPr/>
        </p:nvSpPr>
        <p:spPr bwMode="auto">
          <a:xfrm>
            <a:off x="1828800" y="1330765"/>
            <a:ext cx="629983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latinLnBrk="0" hangingPunct="1">
              <a:lnSpc>
                <a:spcPct val="150000"/>
              </a:lnSpc>
              <a:buClr>
                <a:srgbClr val="00B0F0"/>
              </a:buClr>
              <a:buFont typeface="Wingdings" panose="05000000000000000000" pitchFamily="2" charset="2"/>
              <a:buChar char="ü"/>
            </a:pPr>
            <a:r>
              <a:rPr lang="en-US" altLang="zh-CN" sz="2000">
                <a:latin typeface="+mn-ea"/>
              </a:rPr>
              <a:t>捕获实例和连接</a:t>
            </a:r>
            <a:r>
              <a:rPr lang="zh-CN" altLang="en-US" sz="2000">
                <a:latin typeface="+mn-ea"/>
              </a:rPr>
              <a:t>。</a:t>
            </a:r>
            <a:endParaRPr lang="en-US" altLang="zh-CN" sz="2000">
              <a:latin typeface="+mn-ea"/>
            </a:endParaRPr>
          </a:p>
          <a:p>
            <a:pPr eaLnBrk="1" latinLnBrk="0" hangingPunct="1">
              <a:lnSpc>
                <a:spcPct val="150000"/>
              </a:lnSpc>
              <a:buClr>
                <a:srgbClr val="00B0F0"/>
              </a:buClr>
              <a:buFont typeface="Wingdings" panose="05000000000000000000" pitchFamily="2" charset="2"/>
              <a:buChar char="ü"/>
            </a:pPr>
            <a:r>
              <a:rPr sz="2000">
                <a:latin typeface="+mn-ea"/>
              </a:rPr>
              <a:t>在分析和设计阶段创建。</a:t>
            </a:r>
          </a:p>
          <a:p>
            <a:pPr eaLnBrk="1" latinLnBrk="0" hangingPunct="1">
              <a:lnSpc>
                <a:spcPct val="150000"/>
              </a:lnSpc>
              <a:buClr>
                <a:srgbClr val="00B0F0"/>
              </a:buClr>
              <a:buFont typeface="Wingdings" panose="05000000000000000000" pitchFamily="2" charset="2"/>
              <a:buChar char="ü"/>
            </a:pPr>
            <a:r>
              <a:rPr lang="en-US" sz="2000">
                <a:latin typeface="+mn-ea"/>
              </a:rPr>
              <a:t>捕获交互的静态结构</a:t>
            </a:r>
            <a:r>
              <a:rPr lang="zh-CN" altLang="en-US" sz="2000">
                <a:latin typeface="+mn-ea"/>
              </a:rPr>
              <a:t>。</a:t>
            </a:r>
            <a:endParaRPr lang="en-US" sz="2000">
              <a:latin typeface="+mn-ea"/>
            </a:endParaRPr>
          </a:p>
          <a:p>
            <a:pPr eaLnBrk="1" latinLnBrk="0" hangingPunct="1">
              <a:lnSpc>
                <a:spcPct val="150000"/>
              </a:lnSpc>
              <a:buClr>
                <a:srgbClr val="00B0F0"/>
              </a:buClr>
              <a:buFont typeface="Wingdings" panose="05000000000000000000" pitchFamily="2" charset="2"/>
              <a:buChar char="ü"/>
            </a:pPr>
            <a:r>
              <a:rPr lang="en-US" sz="2000">
                <a:latin typeface="+mn-ea"/>
              </a:rPr>
              <a:t>举例说明数据（对象）的结构</a:t>
            </a:r>
            <a:r>
              <a:rPr lang="zh-CN" altLang="en-US" sz="2000">
                <a:latin typeface="+mn-ea"/>
              </a:rPr>
              <a:t>。</a:t>
            </a:r>
            <a:endParaRPr lang="en-US" sz="2000">
              <a:latin typeface="+mn-ea"/>
            </a:endParaRPr>
          </a:p>
          <a:p>
            <a:pPr eaLnBrk="1" latinLnBrk="0" hangingPunct="1">
              <a:lnSpc>
                <a:spcPct val="150000"/>
              </a:lnSpc>
              <a:buClr>
                <a:srgbClr val="00B0F0"/>
              </a:buClr>
              <a:buFont typeface="Wingdings" panose="05000000000000000000" pitchFamily="2" charset="2"/>
              <a:buChar char="ü"/>
            </a:pPr>
            <a:r>
              <a:rPr lang="en-US" sz="2000">
                <a:latin typeface="+mn-ea"/>
              </a:rPr>
              <a:t>详细描述瞬态图</a:t>
            </a:r>
            <a:r>
              <a:rPr lang="zh-CN" altLang="en-US" sz="2000">
                <a:latin typeface="+mn-ea"/>
              </a:rPr>
              <a:t>。</a:t>
            </a:r>
          </a:p>
          <a:p>
            <a:pPr eaLnBrk="1" latinLnBrk="0" hangingPunct="1">
              <a:lnSpc>
                <a:spcPct val="150000"/>
              </a:lnSpc>
              <a:buClr>
                <a:srgbClr val="00B0F0"/>
              </a:buClr>
              <a:buFont typeface="Wingdings" panose="05000000000000000000" pitchFamily="2" charset="2"/>
              <a:buChar char="ü"/>
            </a:pPr>
            <a:r>
              <a:rPr lang="zh-CN" altLang="en-US" sz="2000">
                <a:latin typeface="+mn-ea"/>
              </a:rPr>
              <a:t>供</a:t>
            </a:r>
            <a:r>
              <a:rPr lang="en-US" sz="2000">
                <a:latin typeface="+mn-ea"/>
              </a:rPr>
              <a:t>分析人员、设计人员和代码实现人员开发</a:t>
            </a:r>
            <a:r>
              <a:rPr lang="zh-CN" altLang="en-US" sz="2000">
                <a:latin typeface="+mn-ea"/>
              </a:rPr>
              <a:t>和使用。</a:t>
            </a:r>
            <a:r>
              <a:rPr lang="en-US" sz="2000" smtClean="0">
                <a:latin typeface="+mn-ea"/>
              </a:rPr>
              <a:t>[2]</a:t>
            </a:r>
            <a:endParaRPr lang="en-US" sz="2000">
              <a:latin typeface="+mn-ea"/>
            </a:endParaRPr>
          </a:p>
        </p:txBody>
      </p:sp>
      <p:sp>
        <p:nvSpPr>
          <p:cNvPr id="7" name="Title 1"/>
          <p:cNvSpPr txBox="1">
            <a:spLocks/>
          </p:cNvSpPr>
          <p:nvPr/>
        </p:nvSpPr>
        <p:spPr bwMode="auto">
          <a:xfrm>
            <a:off x="76200" y="66675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对象图在项目开发中的作用</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9277297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animEffect transition="in" filter="fade">
                                      <p:cBhvr>
                                        <p:cTn id="33" dur="500"/>
                                        <p:tgtEl>
                                          <p:spTgt spid="1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xEl>
                                              <p:pRg st="5" end="5"/>
                                            </p:txEl>
                                          </p:spTgt>
                                        </p:tgtEl>
                                        <p:attrNameLst>
                                          <p:attrName>style.visibility</p:attrName>
                                        </p:attrNameLst>
                                      </p:cBhvr>
                                      <p:to>
                                        <p:strVal val="visible"/>
                                      </p:to>
                                    </p:set>
                                    <p:animEffect transition="in" filter="fade">
                                      <p:cBhvr>
                                        <p:cTn id="38"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TextBox 12"/>
          <p:cNvSpPr txBox="1">
            <a:spLocks noChangeArrowheads="1"/>
          </p:cNvSpPr>
          <p:nvPr/>
        </p:nvSpPr>
        <p:spPr bwMode="auto">
          <a:xfrm>
            <a:off x="1413997" y="1418692"/>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1.</a:t>
            </a:r>
            <a:r>
              <a:rPr lang="zh-CN" altLang="en-US" sz="2400">
                <a:latin typeface="+mn-ea"/>
              </a:rPr>
              <a:t>类图创建</a:t>
            </a:r>
          </a:p>
        </p:txBody>
      </p:sp>
      <p:sp>
        <p:nvSpPr>
          <p:cNvPr id="11" name="TextBox 12"/>
          <p:cNvSpPr txBox="1">
            <a:spLocks noChangeArrowheads="1"/>
          </p:cNvSpPr>
          <p:nvPr/>
        </p:nvSpPr>
        <p:spPr bwMode="auto">
          <a:xfrm>
            <a:off x="4838700" y="1391350"/>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2</a:t>
            </a:r>
            <a:r>
              <a:rPr lang="zh-CN" altLang="en-US" sz="2400">
                <a:latin typeface="+mn-ea"/>
              </a:rPr>
              <a:t>、建立连接</a:t>
            </a:r>
          </a:p>
        </p:txBody>
      </p:sp>
      <p:pic>
        <p:nvPicPr>
          <p:cNvPr id="7" name="图片 6"/>
          <p:cNvPicPr>
            <a:picLocks noChangeAspect="1"/>
          </p:cNvPicPr>
          <p:nvPr/>
        </p:nvPicPr>
        <p:blipFill>
          <a:blip r:embed="rId2"/>
          <a:stretch>
            <a:fillRect/>
          </a:stretch>
        </p:blipFill>
        <p:spPr>
          <a:xfrm>
            <a:off x="1442350" y="2419349"/>
            <a:ext cx="1617480" cy="1222973"/>
          </a:xfrm>
          <a:prstGeom prst="rect">
            <a:avLst/>
          </a:prstGeom>
        </p:spPr>
      </p:pic>
      <p:pic>
        <p:nvPicPr>
          <p:cNvPr id="8" name="图片 7"/>
          <p:cNvPicPr>
            <a:picLocks noChangeAspect="1"/>
          </p:cNvPicPr>
          <p:nvPr/>
        </p:nvPicPr>
        <p:blipFill>
          <a:blip r:embed="rId3"/>
          <a:stretch>
            <a:fillRect/>
          </a:stretch>
        </p:blipFill>
        <p:spPr>
          <a:xfrm>
            <a:off x="3962400" y="2419350"/>
            <a:ext cx="4641903" cy="1187717"/>
          </a:xfrm>
          <a:prstGeom prst="rect">
            <a:avLst/>
          </a:prstGeom>
        </p:spPr>
      </p:pic>
      <p:sp>
        <p:nvSpPr>
          <p:cNvPr id="10" name="Title 1"/>
          <p:cNvSpPr txBox="1">
            <a:spLocks/>
          </p:cNvSpPr>
          <p:nvPr/>
        </p:nvSpPr>
        <p:spPr bwMode="auto">
          <a:xfrm>
            <a:off x="-884511" y="686834"/>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对象图创建步骤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1507300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TextBox 12"/>
          <p:cNvSpPr txBox="1">
            <a:spLocks noChangeArrowheads="1"/>
          </p:cNvSpPr>
          <p:nvPr/>
        </p:nvSpPr>
        <p:spPr bwMode="auto">
          <a:xfrm>
            <a:off x="1298176" y="1256914"/>
            <a:ext cx="29311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3</a:t>
            </a:r>
            <a:r>
              <a:rPr lang="zh-CN" altLang="en-US" sz="2400">
                <a:latin typeface="+mn-ea"/>
              </a:rPr>
              <a:t>、对象图界面查看</a:t>
            </a:r>
          </a:p>
        </p:txBody>
      </p:sp>
      <p:pic>
        <p:nvPicPr>
          <p:cNvPr id="10" name="图片 9" descr="UIUF0BIAW$~Z@309J6T7583"/>
          <p:cNvPicPr>
            <a:picLocks noChangeAspect="1"/>
          </p:cNvPicPr>
          <p:nvPr/>
        </p:nvPicPr>
        <p:blipFill>
          <a:blip r:embed="rId3"/>
          <a:stretch>
            <a:fillRect/>
          </a:stretch>
        </p:blipFill>
        <p:spPr>
          <a:xfrm>
            <a:off x="1645920" y="2092325"/>
            <a:ext cx="1724025" cy="2771775"/>
          </a:xfrm>
          <a:prstGeom prst="rect">
            <a:avLst/>
          </a:prstGeom>
        </p:spPr>
      </p:pic>
      <p:sp>
        <p:nvSpPr>
          <p:cNvPr id="11" name="TextBox 12"/>
          <p:cNvSpPr txBox="1">
            <a:spLocks noChangeArrowheads="1"/>
          </p:cNvSpPr>
          <p:nvPr/>
        </p:nvSpPr>
        <p:spPr bwMode="auto">
          <a:xfrm>
            <a:off x="5203825" y="1256914"/>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4</a:t>
            </a:r>
            <a:r>
              <a:rPr lang="zh-CN" altLang="en-US" sz="2400">
                <a:latin typeface="+mn-ea"/>
              </a:rPr>
              <a:t>、创建对象</a:t>
            </a:r>
          </a:p>
        </p:txBody>
      </p:sp>
      <p:pic>
        <p:nvPicPr>
          <p:cNvPr id="12" name="图片 11" descr="N$]49W7$$MJ(OMBB~HC{3MI"/>
          <p:cNvPicPr>
            <a:picLocks noChangeAspect="1"/>
          </p:cNvPicPr>
          <p:nvPr/>
        </p:nvPicPr>
        <p:blipFill>
          <a:blip r:embed="rId4"/>
          <a:srcRect l="17925" r="9533"/>
          <a:stretch>
            <a:fillRect/>
          </a:stretch>
        </p:blipFill>
        <p:spPr>
          <a:xfrm>
            <a:off x="4648200" y="2325939"/>
            <a:ext cx="3599316" cy="2084931"/>
          </a:xfrm>
          <a:prstGeom prst="rect">
            <a:avLst/>
          </a:prstGeom>
        </p:spPr>
      </p:pic>
      <p:sp>
        <p:nvSpPr>
          <p:cNvPr id="13" name="Title 1"/>
          <p:cNvSpPr txBox="1">
            <a:spLocks/>
          </p:cNvSpPr>
          <p:nvPr/>
        </p:nvSpPr>
        <p:spPr bwMode="auto">
          <a:xfrm>
            <a:off x="-884511" y="686834"/>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对象图创建步骤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6480280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 name="TextBox 12"/>
          <p:cNvSpPr txBox="1">
            <a:spLocks noChangeArrowheads="1"/>
          </p:cNvSpPr>
          <p:nvPr/>
        </p:nvSpPr>
        <p:spPr bwMode="auto">
          <a:xfrm>
            <a:off x="1066800" y="1219498"/>
            <a:ext cx="3282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5</a:t>
            </a:r>
            <a:r>
              <a:rPr lang="zh-CN" altLang="en-US" sz="2400">
                <a:latin typeface="+mn-ea"/>
              </a:rPr>
              <a:t>、选择刚刚创建的类</a:t>
            </a:r>
            <a:endParaRPr lang="en-US" altLang="zh-CN" sz="2400">
              <a:latin typeface="+mn-ea"/>
            </a:endParaRPr>
          </a:p>
        </p:txBody>
      </p:sp>
      <p:pic>
        <p:nvPicPr>
          <p:cNvPr id="8" name="图片 7" descr=")D%LAL{77S3{2BC8IV$M3BI"/>
          <p:cNvPicPr>
            <a:picLocks noChangeAspect="1"/>
          </p:cNvPicPr>
          <p:nvPr/>
        </p:nvPicPr>
        <p:blipFill>
          <a:blip r:embed="rId2"/>
          <a:stretch>
            <a:fillRect/>
          </a:stretch>
        </p:blipFill>
        <p:spPr>
          <a:xfrm>
            <a:off x="1197336" y="1928938"/>
            <a:ext cx="2923095" cy="2728787"/>
          </a:xfrm>
          <a:prstGeom prst="rect">
            <a:avLst/>
          </a:prstGeom>
        </p:spPr>
      </p:pic>
      <p:pic>
        <p:nvPicPr>
          <p:cNvPr id="9" name="图片 8" descr="3XVTM}RJBEBM4RJCU{}}R~I"/>
          <p:cNvPicPr>
            <a:picLocks noChangeAspect="1"/>
          </p:cNvPicPr>
          <p:nvPr/>
        </p:nvPicPr>
        <p:blipFill>
          <a:blip r:embed="rId3"/>
          <a:stretch>
            <a:fillRect/>
          </a:stretch>
        </p:blipFill>
        <p:spPr>
          <a:xfrm>
            <a:off x="5029200" y="2412738"/>
            <a:ext cx="3100705" cy="1507490"/>
          </a:xfrm>
          <a:prstGeom prst="rect">
            <a:avLst/>
          </a:prstGeom>
        </p:spPr>
      </p:pic>
      <p:sp>
        <p:nvSpPr>
          <p:cNvPr id="10" name="TextBox 12"/>
          <p:cNvSpPr txBox="1">
            <a:spLocks noChangeArrowheads="1"/>
          </p:cNvSpPr>
          <p:nvPr/>
        </p:nvSpPr>
        <p:spPr bwMode="auto">
          <a:xfrm>
            <a:off x="5272404" y="1169584"/>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6</a:t>
            </a:r>
            <a:r>
              <a:rPr lang="zh-CN" altLang="en-US" sz="2400">
                <a:latin typeface="+mn-ea"/>
              </a:rPr>
              <a:t>、空实例</a:t>
            </a:r>
            <a:endParaRPr lang="en-US" altLang="zh-CN" sz="2400">
              <a:latin typeface="+mn-ea"/>
            </a:endParaRPr>
          </a:p>
        </p:txBody>
      </p:sp>
      <p:sp>
        <p:nvSpPr>
          <p:cNvPr id="11" name="Title 1"/>
          <p:cNvSpPr txBox="1">
            <a:spLocks/>
          </p:cNvSpPr>
          <p:nvPr/>
        </p:nvSpPr>
        <p:spPr bwMode="auto">
          <a:xfrm>
            <a:off x="-884511" y="686834"/>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对象图创建步骤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3403941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TextBox 12"/>
          <p:cNvSpPr txBox="1">
            <a:spLocks noChangeArrowheads="1"/>
          </p:cNvSpPr>
          <p:nvPr/>
        </p:nvSpPr>
        <p:spPr bwMode="auto">
          <a:xfrm>
            <a:off x="1371600" y="1157519"/>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7</a:t>
            </a:r>
            <a:r>
              <a:rPr lang="zh-CN" altLang="en-US" sz="2400">
                <a:latin typeface="+mn-ea"/>
              </a:rPr>
              <a:t>、设置初值</a:t>
            </a:r>
          </a:p>
        </p:txBody>
      </p:sp>
      <p:pic>
        <p:nvPicPr>
          <p:cNvPr id="8" name="图片 7" descr="N[ESFEFDDC9]Q9U096M[)WN"/>
          <p:cNvPicPr>
            <a:picLocks noChangeAspect="1"/>
          </p:cNvPicPr>
          <p:nvPr/>
        </p:nvPicPr>
        <p:blipFill>
          <a:blip r:embed="rId2"/>
          <a:srcRect l="11940" r="7066"/>
          <a:stretch>
            <a:fillRect/>
          </a:stretch>
        </p:blipFill>
        <p:spPr>
          <a:xfrm>
            <a:off x="6019800" y="2169406"/>
            <a:ext cx="2639270" cy="1609016"/>
          </a:xfrm>
          <a:prstGeom prst="rect">
            <a:avLst/>
          </a:prstGeom>
        </p:spPr>
      </p:pic>
      <p:pic>
        <p:nvPicPr>
          <p:cNvPr id="9" name="图片 8" descr="BDY(@I02RV}FSV5QDQUEDOU"/>
          <p:cNvPicPr>
            <a:picLocks noChangeAspect="1"/>
          </p:cNvPicPr>
          <p:nvPr/>
        </p:nvPicPr>
        <p:blipFill>
          <a:blip r:embed="rId3"/>
          <a:srcRect r="5534"/>
          <a:stretch>
            <a:fillRect/>
          </a:stretch>
        </p:blipFill>
        <p:spPr>
          <a:xfrm>
            <a:off x="762000" y="2145926"/>
            <a:ext cx="4800422" cy="1745608"/>
          </a:xfrm>
          <a:prstGeom prst="rect">
            <a:avLst/>
          </a:prstGeom>
        </p:spPr>
      </p:pic>
      <p:sp>
        <p:nvSpPr>
          <p:cNvPr id="10" name="Title 1"/>
          <p:cNvSpPr txBox="1">
            <a:spLocks/>
          </p:cNvSpPr>
          <p:nvPr/>
        </p:nvSpPr>
        <p:spPr bwMode="auto">
          <a:xfrm>
            <a:off x="-884511" y="686834"/>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对象图创建步骤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5644623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TextBox 12"/>
          <p:cNvSpPr txBox="1">
            <a:spLocks noChangeArrowheads="1"/>
          </p:cNvSpPr>
          <p:nvPr/>
        </p:nvSpPr>
        <p:spPr bwMode="auto">
          <a:xfrm>
            <a:off x="1295400" y="1281930"/>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8</a:t>
            </a:r>
            <a:r>
              <a:rPr lang="zh-CN" altLang="en-US" sz="2400">
                <a:latin typeface="+mn-ea"/>
              </a:rPr>
              <a:t>、创建联系</a:t>
            </a:r>
          </a:p>
        </p:txBody>
      </p:sp>
      <p:pic>
        <p:nvPicPr>
          <p:cNvPr id="2" name="图片 1" descr="J7`QV57CW}J7SZKVNDW`9[O"/>
          <p:cNvPicPr>
            <a:picLocks noChangeAspect="1"/>
          </p:cNvPicPr>
          <p:nvPr/>
        </p:nvPicPr>
        <p:blipFill>
          <a:blip r:embed="rId2"/>
          <a:stretch>
            <a:fillRect/>
          </a:stretch>
        </p:blipFill>
        <p:spPr>
          <a:xfrm>
            <a:off x="1371600" y="2190750"/>
            <a:ext cx="6549355" cy="1861185"/>
          </a:xfrm>
          <a:prstGeom prst="rect">
            <a:avLst/>
          </a:prstGeom>
        </p:spPr>
      </p:pic>
      <p:sp>
        <p:nvSpPr>
          <p:cNvPr id="9" name="Title 1"/>
          <p:cNvSpPr txBox="1">
            <a:spLocks/>
          </p:cNvSpPr>
          <p:nvPr/>
        </p:nvSpPr>
        <p:spPr bwMode="auto">
          <a:xfrm>
            <a:off x="-884511" y="686834"/>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对象图创建步骤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3020925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TextBox 12"/>
          <p:cNvSpPr txBox="1">
            <a:spLocks noChangeArrowheads="1"/>
          </p:cNvSpPr>
          <p:nvPr/>
        </p:nvSpPr>
        <p:spPr bwMode="auto">
          <a:xfrm>
            <a:off x="1426527" y="1282215"/>
            <a:ext cx="2312035"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2400">
                <a:latin typeface="+mn-ea"/>
              </a:rPr>
              <a:t>9</a:t>
            </a:r>
            <a:r>
              <a:rPr lang="zh-CN" altLang="en-US" sz="2400">
                <a:latin typeface="+mn-ea"/>
              </a:rPr>
              <a:t>、优化</a:t>
            </a:r>
          </a:p>
        </p:txBody>
      </p:sp>
      <p:pic>
        <p:nvPicPr>
          <p:cNvPr id="2" name="图片 1" descr="RGAN4LV_K9LQEUP[(1T%}D4"/>
          <p:cNvPicPr>
            <a:picLocks noChangeAspect="1"/>
          </p:cNvPicPr>
          <p:nvPr/>
        </p:nvPicPr>
        <p:blipFill>
          <a:blip r:embed="rId3"/>
          <a:stretch>
            <a:fillRect/>
          </a:stretch>
        </p:blipFill>
        <p:spPr>
          <a:xfrm>
            <a:off x="3048000" y="1731281"/>
            <a:ext cx="4598104" cy="2873006"/>
          </a:xfrm>
          <a:prstGeom prst="rect">
            <a:avLst/>
          </a:prstGeom>
        </p:spPr>
      </p:pic>
      <p:sp>
        <p:nvSpPr>
          <p:cNvPr id="9" name="Title 1"/>
          <p:cNvSpPr txBox="1">
            <a:spLocks/>
          </p:cNvSpPr>
          <p:nvPr/>
        </p:nvSpPr>
        <p:spPr bwMode="auto">
          <a:xfrm>
            <a:off x="-884511" y="686834"/>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对象图创建步骤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2019253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3" name="TextBox 12"/>
          <p:cNvSpPr txBox="1">
            <a:spLocks noChangeArrowheads="1"/>
          </p:cNvSpPr>
          <p:nvPr/>
        </p:nvSpPr>
        <p:spPr bwMode="auto">
          <a:xfrm>
            <a:off x="1033780" y="1048385"/>
            <a:ext cx="62998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zh-CN" altLang="en-US" sz="1600">
                <a:latin typeface="+mn-ea"/>
              </a:rPr>
              <a:t>对象图和类图的区别（任答三点）？</a:t>
            </a:r>
          </a:p>
        </p:txBody>
      </p:sp>
      <p:graphicFrame>
        <p:nvGraphicFramePr>
          <p:cNvPr id="3" name="表格 2"/>
          <p:cNvGraphicFramePr/>
          <p:nvPr/>
        </p:nvGraphicFramePr>
        <p:xfrm>
          <a:off x="968375" y="1583055"/>
          <a:ext cx="7486650" cy="2895600"/>
        </p:xfrm>
        <a:graphic>
          <a:graphicData uri="http://schemas.openxmlformats.org/drawingml/2006/table">
            <a:tbl>
              <a:tblPr firstRow="1" bandRow="1">
                <a:tableStyleId>{5C22544A-7EE6-4342-B048-85BDC9FD1C3A}</a:tableStyleId>
              </a:tblPr>
              <a:tblGrid>
                <a:gridCol w="3930015">
                  <a:extLst>
                    <a:ext uri="{9D8B030D-6E8A-4147-A177-3AD203B41FA5}">
                      <a16:colId xmlns:a16="http://schemas.microsoft.com/office/drawing/2014/main" val="20000"/>
                    </a:ext>
                  </a:extLst>
                </a:gridCol>
                <a:gridCol w="3556635">
                  <a:extLst>
                    <a:ext uri="{9D8B030D-6E8A-4147-A177-3AD203B41FA5}">
                      <a16:colId xmlns:a16="http://schemas.microsoft.com/office/drawing/2014/main" val="20001"/>
                    </a:ext>
                  </a:extLst>
                </a:gridCol>
              </a:tblGrid>
              <a:tr h="381000">
                <a:tc>
                  <a:txBody>
                    <a:bodyPr/>
                    <a:lstStyle/>
                    <a:p>
                      <a:pPr>
                        <a:buNone/>
                      </a:pPr>
                      <a:r>
                        <a:rPr lang="zh-CN" altLang="en-US" sz="1200"/>
                        <a:t>类图</a:t>
                      </a:r>
                    </a:p>
                  </a:txBody>
                  <a:tcPr/>
                </a:tc>
                <a:tc>
                  <a:txBody>
                    <a:bodyPr/>
                    <a:lstStyle/>
                    <a:p>
                      <a:pPr>
                        <a:buNone/>
                      </a:pPr>
                      <a:r>
                        <a:rPr lang="zh-CN" altLang="en-US" sz="1200"/>
                        <a:t>对象图</a:t>
                      </a:r>
                    </a:p>
                  </a:txBody>
                  <a:tcPr/>
                </a:tc>
                <a:extLst>
                  <a:ext uri="{0D108BD9-81ED-4DB2-BD59-A6C34878D82A}">
                    <a16:rowId xmlns:a16="http://schemas.microsoft.com/office/drawing/2014/main" val="10000"/>
                  </a:ext>
                </a:extLst>
              </a:tr>
              <a:tr h="381000">
                <a:tc>
                  <a:txBody>
                    <a:bodyPr/>
                    <a:lstStyle/>
                    <a:p>
                      <a:pPr>
                        <a:buNone/>
                      </a:pPr>
                      <a:r>
                        <a:rPr lang="zh-CN" altLang="en-US" sz="1200"/>
                        <a:t>在类中包含三部分，分别是类名，类的属性和类的操作。</a:t>
                      </a:r>
                    </a:p>
                  </a:txBody>
                  <a:tcPr/>
                </a:tc>
                <a:tc>
                  <a:txBody>
                    <a:bodyPr/>
                    <a:lstStyle/>
                    <a:p>
                      <a:pPr>
                        <a:buNone/>
                      </a:pPr>
                      <a:r>
                        <a:rPr lang="zh-CN" altLang="en-US" sz="1200"/>
                        <a:t>对象包含两个部分：对象的名称和对象的属性</a:t>
                      </a:r>
                    </a:p>
                  </a:txBody>
                  <a:tcPr/>
                </a:tc>
                <a:extLst>
                  <a:ext uri="{0D108BD9-81ED-4DB2-BD59-A6C34878D82A}">
                    <a16:rowId xmlns:a16="http://schemas.microsoft.com/office/drawing/2014/main" val="10001"/>
                  </a:ext>
                </a:extLst>
              </a:tr>
              <a:tr h="381000">
                <a:tc>
                  <a:txBody>
                    <a:bodyPr/>
                    <a:lstStyle/>
                    <a:p>
                      <a:pPr>
                        <a:buNone/>
                      </a:pPr>
                      <a:r>
                        <a:rPr lang="zh-CN" altLang="en-US" sz="1200"/>
                        <a:t>类的名称栏只包含类名</a:t>
                      </a:r>
                    </a:p>
                  </a:txBody>
                  <a:tcPr/>
                </a:tc>
                <a:tc>
                  <a:txBody>
                    <a:bodyPr/>
                    <a:lstStyle/>
                    <a:p>
                      <a:pPr>
                        <a:buNone/>
                      </a:pPr>
                      <a:r>
                        <a:rPr lang="zh-CN" altLang="en-US" sz="1200"/>
                        <a:t>对象的名称栏包含</a:t>
                      </a:r>
                      <a:r>
                        <a:rPr lang="en-US" altLang="zh-CN" sz="1200"/>
                        <a:t>“</a:t>
                      </a:r>
                      <a:r>
                        <a:rPr lang="zh-CN" altLang="en-US" sz="1200"/>
                        <a:t>对象名：类名</a:t>
                      </a:r>
                      <a:r>
                        <a:rPr lang="en-US" altLang="zh-CN" sz="1200"/>
                        <a:t>”</a:t>
                      </a:r>
                    </a:p>
                  </a:txBody>
                  <a:tcPr/>
                </a:tc>
                <a:extLst>
                  <a:ext uri="{0D108BD9-81ED-4DB2-BD59-A6C34878D82A}">
                    <a16:rowId xmlns:a16="http://schemas.microsoft.com/office/drawing/2014/main" val="10002"/>
                  </a:ext>
                </a:extLst>
              </a:tr>
              <a:tr h="381000">
                <a:tc>
                  <a:txBody>
                    <a:bodyPr/>
                    <a:lstStyle/>
                    <a:p>
                      <a:pPr>
                        <a:buNone/>
                      </a:pPr>
                      <a:r>
                        <a:rPr lang="zh-CN" altLang="en-US" sz="1200"/>
                        <a:t>类的属性栏定义了所有属性的特征</a:t>
                      </a:r>
                    </a:p>
                  </a:txBody>
                  <a:tcPr/>
                </a:tc>
                <a:tc>
                  <a:txBody>
                    <a:bodyPr/>
                    <a:lstStyle/>
                    <a:p>
                      <a:pPr>
                        <a:buNone/>
                      </a:pPr>
                      <a:r>
                        <a:rPr lang="zh-CN" altLang="en-US" sz="1200"/>
                        <a:t>对象的属性栏定义了属性的当前值</a:t>
                      </a:r>
                    </a:p>
                  </a:txBody>
                  <a:tcPr/>
                </a:tc>
                <a:extLst>
                  <a:ext uri="{0D108BD9-81ED-4DB2-BD59-A6C34878D82A}">
                    <a16:rowId xmlns:a16="http://schemas.microsoft.com/office/drawing/2014/main" val="10003"/>
                  </a:ext>
                </a:extLst>
              </a:tr>
              <a:tr h="381000">
                <a:tc>
                  <a:txBody>
                    <a:bodyPr/>
                    <a:lstStyle/>
                    <a:p>
                      <a:pPr>
                        <a:buNone/>
                      </a:pPr>
                      <a:r>
                        <a:rPr lang="zh-CN" altLang="en-US" sz="1200"/>
                        <a:t>类中列出了操作</a:t>
                      </a:r>
                    </a:p>
                  </a:txBody>
                  <a:tcPr/>
                </a:tc>
                <a:tc>
                  <a:txBody>
                    <a:bodyPr/>
                    <a:lstStyle/>
                    <a:p>
                      <a:pPr>
                        <a:buNone/>
                      </a:pPr>
                      <a:r>
                        <a:rPr lang="zh-CN" altLang="en-US" sz="1200"/>
                        <a:t>对象图中不包含操作内容，因为对属于同一个类的对象，操作是相同的</a:t>
                      </a:r>
                    </a:p>
                  </a:txBody>
                  <a:tcPr/>
                </a:tc>
                <a:extLst>
                  <a:ext uri="{0D108BD9-81ED-4DB2-BD59-A6C34878D82A}">
                    <a16:rowId xmlns:a16="http://schemas.microsoft.com/office/drawing/2014/main" val="10004"/>
                  </a:ext>
                </a:extLst>
              </a:tr>
              <a:tr h="381000">
                <a:tc>
                  <a:txBody>
                    <a:bodyPr/>
                    <a:lstStyle/>
                    <a:p>
                      <a:pPr>
                        <a:buNone/>
                      </a:pPr>
                      <a:r>
                        <a:rPr lang="zh-CN" altLang="en-US" sz="1200"/>
                        <a:t>类中使用关联连接，关联使用名称，角色以及约束等特征定义</a:t>
                      </a:r>
                    </a:p>
                  </a:txBody>
                  <a:tcPr/>
                </a:tc>
                <a:tc>
                  <a:txBody>
                    <a:bodyPr/>
                    <a:lstStyle/>
                    <a:p>
                      <a:pPr>
                        <a:buNone/>
                      </a:pPr>
                      <a:r>
                        <a:rPr lang="zh-CN" altLang="en-US" sz="1200"/>
                        <a:t>对象使用链进行连接，链中包含名称，角色</a:t>
                      </a:r>
                    </a:p>
                  </a:txBody>
                  <a:tcPr/>
                </a:tc>
                <a:extLst>
                  <a:ext uri="{0D108BD9-81ED-4DB2-BD59-A6C34878D82A}">
                    <a16:rowId xmlns:a16="http://schemas.microsoft.com/office/drawing/2014/main" val="10005"/>
                  </a:ext>
                </a:extLst>
              </a:tr>
              <a:tr h="381000">
                <a:tc>
                  <a:txBody>
                    <a:bodyPr/>
                    <a:lstStyle/>
                    <a:p>
                      <a:pPr>
                        <a:buNone/>
                      </a:pPr>
                      <a:r>
                        <a:rPr lang="zh-CN" altLang="en-US" sz="1200"/>
                        <a:t>类代表的是对对象的分类所以必须说明可以参与关联的对象的数目</a:t>
                      </a:r>
                    </a:p>
                  </a:txBody>
                  <a:tcPr/>
                </a:tc>
                <a:tc>
                  <a:txBody>
                    <a:bodyPr/>
                    <a:lstStyle/>
                    <a:p>
                      <a:pPr>
                        <a:buNone/>
                      </a:pPr>
                      <a:r>
                        <a:rPr lang="zh-CN" altLang="en-US" sz="1200"/>
                        <a:t>对象代表的是单独的实体，所有的链都是一对一的，因此不涉及到多重性</a:t>
                      </a:r>
                    </a:p>
                  </a:txBody>
                  <a:tcPr/>
                </a:tc>
                <a:extLst>
                  <a:ext uri="{0D108BD9-81ED-4DB2-BD59-A6C34878D82A}">
                    <a16:rowId xmlns:a16="http://schemas.microsoft.com/office/drawing/2014/main" val="10006"/>
                  </a:ext>
                </a:extLst>
              </a:tr>
            </a:tbl>
          </a:graphicData>
        </a:graphic>
      </p:graphicFrame>
      <p:sp>
        <p:nvSpPr>
          <p:cNvPr id="7" name="Title 1"/>
          <p:cNvSpPr txBox="1">
            <a:spLocks/>
          </p:cNvSpPr>
          <p:nvPr/>
        </p:nvSpPr>
        <p:spPr bwMode="auto">
          <a:xfrm>
            <a:off x="-1828800" y="59309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问题</a:t>
            </a:r>
            <a:r>
              <a:rPr lang="en-US" altLang="zh-CN" sz="3600" b="1" smtClean="0">
                <a:solidFill>
                  <a:srgbClr val="00B0F0"/>
                </a:solidFill>
                <a:latin typeface="Gulim" pitchFamily="34" charset="-127"/>
              </a:rPr>
              <a:t>1</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3653405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style.rotation</p:attrName>
                                        </p:attrNameLst>
                                      </p:cBhvr>
                                      <p:tavLst>
                                        <p:tav tm="0">
                                          <p:val>
                                            <p:fltVal val="90"/>
                                          </p:val>
                                        </p:tav>
                                        <p:tav tm="100000">
                                          <p:val>
                                            <p:fltVal val="0"/>
                                          </p:val>
                                        </p:tav>
                                      </p:tavLst>
                                    </p:anim>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3" name="TextBox 12"/>
          <p:cNvSpPr txBox="1">
            <a:spLocks noChangeArrowheads="1"/>
          </p:cNvSpPr>
          <p:nvPr/>
        </p:nvSpPr>
        <p:spPr bwMode="auto">
          <a:xfrm>
            <a:off x="1033780" y="1048385"/>
            <a:ext cx="62998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zh-CN" altLang="en-US" sz="1600">
                <a:latin typeface="+mn-ea"/>
              </a:rPr>
              <a:t>对象图的用途（任答两条）？</a:t>
            </a:r>
          </a:p>
        </p:txBody>
      </p:sp>
      <p:sp>
        <p:nvSpPr>
          <p:cNvPr id="2" name="文本框 1"/>
          <p:cNvSpPr txBox="1"/>
          <p:nvPr/>
        </p:nvSpPr>
        <p:spPr>
          <a:xfrm>
            <a:off x="1099185" y="1738630"/>
            <a:ext cx="6234430" cy="2584450"/>
          </a:xfrm>
          <a:prstGeom prst="rect">
            <a:avLst/>
          </a:prstGeom>
          <a:noFill/>
        </p:spPr>
        <p:txBody>
          <a:bodyPr wrap="square" rtlCol="0" anchor="t">
            <a:spAutoFit/>
          </a:bodyPr>
          <a:lstStyle/>
          <a:p>
            <a:pPr marL="342900" indent="-342900" eaLnBrk="1" latinLnBrk="0" hangingPunct="1">
              <a:lnSpc>
                <a:spcPct val="150000"/>
              </a:lnSpc>
              <a:buClr>
                <a:srgbClr val="00B0F0"/>
              </a:buClr>
              <a:buFont typeface="+mj-lt"/>
              <a:buAutoNum type="arabicPeriod"/>
            </a:pPr>
            <a:r>
              <a:rPr lang="en-US" altLang="zh-CN">
                <a:latin typeface="+mn-ea"/>
                <a:sym typeface="+mn-ea"/>
              </a:rPr>
              <a:t>捕获实例和连接</a:t>
            </a:r>
            <a:r>
              <a:rPr lang="zh-CN" altLang="en-US">
                <a:latin typeface="+mn-ea"/>
                <a:sym typeface="+mn-ea"/>
              </a:rPr>
              <a:t>。</a:t>
            </a:r>
            <a:endParaRPr lang="en-US" altLang="zh-CN">
              <a:latin typeface="+mn-ea"/>
            </a:endParaRPr>
          </a:p>
          <a:p>
            <a:pPr marL="342900" indent="-342900" eaLnBrk="1" latinLnBrk="0" hangingPunct="1">
              <a:lnSpc>
                <a:spcPct val="150000"/>
              </a:lnSpc>
              <a:buClr>
                <a:srgbClr val="00B0F0"/>
              </a:buClr>
              <a:buFont typeface="+mj-lt"/>
              <a:buAutoNum type="arabicPeriod"/>
            </a:pPr>
            <a:r>
              <a:rPr>
                <a:latin typeface="+mn-ea"/>
                <a:sym typeface="+mn-ea"/>
              </a:rPr>
              <a:t>在分析和设计阶段创建。</a:t>
            </a:r>
            <a:endParaRPr>
              <a:latin typeface="+mn-ea"/>
            </a:endParaRPr>
          </a:p>
          <a:p>
            <a:pPr marL="342900" indent="-342900" eaLnBrk="1" latinLnBrk="0" hangingPunct="1">
              <a:lnSpc>
                <a:spcPct val="150000"/>
              </a:lnSpc>
              <a:buClr>
                <a:srgbClr val="00B0F0"/>
              </a:buClr>
              <a:buFont typeface="+mj-lt"/>
              <a:buAutoNum type="arabicPeriod"/>
            </a:pPr>
            <a:r>
              <a:rPr lang="en-US">
                <a:latin typeface="+mn-ea"/>
                <a:sym typeface="+mn-ea"/>
              </a:rPr>
              <a:t>捕获交互的静态结构</a:t>
            </a:r>
            <a:r>
              <a:rPr lang="zh-CN" altLang="en-US">
                <a:latin typeface="+mn-ea"/>
                <a:sym typeface="+mn-ea"/>
              </a:rPr>
              <a:t>。</a:t>
            </a:r>
            <a:endParaRPr lang="en-US">
              <a:latin typeface="+mn-ea"/>
            </a:endParaRPr>
          </a:p>
          <a:p>
            <a:pPr marL="342900" indent="-342900" eaLnBrk="1" latinLnBrk="0" hangingPunct="1">
              <a:lnSpc>
                <a:spcPct val="150000"/>
              </a:lnSpc>
              <a:buClr>
                <a:srgbClr val="00B0F0"/>
              </a:buClr>
              <a:buFont typeface="+mj-lt"/>
              <a:buAutoNum type="arabicPeriod"/>
            </a:pPr>
            <a:r>
              <a:rPr lang="en-US">
                <a:latin typeface="+mn-ea"/>
                <a:sym typeface="+mn-ea"/>
              </a:rPr>
              <a:t>举例说明数据（对象）的结构</a:t>
            </a:r>
            <a:r>
              <a:rPr lang="zh-CN" altLang="en-US">
                <a:latin typeface="+mn-ea"/>
                <a:sym typeface="+mn-ea"/>
              </a:rPr>
              <a:t>。</a:t>
            </a:r>
            <a:endParaRPr lang="en-US">
              <a:latin typeface="+mn-ea"/>
            </a:endParaRPr>
          </a:p>
          <a:p>
            <a:pPr marL="342900" indent="-342900" eaLnBrk="1" latinLnBrk="0" hangingPunct="1">
              <a:lnSpc>
                <a:spcPct val="150000"/>
              </a:lnSpc>
              <a:buClr>
                <a:srgbClr val="00B0F0"/>
              </a:buClr>
              <a:buFont typeface="+mj-lt"/>
              <a:buAutoNum type="arabicPeriod"/>
            </a:pPr>
            <a:r>
              <a:rPr lang="en-US">
                <a:latin typeface="+mn-ea"/>
                <a:sym typeface="+mn-ea"/>
              </a:rPr>
              <a:t>详细描述瞬态图</a:t>
            </a:r>
            <a:r>
              <a:rPr lang="zh-CN" altLang="en-US">
                <a:latin typeface="+mn-ea"/>
                <a:sym typeface="+mn-ea"/>
              </a:rPr>
              <a:t>。</a:t>
            </a:r>
            <a:endParaRPr lang="zh-CN" altLang="en-US">
              <a:latin typeface="+mn-ea"/>
            </a:endParaRPr>
          </a:p>
          <a:p>
            <a:pPr marL="342900" indent="-342900" eaLnBrk="1" latinLnBrk="0" hangingPunct="1">
              <a:lnSpc>
                <a:spcPct val="150000"/>
              </a:lnSpc>
              <a:buClr>
                <a:srgbClr val="00B0F0"/>
              </a:buClr>
              <a:buFont typeface="+mj-lt"/>
              <a:buAutoNum type="arabicPeriod"/>
            </a:pPr>
            <a:r>
              <a:rPr lang="zh-CN" altLang="en-US">
                <a:latin typeface="+mn-ea"/>
                <a:sym typeface="+mn-ea"/>
              </a:rPr>
              <a:t>供</a:t>
            </a:r>
            <a:r>
              <a:rPr lang="en-US">
                <a:latin typeface="+mn-ea"/>
                <a:sym typeface="+mn-ea"/>
              </a:rPr>
              <a:t>分析人员、设计人员和代码实现人员开发</a:t>
            </a:r>
            <a:r>
              <a:rPr lang="zh-CN" altLang="en-US">
                <a:latin typeface="+mn-ea"/>
                <a:sym typeface="+mn-ea"/>
              </a:rPr>
              <a:t>和使用。</a:t>
            </a:r>
            <a:endParaRPr lang="zh-CN" altLang="en-US"/>
          </a:p>
        </p:txBody>
      </p:sp>
      <p:sp>
        <p:nvSpPr>
          <p:cNvPr id="8" name="Title 1"/>
          <p:cNvSpPr txBox="1">
            <a:spLocks/>
          </p:cNvSpPr>
          <p:nvPr/>
        </p:nvSpPr>
        <p:spPr bwMode="auto">
          <a:xfrm>
            <a:off x="-1828800" y="59309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问题</a:t>
            </a:r>
            <a:r>
              <a:rPr lang="en-US" altLang="zh-CN" sz="3600" b="1">
                <a:solidFill>
                  <a:srgbClr val="00B0F0"/>
                </a:solidFill>
                <a:latin typeface="Gulim" pitchFamily="34" charset="-127"/>
              </a:rPr>
              <a:t>2</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8490840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1550"/>
            <a:ext cx="9144000" cy="3124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cs typeface="Arial" panose="020B0604020202020204" pitchFamily="34" charset="0"/>
            </a:endParaRPr>
          </a:p>
        </p:txBody>
      </p:sp>
      <p:sp>
        <p:nvSpPr>
          <p:cNvPr id="4" name="TextBox 3"/>
          <p:cNvSpPr txBox="1">
            <a:spLocks noChangeArrowheads="1"/>
          </p:cNvSpPr>
          <p:nvPr/>
        </p:nvSpPr>
        <p:spPr bwMode="auto">
          <a:xfrm>
            <a:off x="914400" y="1653540"/>
            <a:ext cx="73152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smtClean="0">
                <a:solidFill>
                  <a:schemeClr val="bg1"/>
                </a:solidFill>
                <a:latin typeface="Gulim" pitchFamily="34" charset="-127"/>
              </a:rPr>
              <a:t>构件</a:t>
            </a:r>
            <a:r>
              <a:rPr lang="zh-CN" altLang="en-US" sz="5400" smtClean="0">
                <a:solidFill>
                  <a:schemeClr val="bg1"/>
                </a:solidFill>
                <a:latin typeface="Gulim" pitchFamily="34" charset="-127"/>
              </a:rPr>
              <a:t>图</a:t>
            </a:r>
            <a:endParaRPr lang="en-US" altLang="zh-CN" sz="5400">
              <a:solidFill>
                <a:schemeClr val="bg1"/>
              </a:solidFill>
              <a:latin typeface="Gulim" pitchFamily="34" charset="-127"/>
            </a:endParaRPr>
          </a:p>
        </p:txBody>
      </p:sp>
      <p:grpSp>
        <p:nvGrpSpPr>
          <p:cNvPr id="5" name="Group 4"/>
          <p:cNvGrpSpPr/>
          <p:nvPr/>
        </p:nvGrpSpPr>
        <p:grpSpPr bwMode="auto">
          <a:xfrm>
            <a:off x="2324100" y="3167092"/>
            <a:ext cx="4495800" cy="80962"/>
            <a:chOff x="2362200" y="2119313"/>
            <a:chExt cx="4495800" cy="80962"/>
          </a:xfrm>
        </p:grpSpPr>
        <p:cxnSp>
          <p:nvCxnSpPr>
            <p:cNvPr id="6" name="Straight Connector 5"/>
            <p:cNvCxnSpPr/>
            <p:nvPr/>
          </p:nvCxnSpPr>
          <p:spPr>
            <a:xfrm>
              <a:off x="2362200" y="2160588"/>
              <a:ext cx="4495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cs typeface="Arial" panose="020B0604020202020204" pitchFamily="34" charset="0"/>
              </a:endParaRPr>
            </a:p>
          </p:txBody>
        </p:sp>
      </p:grpSp>
      <p:sp>
        <p:nvSpPr>
          <p:cNvPr id="8"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Tree>
    <p:extLst>
      <p:ext uri="{BB962C8B-B14F-4D97-AF65-F5344CB8AC3E}">
        <p14:creationId xmlns:p14="http://schemas.microsoft.com/office/powerpoint/2010/main" val="41869202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876150"/>
            <a:ext cx="6781800" cy="381000"/>
          </a:xfrm>
        </p:spPr>
        <p:txBody>
          <a:bodyPr anchor="b"/>
          <a:lstStyle/>
          <a:p>
            <a:pPr eaLnBrk="1" hangingPunct="1"/>
            <a:r>
              <a:rPr lang="zh-CN" altLang="en-US" sz="3600" smtClean="0">
                <a:solidFill>
                  <a:srgbClr val="00B0F0"/>
                </a:solidFill>
                <a:latin typeface="Gulim" pitchFamily="34" charset="-127"/>
              </a:rPr>
              <a:t>目录</a:t>
            </a:r>
            <a:endParaRPr lang="en-US" altLang="zh-CN" sz="3600" smtClean="0">
              <a:solidFill>
                <a:srgbClr val="00B0F0"/>
              </a:solidFill>
              <a:latin typeface="Gulim" pitchFamily="34" charset="-127"/>
            </a:endParaRPr>
          </a:p>
        </p:txBody>
      </p:sp>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55" name="Freeform 54"/>
          <p:cNvSpPr/>
          <p:nvPr/>
        </p:nvSpPr>
        <p:spPr bwMode="auto">
          <a:xfrm>
            <a:off x="1371600" y="1581150"/>
            <a:ext cx="1408113" cy="1408113"/>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endParaRPr lang="en-US" sz="3700"/>
          </a:p>
        </p:txBody>
      </p:sp>
      <p:sp>
        <p:nvSpPr>
          <p:cNvPr id="56" name="Freeform 55"/>
          <p:cNvSpPr/>
          <p:nvPr/>
        </p:nvSpPr>
        <p:spPr bwMode="auto">
          <a:xfrm>
            <a:off x="3826554" y="1549001"/>
            <a:ext cx="1408112" cy="1408113"/>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102082"/>
              <a:satOff val="-1464"/>
              <a:lumOff val="8538"/>
              <a:alphaOff val="0"/>
            </a:schemeClr>
          </a:fillRef>
          <a:effectRef idx="0">
            <a:schemeClr val="accent1">
              <a:shade val="80000"/>
              <a:alpha val="50000"/>
              <a:hueOff val="102082"/>
              <a:satOff val="-1464"/>
              <a:lumOff val="8538"/>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endParaRPr lang="en-US" sz="3700"/>
          </a:p>
        </p:txBody>
      </p:sp>
      <p:sp>
        <p:nvSpPr>
          <p:cNvPr id="57" name="Freeform 56"/>
          <p:cNvSpPr/>
          <p:nvPr/>
        </p:nvSpPr>
        <p:spPr bwMode="auto">
          <a:xfrm>
            <a:off x="6324597" y="1569393"/>
            <a:ext cx="1408113" cy="1408113"/>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204164"/>
              <a:satOff val="-2928"/>
              <a:lumOff val="17077"/>
              <a:alphaOff val="0"/>
            </a:schemeClr>
          </a:fillRef>
          <a:effectRef idx="0">
            <a:schemeClr val="accent1">
              <a:shade val="80000"/>
              <a:alpha val="50000"/>
              <a:hueOff val="204164"/>
              <a:satOff val="-2928"/>
              <a:lumOff val="17077"/>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endParaRPr lang="en-US" sz="3700"/>
          </a:p>
        </p:txBody>
      </p:sp>
      <p:grpSp>
        <p:nvGrpSpPr>
          <p:cNvPr id="64" name="Group 63"/>
          <p:cNvGrpSpPr>
            <a:grpSpLocks/>
          </p:cNvGrpSpPr>
          <p:nvPr/>
        </p:nvGrpSpPr>
        <p:grpSpPr bwMode="auto">
          <a:xfrm>
            <a:off x="1371600" y="3268547"/>
            <a:ext cx="1639887" cy="624956"/>
            <a:chOff x="1752600" y="3109912"/>
            <a:chExt cx="1828800" cy="624690"/>
          </a:xfrm>
        </p:grpSpPr>
        <p:sp>
          <p:nvSpPr>
            <p:cNvPr id="18455" name="TextBox 64"/>
            <p:cNvSpPr txBox="1">
              <a:spLocks noChangeArrowheads="1"/>
            </p:cNvSpPr>
            <p:nvPr/>
          </p:nvSpPr>
          <p:spPr bwMode="auto">
            <a:xfrm>
              <a:off x="1752600" y="3109912"/>
              <a:ext cx="182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a:latin typeface="Gulim" pitchFamily="34" charset="-127"/>
                </a:rPr>
                <a:t>对象图</a:t>
              </a:r>
              <a:endParaRPr lang="en-US" altLang="zh-CN" sz="2000">
                <a:latin typeface="Gulim" pitchFamily="34" charset="-127"/>
              </a:endParaRPr>
            </a:p>
          </p:txBody>
        </p:sp>
        <p:sp>
          <p:nvSpPr>
            <p:cNvPr id="18456" name="TextBox 65"/>
            <p:cNvSpPr txBox="1">
              <a:spLocks noChangeArrowheads="1"/>
            </p:cNvSpPr>
            <p:nvPr/>
          </p:nvSpPr>
          <p:spPr bwMode="auto">
            <a:xfrm>
              <a:off x="1752600" y="3457679"/>
              <a:ext cx="1828800" cy="27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1200" b="1" smtClean="0">
                  <a:solidFill>
                    <a:srgbClr val="00B0F0"/>
                  </a:solidFill>
                </a:rPr>
                <a:t>Class Diagram</a:t>
              </a:r>
              <a:endParaRPr lang="en-US" altLang="zh-CN" sz="1200" b="1">
                <a:solidFill>
                  <a:srgbClr val="00B0F0"/>
                </a:solidFill>
              </a:endParaRPr>
            </a:p>
          </p:txBody>
        </p:sp>
      </p:grpSp>
      <p:grpSp>
        <p:nvGrpSpPr>
          <p:cNvPr id="68" name="Group 67"/>
          <p:cNvGrpSpPr>
            <a:grpSpLocks/>
          </p:cNvGrpSpPr>
          <p:nvPr/>
        </p:nvGrpSpPr>
        <p:grpSpPr bwMode="auto">
          <a:xfrm>
            <a:off x="3779884" y="3303914"/>
            <a:ext cx="1639887" cy="625096"/>
            <a:chOff x="1752599" y="3082742"/>
            <a:chExt cx="1828800" cy="624829"/>
          </a:xfrm>
        </p:grpSpPr>
        <p:sp>
          <p:nvSpPr>
            <p:cNvPr id="18452" name="TextBox 68"/>
            <p:cNvSpPr txBox="1">
              <a:spLocks noChangeArrowheads="1"/>
            </p:cNvSpPr>
            <p:nvPr/>
          </p:nvSpPr>
          <p:spPr bwMode="auto">
            <a:xfrm>
              <a:off x="1752599" y="3082742"/>
              <a:ext cx="1828800" cy="39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a:latin typeface="Gulim" pitchFamily="34" charset="-127"/>
                </a:rPr>
                <a:t>构件图</a:t>
              </a:r>
              <a:endParaRPr lang="en-US" altLang="zh-CN" sz="2000">
                <a:latin typeface="Gulim" pitchFamily="34" charset="-127"/>
              </a:endParaRPr>
            </a:p>
          </p:txBody>
        </p:sp>
        <p:sp>
          <p:nvSpPr>
            <p:cNvPr id="18453" name="TextBox 69"/>
            <p:cNvSpPr txBox="1">
              <a:spLocks noChangeArrowheads="1"/>
            </p:cNvSpPr>
            <p:nvPr/>
          </p:nvSpPr>
          <p:spPr bwMode="auto">
            <a:xfrm>
              <a:off x="1752599" y="3430648"/>
              <a:ext cx="1828800" cy="27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1200" b="1" smtClean="0">
                  <a:solidFill>
                    <a:srgbClr val="00B0F0"/>
                  </a:solidFill>
                </a:rPr>
                <a:t>Component </a:t>
              </a:r>
              <a:r>
                <a:rPr lang="en-US" altLang="zh-CN" sz="1200" b="1">
                  <a:solidFill>
                    <a:srgbClr val="00B0F0"/>
                  </a:solidFill>
                </a:rPr>
                <a:t>Diagram</a:t>
              </a:r>
            </a:p>
          </p:txBody>
        </p:sp>
      </p:grpSp>
      <p:grpSp>
        <p:nvGrpSpPr>
          <p:cNvPr id="72" name="Group 71"/>
          <p:cNvGrpSpPr>
            <a:grpSpLocks/>
          </p:cNvGrpSpPr>
          <p:nvPr/>
        </p:nvGrpSpPr>
        <p:grpSpPr bwMode="auto">
          <a:xfrm>
            <a:off x="6208712" y="3299099"/>
            <a:ext cx="1639888" cy="584818"/>
            <a:chOff x="1752599" y="3109909"/>
            <a:chExt cx="1828801" cy="584569"/>
          </a:xfrm>
        </p:grpSpPr>
        <p:sp>
          <p:nvSpPr>
            <p:cNvPr id="18449" name="TextBox 72"/>
            <p:cNvSpPr txBox="1">
              <a:spLocks noChangeArrowheads="1"/>
            </p:cNvSpPr>
            <p:nvPr/>
          </p:nvSpPr>
          <p:spPr bwMode="auto">
            <a:xfrm>
              <a:off x="1752599" y="3109909"/>
              <a:ext cx="182880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a:latin typeface="Gulim" pitchFamily="34" charset="-127"/>
                </a:rPr>
                <a:t>包图</a:t>
              </a:r>
              <a:endParaRPr lang="en-US" altLang="zh-CN" sz="2000">
                <a:latin typeface="Gulim" pitchFamily="34" charset="-127"/>
              </a:endParaRPr>
            </a:p>
          </p:txBody>
        </p:sp>
        <p:sp>
          <p:nvSpPr>
            <p:cNvPr id="18450" name="TextBox 73"/>
            <p:cNvSpPr txBox="1">
              <a:spLocks noChangeArrowheads="1"/>
            </p:cNvSpPr>
            <p:nvPr/>
          </p:nvSpPr>
          <p:spPr bwMode="auto">
            <a:xfrm>
              <a:off x="1752600" y="3417555"/>
              <a:ext cx="1828800" cy="27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1200" b="1" smtClean="0">
                  <a:solidFill>
                    <a:srgbClr val="00B0F0"/>
                  </a:solidFill>
                </a:rPr>
                <a:t>Packet Diagram</a:t>
              </a:r>
              <a:endParaRPr lang="en-US" altLang="zh-CN" sz="1200" b="1">
                <a:solidFill>
                  <a:srgbClr val="00B0F0"/>
                </a:solidFill>
              </a:endParaRPr>
            </a:p>
          </p:txBody>
        </p:sp>
      </p:grpSp>
      <p:sp>
        <p:nvSpPr>
          <p:cNvPr id="3" name="文本框 2"/>
          <p:cNvSpPr txBox="1"/>
          <p:nvPr/>
        </p:nvSpPr>
        <p:spPr>
          <a:xfrm>
            <a:off x="1853480" y="1901214"/>
            <a:ext cx="444352" cy="707886"/>
          </a:xfrm>
          <a:prstGeom prst="rect">
            <a:avLst/>
          </a:prstGeom>
          <a:noFill/>
        </p:spPr>
        <p:txBody>
          <a:bodyPr wrap="none" rtlCol="0">
            <a:spAutoFit/>
          </a:bodyPr>
          <a:lstStyle/>
          <a:p>
            <a:r>
              <a:rPr lang="en-US" altLang="zh-CN" sz="4000" smtClean="0">
                <a:solidFill>
                  <a:schemeClr val="bg1"/>
                </a:solidFill>
              </a:rPr>
              <a:t>1</a:t>
            </a:r>
            <a:endParaRPr lang="zh-CN" altLang="en-US" sz="4000">
              <a:solidFill>
                <a:schemeClr val="bg1"/>
              </a:solidFill>
            </a:endParaRPr>
          </a:p>
        </p:txBody>
      </p:sp>
      <p:sp>
        <p:nvSpPr>
          <p:cNvPr id="24" name="文本框 23"/>
          <p:cNvSpPr txBox="1"/>
          <p:nvPr/>
        </p:nvSpPr>
        <p:spPr>
          <a:xfrm>
            <a:off x="6806477" y="1899114"/>
            <a:ext cx="444352" cy="707886"/>
          </a:xfrm>
          <a:prstGeom prst="rect">
            <a:avLst/>
          </a:prstGeom>
          <a:noFill/>
        </p:spPr>
        <p:txBody>
          <a:bodyPr wrap="none" rtlCol="0">
            <a:spAutoFit/>
          </a:bodyPr>
          <a:lstStyle/>
          <a:p>
            <a:r>
              <a:rPr lang="en-US" altLang="zh-CN" sz="4000">
                <a:solidFill>
                  <a:schemeClr val="bg1"/>
                </a:solidFill>
              </a:rPr>
              <a:t>3</a:t>
            </a:r>
            <a:endParaRPr lang="zh-CN" altLang="en-US" sz="4000">
              <a:solidFill>
                <a:schemeClr val="bg1"/>
              </a:solidFill>
            </a:endParaRPr>
          </a:p>
        </p:txBody>
      </p:sp>
      <p:sp>
        <p:nvSpPr>
          <p:cNvPr id="25" name="文本框 24"/>
          <p:cNvSpPr txBox="1"/>
          <p:nvPr/>
        </p:nvSpPr>
        <p:spPr>
          <a:xfrm>
            <a:off x="4292192" y="1881090"/>
            <a:ext cx="444352" cy="707886"/>
          </a:xfrm>
          <a:prstGeom prst="rect">
            <a:avLst/>
          </a:prstGeom>
          <a:noFill/>
        </p:spPr>
        <p:txBody>
          <a:bodyPr wrap="none" rtlCol="0">
            <a:spAutoFit/>
          </a:bodyPr>
          <a:lstStyle/>
          <a:p>
            <a:r>
              <a:rPr lang="en-US" altLang="zh-CN" sz="4000" smtClean="0">
                <a:solidFill>
                  <a:schemeClr val="bg1"/>
                </a:solidFill>
              </a:rPr>
              <a:t>2</a:t>
            </a:r>
            <a:endParaRPr lang="zh-CN" altLang="en-US" sz="4000">
              <a:solidFill>
                <a:schemeClr val="bg1"/>
              </a:solidFill>
            </a:endParaRPr>
          </a:p>
        </p:txBody>
      </p:sp>
    </p:spTree>
    <p:extLst>
      <p:ext uri="{BB962C8B-B14F-4D97-AF65-F5344CB8AC3E}">
        <p14:creationId xmlns:p14="http://schemas.microsoft.com/office/powerpoint/2010/main" val="7906086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up)">
                                      <p:cBhvr>
                                        <p:cTn id="12" dur="500"/>
                                        <p:tgtEl>
                                          <p:spTgt spid="64"/>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up)">
                                      <p:cBhvr>
                                        <p:cTn id="16" dur="500"/>
                                        <p:tgtEl>
                                          <p:spTgt spid="68"/>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up)">
                                      <p:cBhvr>
                                        <p:cTn id="2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00" name="文本框 99"/>
          <p:cNvSpPr txBox="1"/>
          <p:nvPr/>
        </p:nvSpPr>
        <p:spPr>
          <a:xfrm>
            <a:off x="1143000" y="1959078"/>
            <a:ext cx="6781800" cy="1785104"/>
          </a:xfrm>
          <a:prstGeom prst="rect">
            <a:avLst/>
          </a:prstGeom>
          <a:noFill/>
          <a:ln w="9525">
            <a:noFill/>
          </a:ln>
        </p:spPr>
        <p:txBody>
          <a:bodyPr wrap="square">
            <a:spAutoFit/>
          </a:bodyPr>
          <a:lstStyle/>
          <a:p>
            <a:pPr lvl="1"/>
            <a:r>
              <a:rPr lang="zh-CN" altLang="en-US" sz="1600" smtClean="0">
                <a:latin typeface="Microsoft YaHei" charset="-122"/>
                <a:ea typeface="Microsoft YaHei" charset="-122"/>
                <a:cs typeface="Microsoft YaHei" charset="-122"/>
              </a:rPr>
              <a:t>           </a:t>
            </a:r>
            <a:r>
              <a:rPr lang="zh-CN" altLang="en-US" sz="2400" smtClean="0">
                <a:latin typeface="Microsoft YaHei" charset="-122"/>
                <a:ea typeface="Microsoft YaHei" charset="-122"/>
                <a:cs typeface="Microsoft YaHei" charset="-122"/>
              </a:rPr>
              <a:t>构件图（也叫组件图）</a:t>
            </a:r>
            <a:r>
              <a:rPr lang="zh-CN" altLang="en-US" sz="2400" smtClean="0">
                <a:latin typeface="微软雅黑" panose="020B0503020204020204" pitchFamily="34" charset="-122"/>
                <a:sym typeface="Arial" panose="020B0604020202020204" pitchFamily="34" charset="0"/>
              </a:rPr>
              <a:t>描述</a:t>
            </a:r>
            <a:r>
              <a:rPr lang="zh-CN" altLang="en-US" sz="2400">
                <a:latin typeface="微软雅黑" panose="020B0503020204020204" pitchFamily="34" charset="-122"/>
                <a:sym typeface="Arial" panose="020B0604020202020204" pitchFamily="34" charset="0"/>
              </a:rPr>
              <a:t>了软件的各种构件和它们之间的</a:t>
            </a:r>
            <a:r>
              <a:rPr lang="zh-CN" altLang="en-US" sz="2400" b="1">
                <a:latin typeface="微软雅黑" panose="020B0503020204020204" pitchFamily="34" charset="-122"/>
                <a:sym typeface="Arial" panose="020B0604020202020204" pitchFamily="34" charset="0"/>
              </a:rPr>
              <a:t>依赖</a:t>
            </a:r>
            <a:r>
              <a:rPr lang="zh-CN" altLang="en-US" sz="2400" b="1">
                <a:latin typeface="微软雅黑" panose="020B0503020204020204" pitchFamily="34" charset="-122"/>
                <a:sym typeface="Arial" panose="020B0604020202020204" pitchFamily="34" charset="0"/>
              </a:rPr>
              <a:t>关系</a:t>
            </a:r>
            <a:r>
              <a:rPr lang="zh-CN" altLang="en-US" sz="2400" smtClean="0">
                <a:latin typeface="微软雅黑" panose="020B0503020204020204" pitchFamily="34" charset="-122"/>
                <a:sym typeface="Arial" panose="020B0604020202020204" pitchFamily="34" charset="0"/>
              </a:rPr>
              <a:t>。例如，可执行文件和源文件之间的依赖关系，所设计的系统中的构件之间的关系构成了构件图。</a:t>
            </a:r>
            <a:r>
              <a:rPr lang="en-US" altLang="zh-CN" sz="2400">
                <a:latin typeface="+mn-ea"/>
                <a:sym typeface="+mn-ea"/>
              </a:rPr>
              <a:t> </a:t>
            </a:r>
            <a:r>
              <a:rPr lang="en-US" altLang="zh-CN" sz="2400" smtClean="0">
                <a:latin typeface="+mn-ea"/>
                <a:sym typeface="+mn-ea"/>
              </a:rPr>
              <a:t>[3]</a:t>
            </a:r>
            <a:endParaRPr lang="zh-CN" altLang="en-US" sz="2400">
              <a:latin typeface="Microsoft YaHei" charset="-122"/>
              <a:ea typeface="Microsoft YaHei" charset="-122"/>
              <a:cs typeface="Microsoft YaHei" charset="-122"/>
            </a:endParaRPr>
          </a:p>
          <a:p>
            <a:endParaRPr lang="zh-CN" altLang="en-US" sz="1400">
              <a:latin typeface="Microsoft YaHei" charset="-122"/>
              <a:ea typeface="Microsoft YaHei" charset="-122"/>
              <a:cs typeface="Microsoft YaHei" charset="-122"/>
            </a:endParaRPr>
          </a:p>
        </p:txBody>
      </p:sp>
      <p:sp>
        <p:nvSpPr>
          <p:cNvPr id="8" name="Title 1"/>
          <p:cNvSpPr txBox="1">
            <a:spLocks/>
          </p:cNvSpPr>
          <p:nvPr/>
        </p:nvSpPr>
        <p:spPr bwMode="auto">
          <a:xfrm>
            <a:off x="-1066800" y="732982"/>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什么是构件图</a:t>
            </a:r>
            <a:endParaRPr lang="zh-CN" altLang="en-US" sz="3600" b="1" smtClean="0">
              <a:solidFill>
                <a:srgbClr val="00B0F0"/>
              </a:solidFill>
              <a:latin typeface="Gulim" pitchFamily="34" charset="-127"/>
            </a:endParaRPr>
          </a:p>
        </p:txBody>
      </p:sp>
      <p:sp>
        <p:nvSpPr>
          <p:cNvPr id="4" name="Rectangle 2"/>
          <p:cNvSpPr>
            <a:spLocks noChangeArrowheads="1"/>
          </p:cNvSpPr>
          <p:nvPr/>
        </p:nvSpPr>
        <p:spPr bwMode="auto">
          <a:xfrm>
            <a:off x="0" y="-138499"/>
            <a:ext cx="32060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2460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wheel(1)">
                                      <p:cBhvr>
                                        <p:cTn id="13"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824230" y="4543425"/>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00" name="文本框 99"/>
          <p:cNvSpPr txBox="1"/>
          <p:nvPr/>
        </p:nvSpPr>
        <p:spPr>
          <a:xfrm>
            <a:off x="1524000" y="1311771"/>
            <a:ext cx="6705600" cy="3231654"/>
          </a:xfrm>
          <a:prstGeom prst="rect">
            <a:avLst/>
          </a:prstGeom>
          <a:noFill/>
          <a:ln w="9525">
            <a:noFill/>
          </a:ln>
        </p:spPr>
        <p:txBody>
          <a:bodyPr wrap="square">
            <a:spAutoFit/>
          </a:bodyPr>
          <a:lstStyle/>
          <a:p>
            <a:r>
              <a:rPr lang="en-US" altLang="zh-CN" sz="2400" smtClean="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1</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不同的项目的开发小组</a:t>
            </a:r>
            <a:r>
              <a:rPr lang="zh-CN" altLang="en-US" sz="2000" smtClean="0">
                <a:latin typeface="Microsoft YaHei" charset="-122"/>
                <a:ea typeface="Microsoft YaHei" charset="-122"/>
                <a:cs typeface="Microsoft YaHei" charset="-122"/>
              </a:rPr>
              <a:t>：</a:t>
            </a:r>
            <a:endParaRPr lang="en-US" altLang="zh-CN" sz="2000" smtClean="0">
              <a:latin typeface="Microsoft YaHei" charset="-122"/>
              <a:ea typeface="Microsoft YaHei" charset="-122"/>
              <a:cs typeface="Microsoft YaHei" charset="-122"/>
            </a:endParaRPr>
          </a:p>
          <a:p>
            <a:r>
              <a:rPr lang="en-US" altLang="zh-CN" sz="200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是</a:t>
            </a:r>
            <a:r>
              <a:rPr lang="zh-CN" altLang="en-US" sz="2000" smtClean="0">
                <a:latin typeface="Microsoft YaHei" charset="-122"/>
                <a:ea typeface="Microsoft YaHei" charset="-122"/>
                <a:cs typeface="Microsoft YaHei" charset="-122"/>
              </a:rPr>
              <a:t>有用的交流工具。</a:t>
            </a:r>
            <a:endParaRPr lang="en-US" altLang="zh-CN" sz="2000" smtClean="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2</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项目的所有相关人员</a:t>
            </a:r>
            <a:r>
              <a:rPr lang="zh-CN" altLang="en-US" sz="2000" smtClean="0">
                <a:latin typeface="Microsoft YaHei" charset="-122"/>
                <a:ea typeface="Microsoft YaHei" charset="-122"/>
                <a:cs typeface="Microsoft YaHei" charset="-122"/>
              </a:rPr>
              <a:t>：</a:t>
            </a:r>
            <a:endParaRPr lang="en-US" altLang="zh-CN" sz="200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展示</a:t>
            </a:r>
            <a:r>
              <a:rPr lang="zh-CN" altLang="en-US" sz="2000">
                <a:latin typeface="Microsoft YaHei" charset="-122"/>
                <a:ea typeface="Microsoft YaHei" charset="-122"/>
                <a:cs typeface="Microsoft YaHei" charset="-122"/>
              </a:rPr>
              <a:t>了对将要被建立的整个系统的早期</a:t>
            </a:r>
            <a:r>
              <a:rPr lang="zh-CN" altLang="en-US" sz="2000" smtClean="0">
                <a:latin typeface="Microsoft YaHei" charset="-122"/>
                <a:ea typeface="Microsoft YaHei" charset="-122"/>
                <a:cs typeface="Microsoft YaHei" charset="-122"/>
              </a:rPr>
              <a:t>理解。</a:t>
            </a:r>
            <a:endParaRPr lang="en-US" altLang="zh-CN" sz="2000" smtClean="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3</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开发者</a:t>
            </a:r>
            <a:r>
              <a:rPr lang="zh-CN" altLang="en-US" sz="2000" smtClean="0">
                <a:latin typeface="Microsoft YaHei" charset="-122"/>
                <a:ea typeface="Microsoft YaHei" charset="-122"/>
                <a:cs typeface="Microsoft YaHei" charset="-122"/>
              </a:rPr>
              <a:t>：</a:t>
            </a:r>
            <a:endParaRPr lang="en-US" altLang="zh-CN" sz="2000" smtClean="0">
              <a:latin typeface="Microsoft YaHei" charset="-122"/>
              <a:ea typeface="Microsoft YaHei" charset="-122"/>
              <a:cs typeface="Microsoft YaHei" charset="-122"/>
            </a:endParaRPr>
          </a:p>
          <a:p>
            <a:r>
              <a:rPr lang="en-US" altLang="zh-CN" sz="200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是</a:t>
            </a:r>
            <a:r>
              <a:rPr lang="zh-CN" altLang="en-US" sz="2000" smtClean="0">
                <a:latin typeface="Microsoft YaHei" charset="-122"/>
                <a:ea typeface="Microsoft YaHei" charset="-122"/>
                <a:cs typeface="Microsoft YaHei" charset="-122"/>
              </a:rPr>
              <a:t>开发者开始</a:t>
            </a:r>
            <a:r>
              <a:rPr lang="zh-CN" altLang="en-US" sz="2000">
                <a:latin typeface="Microsoft YaHei" charset="-122"/>
                <a:ea typeface="Microsoft YaHei" charset="-122"/>
                <a:cs typeface="Microsoft YaHei" charset="-122"/>
              </a:rPr>
              <a:t>建立实现的路标，</a:t>
            </a:r>
            <a:r>
              <a:rPr lang="zh-CN" altLang="en-US" sz="2000" smtClean="0">
                <a:latin typeface="Microsoft YaHei" charset="-122"/>
                <a:ea typeface="Microsoft YaHei" charset="-122"/>
                <a:cs typeface="Microsoft YaHei" charset="-122"/>
              </a:rPr>
              <a:t>并以此决定</a:t>
            </a:r>
            <a:r>
              <a:rPr lang="zh-CN" altLang="en-US" sz="2000">
                <a:latin typeface="Microsoft YaHei" charset="-122"/>
                <a:ea typeface="Microsoft YaHei" charset="-122"/>
                <a:cs typeface="Microsoft YaHei" charset="-122"/>
              </a:rPr>
              <a:t>关于任务分配及（或）增进需求技能</a:t>
            </a:r>
            <a:r>
              <a:rPr lang="zh-CN" altLang="en-US" sz="2000" smtClean="0">
                <a:latin typeface="Microsoft YaHei" charset="-122"/>
                <a:ea typeface="Microsoft YaHei" charset="-122"/>
                <a:cs typeface="Microsoft YaHei" charset="-122"/>
              </a:rPr>
              <a:t>。</a:t>
            </a:r>
            <a:endParaRPr lang="en-US" altLang="zh-CN" sz="2000" smtClean="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4</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系统管理员</a:t>
            </a:r>
            <a:r>
              <a:rPr lang="zh-CN" altLang="en-US" sz="2000" smtClean="0">
                <a:latin typeface="Microsoft YaHei" charset="-122"/>
                <a:ea typeface="Microsoft YaHei" charset="-122"/>
                <a:cs typeface="Microsoft YaHei" charset="-122"/>
              </a:rPr>
              <a:t>：</a:t>
            </a:r>
            <a:endParaRPr lang="en-US" altLang="zh-CN" sz="200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较</a:t>
            </a:r>
            <a:r>
              <a:rPr lang="zh-CN" altLang="en-US" sz="2000">
                <a:latin typeface="Microsoft YaHei" charset="-122"/>
                <a:ea typeface="Microsoft YaHei" charset="-122"/>
                <a:cs typeface="Microsoft YaHei" charset="-122"/>
              </a:rPr>
              <a:t>早地提供了关于构件及其关系的信息（这可以帮助系统管理员轻松地计划后面的工作</a:t>
            </a:r>
            <a:r>
              <a:rPr lang="zh-CN" altLang="en-US" sz="2000" smtClean="0">
                <a:latin typeface="Microsoft YaHei" charset="-122"/>
                <a:ea typeface="Microsoft YaHei" charset="-122"/>
                <a:cs typeface="Microsoft YaHei" charset="-122"/>
              </a:rPr>
              <a:t>）</a:t>
            </a:r>
            <a:r>
              <a:rPr lang="en-US" altLang="zh-CN" sz="2000">
                <a:latin typeface="+mn-ea"/>
                <a:sym typeface="+mn-ea"/>
              </a:rPr>
              <a:t> [3]</a:t>
            </a:r>
            <a:r>
              <a:rPr lang="zh-CN" altLang="en-US" sz="2000" smtClean="0">
                <a:latin typeface="Microsoft YaHei" charset="-122"/>
                <a:ea typeface="Microsoft YaHei" charset="-122"/>
                <a:cs typeface="Microsoft YaHei" charset="-122"/>
              </a:rPr>
              <a:t> </a:t>
            </a:r>
            <a:endParaRPr lang="zh-CN" altLang="en-US" sz="2000">
              <a:latin typeface="Microsoft YaHei" charset="-122"/>
              <a:ea typeface="Microsoft YaHei" charset="-122"/>
              <a:cs typeface="Microsoft YaHei" charset="-122"/>
            </a:endParaRPr>
          </a:p>
        </p:txBody>
      </p:sp>
      <p:sp>
        <p:nvSpPr>
          <p:cNvPr id="3" name="文本框 2"/>
          <p:cNvSpPr txBox="1"/>
          <p:nvPr/>
        </p:nvSpPr>
        <p:spPr>
          <a:xfrm>
            <a:off x="2590800" y="748612"/>
            <a:ext cx="5080000" cy="253916"/>
          </a:xfrm>
          <a:prstGeom prst="rect">
            <a:avLst/>
          </a:prstGeom>
          <a:noFill/>
          <a:ln w="9525">
            <a:noFill/>
          </a:ln>
        </p:spPr>
        <p:txBody>
          <a:bodyPr>
            <a:spAutoFit/>
          </a:bodyPr>
          <a:lstStyle/>
          <a:p>
            <a:pPr marL="0" indent="0"/>
            <a:r>
              <a:rPr lang="zh-CN" altLang="en-US" sz="1050" smtClean="0"/>
              <a:t>。</a:t>
            </a:r>
            <a:endParaRPr lang="zh-CN" altLang="en-US"/>
          </a:p>
        </p:txBody>
      </p:sp>
      <p:sp>
        <p:nvSpPr>
          <p:cNvPr id="8" name="Title 1"/>
          <p:cNvSpPr txBox="1">
            <a:spLocks/>
          </p:cNvSpPr>
          <p:nvPr/>
        </p:nvSpPr>
        <p:spPr bwMode="auto">
          <a:xfrm>
            <a:off x="-1143000" y="62152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构件图的作用</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3451209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1000"/>
                                        <p:tgtEl>
                                          <p:spTgt spid="100"/>
                                        </p:tgtEl>
                                      </p:cBhvr>
                                    </p:animEffect>
                                    <p:anim calcmode="lin" valueType="num">
                                      <p:cBhvr>
                                        <p:cTn id="14" dur="1000" fill="hold"/>
                                        <p:tgtEl>
                                          <p:spTgt spid="100"/>
                                        </p:tgtEl>
                                        <p:attrNameLst>
                                          <p:attrName>ppt_x</p:attrName>
                                        </p:attrNameLst>
                                      </p:cBhvr>
                                      <p:tavLst>
                                        <p:tav tm="0">
                                          <p:val>
                                            <p:strVal val="#ppt_x"/>
                                          </p:val>
                                        </p:tav>
                                        <p:tav tm="100000">
                                          <p:val>
                                            <p:strVal val="#ppt_x"/>
                                          </p:val>
                                        </p:tav>
                                      </p:tavLst>
                                    </p:anim>
                                    <p:anim calcmode="lin" valueType="num">
                                      <p:cBhvr>
                                        <p:cTn id="1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55" name="Freeform 54"/>
          <p:cNvSpPr/>
          <p:nvPr/>
        </p:nvSpPr>
        <p:spPr bwMode="auto">
          <a:xfrm>
            <a:off x="1371600" y="1581150"/>
            <a:ext cx="1408113" cy="1408113"/>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endParaRPr lang="en-US" sz="3700"/>
          </a:p>
        </p:txBody>
      </p:sp>
      <p:sp>
        <p:nvSpPr>
          <p:cNvPr id="56" name="Freeform 55"/>
          <p:cNvSpPr/>
          <p:nvPr/>
        </p:nvSpPr>
        <p:spPr bwMode="auto">
          <a:xfrm>
            <a:off x="3826554" y="1549001"/>
            <a:ext cx="1408112" cy="1408113"/>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102082"/>
              <a:satOff val="-1464"/>
              <a:lumOff val="8538"/>
              <a:alphaOff val="0"/>
            </a:schemeClr>
          </a:fillRef>
          <a:effectRef idx="0">
            <a:schemeClr val="accent1">
              <a:shade val="80000"/>
              <a:alpha val="50000"/>
              <a:hueOff val="102082"/>
              <a:satOff val="-1464"/>
              <a:lumOff val="8538"/>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endParaRPr lang="en-US" sz="3700"/>
          </a:p>
        </p:txBody>
      </p:sp>
      <p:sp>
        <p:nvSpPr>
          <p:cNvPr id="57" name="Freeform 56"/>
          <p:cNvSpPr/>
          <p:nvPr/>
        </p:nvSpPr>
        <p:spPr bwMode="auto">
          <a:xfrm>
            <a:off x="6324597" y="1569393"/>
            <a:ext cx="1408113" cy="1408113"/>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204164"/>
              <a:satOff val="-2928"/>
              <a:lumOff val="17077"/>
              <a:alphaOff val="0"/>
            </a:schemeClr>
          </a:fillRef>
          <a:effectRef idx="0">
            <a:schemeClr val="accent1">
              <a:shade val="80000"/>
              <a:alpha val="50000"/>
              <a:hueOff val="204164"/>
              <a:satOff val="-2928"/>
              <a:lumOff val="17077"/>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endParaRPr lang="en-US" sz="3700"/>
          </a:p>
        </p:txBody>
      </p:sp>
      <p:sp>
        <p:nvSpPr>
          <p:cNvPr id="18455" name="TextBox 64"/>
          <p:cNvSpPr txBox="1">
            <a:spLocks noChangeArrowheads="1"/>
          </p:cNvSpPr>
          <p:nvPr/>
        </p:nvSpPr>
        <p:spPr bwMode="auto">
          <a:xfrm>
            <a:off x="1255712" y="3299095"/>
            <a:ext cx="1639887" cy="40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a:latin typeface="Gulim" pitchFamily="34" charset="-127"/>
              </a:rPr>
              <a:t>构件</a:t>
            </a:r>
            <a:endParaRPr lang="en-US" altLang="zh-CN" sz="2000">
              <a:latin typeface="Gulim" pitchFamily="34" charset="-127"/>
            </a:endParaRPr>
          </a:p>
        </p:txBody>
      </p:sp>
      <p:sp>
        <p:nvSpPr>
          <p:cNvPr id="18452" name="TextBox 68"/>
          <p:cNvSpPr txBox="1">
            <a:spLocks noChangeArrowheads="1"/>
          </p:cNvSpPr>
          <p:nvPr/>
        </p:nvSpPr>
        <p:spPr bwMode="auto">
          <a:xfrm>
            <a:off x="3779884" y="3303915"/>
            <a:ext cx="1639887"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smtClean="0">
                <a:latin typeface="Gulim" pitchFamily="34" charset="-127"/>
              </a:rPr>
              <a:t>接口</a:t>
            </a:r>
            <a:endParaRPr lang="en-US" altLang="zh-CN" sz="2000">
              <a:latin typeface="Gulim" pitchFamily="34" charset="-127"/>
            </a:endParaRPr>
          </a:p>
        </p:txBody>
      </p:sp>
      <p:sp>
        <p:nvSpPr>
          <p:cNvPr id="18449" name="TextBox 72"/>
          <p:cNvSpPr txBox="1">
            <a:spLocks noChangeArrowheads="1"/>
          </p:cNvSpPr>
          <p:nvPr/>
        </p:nvSpPr>
        <p:spPr bwMode="auto">
          <a:xfrm>
            <a:off x="6208712" y="3299096"/>
            <a:ext cx="1639887" cy="40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smtClean="0">
                <a:latin typeface="Gulim" pitchFamily="34" charset="-127"/>
              </a:rPr>
              <a:t>关系</a:t>
            </a:r>
            <a:endParaRPr lang="en-US" altLang="zh-CN" sz="2000">
              <a:latin typeface="Gulim" pitchFamily="34" charset="-127"/>
            </a:endParaRPr>
          </a:p>
        </p:txBody>
      </p:sp>
      <p:sp>
        <p:nvSpPr>
          <p:cNvPr id="3" name="文本框 2"/>
          <p:cNvSpPr txBox="1"/>
          <p:nvPr/>
        </p:nvSpPr>
        <p:spPr>
          <a:xfrm>
            <a:off x="1853480" y="1901214"/>
            <a:ext cx="444352" cy="707886"/>
          </a:xfrm>
          <a:prstGeom prst="rect">
            <a:avLst/>
          </a:prstGeom>
          <a:noFill/>
        </p:spPr>
        <p:txBody>
          <a:bodyPr wrap="none" rtlCol="0">
            <a:spAutoFit/>
          </a:bodyPr>
          <a:lstStyle/>
          <a:p>
            <a:r>
              <a:rPr lang="en-US" altLang="zh-CN" sz="4000" smtClean="0">
                <a:solidFill>
                  <a:schemeClr val="bg1"/>
                </a:solidFill>
              </a:rPr>
              <a:t>1</a:t>
            </a:r>
            <a:endParaRPr lang="zh-CN" altLang="en-US" sz="4000">
              <a:solidFill>
                <a:schemeClr val="bg1"/>
              </a:solidFill>
            </a:endParaRPr>
          </a:p>
        </p:txBody>
      </p:sp>
      <p:sp>
        <p:nvSpPr>
          <p:cNvPr id="24" name="文本框 23"/>
          <p:cNvSpPr txBox="1"/>
          <p:nvPr/>
        </p:nvSpPr>
        <p:spPr>
          <a:xfrm>
            <a:off x="6806477" y="1899114"/>
            <a:ext cx="444352" cy="707886"/>
          </a:xfrm>
          <a:prstGeom prst="rect">
            <a:avLst/>
          </a:prstGeom>
          <a:noFill/>
        </p:spPr>
        <p:txBody>
          <a:bodyPr wrap="none" rtlCol="0">
            <a:spAutoFit/>
          </a:bodyPr>
          <a:lstStyle/>
          <a:p>
            <a:r>
              <a:rPr lang="en-US" altLang="zh-CN" sz="4000">
                <a:solidFill>
                  <a:schemeClr val="bg1"/>
                </a:solidFill>
              </a:rPr>
              <a:t>3</a:t>
            </a:r>
            <a:endParaRPr lang="zh-CN" altLang="en-US" sz="4000">
              <a:solidFill>
                <a:schemeClr val="bg1"/>
              </a:solidFill>
            </a:endParaRPr>
          </a:p>
        </p:txBody>
      </p:sp>
      <p:sp>
        <p:nvSpPr>
          <p:cNvPr id="25" name="文本框 24"/>
          <p:cNvSpPr txBox="1"/>
          <p:nvPr/>
        </p:nvSpPr>
        <p:spPr>
          <a:xfrm>
            <a:off x="4292192" y="1881090"/>
            <a:ext cx="444352" cy="707886"/>
          </a:xfrm>
          <a:prstGeom prst="rect">
            <a:avLst/>
          </a:prstGeom>
          <a:noFill/>
        </p:spPr>
        <p:txBody>
          <a:bodyPr wrap="none" rtlCol="0">
            <a:spAutoFit/>
          </a:bodyPr>
          <a:lstStyle/>
          <a:p>
            <a:r>
              <a:rPr lang="en-US" altLang="zh-CN" sz="4000" smtClean="0">
                <a:solidFill>
                  <a:schemeClr val="bg1"/>
                </a:solidFill>
              </a:rPr>
              <a:t>2</a:t>
            </a:r>
            <a:endParaRPr lang="zh-CN" altLang="en-US" sz="4000">
              <a:solidFill>
                <a:schemeClr val="bg1"/>
              </a:solidFill>
            </a:endParaRPr>
          </a:p>
        </p:txBody>
      </p:sp>
      <p:sp>
        <p:nvSpPr>
          <p:cNvPr id="21" name="Title 1"/>
          <p:cNvSpPr txBox="1">
            <a:spLocks/>
          </p:cNvSpPr>
          <p:nvPr/>
        </p:nvSpPr>
        <p:spPr bwMode="auto">
          <a:xfrm>
            <a:off x="-1143000" y="62152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构件图的组成</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472589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8455"/>
                                        </p:tgtEl>
                                        <p:attrNameLst>
                                          <p:attrName>style.visibility</p:attrName>
                                        </p:attrNameLst>
                                      </p:cBhvr>
                                      <p:to>
                                        <p:strVal val="visible"/>
                                      </p:to>
                                    </p:set>
                                    <p:animEffect transition="in" filter="wheel(1)">
                                      <p:cBhvr>
                                        <p:cTn id="13" dur="2000"/>
                                        <p:tgtEl>
                                          <p:spTgt spid="1845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452"/>
                                        </p:tgtEl>
                                        <p:attrNameLst>
                                          <p:attrName>style.visibility</p:attrName>
                                        </p:attrNameLst>
                                      </p:cBhvr>
                                      <p:to>
                                        <p:strVal val="visible"/>
                                      </p:to>
                                    </p:set>
                                    <p:anim calcmode="lin" valueType="num">
                                      <p:cBhvr additive="base">
                                        <p:cTn id="18" dur="500" fill="hold"/>
                                        <p:tgtEl>
                                          <p:spTgt spid="18452"/>
                                        </p:tgtEl>
                                        <p:attrNameLst>
                                          <p:attrName>ppt_x</p:attrName>
                                        </p:attrNameLst>
                                      </p:cBhvr>
                                      <p:tavLst>
                                        <p:tav tm="0">
                                          <p:val>
                                            <p:strVal val="#ppt_x"/>
                                          </p:val>
                                        </p:tav>
                                        <p:tav tm="100000">
                                          <p:val>
                                            <p:strVal val="#ppt_x"/>
                                          </p:val>
                                        </p:tav>
                                      </p:tavLst>
                                    </p:anim>
                                    <p:anim calcmode="lin" valueType="num">
                                      <p:cBhvr additive="base">
                                        <p:cTn id="19" dur="500" fill="hold"/>
                                        <p:tgtEl>
                                          <p:spTgt spid="1845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449"/>
                                        </p:tgtEl>
                                        <p:attrNameLst>
                                          <p:attrName>style.visibility</p:attrName>
                                        </p:attrNameLst>
                                      </p:cBhvr>
                                      <p:to>
                                        <p:strVal val="visible"/>
                                      </p:to>
                                    </p:set>
                                    <p:animEffect transition="in" filter="fade">
                                      <p:cBhvr>
                                        <p:cTn id="24" dur="500"/>
                                        <p:tgtEl>
                                          <p:spTgt spid="18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5" grpId="0"/>
      <p:bldP spid="18452" grpId="0"/>
      <p:bldP spid="18449"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00" name="文本框 99"/>
          <p:cNvSpPr txBox="1"/>
          <p:nvPr/>
        </p:nvSpPr>
        <p:spPr>
          <a:xfrm>
            <a:off x="930349" y="1657350"/>
            <a:ext cx="7162800" cy="2677656"/>
          </a:xfrm>
          <a:prstGeom prst="rect">
            <a:avLst/>
          </a:prstGeom>
          <a:noFill/>
          <a:ln w="9525">
            <a:noFill/>
          </a:ln>
        </p:spPr>
        <p:txBody>
          <a:bodyPr wrap="square">
            <a:spAutoFit/>
          </a:bodyPr>
          <a:lstStyle/>
          <a:p>
            <a:pPr lvl="1"/>
            <a:r>
              <a:rPr lang="en-US" altLang="zh-CN" sz="2400" smtClean="0">
                <a:latin typeface="Microsoft YaHei" charset="-122"/>
                <a:ea typeface="Microsoft YaHei" charset="-122"/>
                <a:cs typeface="Microsoft YaHei" charset="-122"/>
              </a:rPr>
              <a:t>       1</a:t>
            </a:r>
            <a:r>
              <a:rPr lang="zh-CN" altLang="en-US" sz="2400" smtClean="0">
                <a:latin typeface="Microsoft YaHei" charset="-122"/>
                <a:ea typeface="Microsoft YaHei" charset="-122"/>
                <a:cs typeface="Microsoft YaHei" charset="-122"/>
              </a:rPr>
              <a:t>、</a:t>
            </a:r>
            <a:r>
              <a:rPr lang="zh-CN" altLang="en-US" sz="2400" smtClean="0">
                <a:latin typeface="Microsoft YaHei" charset="-122"/>
                <a:ea typeface="Microsoft YaHei" charset="-122"/>
                <a:cs typeface="Microsoft YaHei" charset="-122"/>
              </a:rPr>
              <a:t>构件</a:t>
            </a:r>
            <a:r>
              <a:rPr lang="zh-CN" altLang="en-US" sz="2400" smtClean="0">
                <a:latin typeface="Microsoft YaHei" charset="-122"/>
                <a:ea typeface="Microsoft YaHei" charset="-122"/>
                <a:cs typeface="Microsoft YaHei" charset="-122"/>
              </a:rPr>
              <a:t>是</a:t>
            </a:r>
            <a:r>
              <a:rPr lang="zh-CN" altLang="en-US" sz="2400">
                <a:latin typeface="Microsoft YaHei" charset="-122"/>
                <a:ea typeface="Microsoft YaHei" charset="-122"/>
                <a:cs typeface="Microsoft YaHei" charset="-122"/>
              </a:rPr>
              <a:t>定义了良好接口的物理实现单元，是</a:t>
            </a:r>
            <a:r>
              <a:rPr lang="zh-CN" altLang="en-US" sz="2400" smtClean="0">
                <a:latin typeface="Microsoft YaHei" charset="-122"/>
                <a:ea typeface="Microsoft YaHei" charset="-122"/>
                <a:cs typeface="Microsoft YaHei" charset="-122"/>
              </a:rPr>
              <a:t>系统中</a:t>
            </a:r>
            <a:r>
              <a:rPr lang="zh-CN" altLang="en-US" sz="2400">
                <a:latin typeface="Microsoft YaHei" charset="-122"/>
                <a:ea typeface="Microsoft YaHei" charset="-122"/>
                <a:cs typeface="Microsoft YaHei" charset="-122"/>
              </a:rPr>
              <a:t>可替换的物理部件。</a:t>
            </a:r>
          </a:p>
          <a:p>
            <a:pPr lvl="1"/>
            <a:r>
              <a:rPr lang="en-US" altLang="zh-CN" sz="2400" smtClean="0">
                <a:latin typeface="Microsoft YaHei" charset="-122"/>
                <a:ea typeface="Microsoft YaHei" charset="-122"/>
                <a:cs typeface="Microsoft YaHei" charset="-122"/>
              </a:rPr>
              <a:t>       2</a:t>
            </a:r>
            <a:r>
              <a:rPr lang="zh-CN" altLang="en-US" sz="2400" smtClean="0">
                <a:latin typeface="Microsoft YaHei" charset="-122"/>
                <a:ea typeface="Microsoft YaHei" charset="-122"/>
                <a:cs typeface="Microsoft YaHei" charset="-122"/>
              </a:rPr>
              <a:t>、构件</a:t>
            </a:r>
            <a:r>
              <a:rPr lang="zh-CN" altLang="en-US" sz="2400" smtClean="0">
                <a:latin typeface="Microsoft YaHei" charset="-122"/>
                <a:ea typeface="Microsoft YaHei" charset="-122"/>
                <a:cs typeface="Microsoft YaHei" charset="-122"/>
              </a:rPr>
              <a:t>代表</a:t>
            </a:r>
            <a:r>
              <a:rPr lang="zh-CN" altLang="en-US" sz="2400">
                <a:latin typeface="Microsoft YaHei" charset="-122"/>
                <a:ea typeface="Microsoft YaHei" charset="-122"/>
                <a:cs typeface="Microsoft YaHei" charset="-122"/>
              </a:rPr>
              <a:t>系统的一个物理实现块，代表逻辑</a:t>
            </a:r>
            <a:r>
              <a:rPr lang="zh-CN" altLang="en-US" sz="2400" smtClean="0">
                <a:latin typeface="Microsoft YaHei" charset="-122"/>
                <a:ea typeface="Microsoft YaHei" charset="-122"/>
                <a:cs typeface="Microsoft YaHei" charset="-122"/>
              </a:rPr>
              <a:t>模型</a:t>
            </a:r>
            <a:r>
              <a:rPr lang="zh-CN" altLang="en-US" sz="2400">
                <a:latin typeface="Microsoft YaHei" charset="-122"/>
                <a:ea typeface="Microsoft YaHei" charset="-122"/>
                <a:cs typeface="Microsoft YaHei" charset="-122"/>
              </a:rPr>
              <a:t>元素如类、接口、协同等的物理打包。</a:t>
            </a:r>
          </a:p>
          <a:p>
            <a:pPr lvl="1"/>
            <a:r>
              <a:rPr lang="en-US" altLang="zh-CN" sz="2400" smtClean="0">
                <a:latin typeface="Microsoft YaHei" charset="-122"/>
                <a:ea typeface="Microsoft YaHei" charset="-122"/>
                <a:cs typeface="Microsoft YaHei" charset="-122"/>
              </a:rPr>
              <a:t>       3</a:t>
            </a:r>
            <a:r>
              <a:rPr lang="zh-CN" altLang="en-US" sz="2400" smtClean="0">
                <a:latin typeface="Microsoft YaHei" charset="-122"/>
                <a:ea typeface="Microsoft YaHei" charset="-122"/>
                <a:cs typeface="Microsoft YaHei" charset="-122"/>
              </a:rPr>
              <a:t>、构件</a:t>
            </a:r>
            <a:r>
              <a:rPr lang="zh-CN" altLang="en-US" sz="2400">
                <a:latin typeface="Microsoft YaHei" charset="-122"/>
                <a:ea typeface="Microsoft YaHei" charset="-122"/>
                <a:cs typeface="Microsoft YaHei" charset="-122"/>
              </a:rPr>
              <a:t>通过它的提供接口和请求接口展现行为</a:t>
            </a:r>
            <a:r>
              <a:rPr lang="zh-CN" altLang="en-US" sz="2400" smtClean="0">
                <a:latin typeface="Microsoft YaHei" charset="-122"/>
                <a:ea typeface="Microsoft YaHei" charset="-122"/>
                <a:cs typeface="Microsoft YaHei" charset="-122"/>
              </a:rPr>
              <a:t>。</a:t>
            </a:r>
            <a:r>
              <a:rPr lang="en-US" altLang="zh-CN" sz="2400">
                <a:latin typeface="+mn-ea"/>
                <a:sym typeface="+mn-ea"/>
              </a:rPr>
              <a:t> </a:t>
            </a:r>
            <a:r>
              <a:rPr lang="en-US" altLang="zh-CN" sz="2400" smtClean="0">
                <a:latin typeface="+mn-ea"/>
                <a:sym typeface="+mn-ea"/>
              </a:rPr>
              <a:t>[4]</a:t>
            </a:r>
            <a:endParaRPr lang="zh-CN" altLang="en-US" sz="2400">
              <a:latin typeface="Microsoft YaHei" charset="-122"/>
              <a:ea typeface="Microsoft YaHei" charset="-122"/>
              <a:cs typeface="Microsoft YaHei" charset="-122"/>
            </a:endParaRPr>
          </a:p>
          <a:p>
            <a:endParaRPr lang="zh-CN" altLang="en-US" sz="2400">
              <a:latin typeface="Microsoft YaHei" charset="-122"/>
              <a:ea typeface="Microsoft YaHei" charset="-122"/>
              <a:cs typeface="Microsoft YaHei" charset="-122"/>
            </a:endParaRPr>
          </a:p>
        </p:txBody>
      </p:sp>
      <p:sp>
        <p:nvSpPr>
          <p:cNvPr id="8" name="Title 1"/>
          <p:cNvSpPr txBox="1">
            <a:spLocks/>
          </p:cNvSpPr>
          <p:nvPr/>
        </p:nvSpPr>
        <p:spPr bwMode="auto">
          <a:xfrm>
            <a:off x="-1409700" y="78105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什么是构件</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642128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1000"/>
                                        <p:tgtEl>
                                          <p:spTgt spid="100"/>
                                        </p:tgtEl>
                                      </p:cBhvr>
                                    </p:animEffect>
                                    <p:anim calcmode="lin" valueType="num">
                                      <p:cBhvr>
                                        <p:cTn id="14" dur="1000" fill="hold"/>
                                        <p:tgtEl>
                                          <p:spTgt spid="100"/>
                                        </p:tgtEl>
                                        <p:attrNameLst>
                                          <p:attrName>ppt_x</p:attrName>
                                        </p:attrNameLst>
                                      </p:cBhvr>
                                      <p:tavLst>
                                        <p:tav tm="0">
                                          <p:val>
                                            <p:strVal val="#ppt_x"/>
                                          </p:val>
                                        </p:tav>
                                        <p:tav tm="100000">
                                          <p:val>
                                            <p:strVal val="#ppt_x"/>
                                          </p:val>
                                        </p:tav>
                                      </p:tavLst>
                                    </p:anim>
                                    <p:anim calcmode="lin" valueType="num">
                                      <p:cBhvr>
                                        <p:cTn id="1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3" name="TextBox 22"/>
          <p:cNvSpPr txBox="1">
            <a:spLocks noChangeArrowheads="1"/>
          </p:cNvSpPr>
          <p:nvPr/>
        </p:nvSpPr>
        <p:spPr bwMode="auto">
          <a:xfrm>
            <a:off x="914400" y="1744019"/>
            <a:ext cx="7620000" cy="28007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1"/>
            <a:r>
              <a:rPr lang="en-US" altLang="zh-CN" b="1" smtClean="0">
                <a:latin typeface="Microsoft YaHei" charset="-122"/>
                <a:ea typeface="Microsoft YaHei" charset="-122"/>
                <a:cs typeface="Microsoft YaHei" charset="-122"/>
              </a:rPr>
              <a:t>1</a:t>
            </a:r>
            <a:r>
              <a:rPr lang="zh-CN" altLang="en-US" b="1" smtClean="0">
                <a:latin typeface="Microsoft YaHei" charset="-122"/>
                <a:ea typeface="Microsoft YaHei" charset="-122"/>
                <a:cs typeface="Microsoft YaHei" charset="-122"/>
              </a:rPr>
              <a:t>、配置</a:t>
            </a:r>
            <a:r>
              <a:rPr lang="zh-CN" altLang="en-US" b="1" smtClean="0">
                <a:latin typeface="Microsoft YaHei" charset="-122"/>
                <a:ea typeface="Microsoft YaHei" charset="-122"/>
                <a:cs typeface="Microsoft YaHei" charset="-122"/>
              </a:rPr>
              <a:t>构件（</a:t>
            </a:r>
            <a:r>
              <a:rPr lang="en-US" altLang="zh-CN" b="1" smtClean="0">
                <a:latin typeface="Microsoft YaHei" charset="-122"/>
                <a:ea typeface="Microsoft YaHei" charset="-122"/>
                <a:cs typeface="Microsoft YaHei" charset="-122"/>
              </a:rPr>
              <a:t>Deployment </a:t>
            </a:r>
            <a:r>
              <a:rPr lang="en-US" altLang="zh-CN" b="1">
                <a:latin typeface="Microsoft YaHei" charset="-122"/>
                <a:ea typeface="Microsoft YaHei" charset="-122"/>
                <a:cs typeface="Microsoft YaHei" charset="-122"/>
              </a:rPr>
              <a:t>Component</a:t>
            </a:r>
            <a:r>
              <a:rPr lang="zh-CN" altLang="en-US" b="1">
                <a:latin typeface="Microsoft YaHei" charset="-122"/>
                <a:ea typeface="Microsoft YaHei" charset="-122"/>
                <a:cs typeface="Microsoft YaHei" charset="-122"/>
              </a:rPr>
              <a:t>）</a:t>
            </a:r>
            <a:r>
              <a:rPr lang="zh-CN" altLang="en-US" smtClean="0">
                <a:latin typeface="Microsoft YaHei" charset="-122"/>
                <a:ea typeface="Microsoft YaHei" charset="-122"/>
                <a:cs typeface="Microsoft YaHei" charset="-122"/>
              </a:rPr>
              <a:t>：</a:t>
            </a:r>
            <a:endParaRPr lang="en-US" altLang="zh-CN" smtClean="0">
              <a:latin typeface="Microsoft YaHei" charset="-122"/>
              <a:ea typeface="Microsoft YaHei" charset="-122"/>
              <a:cs typeface="Microsoft YaHei" charset="-122"/>
            </a:endParaRPr>
          </a:p>
          <a:p>
            <a:pPr lvl="1"/>
            <a:r>
              <a:rPr lang="zh-CN" altLang="en-US" smtClean="0">
                <a:latin typeface="Microsoft YaHei" charset="-122"/>
                <a:ea typeface="Microsoft YaHei" charset="-122"/>
                <a:cs typeface="Microsoft YaHei" charset="-122"/>
              </a:rPr>
              <a:t>          运行系统</a:t>
            </a:r>
            <a:r>
              <a:rPr lang="zh-CN" altLang="en-US">
                <a:latin typeface="Microsoft YaHei" charset="-122"/>
                <a:ea typeface="Microsoft YaHei" charset="-122"/>
                <a:cs typeface="Microsoft YaHei" charset="-122"/>
              </a:rPr>
              <a:t>需要配置的组件，是形成可执行文件的基础</a:t>
            </a:r>
            <a:r>
              <a:rPr lang="en-US" altLang="zh-CN">
                <a:latin typeface="Microsoft YaHei" charset="-122"/>
                <a:ea typeface="Microsoft YaHei" charset="-122"/>
                <a:cs typeface="Microsoft YaHei" charset="-122"/>
              </a:rPr>
              <a:t>—</a:t>
            </a:r>
            <a:r>
              <a:rPr lang="zh-CN" altLang="en-US" smtClean="0">
                <a:latin typeface="Microsoft YaHei" charset="-122"/>
                <a:ea typeface="Microsoft YaHei" charset="-122"/>
                <a:cs typeface="Microsoft YaHei" charset="-122"/>
              </a:rPr>
              <a:t>操作系统、</a:t>
            </a:r>
            <a:r>
              <a:rPr lang="en-US" altLang="zh-CN" smtClean="0">
                <a:latin typeface="Microsoft YaHei" charset="-122"/>
                <a:ea typeface="Microsoft YaHei" charset="-122"/>
                <a:cs typeface="Microsoft YaHei" charset="-122"/>
              </a:rPr>
              <a:t>JAVA</a:t>
            </a:r>
            <a:r>
              <a:rPr lang="zh-CN" altLang="en-US">
                <a:latin typeface="Microsoft YaHei" charset="-122"/>
                <a:ea typeface="Microsoft YaHei" charset="-122"/>
                <a:cs typeface="Microsoft YaHei" charset="-122"/>
              </a:rPr>
              <a:t>虚拟机、</a:t>
            </a:r>
            <a:r>
              <a:rPr lang="en-US" altLang="zh-CN">
                <a:latin typeface="Microsoft YaHei" charset="-122"/>
                <a:ea typeface="Microsoft YaHei" charset="-122"/>
                <a:cs typeface="Microsoft YaHei" charset="-122"/>
              </a:rPr>
              <a:t>DBMS</a:t>
            </a:r>
            <a:r>
              <a:rPr lang="zh-CN" altLang="en-US">
                <a:latin typeface="Microsoft YaHei" charset="-122"/>
                <a:ea typeface="Microsoft YaHei" charset="-122"/>
                <a:cs typeface="Microsoft YaHei" charset="-122"/>
              </a:rPr>
              <a:t>；</a:t>
            </a:r>
          </a:p>
          <a:p>
            <a:pPr lvl="1"/>
            <a:r>
              <a:rPr lang="en-US" altLang="zh-CN" b="1" smtClean="0">
                <a:latin typeface="Microsoft YaHei" charset="-122"/>
                <a:ea typeface="Microsoft YaHei" charset="-122"/>
                <a:cs typeface="Microsoft YaHei" charset="-122"/>
              </a:rPr>
              <a:t>2</a:t>
            </a:r>
            <a:r>
              <a:rPr lang="zh-CN" altLang="en-US" b="1" smtClean="0">
                <a:latin typeface="Microsoft YaHei" charset="-122"/>
                <a:ea typeface="Microsoft YaHei" charset="-122"/>
                <a:cs typeface="Microsoft YaHei" charset="-122"/>
              </a:rPr>
              <a:t>、工作</a:t>
            </a:r>
            <a:r>
              <a:rPr lang="zh-CN" altLang="en-US" b="1" smtClean="0">
                <a:latin typeface="Microsoft YaHei" charset="-122"/>
                <a:ea typeface="Microsoft YaHei" charset="-122"/>
                <a:cs typeface="Microsoft YaHei" charset="-122"/>
              </a:rPr>
              <a:t>产品构件（</a:t>
            </a:r>
            <a:r>
              <a:rPr lang="en-US" altLang="zh-CN" b="1" smtClean="0">
                <a:latin typeface="Microsoft YaHei" charset="-122"/>
                <a:ea typeface="Microsoft YaHei" charset="-122"/>
                <a:cs typeface="Microsoft YaHei" charset="-122"/>
              </a:rPr>
              <a:t>Work </a:t>
            </a:r>
            <a:r>
              <a:rPr lang="en-US" altLang="zh-CN" b="1">
                <a:latin typeface="Microsoft YaHei" charset="-122"/>
                <a:ea typeface="Microsoft YaHei" charset="-122"/>
                <a:cs typeface="Microsoft YaHei" charset="-122"/>
              </a:rPr>
              <a:t>Product Component</a:t>
            </a:r>
            <a:r>
              <a:rPr lang="zh-CN" altLang="en-US" b="1">
                <a:latin typeface="Microsoft YaHei" charset="-122"/>
                <a:ea typeface="Microsoft YaHei" charset="-122"/>
                <a:cs typeface="Microsoft YaHei" charset="-122"/>
              </a:rPr>
              <a:t>）</a:t>
            </a:r>
            <a:r>
              <a:rPr lang="zh-CN" altLang="en-US" smtClean="0">
                <a:latin typeface="Microsoft YaHei" charset="-122"/>
                <a:ea typeface="Microsoft YaHei" charset="-122"/>
                <a:cs typeface="Microsoft YaHei" charset="-122"/>
              </a:rPr>
              <a:t>：</a:t>
            </a:r>
            <a:endParaRPr lang="en-US" altLang="zh-CN" smtClean="0">
              <a:latin typeface="Microsoft YaHei" charset="-122"/>
              <a:ea typeface="Microsoft YaHei" charset="-122"/>
              <a:cs typeface="Microsoft YaHei" charset="-122"/>
            </a:endParaRPr>
          </a:p>
          <a:p>
            <a:pPr lvl="1"/>
            <a:r>
              <a:rPr lang="en-US" altLang="zh-CN">
                <a:latin typeface="Microsoft YaHei" charset="-122"/>
                <a:ea typeface="Microsoft YaHei" charset="-122"/>
                <a:cs typeface="Microsoft YaHei" charset="-122"/>
              </a:rPr>
              <a:t> </a:t>
            </a:r>
            <a:r>
              <a:rPr lang="en-US" altLang="zh-CN" smtClean="0">
                <a:latin typeface="Microsoft YaHei" charset="-122"/>
                <a:ea typeface="Microsoft YaHei" charset="-122"/>
                <a:cs typeface="Microsoft YaHei" charset="-122"/>
              </a:rPr>
              <a:t>          </a:t>
            </a:r>
            <a:r>
              <a:rPr lang="zh-CN" altLang="en-US" smtClean="0">
                <a:latin typeface="Microsoft YaHei" charset="-122"/>
                <a:ea typeface="Microsoft YaHei" charset="-122"/>
                <a:cs typeface="Microsoft YaHei" charset="-122"/>
              </a:rPr>
              <a:t>包括</a:t>
            </a:r>
            <a:r>
              <a:rPr lang="zh-CN" altLang="en-US">
                <a:latin typeface="Microsoft YaHei" charset="-122"/>
                <a:ea typeface="Microsoft YaHei" charset="-122"/>
                <a:cs typeface="Microsoft YaHei" charset="-122"/>
              </a:rPr>
              <a:t>模型</a:t>
            </a:r>
            <a:r>
              <a:rPr lang="zh-CN" altLang="en-US" smtClean="0">
                <a:latin typeface="Microsoft YaHei" charset="-122"/>
                <a:ea typeface="Microsoft YaHei" charset="-122"/>
                <a:cs typeface="Microsoft YaHei" charset="-122"/>
              </a:rPr>
              <a:t>、源代码</a:t>
            </a:r>
            <a:r>
              <a:rPr lang="zh-CN" altLang="en-US">
                <a:latin typeface="Microsoft YaHei" charset="-122"/>
                <a:ea typeface="Microsoft YaHei" charset="-122"/>
                <a:cs typeface="Microsoft YaHei" charset="-122"/>
              </a:rPr>
              <a:t>和用于创建配置组件的数据文件，它们是配置组件的来源</a:t>
            </a:r>
            <a:r>
              <a:rPr lang="en-US" altLang="zh-CN">
                <a:latin typeface="Microsoft YaHei" charset="-122"/>
                <a:ea typeface="Microsoft YaHei" charset="-122"/>
                <a:cs typeface="Microsoft YaHei" charset="-122"/>
              </a:rPr>
              <a:t>—UML</a:t>
            </a:r>
            <a:r>
              <a:rPr lang="zh-CN" altLang="en-US">
                <a:latin typeface="Microsoft YaHei" charset="-122"/>
                <a:ea typeface="Microsoft YaHei" charset="-122"/>
                <a:cs typeface="Microsoft YaHei" charset="-122"/>
              </a:rPr>
              <a:t>图、</a:t>
            </a:r>
            <a:r>
              <a:rPr lang="en-US" altLang="zh-CN">
                <a:latin typeface="Microsoft YaHei" charset="-122"/>
                <a:ea typeface="Microsoft YaHei" charset="-122"/>
                <a:cs typeface="Microsoft YaHei" charset="-122"/>
              </a:rPr>
              <a:t>java</a:t>
            </a:r>
            <a:r>
              <a:rPr lang="zh-CN" altLang="en-US">
                <a:latin typeface="Microsoft YaHei" charset="-122"/>
                <a:ea typeface="Microsoft YaHei" charset="-122"/>
                <a:cs typeface="Microsoft YaHei" charset="-122"/>
              </a:rPr>
              <a:t>类和数据库表；</a:t>
            </a:r>
          </a:p>
          <a:p>
            <a:pPr lvl="1"/>
            <a:r>
              <a:rPr lang="en-US" altLang="zh-CN" b="1" smtClean="0">
                <a:latin typeface="Microsoft YaHei" charset="-122"/>
                <a:ea typeface="Microsoft YaHei" charset="-122"/>
                <a:cs typeface="Microsoft YaHei" charset="-122"/>
              </a:rPr>
              <a:t>3</a:t>
            </a:r>
            <a:r>
              <a:rPr lang="zh-CN" altLang="en-US" b="1" smtClean="0">
                <a:latin typeface="Microsoft YaHei" charset="-122"/>
                <a:ea typeface="Microsoft YaHei" charset="-122"/>
                <a:cs typeface="Microsoft YaHei" charset="-122"/>
              </a:rPr>
              <a:t>、执行</a:t>
            </a:r>
            <a:r>
              <a:rPr lang="zh-CN" altLang="en-US" b="1" smtClean="0">
                <a:latin typeface="Microsoft YaHei" charset="-122"/>
                <a:ea typeface="Microsoft YaHei" charset="-122"/>
                <a:cs typeface="Microsoft YaHei" charset="-122"/>
              </a:rPr>
              <a:t>构件（</a:t>
            </a:r>
            <a:r>
              <a:rPr lang="en-US" altLang="zh-CN" b="1" smtClean="0">
                <a:latin typeface="Microsoft YaHei" charset="-122"/>
                <a:ea typeface="Microsoft YaHei" charset="-122"/>
                <a:cs typeface="Microsoft YaHei" charset="-122"/>
              </a:rPr>
              <a:t>Execution </a:t>
            </a:r>
            <a:r>
              <a:rPr lang="en-US" altLang="zh-CN" b="1">
                <a:latin typeface="Microsoft YaHei" charset="-122"/>
                <a:ea typeface="Microsoft YaHei" charset="-122"/>
                <a:cs typeface="Microsoft YaHei" charset="-122"/>
              </a:rPr>
              <a:t>Component</a:t>
            </a:r>
            <a:r>
              <a:rPr lang="zh-CN" altLang="en-US" b="1">
                <a:latin typeface="Microsoft YaHei" charset="-122"/>
                <a:ea typeface="Microsoft YaHei" charset="-122"/>
                <a:cs typeface="Microsoft YaHei" charset="-122"/>
              </a:rPr>
              <a:t>）</a:t>
            </a:r>
            <a:r>
              <a:rPr lang="zh-CN" altLang="en-US" smtClean="0">
                <a:latin typeface="Microsoft YaHei" charset="-122"/>
                <a:ea typeface="Microsoft YaHei" charset="-122"/>
                <a:cs typeface="Microsoft YaHei" charset="-122"/>
              </a:rPr>
              <a:t>：</a:t>
            </a:r>
            <a:endParaRPr lang="en-US" altLang="zh-CN" smtClean="0">
              <a:latin typeface="Microsoft YaHei" charset="-122"/>
              <a:ea typeface="Microsoft YaHei" charset="-122"/>
              <a:cs typeface="Microsoft YaHei" charset="-122"/>
            </a:endParaRPr>
          </a:p>
          <a:p>
            <a:pPr lvl="1"/>
            <a:r>
              <a:rPr lang="en-US" altLang="zh-CN">
                <a:latin typeface="Microsoft YaHei" charset="-122"/>
                <a:ea typeface="Microsoft YaHei" charset="-122"/>
                <a:cs typeface="Microsoft YaHei" charset="-122"/>
              </a:rPr>
              <a:t> </a:t>
            </a:r>
            <a:r>
              <a:rPr lang="en-US" altLang="zh-CN" smtClean="0">
                <a:latin typeface="Microsoft YaHei" charset="-122"/>
                <a:ea typeface="Microsoft YaHei" charset="-122"/>
                <a:cs typeface="Microsoft YaHei" charset="-122"/>
              </a:rPr>
              <a:t>          </a:t>
            </a:r>
            <a:r>
              <a:rPr lang="zh-CN" altLang="en-US" smtClean="0">
                <a:latin typeface="Microsoft YaHei" charset="-122"/>
                <a:ea typeface="Microsoft YaHei" charset="-122"/>
                <a:cs typeface="Microsoft YaHei" charset="-122"/>
              </a:rPr>
              <a:t>在</a:t>
            </a:r>
            <a:r>
              <a:rPr lang="zh-CN" altLang="en-US">
                <a:latin typeface="Microsoft YaHei" charset="-122"/>
                <a:ea typeface="Microsoft YaHei" charset="-122"/>
                <a:cs typeface="Microsoft YaHei" charset="-122"/>
              </a:rPr>
              <a:t>运行时创建的组件，是最终可运行的系统产生的允许结果</a:t>
            </a:r>
            <a:r>
              <a:rPr lang="en-US" altLang="zh-CN">
                <a:latin typeface="Microsoft YaHei" charset="-122"/>
                <a:ea typeface="Microsoft YaHei" charset="-122"/>
                <a:cs typeface="Microsoft YaHei" charset="-122"/>
              </a:rPr>
              <a:t>—</a:t>
            </a:r>
            <a:r>
              <a:rPr lang="en-US" altLang="zh-CN" err="1">
                <a:latin typeface="Microsoft YaHei" charset="-122"/>
                <a:ea typeface="Microsoft YaHei" charset="-122"/>
                <a:cs typeface="Microsoft YaHei" charset="-122"/>
              </a:rPr>
              <a:t>.net</a:t>
            </a:r>
            <a:r>
              <a:rPr lang="zh-CN" altLang="en-US">
                <a:latin typeface="Microsoft YaHei" charset="-122"/>
                <a:ea typeface="Microsoft YaHei" charset="-122"/>
                <a:cs typeface="Microsoft YaHei" charset="-122"/>
              </a:rPr>
              <a:t>组件</a:t>
            </a:r>
          </a:p>
          <a:p>
            <a:pPr algn="ctr" eaLnBrk="1" hangingPunct="1"/>
            <a:endParaRPr lang="en-US" altLang="zh-CN" sz="1400" b="1">
              <a:latin typeface="Microsoft YaHei" charset="-122"/>
              <a:ea typeface="Microsoft YaHei" charset="-122"/>
              <a:cs typeface="Microsoft YaHei" charset="-122"/>
            </a:endParaRPr>
          </a:p>
        </p:txBody>
      </p:sp>
      <p:sp>
        <p:nvSpPr>
          <p:cNvPr id="8" name="Title 1"/>
          <p:cNvSpPr txBox="1">
            <a:spLocks/>
          </p:cNvSpPr>
          <p:nvPr/>
        </p:nvSpPr>
        <p:spPr bwMode="auto">
          <a:xfrm>
            <a:off x="-1219200" y="639931"/>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构件的种类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050811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文本框 2"/>
          <p:cNvSpPr txBox="1"/>
          <p:nvPr/>
        </p:nvSpPr>
        <p:spPr>
          <a:xfrm>
            <a:off x="1600200" y="1335526"/>
            <a:ext cx="6020760" cy="2277547"/>
          </a:xfrm>
          <a:prstGeom prst="rect">
            <a:avLst/>
          </a:prstGeom>
          <a:noFill/>
          <a:ln w="9525">
            <a:noFill/>
          </a:ln>
        </p:spPr>
        <p:txBody>
          <a:bodyPr wrap="square">
            <a:spAutoFit/>
          </a:bodyPr>
          <a:lstStyle/>
          <a:p>
            <a:pPr marL="0" indent="0"/>
            <a:r>
              <a:rPr lang="zh-CN" altLang="en-US" sz="2000" b="1" smtClean="0">
                <a:latin typeface="Microsoft YaHei" charset="-122"/>
                <a:ea typeface="Microsoft YaHei" charset="-122"/>
                <a:cs typeface="Microsoft YaHei" charset="-122"/>
              </a:rPr>
              <a:t>构件的</a:t>
            </a:r>
            <a:r>
              <a:rPr lang="zh-CN" altLang="en-US" sz="2000" b="1" smtClean="0">
                <a:latin typeface="Microsoft YaHei" charset="-122"/>
                <a:ea typeface="Microsoft YaHei" charset="-122"/>
                <a:cs typeface="Microsoft YaHei" charset="-122"/>
              </a:rPr>
              <a:t>命名</a:t>
            </a:r>
            <a:endParaRPr lang="en-US" altLang="zh-CN" sz="2000" b="1">
              <a:latin typeface="Microsoft YaHei" charset="-122"/>
              <a:ea typeface="Microsoft YaHei" charset="-122"/>
              <a:cs typeface="Microsoft YaHei" charset="-122"/>
            </a:endParaRPr>
          </a:p>
          <a:p>
            <a:pPr marL="0" indent="0"/>
            <a:endParaRPr lang="en-US" altLang="zh-CN" sz="1400" b="1" smtClean="0">
              <a:latin typeface="Microsoft YaHei" charset="-122"/>
              <a:ea typeface="Microsoft YaHei" charset="-122"/>
              <a:cs typeface="Microsoft YaHei" charset="-122"/>
            </a:endParaRPr>
          </a:p>
          <a:p>
            <a:pPr marL="0" indent="0"/>
            <a:r>
              <a:rPr lang="zh-CN" altLang="en-US" smtClean="0">
                <a:latin typeface="Microsoft YaHei" charset="-122"/>
                <a:ea typeface="Microsoft YaHei" charset="-122"/>
                <a:cs typeface="Microsoft YaHei" charset="-122"/>
              </a:rPr>
              <a:t>       构件</a:t>
            </a:r>
            <a:r>
              <a:rPr lang="zh-CN" altLang="en-US" smtClean="0">
                <a:latin typeface="Microsoft YaHei" charset="-122"/>
                <a:ea typeface="Microsoft YaHei" charset="-122"/>
                <a:cs typeface="Microsoft YaHei" charset="-122"/>
              </a:rPr>
              <a:t>的</a:t>
            </a:r>
            <a:r>
              <a:rPr lang="zh-CN" altLang="en-US">
                <a:latin typeface="Microsoft YaHei" charset="-122"/>
                <a:ea typeface="Microsoft YaHei" charset="-122"/>
                <a:cs typeface="Microsoft YaHei" charset="-122"/>
              </a:rPr>
              <a:t>名称有两种：简单名和路径名。并依据目标操作系统可以添加相应的扩展名，例如</a:t>
            </a:r>
            <a:r>
              <a:rPr lang="en-US" altLang="zh-CN">
                <a:latin typeface="Microsoft YaHei" charset="-122"/>
                <a:ea typeface="Microsoft YaHei" charset="-122"/>
                <a:cs typeface="Microsoft YaHei" charset="-122"/>
              </a:rPr>
              <a:t>java</a:t>
            </a:r>
            <a:r>
              <a:rPr lang="zh-CN" altLang="en-US">
                <a:latin typeface="Microsoft YaHei" charset="-122"/>
                <a:ea typeface="Microsoft YaHei" charset="-122"/>
                <a:cs typeface="Microsoft YaHei" charset="-122"/>
              </a:rPr>
              <a:t>和</a:t>
            </a:r>
            <a:r>
              <a:rPr lang="en-US" altLang="zh-CN" err="1" smtClean="0">
                <a:latin typeface="Microsoft YaHei" charset="-122"/>
                <a:ea typeface="Microsoft YaHei" charset="-122"/>
                <a:cs typeface="Microsoft YaHei" charset="-122"/>
              </a:rPr>
              <a:t>dll</a:t>
            </a:r>
            <a:endParaRPr lang="en-US" altLang="zh-CN" smtClean="0">
              <a:latin typeface="Microsoft YaHei" charset="-122"/>
              <a:ea typeface="Microsoft YaHei" charset="-122"/>
              <a:cs typeface="Microsoft YaHei" charset="-122"/>
            </a:endParaRPr>
          </a:p>
          <a:p>
            <a:pPr marL="0" indent="0"/>
            <a:endParaRPr lang="en-US" altLang="zh-CN" sz="1400" b="1" smtClean="0">
              <a:latin typeface="Microsoft YaHei" charset="-122"/>
              <a:ea typeface="Microsoft YaHei" charset="-122"/>
              <a:cs typeface="Microsoft YaHei" charset="-122"/>
            </a:endParaRPr>
          </a:p>
          <a:p>
            <a:pPr marL="0" indent="0"/>
            <a:r>
              <a:rPr lang="zh-CN" altLang="en-US" sz="2000" b="1">
                <a:latin typeface="Microsoft YaHei" charset="-122"/>
                <a:ea typeface="Microsoft YaHei" charset="-122"/>
                <a:cs typeface="Microsoft YaHei" charset="-122"/>
              </a:rPr>
              <a:t>表示</a:t>
            </a:r>
            <a:r>
              <a:rPr lang="zh-CN" altLang="en-US" sz="2000" b="1" smtClean="0">
                <a:latin typeface="Microsoft YaHei" charset="-122"/>
                <a:ea typeface="Microsoft YaHei" charset="-122"/>
                <a:cs typeface="Microsoft YaHei" charset="-122"/>
              </a:rPr>
              <a:t>方式</a:t>
            </a:r>
            <a:endParaRPr lang="en-US" altLang="zh-CN" sz="2000" b="1" smtClean="0">
              <a:latin typeface="Microsoft YaHei" charset="-122"/>
              <a:ea typeface="Microsoft YaHei" charset="-122"/>
              <a:cs typeface="Microsoft YaHei" charset="-122"/>
            </a:endParaRPr>
          </a:p>
          <a:p>
            <a:pPr marL="0" indent="0"/>
            <a:endParaRPr lang="en-US" altLang="zh-CN" sz="2000" smtClean="0">
              <a:latin typeface="Microsoft YaHei" charset="-122"/>
              <a:ea typeface="Microsoft YaHei" charset="-122"/>
              <a:cs typeface="Microsoft YaHei" charset="-122"/>
            </a:endParaRPr>
          </a:p>
          <a:p>
            <a:pPr marL="0" indent="0"/>
            <a:r>
              <a:rPr lang="zh-CN" altLang="en-US" smtClean="0">
                <a:latin typeface="Microsoft YaHei" charset="-122"/>
                <a:ea typeface="Microsoft YaHei" charset="-122"/>
                <a:cs typeface="Microsoft YaHei" charset="-122"/>
              </a:rPr>
              <a:t>组件</a:t>
            </a:r>
            <a:r>
              <a:rPr lang="zh-CN" altLang="en-US">
                <a:latin typeface="Microsoft YaHei" charset="-122"/>
                <a:ea typeface="Microsoft YaHei" charset="-122"/>
                <a:cs typeface="Microsoft YaHei" charset="-122"/>
              </a:rPr>
              <a:t>用一个左侧带有突出两个小矩形的矩形来表示</a:t>
            </a:r>
            <a:r>
              <a:rPr lang="zh-CN" altLang="en-US" smtClean="0">
                <a:latin typeface="Microsoft YaHei" charset="-122"/>
                <a:ea typeface="Microsoft YaHei" charset="-122"/>
                <a:cs typeface="Microsoft YaHei" charset="-122"/>
              </a:rPr>
              <a:t>。</a:t>
            </a:r>
            <a:endParaRPr lang="zh-CN" altLang="en-US">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3276600" y="3752850"/>
            <a:ext cx="2374900" cy="990600"/>
          </a:xfrm>
          <a:prstGeom prst="rect">
            <a:avLst/>
          </a:prstGeom>
        </p:spPr>
      </p:pic>
      <p:sp>
        <p:nvSpPr>
          <p:cNvPr id="11" name="Title 1"/>
          <p:cNvSpPr txBox="1">
            <a:spLocks/>
          </p:cNvSpPr>
          <p:nvPr/>
        </p:nvSpPr>
        <p:spPr bwMode="auto">
          <a:xfrm>
            <a:off x="-1358900" y="67508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构件的命名</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7728943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 name="矩形 1"/>
          <p:cNvSpPr/>
          <p:nvPr/>
        </p:nvSpPr>
        <p:spPr>
          <a:xfrm>
            <a:off x="1524000" y="1504950"/>
            <a:ext cx="6934200" cy="1938992"/>
          </a:xfrm>
          <a:prstGeom prst="rect">
            <a:avLst/>
          </a:prstGeom>
        </p:spPr>
        <p:txBody>
          <a:bodyPr wrap="square">
            <a:spAutoFit/>
          </a:bodyPr>
          <a:lstStyle/>
          <a:p>
            <a:r>
              <a:rPr lang="zh-CN" altLang="en-US" sz="2400" b="1">
                <a:latin typeface="Microsoft YaHei" charset="-122"/>
                <a:ea typeface="Microsoft YaHei" charset="-122"/>
                <a:cs typeface="Microsoft YaHei" charset="-122"/>
              </a:rPr>
              <a:t>接口（</a:t>
            </a:r>
            <a:r>
              <a:rPr lang="en-US" altLang="zh-CN" sz="2400" b="1">
                <a:latin typeface="Microsoft YaHei" charset="-122"/>
                <a:ea typeface="Microsoft YaHei" charset="-122"/>
                <a:cs typeface="Microsoft YaHei" charset="-122"/>
              </a:rPr>
              <a:t>interface</a:t>
            </a:r>
            <a:r>
              <a:rPr lang="zh-CN" altLang="en-US" sz="2400" b="1" smtClean="0">
                <a:latin typeface="Microsoft YaHei" charset="-122"/>
                <a:ea typeface="Microsoft YaHei" charset="-122"/>
                <a:cs typeface="Microsoft YaHei" charset="-122"/>
              </a:rPr>
              <a:t>）</a:t>
            </a:r>
            <a:endParaRPr lang="en-US" altLang="zh-CN" sz="2400" b="1" smtClean="0">
              <a:latin typeface="Microsoft YaHei" charset="-122"/>
              <a:ea typeface="Microsoft YaHei" charset="-122"/>
              <a:cs typeface="Microsoft YaHei" charset="-122"/>
            </a:endParaRPr>
          </a:p>
          <a:p>
            <a:endParaRPr lang="en-US" altLang="zh-CN" sz="2400" b="1">
              <a:latin typeface="Microsoft YaHei" charset="-122"/>
              <a:ea typeface="Microsoft YaHei" charset="-122"/>
              <a:cs typeface="Microsoft YaHei" charset="-122"/>
            </a:endParaRPr>
          </a:p>
          <a:p>
            <a:r>
              <a:rPr lang="zh-CN" altLang="en-US" sz="2400" smtClean="0">
                <a:latin typeface="Microsoft YaHei" charset="-122"/>
                <a:ea typeface="Microsoft YaHei" charset="-122"/>
                <a:cs typeface="Microsoft YaHei" charset="-122"/>
              </a:rPr>
              <a:t>是</a:t>
            </a:r>
            <a:r>
              <a:rPr lang="zh-CN" altLang="en-US" sz="2400">
                <a:latin typeface="Microsoft YaHei" charset="-122"/>
                <a:ea typeface="Microsoft YaHei" charset="-122"/>
                <a:cs typeface="Microsoft YaHei" charset="-122"/>
              </a:rPr>
              <a:t>一组用于描述类或者组件的一个服务的操作</a:t>
            </a:r>
            <a:r>
              <a:rPr lang="zh-CN" altLang="en-US" sz="2400" smtClean="0">
                <a:latin typeface="Microsoft YaHei" charset="-122"/>
                <a:ea typeface="Microsoft YaHei" charset="-122"/>
                <a:cs typeface="Microsoft YaHei" charset="-122"/>
              </a:rPr>
              <a:t>。</a:t>
            </a:r>
            <a:endParaRPr lang="en-US" altLang="zh-CN" sz="2400" smtClean="0">
              <a:latin typeface="Microsoft YaHei" charset="-122"/>
              <a:ea typeface="Microsoft YaHei" charset="-122"/>
              <a:cs typeface="Microsoft YaHei" charset="-122"/>
            </a:endParaRPr>
          </a:p>
          <a:p>
            <a:endParaRPr lang="en-US" altLang="zh-CN" sz="2400" smtClean="0">
              <a:latin typeface="Microsoft YaHei" charset="-122"/>
              <a:ea typeface="Microsoft YaHei" charset="-122"/>
              <a:cs typeface="Microsoft YaHei" charset="-122"/>
            </a:endParaRPr>
          </a:p>
          <a:p>
            <a:r>
              <a:rPr lang="zh-CN" altLang="en-US" sz="2400" smtClean="0">
                <a:latin typeface="Microsoft YaHei" charset="-122"/>
                <a:ea typeface="Microsoft YaHei" charset="-122"/>
                <a:cs typeface="Microsoft YaHei" charset="-122"/>
              </a:rPr>
              <a:t>它</a:t>
            </a:r>
            <a:r>
              <a:rPr lang="zh-CN" altLang="en-US" sz="2400">
                <a:latin typeface="Microsoft YaHei" charset="-122"/>
                <a:ea typeface="Microsoft YaHei" charset="-122"/>
                <a:cs typeface="Microsoft YaHei" charset="-122"/>
              </a:rPr>
              <a:t>不描述任何结构，也不描述任何实现。</a:t>
            </a:r>
          </a:p>
        </p:txBody>
      </p:sp>
      <p:sp>
        <p:nvSpPr>
          <p:cNvPr id="11" name="Title 1"/>
          <p:cNvSpPr txBox="1">
            <a:spLocks/>
          </p:cNvSpPr>
          <p:nvPr/>
        </p:nvSpPr>
        <p:spPr bwMode="auto">
          <a:xfrm>
            <a:off x="-1143000" y="62152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什么是接口</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42211853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6" name="矩形 5"/>
          <p:cNvSpPr/>
          <p:nvPr/>
        </p:nvSpPr>
        <p:spPr>
          <a:xfrm>
            <a:off x="1524000" y="1346578"/>
            <a:ext cx="6324600" cy="2862322"/>
          </a:xfrm>
          <a:prstGeom prst="rect">
            <a:avLst/>
          </a:prstGeom>
        </p:spPr>
        <p:txBody>
          <a:bodyPr wrap="square">
            <a:spAutoFit/>
          </a:bodyPr>
          <a:lstStyle/>
          <a:p>
            <a:r>
              <a:rPr lang="zh-CN" altLang="en-US" sz="2000" b="1" smtClean="0">
                <a:latin typeface="Microsoft YaHei" charset="-122"/>
                <a:ea typeface="Microsoft YaHei" charset="-122"/>
                <a:cs typeface="Microsoft YaHei" charset="-122"/>
              </a:rPr>
              <a:t>提供</a:t>
            </a:r>
            <a:r>
              <a:rPr lang="zh-CN" altLang="en-US" sz="2000" b="1">
                <a:latin typeface="Microsoft YaHei" charset="-122"/>
                <a:ea typeface="Microsoft YaHei" charset="-122"/>
                <a:cs typeface="Microsoft YaHei" charset="-122"/>
              </a:rPr>
              <a:t>接口（供</a:t>
            </a:r>
            <a:r>
              <a:rPr lang="zh-CN" altLang="en-US" sz="2000" b="1">
                <a:latin typeface="Microsoft YaHei" charset="-122"/>
                <a:ea typeface="Microsoft YaHei" charset="-122"/>
                <a:cs typeface="Microsoft YaHei" charset="-122"/>
              </a:rPr>
              <a:t>接口</a:t>
            </a:r>
            <a:r>
              <a:rPr lang="zh-CN" altLang="en-US" sz="2000" b="1" smtClean="0">
                <a:latin typeface="Microsoft YaHei" charset="-122"/>
                <a:ea typeface="Microsoft YaHei" charset="-122"/>
                <a:cs typeface="Microsoft YaHei" charset="-122"/>
              </a:rPr>
              <a:t>）</a:t>
            </a:r>
            <a:r>
              <a:rPr lang="zh-CN" altLang="en-US" sz="2000" smtClean="0">
                <a:latin typeface="Microsoft YaHei" charset="-122"/>
                <a:ea typeface="Microsoft YaHei" charset="-122"/>
                <a:cs typeface="Microsoft YaHei" charset="-122"/>
              </a:rPr>
              <a:t>：</a:t>
            </a:r>
            <a:r>
              <a:rPr lang="zh-CN" altLang="en-US" sz="2000" b="1" smtClean="0">
                <a:latin typeface="Microsoft YaHei" charset="-122"/>
                <a:ea typeface="Microsoft YaHei" charset="-122"/>
                <a:cs typeface="Microsoft YaHei" charset="-122"/>
              </a:rPr>
              <a:t>把</a:t>
            </a:r>
            <a:r>
              <a:rPr lang="zh-CN" altLang="en-US" sz="2000" b="1">
                <a:latin typeface="Microsoft YaHei" charset="-122"/>
                <a:ea typeface="Microsoft YaHei" charset="-122"/>
                <a:cs typeface="Microsoft YaHei" charset="-122"/>
              </a:rPr>
              <a:t>构件实现的</a:t>
            </a:r>
            <a:r>
              <a:rPr lang="zh-CN" altLang="en-US" sz="2000" b="1" smtClean="0">
                <a:latin typeface="Microsoft YaHei" charset="-122"/>
                <a:ea typeface="Microsoft YaHei" charset="-122"/>
                <a:cs typeface="Microsoft YaHei" charset="-122"/>
              </a:rPr>
              <a:t>接口</a:t>
            </a:r>
            <a:endParaRPr lang="en-US" altLang="zh-CN" sz="2000">
              <a:latin typeface="Microsoft YaHei" charset="-122"/>
              <a:ea typeface="Microsoft YaHei" charset="-122"/>
              <a:cs typeface="Microsoft YaHei" charset="-122"/>
            </a:endParaRPr>
          </a:p>
          <a:p>
            <a:endParaRPr lang="en-US" altLang="zh-CN" sz="2000">
              <a:latin typeface="Microsoft YaHei" charset="-122"/>
              <a:ea typeface="Microsoft YaHei" charset="-122"/>
              <a:cs typeface="Microsoft YaHei" charset="-122"/>
            </a:endParaRPr>
          </a:p>
          <a:p>
            <a:r>
              <a:rPr lang="zh-CN" altLang="en-US" sz="2000" smtClean="0">
                <a:latin typeface="Microsoft YaHei" charset="-122"/>
                <a:ea typeface="Microsoft YaHei" charset="-122"/>
                <a:cs typeface="Microsoft YaHei" charset="-122"/>
              </a:rPr>
              <a:t>这</a:t>
            </a:r>
            <a:r>
              <a:rPr lang="zh-CN" altLang="en-US" sz="2000">
                <a:latin typeface="Microsoft YaHei" charset="-122"/>
                <a:ea typeface="Microsoft YaHei" charset="-122"/>
                <a:cs typeface="Microsoft YaHei" charset="-122"/>
              </a:rPr>
              <a:t>意味着构件的提供接口是给其它构件提供服务的。实现接口的构件支持由该接口所拥有的特征，包括接口拥有的约束。</a:t>
            </a:r>
          </a:p>
          <a:p>
            <a:endParaRPr lang="en-US" altLang="zh-CN" sz="2000" b="1" smtClean="0">
              <a:latin typeface="Microsoft YaHei" charset="-122"/>
              <a:ea typeface="Microsoft YaHei" charset="-122"/>
              <a:cs typeface="Microsoft YaHei" charset="-122"/>
            </a:endParaRPr>
          </a:p>
          <a:p>
            <a:r>
              <a:rPr lang="zh-CN" altLang="en-US" sz="2000" b="1">
                <a:latin typeface="Microsoft YaHei" charset="-122"/>
                <a:ea typeface="Microsoft YaHei" charset="-122"/>
                <a:cs typeface="Microsoft YaHei" charset="-122"/>
              </a:rPr>
              <a:t>请求接口（需</a:t>
            </a:r>
            <a:r>
              <a:rPr lang="zh-CN" altLang="en-US" sz="2000" b="1">
                <a:latin typeface="Microsoft YaHei" charset="-122"/>
                <a:ea typeface="Microsoft YaHei" charset="-122"/>
                <a:cs typeface="Microsoft YaHei" charset="-122"/>
              </a:rPr>
              <a:t>接口</a:t>
            </a:r>
            <a:r>
              <a:rPr lang="zh-CN" altLang="en-US" sz="2000" b="1" smtClean="0">
                <a:latin typeface="Microsoft YaHei" charset="-122"/>
                <a:ea typeface="Microsoft YaHei" charset="-122"/>
                <a:cs typeface="Microsoft YaHei" charset="-122"/>
              </a:rPr>
              <a:t>）</a:t>
            </a:r>
            <a:r>
              <a:rPr lang="zh-CN" altLang="en-US" sz="2000" smtClean="0">
                <a:latin typeface="Microsoft YaHei" charset="-122"/>
                <a:ea typeface="Microsoft YaHei" charset="-122"/>
                <a:cs typeface="Microsoft YaHei" charset="-122"/>
              </a:rPr>
              <a:t>：</a:t>
            </a:r>
            <a:r>
              <a:rPr lang="zh-CN" altLang="en-US" sz="2000" b="1" smtClean="0">
                <a:latin typeface="Microsoft YaHei" charset="-122"/>
                <a:ea typeface="Microsoft YaHei" charset="-122"/>
                <a:cs typeface="Microsoft YaHei" charset="-122"/>
              </a:rPr>
              <a:t>构件</a:t>
            </a:r>
            <a:r>
              <a:rPr lang="zh-CN" altLang="en-US" sz="2000" b="1">
                <a:latin typeface="Microsoft YaHei" charset="-122"/>
                <a:ea typeface="Microsoft YaHei" charset="-122"/>
                <a:cs typeface="Microsoft YaHei" charset="-122"/>
              </a:rPr>
              <a:t>使用的</a:t>
            </a:r>
            <a:r>
              <a:rPr lang="zh-CN" altLang="en-US" sz="2000" b="1" smtClean="0">
                <a:latin typeface="Microsoft YaHei" charset="-122"/>
                <a:ea typeface="Microsoft YaHei" charset="-122"/>
                <a:cs typeface="Microsoft YaHei" charset="-122"/>
              </a:rPr>
              <a:t>接口</a:t>
            </a:r>
            <a:endParaRPr lang="en-US" altLang="zh-CN" sz="2000">
              <a:latin typeface="Microsoft YaHei" charset="-122"/>
              <a:ea typeface="Microsoft YaHei" charset="-122"/>
              <a:cs typeface="Microsoft YaHei" charset="-122"/>
            </a:endParaRPr>
          </a:p>
          <a:p>
            <a:endParaRPr lang="en-US" altLang="zh-CN" sz="2000">
              <a:latin typeface="Microsoft YaHei" charset="-122"/>
              <a:ea typeface="Microsoft YaHei" charset="-122"/>
              <a:cs typeface="Microsoft YaHei" charset="-122"/>
            </a:endParaRPr>
          </a:p>
          <a:p>
            <a:r>
              <a:rPr lang="zh-CN" altLang="en-US" sz="2000" smtClean="0">
                <a:latin typeface="Microsoft YaHei" charset="-122"/>
                <a:ea typeface="Microsoft YaHei" charset="-122"/>
                <a:cs typeface="Microsoft YaHei" charset="-122"/>
              </a:rPr>
              <a:t>即</a:t>
            </a:r>
            <a:r>
              <a:rPr lang="zh-CN" altLang="en-US" sz="2000">
                <a:latin typeface="Microsoft YaHei" charset="-122"/>
                <a:ea typeface="Microsoft YaHei" charset="-122"/>
                <a:cs typeface="Microsoft YaHei" charset="-122"/>
              </a:rPr>
              <a:t>构件向其它构件请求服务时要遵循的</a:t>
            </a:r>
            <a:r>
              <a:rPr lang="zh-CN" altLang="en-US" sz="2000" smtClean="0">
                <a:latin typeface="Microsoft YaHei" charset="-122"/>
                <a:ea typeface="Microsoft YaHei" charset="-122"/>
                <a:cs typeface="Microsoft YaHei" charset="-122"/>
              </a:rPr>
              <a:t>接口</a:t>
            </a:r>
            <a:r>
              <a:rPr lang="en-US" altLang="zh-CN" sz="2000">
                <a:latin typeface="+mn-ea"/>
                <a:sym typeface="+mn-ea"/>
              </a:rPr>
              <a:t>[3]</a:t>
            </a:r>
            <a:endParaRPr lang="zh-CN" altLang="en-US" sz="2000">
              <a:latin typeface="Microsoft YaHei" charset="-122"/>
              <a:ea typeface="Microsoft YaHei" charset="-122"/>
              <a:cs typeface="Microsoft YaHei" charset="-122"/>
            </a:endParaRPr>
          </a:p>
        </p:txBody>
      </p:sp>
      <p:sp>
        <p:nvSpPr>
          <p:cNvPr id="11" name="Title 1"/>
          <p:cNvSpPr txBox="1">
            <a:spLocks/>
          </p:cNvSpPr>
          <p:nvPr/>
        </p:nvSpPr>
        <p:spPr bwMode="auto">
          <a:xfrm>
            <a:off x="-1219200" y="62152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接口种类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9152662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3" name="TextBox 22"/>
          <p:cNvSpPr txBox="1">
            <a:spLocks noChangeArrowheads="1"/>
          </p:cNvSpPr>
          <p:nvPr/>
        </p:nvSpPr>
        <p:spPr bwMode="auto">
          <a:xfrm>
            <a:off x="783771" y="1173097"/>
            <a:ext cx="2514600" cy="25545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zh-CN" altLang="en-US" sz="2000" smtClean="0">
                <a:latin typeface="Microsoft YaHei" charset="-122"/>
                <a:ea typeface="Microsoft YaHei" charset="-122"/>
                <a:cs typeface="Microsoft YaHei" charset="-122"/>
              </a:rPr>
              <a:t>       提供</a:t>
            </a:r>
            <a:r>
              <a:rPr lang="zh-CN" altLang="en-US" sz="2000" smtClean="0">
                <a:latin typeface="Microsoft YaHei" charset="-122"/>
                <a:ea typeface="Microsoft YaHei" charset="-122"/>
                <a:cs typeface="Microsoft YaHei" charset="-122"/>
              </a:rPr>
              <a:t>接</a:t>
            </a:r>
            <a:r>
              <a:rPr lang="zh-CN" altLang="en-US" sz="2000">
                <a:latin typeface="Microsoft YaHei" charset="-122"/>
                <a:ea typeface="Microsoft YaHei" charset="-122"/>
                <a:cs typeface="Microsoft YaHei" charset="-122"/>
              </a:rPr>
              <a:t>口用“棒棒糖”式的图形表示，即由一个封闭的圆形与一条直线组成。</a:t>
            </a:r>
          </a:p>
          <a:p>
            <a:r>
              <a:rPr lang="zh-CN" altLang="en-US" sz="2000" smtClean="0">
                <a:latin typeface="Microsoft YaHei" charset="-122"/>
                <a:ea typeface="Microsoft YaHei" charset="-122"/>
                <a:cs typeface="Microsoft YaHei" charset="-122"/>
              </a:rPr>
              <a:t>       请求接口</a:t>
            </a:r>
            <a:r>
              <a:rPr lang="zh-CN" altLang="en-US" sz="2000">
                <a:latin typeface="Microsoft YaHei" charset="-122"/>
                <a:ea typeface="Microsoft YaHei" charset="-122"/>
                <a:cs typeface="Microsoft YaHei" charset="-122"/>
              </a:rPr>
              <a:t>用“插座”式的图形表示，即由一个半圆与一条直线组成。</a:t>
            </a:r>
          </a:p>
        </p:txBody>
      </p:sp>
      <p:pic>
        <p:nvPicPr>
          <p:cNvPr id="2" name="图片 1"/>
          <p:cNvPicPr>
            <a:picLocks noChangeAspect="1"/>
          </p:cNvPicPr>
          <p:nvPr/>
        </p:nvPicPr>
        <p:blipFill>
          <a:blip r:embed="rId2"/>
          <a:stretch>
            <a:fillRect/>
          </a:stretch>
        </p:blipFill>
        <p:spPr>
          <a:xfrm>
            <a:off x="4363364" y="1173097"/>
            <a:ext cx="3160472" cy="2055852"/>
          </a:xfrm>
          <a:prstGeom prst="rect">
            <a:avLst/>
          </a:prstGeom>
        </p:spPr>
      </p:pic>
      <p:pic>
        <p:nvPicPr>
          <p:cNvPr id="4" name="图片 3"/>
          <p:cNvPicPr>
            <a:picLocks noChangeAspect="1"/>
          </p:cNvPicPr>
          <p:nvPr/>
        </p:nvPicPr>
        <p:blipFill>
          <a:blip r:embed="rId3"/>
          <a:stretch>
            <a:fillRect/>
          </a:stretch>
        </p:blipFill>
        <p:spPr>
          <a:xfrm>
            <a:off x="1600200" y="3965576"/>
            <a:ext cx="5803900" cy="520700"/>
          </a:xfrm>
          <a:prstGeom prst="rect">
            <a:avLst/>
          </a:prstGeom>
        </p:spPr>
      </p:pic>
      <p:sp>
        <p:nvSpPr>
          <p:cNvPr id="11" name="Title 1"/>
          <p:cNvSpPr txBox="1">
            <a:spLocks/>
          </p:cNvSpPr>
          <p:nvPr/>
        </p:nvSpPr>
        <p:spPr bwMode="auto">
          <a:xfrm>
            <a:off x="-1066800" y="649173"/>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a:solidFill>
                  <a:srgbClr val="00B0F0"/>
                </a:solidFill>
                <a:latin typeface="Gulim" pitchFamily="34" charset="-127"/>
              </a:rPr>
              <a:t>接口</a:t>
            </a:r>
            <a:r>
              <a:rPr lang="zh-CN" altLang="en-US" sz="3600" b="1" smtClean="0">
                <a:solidFill>
                  <a:srgbClr val="00B0F0"/>
                </a:solidFill>
                <a:latin typeface="Gulim" pitchFamily="34" charset="-127"/>
              </a:rPr>
              <a:t>的表示方式</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5282507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矩形 2"/>
          <p:cNvSpPr/>
          <p:nvPr/>
        </p:nvSpPr>
        <p:spPr>
          <a:xfrm>
            <a:off x="1219200" y="1406209"/>
            <a:ext cx="6934200" cy="2677656"/>
          </a:xfrm>
          <a:prstGeom prst="rect">
            <a:avLst/>
          </a:prstGeom>
        </p:spPr>
        <p:txBody>
          <a:bodyPr wrap="square">
            <a:spAutoFit/>
          </a:bodyPr>
          <a:lstStyle/>
          <a:p>
            <a:r>
              <a:rPr lang="zh-CN" altLang="en-US" smtClean="0">
                <a:solidFill>
                  <a:srgbClr val="333333"/>
                </a:solidFill>
                <a:latin typeface="Microsoft YaHei" charset="-122"/>
                <a:ea typeface="Microsoft YaHei" charset="-122"/>
                <a:cs typeface="Microsoft YaHei" charset="-122"/>
              </a:rPr>
              <a:t>         </a:t>
            </a:r>
            <a:r>
              <a:rPr lang="zh-CN" altLang="en-US" sz="2400" smtClean="0">
                <a:solidFill>
                  <a:srgbClr val="333333"/>
                </a:solidFill>
                <a:latin typeface="Microsoft YaHei" charset="-122"/>
                <a:ea typeface="Microsoft YaHei" charset="-122"/>
                <a:cs typeface="Microsoft YaHei" charset="-122"/>
              </a:rPr>
              <a:t>端口</a:t>
            </a:r>
            <a:r>
              <a:rPr lang="zh-CN" altLang="en-US" sz="2400">
                <a:solidFill>
                  <a:srgbClr val="333333"/>
                </a:solidFill>
                <a:latin typeface="Microsoft YaHei" charset="-122"/>
                <a:ea typeface="Microsoft YaHei" charset="-122"/>
                <a:cs typeface="Microsoft YaHei" charset="-122"/>
              </a:rPr>
              <a:t>是</a:t>
            </a:r>
            <a:r>
              <a:rPr lang="en-US" altLang="zh-CN" sz="2400">
                <a:solidFill>
                  <a:srgbClr val="333333"/>
                </a:solidFill>
                <a:latin typeface="Microsoft YaHei" charset="-122"/>
                <a:ea typeface="Microsoft YaHei" charset="-122"/>
                <a:cs typeface="Microsoft YaHei" charset="-122"/>
              </a:rPr>
              <a:t>UML2.0</a:t>
            </a:r>
            <a:r>
              <a:rPr lang="zh-CN" altLang="en-US" sz="2400">
                <a:solidFill>
                  <a:srgbClr val="333333"/>
                </a:solidFill>
                <a:latin typeface="Microsoft YaHei" charset="-122"/>
                <a:ea typeface="Microsoft YaHei" charset="-122"/>
                <a:cs typeface="Microsoft YaHei" charset="-122"/>
              </a:rPr>
              <a:t>引入的</a:t>
            </a:r>
            <a:r>
              <a:rPr lang="zh-CN" altLang="en-US" sz="2400" smtClean="0">
                <a:solidFill>
                  <a:srgbClr val="333333"/>
                </a:solidFill>
                <a:latin typeface="Microsoft YaHei" charset="-122"/>
                <a:ea typeface="Microsoft YaHei" charset="-122"/>
                <a:cs typeface="Microsoft YaHei" charset="-122"/>
              </a:rPr>
              <a:t>概念</a:t>
            </a:r>
            <a:r>
              <a:rPr lang="zh-CN" altLang="en-US" sz="2400">
                <a:solidFill>
                  <a:srgbClr val="333333"/>
                </a:solidFill>
                <a:latin typeface="Microsoft YaHei" charset="-122"/>
                <a:ea typeface="Microsoft YaHei" charset="-122"/>
                <a:cs typeface="Microsoft YaHei" charset="-122"/>
              </a:rPr>
              <a:t>，</a:t>
            </a:r>
            <a:r>
              <a:rPr lang="zh-CN" altLang="en-US" sz="2400" smtClean="0">
                <a:solidFill>
                  <a:srgbClr val="333333"/>
                </a:solidFill>
                <a:latin typeface="Microsoft YaHei" charset="-122"/>
                <a:ea typeface="Microsoft YaHei" charset="-122"/>
                <a:cs typeface="Microsoft YaHei" charset="-122"/>
              </a:rPr>
              <a:t>端口</a:t>
            </a:r>
            <a:r>
              <a:rPr lang="zh-CN" altLang="en-US" sz="2400">
                <a:solidFill>
                  <a:srgbClr val="333333"/>
                </a:solidFill>
                <a:latin typeface="Microsoft YaHei" charset="-122"/>
                <a:ea typeface="Microsoft YaHei" charset="-122"/>
                <a:cs typeface="Microsoft YaHei" charset="-122"/>
              </a:rPr>
              <a:t>描述了在构件与它的环境之间以及在构件与它的内部构件之间的一个显示地交互</a:t>
            </a:r>
            <a:r>
              <a:rPr lang="zh-CN" altLang="en-US" sz="2400" smtClean="0">
                <a:solidFill>
                  <a:srgbClr val="333333"/>
                </a:solidFill>
                <a:latin typeface="Microsoft YaHei" charset="-122"/>
                <a:ea typeface="Microsoft YaHei" charset="-122"/>
                <a:cs typeface="Microsoft YaHei" charset="-122"/>
              </a:rPr>
              <a:t>点。端口</a:t>
            </a:r>
            <a:r>
              <a:rPr lang="zh-CN" altLang="en-US" sz="2400">
                <a:solidFill>
                  <a:srgbClr val="333333"/>
                </a:solidFill>
                <a:latin typeface="Microsoft YaHei" charset="-122"/>
                <a:ea typeface="Microsoft YaHei" charset="-122"/>
                <a:cs typeface="Microsoft YaHei" charset="-122"/>
              </a:rPr>
              <a:t>是一个封装构件的显示的对外窗口，</a:t>
            </a:r>
            <a:r>
              <a:rPr lang="zh-CN" altLang="en-US" sz="2400" b="1">
                <a:solidFill>
                  <a:srgbClr val="333333"/>
                </a:solidFill>
                <a:latin typeface="Microsoft YaHei" charset="-122"/>
                <a:ea typeface="Microsoft YaHei" charset="-122"/>
                <a:cs typeface="Microsoft YaHei" charset="-122"/>
              </a:rPr>
              <a:t>所有进出构件的交互都要通过端口</a:t>
            </a:r>
            <a:r>
              <a:rPr lang="zh-CN" altLang="en-US" sz="2400" b="1" smtClean="0">
                <a:solidFill>
                  <a:srgbClr val="333333"/>
                </a:solidFill>
                <a:latin typeface="Microsoft YaHei" charset="-122"/>
                <a:ea typeface="Microsoft YaHei" charset="-122"/>
                <a:cs typeface="Microsoft YaHei" charset="-122"/>
              </a:rPr>
              <a:t>。</a:t>
            </a:r>
            <a:r>
              <a:rPr lang="zh-CN" altLang="en-US" sz="2400" smtClean="0">
                <a:solidFill>
                  <a:srgbClr val="333333"/>
                </a:solidFill>
                <a:latin typeface="Microsoft YaHei" charset="-122"/>
                <a:ea typeface="Microsoft YaHei" charset="-122"/>
                <a:cs typeface="Microsoft YaHei" charset="-122"/>
              </a:rPr>
              <a:t>使用</a:t>
            </a:r>
            <a:r>
              <a:rPr lang="zh-CN" altLang="en-US" sz="2400">
                <a:solidFill>
                  <a:srgbClr val="333333"/>
                </a:solidFill>
                <a:latin typeface="Microsoft YaHei" charset="-122"/>
                <a:ea typeface="Microsoft YaHei" charset="-122"/>
                <a:cs typeface="Microsoft YaHei" charset="-122"/>
              </a:rPr>
              <a:t>端口能在更大的程度上增加构件的封装性和可替代性</a:t>
            </a:r>
            <a:r>
              <a:rPr lang="zh-CN" altLang="en-US" sz="2400" smtClean="0">
                <a:solidFill>
                  <a:srgbClr val="333333"/>
                </a:solidFill>
                <a:latin typeface="Microsoft YaHei" charset="-122"/>
                <a:ea typeface="Microsoft YaHei" charset="-122"/>
                <a:cs typeface="Microsoft YaHei" charset="-122"/>
              </a:rPr>
              <a:t>。端口</a:t>
            </a:r>
            <a:r>
              <a:rPr lang="zh-CN" altLang="en-US" sz="2400">
                <a:solidFill>
                  <a:srgbClr val="333333"/>
                </a:solidFill>
                <a:latin typeface="Microsoft YaHei" charset="-122"/>
                <a:ea typeface="Microsoft YaHei" charset="-122"/>
                <a:cs typeface="Microsoft YaHei" charset="-122"/>
              </a:rPr>
              <a:t>是构件的一部分，端口的实例随着它们所属的构件的实例一起被创建和撤消。</a:t>
            </a:r>
            <a:endParaRPr lang="zh-CN" altLang="en-US" sz="2400" b="0" i="0" u="none" strike="noStrike">
              <a:solidFill>
                <a:srgbClr val="333333"/>
              </a:solidFill>
              <a:effectLst/>
              <a:latin typeface="Microsoft YaHei" charset="-122"/>
              <a:ea typeface="Microsoft YaHei" charset="-122"/>
              <a:cs typeface="Microsoft YaHei" charset="-122"/>
            </a:endParaRPr>
          </a:p>
        </p:txBody>
      </p:sp>
      <p:sp>
        <p:nvSpPr>
          <p:cNvPr id="8" name="Title 1"/>
          <p:cNvSpPr txBox="1">
            <a:spLocks/>
          </p:cNvSpPr>
          <p:nvPr/>
        </p:nvSpPr>
        <p:spPr bwMode="auto">
          <a:xfrm>
            <a:off x="-1143000" y="62152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外部接口</a:t>
            </a:r>
            <a:r>
              <a:rPr lang="en-US" altLang="zh-CN" sz="3600" b="1" smtClean="0">
                <a:solidFill>
                  <a:srgbClr val="00B0F0"/>
                </a:solidFill>
                <a:latin typeface="Gulim" pitchFamily="34" charset="-127"/>
              </a:rPr>
              <a:t>-</a:t>
            </a:r>
            <a:r>
              <a:rPr lang="zh-CN" altLang="en-US" sz="3600" b="1" smtClean="0">
                <a:solidFill>
                  <a:srgbClr val="00B0F0"/>
                </a:solidFill>
                <a:latin typeface="Gulim" pitchFamily="34" charset="-127"/>
              </a:rPr>
              <a:t>端口</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1409614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1550"/>
            <a:ext cx="9144000" cy="3124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cs typeface="Arial" panose="020B0604020202020204" pitchFamily="34" charset="0"/>
            </a:endParaRPr>
          </a:p>
        </p:txBody>
      </p:sp>
      <p:sp>
        <p:nvSpPr>
          <p:cNvPr id="4" name="TextBox 3"/>
          <p:cNvSpPr txBox="1">
            <a:spLocks noChangeArrowheads="1"/>
          </p:cNvSpPr>
          <p:nvPr/>
        </p:nvSpPr>
        <p:spPr bwMode="auto">
          <a:xfrm>
            <a:off x="909638" y="1713703"/>
            <a:ext cx="73152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a:solidFill>
                  <a:schemeClr val="bg1"/>
                </a:solidFill>
                <a:latin typeface="Gulim" pitchFamily="34" charset="-127"/>
              </a:rPr>
              <a:t>对象</a:t>
            </a:r>
            <a:r>
              <a:rPr lang="en-US" altLang="zh-CN" sz="5400" smtClean="0">
                <a:solidFill>
                  <a:schemeClr val="bg1"/>
                </a:solidFill>
                <a:latin typeface="Gulim" pitchFamily="34" charset="-127"/>
              </a:rPr>
              <a:t>图</a:t>
            </a:r>
            <a:endParaRPr lang="en-US" altLang="zh-CN" sz="5400">
              <a:solidFill>
                <a:schemeClr val="bg1"/>
              </a:solidFill>
              <a:latin typeface="Gulim" pitchFamily="34" charset="-127"/>
            </a:endParaRPr>
          </a:p>
        </p:txBody>
      </p:sp>
      <p:grpSp>
        <p:nvGrpSpPr>
          <p:cNvPr id="5" name="Group 4"/>
          <p:cNvGrpSpPr/>
          <p:nvPr/>
        </p:nvGrpSpPr>
        <p:grpSpPr bwMode="auto">
          <a:xfrm>
            <a:off x="2319338" y="3244293"/>
            <a:ext cx="4495800" cy="80962"/>
            <a:chOff x="2362200" y="2119313"/>
            <a:chExt cx="4495800" cy="80962"/>
          </a:xfrm>
        </p:grpSpPr>
        <p:cxnSp>
          <p:nvCxnSpPr>
            <p:cNvPr id="6" name="Straight Connector 5"/>
            <p:cNvCxnSpPr/>
            <p:nvPr/>
          </p:nvCxnSpPr>
          <p:spPr>
            <a:xfrm>
              <a:off x="2362200" y="2160588"/>
              <a:ext cx="4495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cs typeface="Arial" panose="020B0604020202020204" pitchFamily="34" charset="0"/>
              </a:endParaRPr>
            </a:p>
          </p:txBody>
        </p:sp>
      </p:grpSp>
      <p:sp>
        <p:nvSpPr>
          <p:cNvPr id="8"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Tree>
    <p:extLst>
      <p:ext uri="{BB962C8B-B14F-4D97-AF65-F5344CB8AC3E}">
        <p14:creationId xmlns:p14="http://schemas.microsoft.com/office/powerpoint/2010/main" val="36671438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6" name="矩形 5"/>
          <p:cNvSpPr/>
          <p:nvPr/>
        </p:nvSpPr>
        <p:spPr>
          <a:xfrm>
            <a:off x="1524000" y="1919078"/>
            <a:ext cx="5943600" cy="1200329"/>
          </a:xfrm>
          <a:prstGeom prst="rect">
            <a:avLst/>
          </a:prstGeom>
        </p:spPr>
        <p:txBody>
          <a:bodyPr wrap="square">
            <a:spAutoFit/>
          </a:bodyPr>
          <a:lstStyle/>
          <a:p>
            <a:r>
              <a:rPr lang="zh-CN" altLang="en-US" sz="2400" smtClean="0">
                <a:solidFill>
                  <a:srgbClr val="4F4F4F"/>
                </a:solidFill>
                <a:latin typeface="Georgia" panose="02040502050405020303" pitchFamily="18" charset="0"/>
                <a:ea typeface="楷体_GB2312"/>
                <a:cs typeface="Microsoft YaHei" charset="-122"/>
              </a:rPr>
              <a:t>         一</a:t>
            </a:r>
            <a:r>
              <a:rPr lang="zh-CN" altLang="en-US" sz="2400">
                <a:solidFill>
                  <a:srgbClr val="4F4F4F"/>
                </a:solidFill>
                <a:latin typeface="Georgia" panose="02040502050405020303" pitchFamily="18" charset="0"/>
                <a:ea typeface="楷体_GB2312"/>
                <a:cs typeface="Microsoft YaHei" charset="-122"/>
              </a:rPr>
              <a:t>个构件可以通过一个特定端口同另一个构件通讯，</a:t>
            </a:r>
            <a:r>
              <a:rPr lang="zh-CN" altLang="en-US" sz="2400" smtClean="0">
                <a:solidFill>
                  <a:srgbClr val="4F4F4F"/>
                </a:solidFill>
                <a:latin typeface="Georgia" panose="02040502050405020303" pitchFamily="18" charset="0"/>
                <a:ea typeface="楷体_GB2312"/>
                <a:cs typeface="Microsoft YaHei" charset="-122"/>
              </a:rPr>
              <a:t>而通讯</a:t>
            </a:r>
            <a:r>
              <a:rPr lang="zh-CN" altLang="en-US" sz="2400">
                <a:solidFill>
                  <a:srgbClr val="4F4F4F"/>
                </a:solidFill>
                <a:latin typeface="Georgia" panose="02040502050405020303" pitchFamily="18" charset="0"/>
                <a:ea typeface="楷体_GB2312"/>
                <a:cs typeface="Microsoft YaHei" charset="-122"/>
              </a:rPr>
              <a:t>完全是通过</a:t>
            </a:r>
            <a:r>
              <a:rPr lang="zh-CN" altLang="en-US" sz="2400" b="1">
                <a:solidFill>
                  <a:srgbClr val="4F4F4F"/>
                </a:solidFill>
                <a:latin typeface="Georgia" panose="02040502050405020303" pitchFamily="18" charset="0"/>
                <a:ea typeface="楷体_GB2312"/>
                <a:cs typeface="Microsoft YaHei" charset="-122"/>
              </a:rPr>
              <a:t>由端口支持的接口</a:t>
            </a:r>
            <a:r>
              <a:rPr lang="zh-CN" altLang="en-US" sz="2400">
                <a:solidFill>
                  <a:srgbClr val="4F4F4F"/>
                </a:solidFill>
                <a:latin typeface="Georgia" panose="02040502050405020303" pitchFamily="18" charset="0"/>
                <a:ea typeface="楷体_GB2312"/>
                <a:cs typeface="Microsoft YaHei" charset="-122"/>
              </a:rPr>
              <a:t>来描述的</a:t>
            </a:r>
            <a:r>
              <a:rPr lang="zh-CN" altLang="en-US" sz="2400" smtClean="0">
                <a:solidFill>
                  <a:srgbClr val="4F4F4F"/>
                </a:solidFill>
                <a:latin typeface="Georgia" panose="02040502050405020303" pitchFamily="18" charset="0"/>
                <a:ea typeface="楷体_GB2312"/>
                <a:cs typeface="Microsoft YaHei" charset="-122"/>
              </a:rPr>
              <a:t>。</a:t>
            </a:r>
            <a:endParaRPr lang="zh-CN" altLang="en-US" sz="2400" b="0" i="0" u="none" strike="noStrike">
              <a:solidFill>
                <a:srgbClr val="4F4F4F"/>
              </a:solidFill>
              <a:effectLst/>
              <a:latin typeface="Microsoft YaHei" charset="-122"/>
              <a:ea typeface="楷体_GB2312"/>
              <a:cs typeface="Microsoft YaHei" charset="-122"/>
            </a:endParaRPr>
          </a:p>
        </p:txBody>
      </p:sp>
      <p:sp>
        <p:nvSpPr>
          <p:cNvPr id="8" name="Title 1"/>
          <p:cNvSpPr txBox="1">
            <a:spLocks/>
          </p:cNvSpPr>
          <p:nvPr/>
        </p:nvSpPr>
        <p:spPr bwMode="auto">
          <a:xfrm>
            <a:off x="-762000" y="72008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接口与端口的关系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1322070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6" name="矩形 5"/>
          <p:cNvSpPr/>
          <p:nvPr/>
        </p:nvSpPr>
        <p:spPr>
          <a:xfrm>
            <a:off x="762000" y="3002251"/>
            <a:ext cx="4572000" cy="246221"/>
          </a:xfrm>
          <a:prstGeom prst="rect">
            <a:avLst/>
          </a:prstGeom>
        </p:spPr>
        <p:txBody>
          <a:bodyPr>
            <a:spAutoFit/>
          </a:bodyPr>
          <a:lstStyle/>
          <a:p>
            <a:endParaRPr lang="zh-CN" altLang="en-US" sz="1000" b="0" i="0" u="none" strike="noStrike">
              <a:solidFill>
                <a:srgbClr val="4F4F4F"/>
              </a:solidFill>
              <a:effectLst/>
              <a:latin typeface="-apple-system" charset="0"/>
            </a:endParaRPr>
          </a:p>
        </p:txBody>
      </p:sp>
      <p:sp>
        <p:nvSpPr>
          <p:cNvPr id="4" name="矩形 3"/>
          <p:cNvSpPr/>
          <p:nvPr/>
        </p:nvSpPr>
        <p:spPr>
          <a:xfrm>
            <a:off x="1143000" y="1528631"/>
            <a:ext cx="2514600" cy="1015663"/>
          </a:xfrm>
          <a:prstGeom prst="rect">
            <a:avLst/>
          </a:prstGeom>
        </p:spPr>
        <p:txBody>
          <a:bodyPr wrap="square">
            <a:spAutoFit/>
          </a:bodyPr>
          <a:lstStyle/>
          <a:p>
            <a:r>
              <a:rPr lang="zh-CN" altLang="en-US" sz="2000" b="1" smtClean="0">
                <a:latin typeface="Microsoft YaHei" charset="-122"/>
                <a:ea typeface="楷体_GB2312"/>
                <a:cs typeface="Microsoft YaHei" charset="-122"/>
              </a:rPr>
              <a:t>依赖关系</a:t>
            </a:r>
            <a:r>
              <a:rPr lang="zh-CN" altLang="en-US" sz="2000">
                <a:latin typeface="Microsoft YaHei" charset="-122"/>
                <a:ea typeface="楷体_GB2312"/>
                <a:cs typeface="Microsoft YaHei" charset="-122"/>
              </a:rPr>
              <a:t>指</a:t>
            </a:r>
            <a:r>
              <a:rPr lang="zh-CN" altLang="en-US" sz="2000" smtClean="0">
                <a:latin typeface="Microsoft YaHei" charset="-122"/>
                <a:ea typeface="楷体_GB2312"/>
                <a:cs typeface="Microsoft YaHei" charset="-122"/>
              </a:rPr>
              <a:t>组件依赖外部提供</a:t>
            </a:r>
            <a:r>
              <a:rPr lang="zh-CN" altLang="en-US" sz="2000">
                <a:latin typeface="Microsoft YaHei" charset="-122"/>
                <a:ea typeface="楷体_GB2312"/>
                <a:cs typeface="Microsoft YaHei" charset="-122"/>
              </a:rPr>
              <a:t>的服务，</a:t>
            </a:r>
            <a:r>
              <a:rPr lang="zh-CN" altLang="en-US" sz="2000" smtClean="0">
                <a:latin typeface="Microsoft YaHei" charset="-122"/>
                <a:ea typeface="楷体_GB2312"/>
                <a:cs typeface="Microsoft YaHei" charset="-122"/>
              </a:rPr>
              <a:t>使用虚线表示。</a:t>
            </a:r>
            <a:endParaRPr lang="zh-CN" altLang="en-US" sz="2000">
              <a:latin typeface="Microsoft YaHei" charset="-122"/>
              <a:ea typeface="楷体_GB2312"/>
              <a:cs typeface="Microsoft YaHei" charset="-122"/>
            </a:endParaRPr>
          </a:p>
        </p:txBody>
      </p:sp>
      <p:sp>
        <p:nvSpPr>
          <p:cNvPr id="8" name="矩形 7"/>
          <p:cNvSpPr/>
          <p:nvPr/>
        </p:nvSpPr>
        <p:spPr>
          <a:xfrm>
            <a:off x="1110343" y="3002250"/>
            <a:ext cx="2510790" cy="1323439"/>
          </a:xfrm>
          <a:prstGeom prst="rect">
            <a:avLst/>
          </a:prstGeom>
        </p:spPr>
        <p:txBody>
          <a:bodyPr wrap="square">
            <a:spAutoFit/>
          </a:bodyPr>
          <a:lstStyle/>
          <a:p>
            <a:r>
              <a:rPr lang="zh-CN" altLang="en-US" sz="2000" b="1" smtClean="0">
                <a:latin typeface="Microsoft YaHei" charset="-122"/>
                <a:ea typeface="楷体_GB2312"/>
                <a:cs typeface="Microsoft YaHei" charset="-122"/>
              </a:rPr>
              <a:t>实现关系</a:t>
            </a:r>
            <a:r>
              <a:rPr lang="zh-CN" altLang="en-US" sz="2000" smtClean="0">
                <a:latin typeface="Microsoft YaHei" charset="-122"/>
                <a:ea typeface="楷体_GB2312"/>
                <a:cs typeface="Microsoft YaHei" charset="-122"/>
              </a:rPr>
              <a:t>指组件向外提供的服务，使用实线表示。组件可以实现接口</a:t>
            </a:r>
            <a:r>
              <a:rPr lang="zh-CN" altLang="en-US" sz="2000" smtClean="0">
                <a:latin typeface="Microsoft YaHei" charset="-122"/>
                <a:ea typeface="Microsoft YaHei" charset="-122"/>
                <a:cs typeface="Microsoft YaHei" charset="-122"/>
              </a:rPr>
              <a:t>。</a:t>
            </a:r>
            <a:endParaRPr lang="zh-CN" altLang="en-US" sz="2000">
              <a:latin typeface="Microsoft YaHei" charset="-122"/>
              <a:ea typeface="Microsoft YaHei" charset="-122"/>
              <a:cs typeface="Microsoft YaHei" charset="-122"/>
            </a:endParaRPr>
          </a:p>
        </p:txBody>
      </p:sp>
      <p:pic>
        <p:nvPicPr>
          <p:cNvPr id="11" name="图片 10"/>
          <p:cNvPicPr>
            <a:picLocks noChangeAspect="1"/>
          </p:cNvPicPr>
          <p:nvPr/>
        </p:nvPicPr>
        <p:blipFill>
          <a:blip r:embed="rId2"/>
          <a:stretch>
            <a:fillRect/>
          </a:stretch>
        </p:blipFill>
        <p:spPr>
          <a:xfrm>
            <a:off x="4838700" y="3027491"/>
            <a:ext cx="2565400" cy="1473200"/>
          </a:xfrm>
          <a:prstGeom prst="rect">
            <a:avLst/>
          </a:prstGeom>
        </p:spPr>
      </p:pic>
      <p:pic>
        <p:nvPicPr>
          <p:cNvPr id="12" name="图片 11"/>
          <p:cNvPicPr>
            <a:picLocks noChangeAspect="1"/>
          </p:cNvPicPr>
          <p:nvPr/>
        </p:nvPicPr>
        <p:blipFill>
          <a:blip r:embed="rId3"/>
          <a:stretch>
            <a:fillRect/>
          </a:stretch>
        </p:blipFill>
        <p:spPr>
          <a:xfrm>
            <a:off x="3810000" y="1536741"/>
            <a:ext cx="4963886" cy="732764"/>
          </a:xfrm>
          <a:prstGeom prst="rect">
            <a:avLst/>
          </a:prstGeom>
        </p:spPr>
      </p:pic>
      <p:sp>
        <p:nvSpPr>
          <p:cNvPr id="13" name="Title 1"/>
          <p:cNvSpPr txBox="1">
            <a:spLocks/>
          </p:cNvSpPr>
          <p:nvPr/>
        </p:nvSpPr>
        <p:spPr bwMode="auto">
          <a:xfrm>
            <a:off x="-1483995" y="68967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构件图的关系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5932993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8" name="图片 7"/>
          <p:cNvPicPr>
            <a:picLocks noChangeAspect="1"/>
          </p:cNvPicPr>
          <p:nvPr/>
        </p:nvPicPr>
        <p:blipFill>
          <a:blip r:embed="rId3"/>
          <a:stretch>
            <a:fillRect/>
          </a:stretch>
        </p:blipFill>
        <p:spPr>
          <a:xfrm>
            <a:off x="788670" y="1617706"/>
            <a:ext cx="7974330" cy="2520752"/>
          </a:xfrm>
          <a:prstGeom prst="rect">
            <a:avLst/>
          </a:prstGeom>
        </p:spPr>
      </p:pic>
      <p:sp>
        <p:nvSpPr>
          <p:cNvPr id="9" name="Title 1"/>
          <p:cNvSpPr txBox="1">
            <a:spLocks/>
          </p:cNvSpPr>
          <p:nvPr/>
        </p:nvSpPr>
        <p:spPr bwMode="auto">
          <a:xfrm>
            <a:off x="-1143000" y="78994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组件与类的异同</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806705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p:tgtEl>
                                          <p:spTgt spid="28"/>
                                        </p:tgtEl>
                                        <p:attrNameLst>
                                          <p:attrName>ppt_y</p:attrName>
                                        </p:attrNameLst>
                                      </p:cBhvr>
                                      <p:tavLst>
                                        <p:tav tm="0">
                                          <p:val>
                                            <p:strVal val="#ppt_y-#ppt_h*1.125000"/>
                                          </p:val>
                                        </p:tav>
                                        <p:tav tm="100000">
                                          <p:val>
                                            <p:strVal val="#ppt_y"/>
                                          </p:val>
                                        </p:tav>
                                      </p:tavLst>
                                    </p:anim>
                                    <p:animEffect transition="in" filter="wipe(down)">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891540" y="89209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7" name="矩形 6"/>
          <p:cNvSpPr/>
          <p:nvPr/>
        </p:nvSpPr>
        <p:spPr>
          <a:xfrm>
            <a:off x="1143000" y="1337305"/>
            <a:ext cx="5432502" cy="553998"/>
          </a:xfrm>
          <a:prstGeom prst="rect">
            <a:avLst/>
          </a:prstGeom>
        </p:spPr>
        <p:txBody>
          <a:bodyPr wrap="square">
            <a:spAutoFit/>
          </a:bodyPr>
          <a:lstStyle/>
          <a:p>
            <a:r>
              <a:rPr lang="zh-CN" altLang="en-US" sz="1600" smtClean="0">
                <a:solidFill>
                  <a:srgbClr val="4F4F4F"/>
                </a:solidFill>
                <a:latin typeface="Microsoft YaHei" charset="-122"/>
                <a:ea typeface="楷体_GB2312"/>
                <a:cs typeface="Microsoft YaHei" charset="-122"/>
              </a:rPr>
              <a:t>二者均为分组组织机制，但也有许多不同之处</a:t>
            </a:r>
            <a:r>
              <a:rPr lang="en-US" altLang="zh-CN" sz="1600" smtClean="0">
                <a:solidFill>
                  <a:srgbClr val="4F4F4F"/>
                </a:solidFill>
                <a:latin typeface="Microsoft YaHei" charset="-122"/>
                <a:ea typeface="楷体_GB2312"/>
                <a:cs typeface="Microsoft YaHei" charset="-122"/>
              </a:rPr>
              <a:t>:</a:t>
            </a:r>
            <a:r>
              <a:rPr lang="zh-CN" altLang="en-US" sz="1400">
                <a:ea typeface="楷体_GB2312"/>
              </a:rPr>
              <a:t/>
            </a:r>
            <a:br>
              <a:rPr lang="zh-CN" altLang="en-US" sz="1400">
                <a:ea typeface="楷体_GB2312"/>
              </a:rPr>
            </a:br>
            <a:endParaRPr lang="zh-CN" altLang="en-US" sz="1400">
              <a:ea typeface="楷体_GB2312"/>
            </a:endParaRPr>
          </a:p>
        </p:txBody>
      </p:sp>
      <p:pic>
        <p:nvPicPr>
          <p:cNvPr id="8" name="图片 7"/>
          <p:cNvPicPr>
            <a:picLocks noChangeAspect="1"/>
          </p:cNvPicPr>
          <p:nvPr/>
        </p:nvPicPr>
        <p:blipFill>
          <a:blip r:embed="rId3"/>
          <a:stretch>
            <a:fillRect/>
          </a:stretch>
        </p:blipFill>
        <p:spPr>
          <a:xfrm>
            <a:off x="803910" y="1888043"/>
            <a:ext cx="7620000" cy="2799745"/>
          </a:xfrm>
          <a:prstGeom prst="rect">
            <a:avLst/>
          </a:prstGeom>
        </p:spPr>
      </p:pic>
      <p:sp>
        <p:nvSpPr>
          <p:cNvPr id="10" name="Title 1"/>
          <p:cNvSpPr txBox="1">
            <a:spLocks/>
          </p:cNvSpPr>
          <p:nvPr/>
        </p:nvSpPr>
        <p:spPr bwMode="auto">
          <a:xfrm>
            <a:off x="-1143000" y="78994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组件与包的异同</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77485100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7"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2032000" y="1553989"/>
            <a:ext cx="5080000" cy="2677656"/>
          </a:xfrm>
          <a:prstGeom prst="rect">
            <a:avLst/>
          </a:prstGeom>
          <a:noFill/>
          <a:ln w="9525">
            <a:noFill/>
          </a:ln>
        </p:spPr>
        <p:txBody>
          <a:bodyPr>
            <a:spAutoFit/>
          </a:bodyPr>
          <a:lstStyle/>
          <a:p>
            <a:pPr marL="0" indent="0"/>
            <a:r>
              <a:rPr lang="en-US" altLang="zh-CN" sz="2400" smtClean="0">
                <a:latin typeface="Microsoft YaHei" charset="-122"/>
                <a:ea typeface="楷体_GB2312"/>
                <a:cs typeface="Microsoft YaHei" charset="-122"/>
              </a:rPr>
              <a:t>1</a:t>
            </a:r>
            <a:r>
              <a:rPr lang="zh-CN" altLang="en-US" sz="2400" smtClean="0">
                <a:latin typeface="Microsoft YaHei" charset="-122"/>
                <a:ea typeface="楷体_GB2312"/>
                <a:cs typeface="Microsoft YaHei" charset="-122"/>
              </a:rPr>
              <a:t>、</a:t>
            </a:r>
            <a:r>
              <a:rPr lang="zh-CN" sz="2400" smtClean="0">
                <a:latin typeface="Microsoft YaHei" charset="-122"/>
                <a:ea typeface="楷体_GB2312"/>
                <a:cs typeface="Microsoft YaHei" charset="-122"/>
              </a:rPr>
              <a:t>对</a:t>
            </a:r>
            <a:r>
              <a:rPr lang="zh-CN" altLang="en-US" sz="2400" smtClean="0">
                <a:latin typeface="Microsoft YaHei" charset="-122"/>
                <a:ea typeface="楷体_GB2312"/>
                <a:cs typeface="Microsoft YaHei" charset="-122"/>
              </a:rPr>
              <a:t>系统中的组件建模</a:t>
            </a:r>
            <a:endParaRPr lang="en-US" altLang="zh-CN" sz="2400" smtClean="0">
              <a:latin typeface="Microsoft YaHei" charset="-122"/>
              <a:ea typeface="楷体_GB2312"/>
              <a:cs typeface="Microsoft YaHei" charset="-122"/>
            </a:endParaRPr>
          </a:p>
          <a:p>
            <a:pPr marL="0" indent="0"/>
            <a:endParaRPr lang="en-US" altLang="zh-CN" sz="2400" smtClean="0">
              <a:latin typeface="Microsoft YaHei" charset="-122"/>
              <a:ea typeface="楷体_GB2312"/>
              <a:cs typeface="Microsoft YaHei" charset="-122"/>
            </a:endParaRPr>
          </a:p>
          <a:p>
            <a:pPr marL="0" indent="0"/>
            <a:r>
              <a:rPr lang="en-US" altLang="zh-CN" sz="2400" smtClean="0">
                <a:latin typeface="Microsoft YaHei" charset="-122"/>
                <a:ea typeface="楷体_GB2312"/>
                <a:cs typeface="Microsoft YaHei" charset="-122"/>
              </a:rPr>
              <a:t>2</a:t>
            </a:r>
            <a:r>
              <a:rPr lang="zh-CN" altLang="en-US" sz="2400" smtClean="0">
                <a:latin typeface="Microsoft YaHei" charset="-122"/>
                <a:ea typeface="楷体_GB2312"/>
                <a:cs typeface="Microsoft YaHei" charset="-122"/>
              </a:rPr>
              <a:t>、定义相关组件提供的接口</a:t>
            </a:r>
            <a:endParaRPr lang="en-US" altLang="zh-CN" sz="2400" smtClean="0">
              <a:latin typeface="Microsoft YaHei" charset="-122"/>
              <a:ea typeface="楷体_GB2312"/>
              <a:cs typeface="Microsoft YaHei" charset="-122"/>
            </a:endParaRPr>
          </a:p>
          <a:p>
            <a:pPr marL="0" indent="0"/>
            <a:endParaRPr lang="en-US" altLang="zh-CN" sz="2400">
              <a:latin typeface="Microsoft YaHei" charset="-122"/>
              <a:ea typeface="楷体_GB2312"/>
              <a:cs typeface="Microsoft YaHei" charset="-122"/>
            </a:endParaRPr>
          </a:p>
          <a:p>
            <a:pPr marL="0" indent="0"/>
            <a:r>
              <a:rPr lang="en-US" altLang="zh-CN" sz="2400" smtClean="0">
                <a:latin typeface="Microsoft YaHei" charset="-122"/>
                <a:ea typeface="楷体_GB2312"/>
                <a:cs typeface="Microsoft YaHei" charset="-122"/>
              </a:rPr>
              <a:t>3</a:t>
            </a:r>
            <a:r>
              <a:rPr lang="zh-CN" altLang="en-US" sz="2400" smtClean="0">
                <a:latin typeface="Microsoft YaHei" charset="-122"/>
                <a:ea typeface="楷体_GB2312"/>
                <a:cs typeface="Microsoft YaHei" charset="-122"/>
              </a:rPr>
              <a:t>、</a:t>
            </a:r>
            <a:r>
              <a:rPr lang="zh-CN" altLang="en-US" sz="2400" smtClean="0">
                <a:latin typeface="Microsoft YaHei" charset="-122"/>
                <a:ea typeface="楷体_GB2312"/>
                <a:cs typeface="Microsoft YaHei" charset="-122"/>
              </a:rPr>
              <a:t>对它们之间的关系建模</a:t>
            </a:r>
            <a:endParaRPr lang="en-US" altLang="zh-CN" sz="2400" smtClean="0">
              <a:latin typeface="Microsoft YaHei" charset="-122"/>
              <a:ea typeface="楷体_GB2312"/>
              <a:cs typeface="Microsoft YaHei" charset="-122"/>
            </a:endParaRPr>
          </a:p>
          <a:p>
            <a:pPr marL="0" indent="0"/>
            <a:endParaRPr lang="en-US" altLang="zh-CN" sz="2400" smtClean="0">
              <a:latin typeface="Microsoft YaHei" charset="-122"/>
              <a:ea typeface="楷体_GB2312"/>
              <a:cs typeface="Microsoft YaHei" charset="-122"/>
            </a:endParaRPr>
          </a:p>
          <a:p>
            <a:pPr marL="0" indent="0"/>
            <a:r>
              <a:rPr lang="en-US" altLang="zh-CN" sz="2400" smtClean="0">
                <a:latin typeface="Microsoft YaHei" charset="-122"/>
                <a:ea typeface="楷体_GB2312"/>
                <a:cs typeface="Microsoft YaHei" charset="-122"/>
              </a:rPr>
              <a:t>4</a:t>
            </a:r>
            <a:r>
              <a:rPr lang="zh-CN" altLang="en-US" sz="2400" smtClean="0">
                <a:latin typeface="Microsoft YaHei" charset="-122"/>
                <a:ea typeface="楷体_GB2312"/>
                <a:cs typeface="Microsoft YaHei" charset="-122"/>
              </a:rPr>
              <a:t>、将逻辑设计映射成物理实现</a:t>
            </a:r>
            <a:endParaRPr lang="en-US" altLang="zh-CN" sz="2400" smtClean="0">
              <a:latin typeface="Microsoft YaHei" charset="-122"/>
              <a:ea typeface="楷体_GB2312"/>
              <a:cs typeface="Microsoft YaHei" charset="-122"/>
            </a:endParaRPr>
          </a:p>
        </p:txBody>
      </p:sp>
      <p:sp>
        <p:nvSpPr>
          <p:cNvPr id="8" name="Title 1"/>
          <p:cNvSpPr txBox="1">
            <a:spLocks/>
          </p:cNvSpPr>
          <p:nvPr/>
        </p:nvSpPr>
        <p:spPr bwMode="auto">
          <a:xfrm>
            <a:off x="-609600" y="74690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构件图建模及绘图步骤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8483773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903514" y="1259037"/>
            <a:ext cx="6716486" cy="1323439"/>
          </a:xfrm>
          <a:prstGeom prst="rect">
            <a:avLst/>
          </a:prstGeom>
          <a:noFill/>
          <a:ln w="9525">
            <a:noFill/>
          </a:ln>
        </p:spPr>
        <p:txBody>
          <a:bodyPr wrap="square">
            <a:spAutoFit/>
          </a:bodyPr>
          <a:lstStyle/>
          <a:p>
            <a:pPr marL="0" indent="0"/>
            <a:r>
              <a:rPr lang="en-US" altLang="zh-CN" sz="2000" smtClean="0">
                <a:latin typeface="Microsoft YaHei" charset="-122"/>
                <a:ea typeface="楷体_GB2312"/>
                <a:cs typeface="Microsoft YaHei" charset="-122"/>
              </a:rPr>
              <a:t>1</a:t>
            </a:r>
            <a:r>
              <a:rPr lang="zh-CN" altLang="en-US" sz="2000" smtClean="0">
                <a:latin typeface="Microsoft YaHei" charset="-122"/>
                <a:ea typeface="楷体_GB2312"/>
                <a:cs typeface="Microsoft YaHei" charset="-122"/>
              </a:rPr>
              <a:t>、</a:t>
            </a:r>
            <a:r>
              <a:rPr lang="zh-CN" sz="2000" smtClean="0">
                <a:latin typeface="Microsoft YaHei" charset="-122"/>
                <a:ea typeface="楷体_GB2312"/>
                <a:cs typeface="Microsoft YaHei" charset="-122"/>
              </a:rPr>
              <a:t>对</a:t>
            </a:r>
            <a:r>
              <a:rPr lang="zh-CN" altLang="en-US" sz="2000" smtClean="0">
                <a:latin typeface="Microsoft YaHei" charset="-122"/>
                <a:ea typeface="楷体_GB2312"/>
                <a:cs typeface="Microsoft YaHei" charset="-122"/>
              </a:rPr>
              <a:t>系统中的组件建模</a:t>
            </a:r>
            <a:endParaRPr lang="en-US" altLang="zh-CN" sz="2000" smtClean="0">
              <a:latin typeface="Microsoft YaHei" charset="-122"/>
              <a:ea typeface="楷体_GB2312"/>
              <a:cs typeface="Microsoft YaHei" charset="-122"/>
            </a:endParaRPr>
          </a:p>
          <a:p>
            <a:pPr marL="0" indent="0"/>
            <a:r>
              <a:rPr lang="zh-CN" altLang="en-US" sz="2000" smtClean="0">
                <a:ea typeface="楷体_GB2312"/>
              </a:rPr>
              <a:t>         考虑有关系统的组成管理、软件的重用和物理节点的配置等因素，把关系密切的可执行程序和对象分别归入组件，找出相应的类、接口等模型元素。 </a:t>
            </a:r>
            <a:endParaRPr lang="en-US" altLang="zh-CN" sz="2000" smtClean="0">
              <a:latin typeface="Microsoft YaHei" charset="-122"/>
              <a:ea typeface="楷体_GB231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929" y="3917950"/>
            <a:ext cx="1257300" cy="8255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766" y="3122716"/>
            <a:ext cx="1651000" cy="8890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929" y="2582476"/>
            <a:ext cx="1295400" cy="914400"/>
          </a:xfrm>
          <a:prstGeom prst="rect">
            <a:avLst/>
          </a:prstGeom>
        </p:spPr>
      </p:pic>
      <p:sp>
        <p:nvSpPr>
          <p:cNvPr id="13" name="Title 1"/>
          <p:cNvSpPr txBox="1">
            <a:spLocks/>
          </p:cNvSpPr>
          <p:nvPr/>
        </p:nvSpPr>
        <p:spPr bwMode="auto">
          <a:xfrm>
            <a:off x="-609600" y="74690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构件图建模及绘图步骤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345888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914400" y="1320437"/>
            <a:ext cx="5080000" cy="400110"/>
          </a:xfrm>
          <a:prstGeom prst="rect">
            <a:avLst/>
          </a:prstGeom>
          <a:noFill/>
          <a:ln w="9525">
            <a:noFill/>
          </a:ln>
        </p:spPr>
        <p:txBody>
          <a:bodyPr>
            <a:spAutoFit/>
          </a:bodyPr>
          <a:lstStyle/>
          <a:p>
            <a:pPr marL="0" indent="0"/>
            <a:r>
              <a:rPr lang="en-US" altLang="zh-CN" sz="2000" smtClean="0">
                <a:latin typeface="Microsoft YaHei" charset="-122"/>
                <a:ea typeface="楷体_GB2312"/>
                <a:cs typeface="Microsoft YaHei" charset="-122"/>
              </a:rPr>
              <a:t>2</a:t>
            </a:r>
            <a:r>
              <a:rPr lang="zh-CN" altLang="en-US" sz="2000" smtClean="0">
                <a:latin typeface="Microsoft YaHei" charset="-122"/>
                <a:ea typeface="楷体_GB2312"/>
                <a:cs typeface="Microsoft YaHei" charset="-122"/>
              </a:rPr>
              <a:t>、定义</a:t>
            </a:r>
            <a:r>
              <a:rPr lang="zh-CN" altLang="en-US" sz="2000" smtClean="0">
                <a:latin typeface="Microsoft YaHei" charset="-122"/>
                <a:ea typeface="楷体_GB2312"/>
                <a:cs typeface="Microsoft YaHei" charset="-122"/>
              </a:rPr>
              <a:t>相关组件提供的接口</a:t>
            </a:r>
            <a:endParaRPr lang="en-US" altLang="zh-CN" sz="2000" smtClean="0">
              <a:latin typeface="Microsoft YaHei" charset="-122"/>
              <a:ea typeface="楷体_GB231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581275"/>
            <a:ext cx="1168400" cy="8509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786" y="2073275"/>
            <a:ext cx="2095500" cy="2717800"/>
          </a:xfrm>
          <a:prstGeom prst="rect">
            <a:avLst/>
          </a:prstGeom>
        </p:spPr>
      </p:pic>
      <p:sp>
        <p:nvSpPr>
          <p:cNvPr id="11" name="Title 1"/>
          <p:cNvSpPr txBox="1">
            <a:spLocks/>
          </p:cNvSpPr>
          <p:nvPr/>
        </p:nvSpPr>
        <p:spPr bwMode="auto">
          <a:xfrm>
            <a:off x="-609600" y="74690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构件图建模及绘图步骤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3778951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1143000" y="1413843"/>
            <a:ext cx="5080000" cy="400110"/>
          </a:xfrm>
          <a:prstGeom prst="rect">
            <a:avLst/>
          </a:prstGeom>
          <a:noFill/>
          <a:ln w="9525">
            <a:noFill/>
          </a:ln>
        </p:spPr>
        <p:txBody>
          <a:bodyPr>
            <a:spAutoFit/>
          </a:bodyPr>
          <a:lstStyle/>
          <a:p>
            <a:pPr marL="0" indent="0"/>
            <a:r>
              <a:rPr lang="en-US" altLang="zh-CN" sz="2000" smtClean="0">
                <a:latin typeface="Microsoft YaHei" charset="-122"/>
                <a:ea typeface="楷体_GB2312"/>
                <a:cs typeface="Microsoft YaHei" charset="-122"/>
              </a:rPr>
              <a:t>3</a:t>
            </a:r>
            <a:r>
              <a:rPr lang="zh-CN" altLang="en-US" sz="2000" smtClean="0">
                <a:latin typeface="Microsoft YaHei" charset="-122"/>
                <a:ea typeface="楷体_GB2312"/>
                <a:cs typeface="Microsoft YaHei" charset="-122"/>
              </a:rPr>
              <a:t>、对</a:t>
            </a:r>
            <a:r>
              <a:rPr lang="zh-CN" altLang="en-US" sz="2000" smtClean="0">
                <a:latin typeface="Microsoft YaHei" charset="-122"/>
                <a:ea typeface="楷体_GB2312"/>
                <a:cs typeface="Microsoft YaHei" charset="-122"/>
              </a:rPr>
              <a:t>它们之间的关系建模</a:t>
            </a:r>
            <a:endParaRPr lang="en-US" altLang="zh-CN" sz="2000" smtClean="0">
              <a:latin typeface="Microsoft YaHei" charset="-122"/>
              <a:ea typeface="楷体_GB231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458" y="2296053"/>
            <a:ext cx="3698484" cy="1613884"/>
          </a:xfrm>
          <a:prstGeom prst="rect">
            <a:avLst/>
          </a:prstGeom>
        </p:spPr>
      </p:pic>
      <p:sp>
        <p:nvSpPr>
          <p:cNvPr id="11" name="Title 1"/>
          <p:cNvSpPr txBox="1">
            <a:spLocks/>
          </p:cNvSpPr>
          <p:nvPr/>
        </p:nvSpPr>
        <p:spPr bwMode="auto">
          <a:xfrm>
            <a:off x="-609600" y="74690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构件图建模及绘图步骤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1536281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ircle(in)">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914400" y="1307950"/>
            <a:ext cx="5080000" cy="400110"/>
          </a:xfrm>
          <a:prstGeom prst="rect">
            <a:avLst/>
          </a:prstGeom>
          <a:noFill/>
          <a:ln w="9525">
            <a:noFill/>
          </a:ln>
        </p:spPr>
        <p:txBody>
          <a:bodyPr>
            <a:spAutoFit/>
          </a:bodyPr>
          <a:lstStyle/>
          <a:p>
            <a:pPr marL="0" indent="0"/>
            <a:r>
              <a:rPr lang="en-US" altLang="zh-CN" sz="2000" smtClean="0">
                <a:latin typeface="Microsoft YaHei" charset="-122"/>
                <a:ea typeface="楷体_GB2312"/>
                <a:cs typeface="Microsoft YaHei" charset="-122"/>
              </a:rPr>
              <a:t>4</a:t>
            </a:r>
            <a:r>
              <a:rPr lang="zh-CN" altLang="en-US" sz="2000" smtClean="0">
                <a:latin typeface="Microsoft YaHei" charset="-122"/>
                <a:ea typeface="楷体_GB2312"/>
                <a:cs typeface="Microsoft YaHei" charset="-122"/>
              </a:rPr>
              <a:t>、</a:t>
            </a:r>
            <a:r>
              <a:rPr lang="zh-CN" altLang="en-US" sz="2000" smtClean="0">
                <a:latin typeface="Microsoft YaHei" charset="-122"/>
                <a:ea typeface="楷体_GB2312"/>
                <a:cs typeface="Microsoft YaHei" charset="-122"/>
              </a:rPr>
              <a:t>将</a:t>
            </a:r>
            <a:r>
              <a:rPr lang="zh-CN" altLang="en-US" sz="2000" smtClean="0">
                <a:latin typeface="Microsoft YaHei" charset="-122"/>
                <a:ea typeface="楷体_GB2312"/>
                <a:cs typeface="Microsoft YaHei" charset="-122"/>
              </a:rPr>
              <a:t>逻辑设计映射成物理实现</a:t>
            </a:r>
            <a:endParaRPr lang="en-US" altLang="zh-CN" sz="2000" smtClean="0">
              <a:latin typeface="Microsoft YaHei" charset="-122"/>
              <a:ea typeface="楷体_GB231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736672"/>
            <a:ext cx="6324600" cy="3238748"/>
          </a:xfrm>
          <a:prstGeom prst="rect">
            <a:avLst/>
          </a:prstGeom>
        </p:spPr>
      </p:pic>
      <p:sp>
        <p:nvSpPr>
          <p:cNvPr id="10" name="Title 1"/>
          <p:cNvSpPr txBox="1">
            <a:spLocks/>
          </p:cNvSpPr>
          <p:nvPr/>
        </p:nvSpPr>
        <p:spPr bwMode="auto">
          <a:xfrm>
            <a:off x="-609600" y="74690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构件图建模及绘图步骤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8181828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1447800" y="1420586"/>
            <a:ext cx="5080000" cy="461665"/>
          </a:xfrm>
          <a:prstGeom prst="rect">
            <a:avLst/>
          </a:prstGeom>
          <a:noFill/>
          <a:ln w="9525">
            <a:noFill/>
          </a:ln>
        </p:spPr>
        <p:txBody>
          <a:bodyPr>
            <a:spAutoFit/>
          </a:bodyPr>
          <a:lstStyle/>
          <a:p>
            <a:pPr marL="0" indent="0"/>
            <a:r>
              <a:rPr lang="zh-CN" altLang="en-US" sz="2400" b="1" smtClean="0">
                <a:latin typeface="Microsoft YaHei" charset="-122"/>
                <a:ea typeface="楷体_GB2312"/>
                <a:cs typeface="Microsoft YaHei" charset="-122"/>
              </a:rPr>
              <a:t>构件</a:t>
            </a:r>
            <a:r>
              <a:rPr lang="zh-CN" altLang="en-US" sz="2400" b="1" smtClean="0">
                <a:latin typeface="Microsoft YaHei" charset="-122"/>
                <a:ea typeface="楷体_GB2312"/>
                <a:cs typeface="Microsoft YaHei" charset="-122"/>
              </a:rPr>
              <a:t>图中有哪些元素？</a:t>
            </a:r>
            <a:endParaRPr lang="en-US" sz="2400" b="1" smtClean="0">
              <a:latin typeface="Microsoft YaHei" charset="-122"/>
              <a:ea typeface="楷体_GB2312"/>
              <a:cs typeface="Microsoft YaHei" charset="-122"/>
            </a:endParaRPr>
          </a:p>
        </p:txBody>
      </p:sp>
      <p:sp>
        <p:nvSpPr>
          <p:cNvPr id="8" name="Title 1"/>
          <p:cNvSpPr txBox="1">
            <a:spLocks/>
          </p:cNvSpPr>
          <p:nvPr/>
        </p:nvSpPr>
        <p:spPr bwMode="auto">
          <a:xfrm>
            <a:off x="-1676400" y="78994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问题</a:t>
            </a:r>
            <a:r>
              <a:rPr lang="en-US" altLang="zh-CN" sz="3600" b="1" smtClean="0">
                <a:solidFill>
                  <a:srgbClr val="00B0F0"/>
                </a:solidFill>
                <a:latin typeface="Gulim" pitchFamily="34" charset="-127"/>
              </a:rPr>
              <a:t>3</a:t>
            </a:r>
            <a:endParaRPr lang="zh-CN" altLang="en-US" sz="3600" b="1" smtClean="0">
              <a:solidFill>
                <a:srgbClr val="00B0F0"/>
              </a:solidFill>
              <a:latin typeface="Gulim" pitchFamily="34" charset="-127"/>
            </a:endParaRPr>
          </a:p>
        </p:txBody>
      </p:sp>
      <p:sp>
        <p:nvSpPr>
          <p:cNvPr id="7" name="文本框 6"/>
          <p:cNvSpPr txBox="1"/>
          <p:nvPr/>
        </p:nvSpPr>
        <p:spPr>
          <a:xfrm>
            <a:off x="1981200" y="2131897"/>
            <a:ext cx="1263487" cy="1938992"/>
          </a:xfrm>
          <a:prstGeom prst="rect">
            <a:avLst/>
          </a:prstGeom>
          <a:noFill/>
        </p:spPr>
        <p:txBody>
          <a:bodyPr wrap="none" rtlCol="0">
            <a:spAutoFit/>
          </a:bodyPr>
          <a:lstStyle/>
          <a:p>
            <a:r>
              <a:rPr lang="en-US" altLang="zh-CN" sz="2400" smtClean="0">
                <a:ea typeface="楷体_GB2312"/>
              </a:rPr>
              <a:t>1</a:t>
            </a:r>
            <a:r>
              <a:rPr lang="zh-CN" altLang="en-US" sz="2400" smtClean="0">
                <a:ea typeface="楷体_GB2312"/>
              </a:rPr>
              <a:t>、构件</a:t>
            </a:r>
            <a:endParaRPr lang="en-US" altLang="zh-CN" sz="2400" smtClean="0">
              <a:ea typeface="楷体_GB2312"/>
            </a:endParaRPr>
          </a:p>
          <a:p>
            <a:endParaRPr lang="en-US" altLang="zh-CN" sz="2400" smtClean="0">
              <a:ea typeface="楷体_GB2312"/>
            </a:endParaRPr>
          </a:p>
          <a:p>
            <a:r>
              <a:rPr lang="en-US" altLang="zh-CN" sz="2400" smtClean="0">
                <a:ea typeface="楷体_GB2312"/>
              </a:rPr>
              <a:t>2</a:t>
            </a:r>
            <a:r>
              <a:rPr lang="zh-CN" altLang="en-US" sz="2400" smtClean="0">
                <a:ea typeface="楷体_GB2312"/>
              </a:rPr>
              <a:t>、接口</a:t>
            </a:r>
            <a:endParaRPr lang="en-US" altLang="zh-CN" sz="2400" smtClean="0">
              <a:ea typeface="楷体_GB2312"/>
            </a:endParaRPr>
          </a:p>
          <a:p>
            <a:endParaRPr lang="en-US" altLang="zh-CN" sz="2400" smtClean="0">
              <a:ea typeface="楷体_GB2312"/>
            </a:endParaRPr>
          </a:p>
          <a:p>
            <a:r>
              <a:rPr lang="en-US" altLang="zh-CN" sz="2400" smtClean="0">
                <a:ea typeface="楷体_GB2312"/>
              </a:rPr>
              <a:t>3</a:t>
            </a:r>
            <a:r>
              <a:rPr lang="zh-CN" altLang="en-US" sz="2400" smtClean="0">
                <a:ea typeface="楷体_GB2312"/>
              </a:rPr>
              <a:t>、关系</a:t>
            </a:r>
            <a:endParaRPr lang="zh-CN" altLang="en-US" sz="2400">
              <a:ea typeface="楷体_GB2312"/>
            </a:endParaRPr>
          </a:p>
        </p:txBody>
      </p:sp>
    </p:spTree>
    <p:extLst>
      <p:ext uri="{BB962C8B-B14F-4D97-AF65-F5344CB8AC3E}">
        <p14:creationId xmlns:p14="http://schemas.microsoft.com/office/powerpoint/2010/main" val="16399425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6" name="Title 1"/>
          <p:cNvSpPr>
            <a:spLocks noGrp="1"/>
          </p:cNvSpPr>
          <p:nvPr>
            <p:ph type="title"/>
          </p:nvPr>
        </p:nvSpPr>
        <p:spPr>
          <a:xfrm>
            <a:off x="-1066800" y="742950"/>
            <a:ext cx="7010400" cy="381000"/>
          </a:xfrm>
        </p:spPr>
        <p:txBody>
          <a:bodyPr anchor="b"/>
          <a:lstStyle/>
          <a:p>
            <a:pPr eaLnBrk="1" hangingPunct="1"/>
            <a:r>
              <a:rPr lang="zh-CN" altLang="en-US" sz="3600" b="1" smtClean="0">
                <a:solidFill>
                  <a:srgbClr val="00B0F0"/>
                </a:solidFill>
                <a:latin typeface="Gulim" pitchFamily="34" charset="-127"/>
              </a:rPr>
              <a:t>什么是对象图</a:t>
            </a:r>
            <a:endParaRPr lang="zh-CN" altLang="en-US" sz="3600" b="1" smtClean="0">
              <a:solidFill>
                <a:srgbClr val="00B0F0"/>
              </a:solidFill>
              <a:latin typeface="Gulim" pitchFamily="34" charset="-127"/>
            </a:endParaRPr>
          </a:p>
        </p:txBody>
      </p:sp>
      <p:sp>
        <p:nvSpPr>
          <p:cNvPr id="13" name="TextBox 12"/>
          <p:cNvSpPr txBox="1">
            <a:spLocks noChangeArrowheads="1"/>
          </p:cNvSpPr>
          <p:nvPr/>
        </p:nvSpPr>
        <p:spPr bwMode="auto">
          <a:xfrm>
            <a:off x="1524000" y="1581150"/>
            <a:ext cx="6299835"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lvl="0" indent="0" eaLnBrk="1" hangingPunct="1">
              <a:lnSpc>
                <a:spcPct val="150000"/>
              </a:lnSpc>
              <a:defRPr/>
            </a:pPr>
            <a:r>
              <a:rPr lang="en-US" altLang="zh-CN" sz="1600" b="1" smtClean="0">
                <a:solidFill>
                  <a:srgbClr val="000000"/>
                </a:solidFill>
                <a:latin typeface="Arial" panose="020B0604020202020204" pitchFamily="34" charset="0"/>
              </a:rPr>
              <a:t>	</a:t>
            </a:r>
            <a:r>
              <a:rPr lang="zh-CN" altLang="en-US" sz="2000" b="1" smtClean="0">
                <a:solidFill>
                  <a:srgbClr val="000000"/>
                </a:solidFill>
                <a:latin typeface="Arial" panose="020B0604020202020204" pitchFamily="34" charset="0"/>
              </a:rPr>
              <a:t>对象</a:t>
            </a:r>
            <a:r>
              <a:rPr lang="zh-CN" altLang="en-US" sz="2000" b="1">
                <a:solidFill>
                  <a:srgbClr val="000000"/>
                </a:solidFill>
                <a:latin typeface="Arial" panose="020B0604020202020204" pitchFamily="34" charset="0"/>
              </a:rPr>
              <a:t>图</a:t>
            </a:r>
            <a:r>
              <a:rPr lang="en-US" altLang="zh-CN" sz="2000" b="1">
                <a:solidFill>
                  <a:srgbClr val="000000"/>
                </a:solidFill>
                <a:latin typeface="Arial" panose="020B0604020202020204" pitchFamily="34" charset="0"/>
              </a:rPr>
              <a:t>(Object Diagram)</a:t>
            </a:r>
            <a:r>
              <a:rPr lang="zh-CN" altLang="en-US" sz="2000" b="1">
                <a:solidFill>
                  <a:srgbClr val="000000"/>
                </a:solidFill>
                <a:latin typeface="Arial" panose="020B0604020202020204" pitchFamily="34" charset="0"/>
              </a:rPr>
              <a:t>描述的是参与交互的</a:t>
            </a:r>
            <a:r>
              <a:rPr lang="zh-CN" altLang="en-US" sz="2000" b="1">
                <a:latin typeface="Arial" panose="020B0604020202020204" pitchFamily="34" charset="0"/>
              </a:rPr>
              <a:t>各个</a:t>
            </a:r>
            <a:r>
              <a:rPr lang="zh-CN" altLang="en-US" sz="2000" b="1">
                <a:solidFill>
                  <a:srgbClr val="000000"/>
                </a:solidFill>
                <a:latin typeface="Arial" panose="020B0604020202020204" pitchFamily="34" charset="0"/>
              </a:rPr>
              <a:t>对象在</a:t>
            </a:r>
            <a:r>
              <a:rPr lang="zh-CN" altLang="en-US" sz="2000" b="1">
                <a:solidFill>
                  <a:srgbClr val="00B0F0"/>
                </a:solidFill>
                <a:latin typeface="Arial" panose="020B0604020202020204" pitchFamily="34" charset="0"/>
              </a:rPr>
              <a:t>交互过程中某一时刻</a:t>
            </a:r>
            <a:r>
              <a:rPr lang="zh-CN" altLang="en-US" sz="2000" b="1">
                <a:solidFill>
                  <a:srgbClr val="000000"/>
                </a:solidFill>
                <a:latin typeface="Arial" panose="020B0604020202020204" pitchFamily="34" charset="0"/>
              </a:rPr>
              <a:t>的状态。对象图可以被看作是类图在某一时刻的实例。对象图是类图的实例，只有对象而无类的类图就是一个对象图。对象有生命周期因此对象图只能在系统某一时间段存在。</a:t>
            </a:r>
          </a:p>
          <a:p>
            <a:pPr eaLnBrk="1" latinLnBrk="0" hangingPunct="1">
              <a:lnSpc>
                <a:spcPct val="150000"/>
              </a:lnSpc>
              <a:buClr>
                <a:srgbClr val="00B0F0"/>
              </a:buClr>
              <a:buFont typeface="Wingdings" panose="05000000000000000000" pitchFamily="2" charset="2"/>
              <a:buChar char="ü"/>
            </a:pPr>
            <a:r>
              <a:rPr lang="en-US" altLang="zh-CN" sz="1600" smtClean="0">
                <a:latin typeface="+mn-ea"/>
              </a:rPr>
              <a:t>[</a:t>
            </a:r>
            <a:r>
              <a:rPr lang="en-US" altLang="zh-CN" sz="1600">
                <a:latin typeface="+mn-ea"/>
              </a:rPr>
              <a:t>1]</a:t>
            </a:r>
          </a:p>
        </p:txBody>
      </p:sp>
    </p:spTree>
    <p:extLst>
      <p:ext uri="{BB962C8B-B14F-4D97-AF65-F5344CB8AC3E}">
        <p14:creationId xmlns:p14="http://schemas.microsoft.com/office/powerpoint/2010/main" val="23655265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1317171" y="1066323"/>
            <a:ext cx="5791200" cy="461665"/>
          </a:xfrm>
          <a:prstGeom prst="rect">
            <a:avLst/>
          </a:prstGeom>
          <a:noFill/>
          <a:ln w="9525">
            <a:noFill/>
          </a:ln>
        </p:spPr>
        <p:txBody>
          <a:bodyPr wrap="square">
            <a:spAutoFit/>
          </a:bodyPr>
          <a:lstStyle/>
          <a:p>
            <a:pPr marL="0" indent="0"/>
            <a:r>
              <a:rPr lang="zh-CN" altLang="en-US" sz="2400" b="1" smtClean="0">
                <a:latin typeface="Microsoft YaHei" charset="-122"/>
                <a:ea typeface="楷体_GB2312"/>
                <a:cs typeface="Microsoft YaHei" charset="-122"/>
              </a:rPr>
              <a:t>构件</a:t>
            </a:r>
            <a:r>
              <a:rPr lang="zh-CN" altLang="en-US" sz="2400" b="1" smtClean="0">
                <a:latin typeface="Microsoft YaHei" charset="-122"/>
                <a:ea typeface="楷体_GB2312"/>
                <a:cs typeface="Microsoft YaHei" charset="-122"/>
              </a:rPr>
              <a:t>图有什么作用</a:t>
            </a:r>
            <a:r>
              <a:rPr lang="zh-CN" altLang="en-US" sz="2400" b="1" smtClean="0">
                <a:latin typeface="Microsoft YaHei" charset="-122"/>
                <a:ea typeface="楷体_GB2312"/>
                <a:cs typeface="Microsoft YaHei" charset="-122"/>
              </a:rPr>
              <a:t>？（说出两点即可</a:t>
            </a:r>
            <a:r>
              <a:rPr lang="zh-CN" altLang="en-US" sz="2400" b="1" smtClean="0">
                <a:latin typeface="Microsoft YaHei" charset="-122"/>
                <a:ea typeface="楷体_GB2312"/>
                <a:cs typeface="Microsoft YaHei" charset="-122"/>
              </a:rPr>
              <a:t>）</a:t>
            </a:r>
            <a:endParaRPr lang="en-US" sz="2400" b="1" smtClean="0">
              <a:latin typeface="Microsoft YaHei" charset="-122"/>
              <a:ea typeface="楷体_GB2312"/>
              <a:cs typeface="Microsoft YaHei" charset="-122"/>
            </a:endParaRPr>
          </a:p>
        </p:txBody>
      </p:sp>
      <p:sp>
        <p:nvSpPr>
          <p:cNvPr id="10" name="Title 1"/>
          <p:cNvSpPr txBox="1">
            <a:spLocks/>
          </p:cNvSpPr>
          <p:nvPr/>
        </p:nvSpPr>
        <p:spPr bwMode="auto">
          <a:xfrm>
            <a:off x="-1828800" y="65214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问题</a:t>
            </a:r>
            <a:r>
              <a:rPr lang="en-US" altLang="zh-CN" sz="3600" b="1">
                <a:solidFill>
                  <a:srgbClr val="00B0F0"/>
                </a:solidFill>
                <a:latin typeface="Gulim" pitchFamily="34" charset="-127"/>
              </a:rPr>
              <a:t>4</a:t>
            </a:r>
            <a:endParaRPr lang="zh-CN" altLang="en-US" sz="3600" b="1" smtClean="0">
              <a:solidFill>
                <a:srgbClr val="00B0F0"/>
              </a:solidFill>
              <a:latin typeface="Gulim" pitchFamily="34" charset="-127"/>
            </a:endParaRPr>
          </a:p>
        </p:txBody>
      </p:sp>
      <p:sp>
        <p:nvSpPr>
          <p:cNvPr id="11" name="文本框 10"/>
          <p:cNvSpPr txBox="1"/>
          <p:nvPr/>
        </p:nvSpPr>
        <p:spPr>
          <a:xfrm>
            <a:off x="1317171" y="1515784"/>
            <a:ext cx="6705600" cy="3231654"/>
          </a:xfrm>
          <a:prstGeom prst="rect">
            <a:avLst/>
          </a:prstGeom>
          <a:noFill/>
          <a:ln w="9525">
            <a:noFill/>
          </a:ln>
        </p:spPr>
        <p:txBody>
          <a:bodyPr wrap="square">
            <a:spAutoFit/>
          </a:bodyPr>
          <a:lstStyle/>
          <a:p>
            <a:r>
              <a:rPr lang="en-US" altLang="zh-CN" sz="2400" smtClean="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1</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不同的项目的开发小组</a:t>
            </a:r>
            <a:r>
              <a:rPr lang="zh-CN" altLang="en-US" sz="2000" smtClean="0">
                <a:latin typeface="Microsoft YaHei" charset="-122"/>
                <a:ea typeface="Microsoft YaHei" charset="-122"/>
                <a:cs typeface="Microsoft YaHei" charset="-122"/>
              </a:rPr>
              <a:t>：</a:t>
            </a:r>
            <a:endParaRPr lang="en-US" altLang="zh-CN" sz="2000" smtClean="0">
              <a:latin typeface="Microsoft YaHei" charset="-122"/>
              <a:ea typeface="Microsoft YaHei" charset="-122"/>
              <a:cs typeface="Microsoft YaHei" charset="-122"/>
            </a:endParaRPr>
          </a:p>
          <a:p>
            <a:r>
              <a:rPr lang="en-US" altLang="zh-CN" sz="200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是</a:t>
            </a:r>
            <a:r>
              <a:rPr lang="zh-CN" altLang="en-US" sz="2000" smtClean="0">
                <a:latin typeface="Microsoft YaHei" charset="-122"/>
                <a:ea typeface="Microsoft YaHei" charset="-122"/>
                <a:cs typeface="Microsoft YaHei" charset="-122"/>
              </a:rPr>
              <a:t>有用的交流工具。</a:t>
            </a:r>
            <a:endParaRPr lang="en-US" altLang="zh-CN" sz="2000" smtClean="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2</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项目的所有相关人员</a:t>
            </a:r>
            <a:r>
              <a:rPr lang="zh-CN" altLang="en-US" sz="2000" smtClean="0">
                <a:latin typeface="Microsoft YaHei" charset="-122"/>
                <a:ea typeface="Microsoft YaHei" charset="-122"/>
                <a:cs typeface="Microsoft YaHei" charset="-122"/>
              </a:rPr>
              <a:t>：</a:t>
            </a:r>
            <a:endParaRPr lang="en-US" altLang="zh-CN" sz="200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展示</a:t>
            </a:r>
            <a:r>
              <a:rPr lang="zh-CN" altLang="en-US" sz="2000">
                <a:latin typeface="Microsoft YaHei" charset="-122"/>
                <a:ea typeface="Microsoft YaHei" charset="-122"/>
                <a:cs typeface="Microsoft YaHei" charset="-122"/>
              </a:rPr>
              <a:t>了对将要被建立的整个系统的早期</a:t>
            </a:r>
            <a:r>
              <a:rPr lang="zh-CN" altLang="en-US" sz="2000" smtClean="0">
                <a:latin typeface="Microsoft YaHei" charset="-122"/>
                <a:ea typeface="Microsoft YaHei" charset="-122"/>
                <a:cs typeface="Microsoft YaHei" charset="-122"/>
              </a:rPr>
              <a:t>理解。</a:t>
            </a:r>
            <a:endParaRPr lang="en-US" altLang="zh-CN" sz="2000" smtClean="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3</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开发者</a:t>
            </a:r>
            <a:r>
              <a:rPr lang="zh-CN" altLang="en-US" sz="2000" smtClean="0">
                <a:latin typeface="Microsoft YaHei" charset="-122"/>
                <a:ea typeface="Microsoft YaHei" charset="-122"/>
                <a:cs typeface="Microsoft YaHei" charset="-122"/>
              </a:rPr>
              <a:t>：</a:t>
            </a:r>
            <a:endParaRPr lang="en-US" altLang="zh-CN" sz="2000" smtClean="0">
              <a:latin typeface="Microsoft YaHei" charset="-122"/>
              <a:ea typeface="Microsoft YaHei" charset="-122"/>
              <a:cs typeface="Microsoft YaHei" charset="-122"/>
            </a:endParaRPr>
          </a:p>
          <a:p>
            <a:r>
              <a:rPr lang="en-US" altLang="zh-CN" sz="200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是</a:t>
            </a:r>
            <a:r>
              <a:rPr lang="zh-CN" altLang="en-US" sz="2000" smtClean="0">
                <a:latin typeface="Microsoft YaHei" charset="-122"/>
                <a:ea typeface="Microsoft YaHei" charset="-122"/>
                <a:cs typeface="Microsoft YaHei" charset="-122"/>
              </a:rPr>
              <a:t>开发者开始</a:t>
            </a:r>
            <a:r>
              <a:rPr lang="zh-CN" altLang="en-US" sz="2000">
                <a:latin typeface="Microsoft YaHei" charset="-122"/>
                <a:ea typeface="Microsoft YaHei" charset="-122"/>
                <a:cs typeface="Microsoft YaHei" charset="-122"/>
              </a:rPr>
              <a:t>建立实现的路标，</a:t>
            </a:r>
            <a:r>
              <a:rPr lang="zh-CN" altLang="en-US" sz="2000" smtClean="0">
                <a:latin typeface="Microsoft YaHei" charset="-122"/>
                <a:ea typeface="Microsoft YaHei" charset="-122"/>
                <a:cs typeface="Microsoft YaHei" charset="-122"/>
              </a:rPr>
              <a:t>并以此决定</a:t>
            </a:r>
            <a:r>
              <a:rPr lang="zh-CN" altLang="en-US" sz="2000">
                <a:latin typeface="Microsoft YaHei" charset="-122"/>
                <a:ea typeface="Microsoft YaHei" charset="-122"/>
                <a:cs typeface="Microsoft YaHei" charset="-122"/>
              </a:rPr>
              <a:t>关于任务分配及（或）增进需求技能</a:t>
            </a:r>
            <a:r>
              <a:rPr lang="zh-CN" altLang="en-US" sz="2000" smtClean="0">
                <a:latin typeface="Microsoft YaHei" charset="-122"/>
                <a:ea typeface="Microsoft YaHei" charset="-122"/>
                <a:cs typeface="Microsoft YaHei" charset="-122"/>
              </a:rPr>
              <a:t>。</a:t>
            </a:r>
            <a:endParaRPr lang="en-US" altLang="zh-CN" sz="2000" smtClean="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4</a:t>
            </a:r>
            <a:r>
              <a:rPr lang="zh-CN" altLang="en-US" sz="2000" smtClean="0">
                <a:latin typeface="Microsoft YaHei" charset="-122"/>
                <a:ea typeface="Microsoft YaHei" charset="-122"/>
                <a:cs typeface="Microsoft YaHei" charset="-122"/>
              </a:rPr>
              <a:t>、对于</a:t>
            </a:r>
            <a:r>
              <a:rPr lang="zh-CN" altLang="en-US" sz="2000" b="1" smtClean="0">
                <a:latin typeface="Microsoft YaHei" charset="-122"/>
                <a:ea typeface="Microsoft YaHei" charset="-122"/>
                <a:cs typeface="Microsoft YaHei" charset="-122"/>
              </a:rPr>
              <a:t>系统管理员</a:t>
            </a:r>
            <a:r>
              <a:rPr lang="zh-CN" altLang="en-US" sz="2000" smtClean="0">
                <a:latin typeface="Microsoft YaHei" charset="-122"/>
                <a:ea typeface="Microsoft YaHei" charset="-122"/>
                <a:cs typeface="Microsoft YaHei" charset="-122"/>
              </a:rPr>
              <a:t>：</a:t>
            </a:r>
            <a:endParaRPr lang="en-US" altLang="zh-CN" sz="2000">
              <a:latin typeface="Microsoft YaHei" charset="-122"/>
              <a:ea typeface="Microsoft YaHei" charset="-122"/>
              <a:cs typeface="Microsoft YaHei" charset="-122"/>
            </a:endParaRPr>
          </a:p>
          <a:p>
            <a:r>
              <a:rPr lang="en-US" altLang="zh-CN" sz="2000" smtClean="0">
                <a:latin typeface="Microsoft YaHei" charset="-122"/>
                <a:ea typeface="Microsoft YaHei" charset="-122"/>
                <a:cs typeface="Microsoft YaHei" charset="-122"/>
              </a:rPr>
              <a:t> </a:t>
            </a:r>
            <a:r>
              <a:rPr lang="en-US" altLang="zh-CN" sz="2000" smtClean="0">
                <a:latin typeface="Microsoft YaHei" charset="-122"/>
                <a:ea typeface="Microsoft YaHei" charset="-122"/>
                <a:cs typeface="Microsoft YaHei" charset="-122"/>
              </a:rPr>
              <a:t>           </a:t>
            </a:r>
            <a:r>
              <a:rPr lang="zh-CN" altLang="en-US" sz="2000" smtClean="0">
                <a:latin typeface="Microsoft YaHei" charset="-122"/>
                <a:ea typeface="Microsoft YaHei" charset="-122"/>
                <a:cs typeface="Microsoft YaHei" charset="-122"/>
              </a:rPr>
              <a:t>较</a:t>
            </a:r>
            <a:r>
              <a:rPr lang="zh-CN" altLang="en-US" sz="2000">
                <a:latin typeface="Microsoft YaHei" charset="-122"/>
                <a:ea typeface="Microsoft YaHei" charset="-122"/>
                <a:cs typeface="Microsoft YaHei" charset="-122"/>
              </a:rPr>
              <a:t>早地提供了关于构件及其关系的信息（这可以帮助系统管理员轻松地计划后面的工作</a:t>
            </a:r>
            <a:r>
              <a:rPr lang="zh-CN" altLang="en-US" sz="2000" smtClean="0">
                <a:latin typeface="Microsoft YaHei" charset="-122"/>
                <a:ea typeface="Microsoft YaHei" charset="-122"/>
                <a:cs typeface="Microsoft YaHei" charset="-122"/>
              </a:rPr>
              <a:t>） </a:t>
            </a:r>
            <a:endParaRPr lang="zh-CN" altLang="en-US" sz="20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6974326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1550"/>
            <a:ext cx="9144000" cy="3124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cs typeface="Arial" panose="020B0604020202020204" pitchFamily="34" charset="0"/>
            </a:endParaRPr>
          </a:p>
        </p:txBody>
      </p:sp>
      <p:sp>
        <p:nvSpPr>
          <p:cNvPr id="4" name="TextBox 3"/>
          <p:cNvSpPr txBox="1">
            <a:spLocks noChangeArrowheads="1"/>
          </p:cNvSpPr>
          <p:nvPr/>
        </p:nvSpPr>
        <p:spPr bwMode="auto">
          <a:xfrm>
            <a:off x="869156" y="1610320"/>
            <a:ext cx="7315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5400" smtClean="0">
                <a:solidFill>
                  <a:schemeClr val="bg1"/>
                </a:solidFill>
                <a:latin typeface="Gulim" pitchFamily="34" charset="-127"/>
              </a:rPr>
              <a:t>包图</a:t>
            </a:r>
            <a:endParaRPr lang="en-US" altLang="zh-CN" sz="1600" smtClean="0">
              <a:solidFill>
                <a:schemeClr val="bg1"/>
              </a:solidFill>
              <a:latin typeface="Gulim" pitchFamily="34" charset="-127"/>
            </a:endParaRPr>
          </a:p>
        </p:txBody>
      </p:sp>
      <p:grpSp>
        <p:nvGrpSpPr>
          <p:cNvPr id="5" name="Group 4"/>
          <p:cNvGrpSpPr/>
          <p:nvPr/>
        </p:nvGrpSpPr>
        <p:grpSpPr bwMode="auto">
          <a:xfrm>
            <a:off x="2324100" y="2952750"/>
            <a:ext cx="4495800" cy="80962"/>
            <a:chOff x="2362200" y="2119313"/>
            <a:chExt cx="4495800" cy="80962"/>
          </a:xfrm>
        </p:grpSpPr>
        <p:cxnSp>
          <p:nvCxnSpPr>
            <p:cNvPr id="6" name="Straight Connector 5"/>
            <p:cNvCxnSpPr/>
            <p:nvPr/>
          </p:nvCxnSpPr>
          <p:spPr>
            <a:xfrm>
              <a:off x="2362200" y="2160588"/>
              <a:ext cx="4495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cs typeface="Arial" panose="020B0604020202020204" pitchFamily="34" charset="0"/>
              </a:endParaRPr>
            </a:p>
          </p:txBody>
        </p:sp>
      </p:grpSp>
      <p:sp>
        <p:nvSpPr>
          <p:cNvPr id="8"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Tree>
    <p:extLst>
      <p:ext uri="{BB962C8B-B14F-4D97-AF65-F5344CB8AC3E}">
        <p14:creationId xmlns:p14="http://schemas.microsoft.com/office/powerpoint/2010/main" val="27032530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00" name="文本框 99"/>
          <p:cNvSpPr txBox="1"/>
          <p:nvPr/>
        </p:nvSpPr>
        <p:spPr>
          <a:xfrm>
            <a:off x="1600200" y="1856170"/>
            <a:ext cx="5824220" cy="1938992"/>
          </a:xfrm>
          <a:prstGeom prst="rect">
            <a:avLst/>
          </a:prstGeom>
          <a:noFill/>
          <a:ln w="9525">
            <a:noFill/>
          </a:ln>
        </p:spPr>
        <p:txBody>
          <a:bodyPr wrap="square">
            <a:spAutoFit/>
          </a:bodyPr>
          <a:lstStyle/>
          <a:p>
            <a:pPr>
              <a:lnSpc>
                <a:spcPct val="150000"/>
              </a:lnSpc>
            </a:pPr>
            <a:r>
              <a:rPr lang="en-US" altLang="zh-CN" sz="2000" smtClean="0">
                <a:solidFill>
                  <a:srgbClr val="000000"/>
                </a:solidFill>
                <a:latin typeface="楷体_GB2312"/>
                <a:cs typeface="造字工房悦黑体验版纤细体"/>
                <a:sym typeface="造字工房悦黑体验版纤细体"/>
              </a:rPr>
              <a:t>      </a:t>
            </a:r>
            <a:r>
              <a:rPr lang="zh-CN" altLang="en-US" sz="2000" smtClean="0">
                <a:solidFill>
                  <a:srgbClr val="000000"/>
                </a:solidFill>
                <a:latin typeface="楷体_GB2312"/>
                <a:cs typeface="造字工房悦黑体验版纤细体"/>
                <a:sym typeface="造字工房悦黑体验版纤细体"/>
              </a:rPr>
              <a:t>包图（</a:t>
            </a:r>
            <a:r>
              <a:rPr lang="en-US" altLang="zh-CN" sz="2000" smtClean="0">
                <a:solidFill>
                  <a:srgbClr val="000000"/>
                </a:solidFill>
                <a:latin typeface="楷体_GB2312"/>
                <a:cs typeface="造字工房悦黑体验版纤细体"/>
                <a:sym typeface="造字工房悦黑体验版纤细体"/>
              </a:rPr>
              <a:t>Packet Diagram</a:t>
            </a:r>
            <a:r>
              <a:rPr lang="zh-CN" altLang="en-US" sz="2000" smtClean="0">
                <a:solidFill>
                  <a:srgbClr val="000000"/>
                </a:solidFill>
                <a:latin typeface="楷体_GB2312"/>
                <a:cs typeface="造字工房悦黑体验版纤细体"/>
                <a:sym typeface="造字工房悦黑体验版纤细体"/>
              </a:rPr>
              <a:t>）</a:t>
            </a:r>
            <a:r>
              <a:rPr lang="en-US" altLang="zh-CN" sz="2000" smtClean="0">
                <a:solidFill>
                  <a:srgbClr val="000000"/>
                </a:solidFill>
                <a:latin typeface="楷体_GB2312"/>
                <a:cs typeface="造字工房悦黑体验版纤细体"/>
                <a:sym typeface="造字工房悦黑体验版纤细体"/>
              </a:rPr>
              <a:t>描述</a:t>
            </a:r>
            <a:r>
              <a:rPr lang="zh-CN" altLang="en-US" sz="2000">
                <a:solidFill>
                  <a:srgbClr val="000000"/>
                </a:solidFill>
                <a:latin typeface="楷体_GB2312"/>
                <a:cs typeface="造字工房悦黑体验版纤细体"/>
                <a:sym typeface="造字工房悦黑体验版纤细体"/>
              </a:rPr>
              <a:t>一些</a:t>
            </a:r>
            <a:r>
              <a:rPr lang="en-US" altLang="zh-CN" sz="2000">
                <a:solidFill>
                  <a:srgbClr val="000000"/>
                </a:solidFill>
                <a:latin typeface="楷体_GB2312"/>
                <a:cs typeface="造字工房悦黑体验版纤细体"/>
                <a:sym typeface="造字工房悦黑体验版纤细体"/>
              </a:rPr>
              <a:t>包及其关系的图，是维护和控制系统总体结构的重要建模工具，通过对包中各个包以及包之间关系的描述</a:t>
            </a:r>
            <a:r>
              <a:rPr lang="en-US" altLang="zh-CN" sz="2000">
                <a:solidFill>
                  <a:srgbClr val="000000"/>
                </a:solidFill>
                <a:latin typeface="楷体_GB2312"/>
                <a:cs typeface="造字工房悦黑体验版纤细体"/>
                <a:sym typeface="造字工房悦黑体验版纤细体"/>
              </a:rPr>
              <a:t>，</a:t>
            </a:r>
            <a:r>
              <a:rPr lang="en-US" altLang="zh-CN" sz="2000" smtClean="0">
                <a:solidFill>
                  <a:srgbClr val="000000"/>
                </a:solidFill>
                <a:latin typeface="楷体_GB2312"/>
                <a:cs typeface="造字工房悦黑体验版纤细体"/>
                <a:sym typeface="造字工房悦黑体验版纤细体"/>
              </a:rPr>
              <a:t>展现出系统的模块与模块之间的依赖关系。</a:t>
            </a:r>
            <a:r>
              <a:rPr lang="en-US" altLang="zh-CN" sz="2000">
                <a:latin typeface="+mn-ea"/>
                <a:sym typeface="+mn-ea"/>
              </a:rPr>
              <a:t> </a:t>
            </a:r>
            <a:r>
              <a:rPr lang="en-US" altLang="zh-CN" sz="2000" smtClean="0">
                <a:latin typeface="+mn-ea"/>
                <a:sym typeface="+mn-ea"/>
              </a:rPr>
              <a:t>[5]</a:t>
            </a:r>
            <a:endParaRPr lang="en-US" altLang="zh-CN" sz="2000" dirty="0">
              <a:solidFill>
                <a:srgbClr val="000000"/>
              </a:solidFill>
              <a:latin typeface="楷体_GB2312"/>
              <a:cs typeface="造字工房悦黑体验版纤细体"/>
              <a:sym typeface="造字工房悦黑体验版纤细体"/>
            </a:endParaRPr>
          </a:p>
        </p:txBody>
      </p:sp>
      <p:sp>
        <p:nvSpPr>
          <p:cNvPr id="7" name="Title 1"/>
          <p:cNvSpPr txBox="1">
            <a:spLocks/>
          </p:cNvSpPr>
          <p:nvPr/>
        </p:nvSpPr>
        <p:spPr bwMode="auto">
          <a:xfrm>
            <a:off x="-1447800" y="717382"/>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什么是包图</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7776862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1000"/>
                                        <p:tgtEl>
                                          <p:spTgt spid="100"/>
                                        </p:tgtEl>
                                      </p:cBhvr>
                                    </p:animEffect>
                                    <p:anim calcmode="lin" valueType="num">
                                      <p:cBhvr>
                                        <p:cTn id="14" dur="1000" fill="hold"/>
                                        <p:tgtEl>
                                          <p:spTgt spid="100"/>
                                        </p:tgtEl>
                                        <p:attrNameLst>
                                          <p:attrName>ppt_x</p:attrName>
                                        </p:attrNameLst>
                                      </p:cBhvr>
                                      <p:tavLst>
                                        <p:tav tm="0">
                                          <p:val>
                                            <p:strVal val="#ppt_x"/>
                                          </p:val>
                                        </p:tav>
                                        <p:tav tm="100000">
                                          <p:val>
                                            <p:strVal val="#ppt_x"/>
                                          </p:val>
                                        </p:tav>
                                      </p:tavLst>
                                    </p:anim>
                                    <p:anim calcmode="lin" valueType="num">
                                      <p:cBhvr>
                                        <p:cTn id="1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3" name="文本框 2"/>
          <p:cNvSpPr txBox="1"/>
          <p:nvPr/>
        </p:nvSpPr>
        <p:spPr>
          <a:xfrm>
            <a:off x="1066800" y="1304646"/>
            <a:ext cx="3352800" cy="646331"/>
          </a:xfrm>
          <a:prstGeom prst="rect">
            <a:avLst/>
          </a:prstGeom>
          <a:noFill/>
          <a:ln w="9525">
            <a:noFill/>
          </a:ln>
        </p:spPr>
        <p:txBody>
          <a:bodyPr wrap="square">
            <a:spAutoFit/>
          </a:bodyPr>
          <a:lstStyle/>
          <a:p>
            <a:pPr marL="0" indent="0"/>
            <a:r>
              <a:rPr lang="en-US" altLang="zh-CN" b="0" smtClean="0">
                <a:latin typeface="楷体_GB2312"/>
                <a:ea typeface="宋体" panose="02010600030101010101" pitchFamily="2" charset="-122"/>
              </a:rPr>
              <a:t>1</a:t>
            </a:r>
            <a:r>
              <a:rPr lang="zh-CN" altLang="en-US">
                <a:latin typeface="楷体_GB2312"/>
                <a:ea typeface="宋体" panose="02010600030101010101" pitchFamily="2" charset="-122"/>
              </a:rPr>
              <a:t>、</a:t>
            </a:r>
            <a:r>
              <a:rPr lang="zh-CN" b="0" smtClean="0">
                <a:latin typeface="楷体_GB2312"/>
                <a:ea typeface="宋体" panose="02010600030101010101" pitchFamily="2" charset="-122"/>
              </a:rPr>
              <a:t>当</a:t>
            </a:r>
            <a:r>
              <a:rPr lang="zh-CN" b="0">
                <a:latin typeface="楷体_GB2312"/>
                <a:ea typeface="宋体" panose="02010600030101010101" pitchFamily="2" charset="-122"/>
              </a:rPr>
              <a:t>不需要显示包的内容时</a:t>
            </a:r>
            <a:r>
              <a:rPr lang="zh-CN" b="0" smtClean="0">
                <a:latin typeface="楷体_GB2312"/>
                <a:ea typeface="宋体" panose="02010600030101010101" pitchFamily="2" charset="-122"/>
              </a:rPr>
              <a:t>，</a:t>
            </a:r>
            <a:endParaRPr lang="en-US" altLang="zh-CN" b="0" smtClean="0">
              <a:latin typeface="楷体_GB2312"/>
              <a:ea typeface="宋体" panose="02010600030101010101" pitchFamily="2" charset="-122"/>
            </a:endParaRPr>
          </a:p>
          <a:p>
            <a:pPr marL="0" indent="0"/>
            <a:r>
              <a:rPr lang="zh-CN" b="0" smtClean="0">
                <a:latin typeface="楷体_GB2312"/>
                <a:ea typeface="宋体" panose="02010600030101010101" pitchFamily="2" charset="-122"/>
              </a:rPr>
              <a:t>将</a:t>
            </a:r>
            <a:r>
              <a:rPr lang="zh-CN" b="0">
                <a:latin typeface="楷体_GB2312"/>
                <a:ea typeface="宋体" panose="02010600030101010101" pitchFamily="2" charset="-122"/>
              </a:rPr>
              <a:t>包的名字放入主方框</a:t>
            </a:r>
            <a:r>
              <a:rPr lang="zh-CN" b="0" smtClean="0">
                <a:latin typeface="楷体_GB2312"/>
                <a:ea typeface="宋体" panose="02010600030101010101" pitchFamily="2" charset="-122"/>
              </a:rPr>
              <a:t>内</a:t>
            </a:r>
          </a:p>
        </p:txBody>
      </p:sp>
      <p:pic>
        <p:nvPicPr>
          <p:cNvPr id="4" name="图片 3"/>
          <p:cNvPicPr>
            <a:picLocks noChangeAspect="1"/>
          </p:cNvPicPr>
          <p:nvPr/>
        </p:nvPicPr>
        <p:blipFill>
          <a:blip r:embed="rId2"/>
          <a:stretch>
            <a:fillRect/>
          </a:stretch>
        </p:blipFill>
        <p:spPr>
          <a:xfrm>
            <a:off x="1578402" y="1981427"/>
            <a:ext cx="1485900" cy="860425"/>
          </a:xfrm>
          <a:prstGeom prst="rect">
            <a:avLst/>
          </a:prstGeom>
        </p:spPr>
      </p:pic>
      <p:sp>
        <p:nvSpPr>
          <p:cNvPr id="7" name="文本框 6"/>
          <p:cNvSpPr txBox="1"/>
          <p:nvPr/>
        </p:nvSpPr>
        <p:spPr>
          <a:xfrm>
            <a:off x="1066800" y="2877231"/>
            <a:ext cx="3995004" cy="646331"/>
          </a:xfrm>
          <a:prstGeom prst="rect">
            <a:avLst/>
          </a:prstGeom>
          <a:noFill/>
        </p:spPr>
        <p:txBody>
          <a:bodyPr wrap="none" rtlCol="0">
            <a:spAutoFit/>
          </a:bodyPr>
          <a:lstStyle/>
          <a:p>
            <a:r>
              <a:rPr lang="en-US" altLang="zh-CN" smtClean="0"/>
              <a:t>2</a:t>
            </a:r>
            <a:r>
              <a:rPr lang="zh-CN" altLang="en-US" smtClean="0"/>
              <a:t>、需要显示内容是包的名字放入左</a:t>
            </a:r>
            <a:r>
              <a:rPr lang="zh-CN" altLang="en-US" smtClean="0"/>
              <a:t>上</a:t>
            </a:r>
            <a:endParaRPr lang="en-US" altLang="zh-CN" smtClean="0"/>
          </a:p>
          <a:p>
            <a:r>
              <a:rPr lang="zh-CN" altLang="en-US" smtClean="0"/>
              <a:t>角</a:t>
            </a:r>
            <a:r>
              <a:rPr lang="zh-CN" altLang="en-US" smtClean="0"/>
              <a:t>的小方框</a:t>
            </a:r>
            <a:r>
              <a:rPr lang="zh-CN" altLang="en-US" smtClean="0"/>
              <a:t>，将</a:t>
            </a:r>
            <a:r>
              <a:rPr lang="zh-CN" altLang="en-US" smtClean="0"/>
              <a:t>内容放入主方框内</a:t>
            </a:r>
            <a:endParaRPr lang="zh-CN" altLang="en-US"/>
          </a:p>
        </p:txBody>
      </p:sp>
      <p:sp>
        <p:nvSpPr>
          <p:cNvPr id="11" name="文本框 10"/>
          <p:cNvSpPr txBox="1"/>
          <p:nvPr/>
        </p:nvSpPr>
        <p:spPr>
          <a:xfrm>
            <a:off x="4838700" y="1304645"/>
            <a:ext cx="5080000" cy="646331"/>
          </a:xfrm>
          <a:prstGeom prst="rect">
            <a:avLst/>
          </a:prstGeom>
          <a:noFill/>
          <a:ln w="9525">
            <a:noFill/>
          </a:ln>
        </p:spPr>
        <p:txBody>
          <a:bodyPr>
            <a:spAutoFit/>
          </a:bodyPr>
          <a:lstStyle/>
          <a:p>
            <a:pPr marL="0" indent="0"/>
            <a:r>
              <a:rPr lang="en-US" altLang="zh-CN" b="0" smtClean="0">
                <a:ea typeface="宋体" panose="02010600030101010101" pitchFamily="2" charset="-122"/>
              </a:rPr>
              <a:t>3</a:t>
            </a:r>
            <a:r>
              <a:rPr lang="zh-CN" altLang="en-US" b="0" smtClean="0">
                <a:ea typeface="宋体" panose="02010600030101010101" pitchFamily="2" charset="-122"/>
              </a:rPr>
              <a:t>、</a:t>
            </a:r>
            <a:r>
              <a:rPr lang="zh-CN" b="0" smtClean="0">
                <a:ea typeface="宋体" panose="02010600030101010101" pitchFamily="2" charset="-122"/>
              </a:rPr>
              <a:t>标以</a:t>
            </a:r>
            <a:r>
              <a:rPr lang="en-US" b="0" smtClean="0">
                <a:ea typeface="宋体" panose="02010600030101010101" pitchFamily="2" charset="-122"/>
                <a:cs typeface="Times New Roman" panose="02020603050405020304" charset="0"/>
              </a:rPr>
              <a:t> {global} </a:t>
            </a:r>
            <a:r>
              <a:rPr lang="zh-CN" b="0" smtClean="0">
                <a:ea typeface="宋体" panose="02010600030101010101" pitchFamily="2" charset="-122"/>
              </a:rPr>
              <a:t>的包叫通用包，</a:t>
            </a:r>
            <a:endParaRPr lang="en-US" altLang="zh-CN" b="0" smtClean="0">
              <a:ea typeface="宋体" panose="02010600030101010101" pitchFamily="2" charset="-122"/>
            </a:endParaRPr>
          </a:p>
          <a:p>
            <a:pPr marL="0" indent="0"/>
            <a:r>
              <a:rPr lang="zh-CN" b="0" smtClean="0">
                <a:ea typeface="宋体" panose="02010600030101010101" pitchFamily="2" charset="-122"/>
              </a:rPr>
              <a:t>表示系统的所有其他包都依赖于该包。</a:t>
            </a:r>
            <a:endParaRPr lang="zh-CN" altLang="en-US"/>
          </a:p>
        </p:txBody>
      </p:sp>
      <p:sp>
        <p:nvSpPr>
          <p:cNvPr id="12" name="Title 1"/>
          <p:cNvSpPr txBox="1">
            <a:spLocks/>
          </p:cNvSpPr>
          <p:nvPr/>
        </p:nvSpPr>
        <p:spPr bwMode="auto">
          <a:xfrm>
            <a:off x="-1545771" y="749756"/>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包的表示</a:t>
            </a:r>
            <a:endParaRPr lang="zh-CN" altLang="en-US" sz="3600" b="1" smtClean="0">
              <a:solidFill>
                <a:srgbClr val="00B0F0"/>
              </a:solidFill>
              <a:latin typeface="Gulim" pitchFamily="34" charset="-127"/>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727" y="3610311"/>
            <a:ext cx="1516446" cy="1171239"/>
          </a:xfrm>
          <a:prstGeom prst="rect">
            <a:avLst/>
          </a:prstGeom>
        </p:spPr>
      </p:pic>
    </p:spTree>
    <p:extLst>
      <p:ext uri="{BB962C8B-B14F-4D97-AF65-F5344CB8AC3E}">
        <p14:creationId xmlns:p14="http://schemas.microsoft.com/office/powerpoint/2010/main" val="4597625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3"/>
          <p:cNvSpPr/>
          <p:nvPr/>
        </p:nvSpPr>
        <p:spPr>
          <a:xfrm>
            <a:off x="2130901" y="1247140"/>
            <a:ext cx="3278188" cy="3278187"/>
          </a:xfrm>
          <a:custGeom>
            <a:avLst/>
            <a:gdLst>
              <a:gd name="connsiteX0" fmla="*/ 0 w 3277819"/>
              <a:gd name="connsiteY0" fmla="*/ 1638874 h 3277748"/>
              <a:gd name="connsiteX1" fmla="*/ 1638910 w 3277819"/>
              <a:gd name="connsiteY1" fmla="*/ 0 h 3277748"/>
              <a:gd name="connsiteX2" fmla="*/ 3277820 w 3277819"/>
              <a:gd name="connsiteY2" fmla="*/ 1638874 h 3277748"/>
              <a:gd name="connsiteX3" fmla="*/ 1638910 w 3277819"/>
              <a:gd name="connsiteY3" fmla="*/ 3277748 h 3277748"/>
              <a:gd name="connsiteX4" fmla="*/ 0 w 3277819"/>
              <a:gd name="connsiteY4" fmla="*/ 1638874 h 32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19" h="3277748">
                <a:moveTo>
                  <a:pt x="0" y="1638874"/>
                </a:moveTo>
                <a:cubicBezTo>
                  <a:pt x="0" y="733749"/>
                  <a:pt x="733765" y="0"/>
                  <a:pt x="1638910" y="0"/>
                </a:cubicBezTo>
                <a:cubicBezTo>
                  <a:pt x="2544055" y="0"/>
                  <a:pt x="3277820" y="733749"/>
                  <a:pt x="3277820" y="1638874"/>
                </a:cubicBezTo>
                <a:cubicBezTo>
                  <a:pt x="3277820" y="2543999"/>
                  <a:pt x="2544055" y="3277748"/>
                  <a:pt x="1638910" y="3277748"/>
                </a:cubicBezTo>
                <a:cubicBezTo>
                  <a:pt x="733765" y="3277748"/>
                  <a:pt x="0" y="2543999"/>
                  <a:pt x="0" y="1638874"/>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32425" tIns="632415" rIns="632425" bIns="632415" spcCol="1270" anchor="ctr"/>
          <a:lstStyle/>
          <a:p>
            <a:pPr algn="ctr" defTabSz="1778000" fontAlgn="auto">
              <a:spcAft>
                <a:spcPts val="0"/>
              </a:spcAft>
              <a:defRPr/>
            </a:pPr>
            <a:r>
              <a:rPr lang="en-US" sz="4400">
                <a:latin typeface="Gulim" pitchFamily="34" charset="-127"/>
              </a:rPr>
              <a:t>包</a:t>
            </a:r>
          </a:p>
        </p:txBody>
      </p:sp>
      <p:sp>
        <p:nvSpPr>
          <p:cNvPr id="9"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3" name="TextBox 22"/>
          <p:cNvSpPr txBox="1">
            <a:spLocks noChangeArrowheads="1"/>
          </p:cNvSpPr>
          <p:nvPr/>
        </p:nvSpPr>
        <p:spPr bwMode="auto">
          <a:xfrm>
            <a:off x="651510" y="971550"/>
            <a:ext cx="184912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11" name="Freeform 10"/>
          <p:cNvSpPr/>
          <p:nvPr/>
        </p:nvSpPr>
        <p:spPr>
          <a:xfrm>
            <a:off x="1648783" y="951339"/>
            <a:ext cx="1331913" cy="1331912"/>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类</a:t>
            </a:r>
          </a:p>
        </p:txBody>
      </p:sp>
      <p:sp>
        <p:nvSpPr>
          <p:cNvPr id="6" name="Freeform 10"/>
          <p:cNvSpPr/>
          <p:nvPr/>
        </p:nvSpPr>
        <p:spPr>
          <a:xfrm>
            <a:off x="3770384" y="823278"/>
            <a:ext cx="1153160" cy="1213485"/>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接口</a:t>
            </a:r>
          </a:p>
        </p:txBody>
      </p:sp>
      <p:sp>
        <p:nvSpPr>
          <p:cNvPr id="7" name="Freeform 10"/>
          <p:cNvSpPr/>
          <p:nvPr/>
        </p:nvSpPr>
        <p:spPr>
          <a:xfrm>
            <a:off x="2120273" y="3770890"/>
            <a:ext cx="1050925" cy="110363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协作</a:t>
            </a:r>
          </a:p>
        </p:txBody>
      </p:sp>
      <p:sp>
        <p:nvSpPr>
          <p:cNvPr id="8" name="Freeform 10"/>
          <p:cNvSpPr/>
          <p:nvPr/>
        </p:nvSpPr>
        <p:spPr>
          <a:xfrm>
            <a:off x="3372839" y="4039870"/>
            <a:ext cx="1081405" cy="110363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节点</a:t>
            </a:r>
          </a:p>
        </p:txBody>
      </p:sp>
      <p:sp>
        <p:nvSpPr>
          <p:cNvPr id="12" name="Freeform 10"/>
          <p:cNvSpPr/>
          <p:nvPr/>
        </p:nvSpPr>
        <p:spPr>
          <a:xfrm>
            <a:off x="1484852" y="2632444"/>
            <a:ext cx="1019810" cy="105791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组件</a:t>
            </a:r>
          </a:p>
        </p:txBody>
      </p:sp>
      <p:sp>
        <p:nvSpPr>
          <p:cNvPr id="13" name="Freeform 10"/>
          <p:cNvSpPr/>
          <p:nvPr/>
        </p:nvSpPr>
        <p:spPr>
          <a:xfrm>
            <a:off x="5165416" y="2619834"/>
            <a:ext cx="1149985" cy="115316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用例</a:t>
            </a:r>
          </a:p>
        </p:txBody>
      </p:sp>
      <p:sp>
        <p:nvSpPr>
          <p:cNvPr id="14" name="Freeform 10"/>
          <p:cNvSpPr/>
          <p:nvPr/>
        </p:nvSpPr>
        <p:spPr>
          <a:xfrm>
            <a:off x="4819275" y="1418676"/>
            <a:ext cx="1084580" cy="122555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图</a:t>
            </a:r>
          </a:p>
        </p:txBody>
      </p:sp>
      <p:sp>
        <p:nvSpPr>
          <p:cNvPr id="15" name="Freeform 10"/>
          <p:cNvSpPr/>
          <p:nvPr/>
        </p:nvSpPr>
        <p:spPr>
          <a:xfrm>
            <a:off x="4652961" y="3648031"/>
            <a:ext cx="932180" cy="981075"/>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00B0F0"/>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en-US" sz="2800">
                <a:latin typeface="Gulim" pitchFamily="34" charset="-127"/>
              </a:rPr>
              <a:t>其他包</a:t>
            </a:r>
          </a:p>
        </p:txBody>
      </p:sp>
      <p:sp>
        <p:nvSpPr>
          <p:cNvPr id="2" name="文本框 1"/>
          <p:cNvSpPr txBox="1"/>
          <p:nvPr/>
        </p:nvSpPr>
        <p:spPr>
          <a:xfrm>
            <a:off x="6592623" y="1399278"/>
            <a:ext cx="2262158" cy="1754326"/>
          </a:xfrm>
          <a:prstGeom prst="rect">
            <a:avLst/>
          </a:prstGeom>
          <a:noFill/>
        </p:spPr>
        <p:txBody>
          <a:bodyPr wrap="none" rtlCol="0">
            <a:spAutoFit/>
          </a:bodyPr>
          <a:lstStyle/>
          <a:p>
            <a:r>
              <a:rPr lang="zh-CN" altLang="en-US" smtClean="0"/>
              <a:t>        包可以拥有这</a:t>
            </a:r>
            <a:endParaRPr lang="en-US" altLang="zh-CN" smtClean="0"/>
          </a:p>
          <a:p>
            <a:r>
              <a:rPr lang="zh-CN" altLang="en-US" smtClean="0"/>
              <a:t>些元素，这些元素</a:t>
            </a:r>
            <a:endParaRPr lang="en-US" altLang="zh-CN" smtClean="0"/>
          </a:p>
          <a:p>
            <a:r>
              <a:rPr lang="zh-CN" altLang="en-US" smtClean="0"/>
              <a:t>可以是类、接口、</a:t>
            </a:r>
            <a:endParaRPr lang="en-US" altLang="zh-CN" smtClean="0"/>
          </a:p>
          <a:p>
            <a:r>
              <a:rPr lang="zh-CN" altLang="en-US" smtClean="0"/>
              <a:t>构件、结点、协作、</a:t>
            </a:r>
            <a:endParaRPr lang="en-US" altLang="zh-CN" smtClean="0"/>
          </a:p>
          <a:p>
            <a:r>
              <a:rPr lang="zh-CN" altLang="en-US" smtClean="0"/>
              <a:t>用况、图等，也可以</a:t>
            </a:r>
            <a:endParaRPr lang="en-US" altLang="zh-CN" smtClean="0"/>
          </a:p>
          <a:p>
            <a:r>
              <a:rPr lang="zh-CN" altLang="en-US" smtClean="0"/>
              <a:t>是其他包。</a:t>
            </a:r>
            <a:endParaRPr lang="zh-CN" altLang="en-US"/>
          </a:p>
        </p:txBody>
      </p:sp>
      <p:sp>
        <p:nvSpPr>
          <p:cNvPr id="17" name="Title 1"/>
          <p:cNvSpPr txBox="1">
            <a:spLocks/>
          </p:cNvSpPr>
          <p:nvPr/>
        </p:nvSpPr>
        <p:spPr bwMode="auto">
          <a:xfrm>
            <a:off x="-1374299" y="52115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包拥有的元素</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41267081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400" fill="hold"/>
                                        <p:tgtEl>
                                          <p:spTgt spid="11"/>
                                        </p:tgtEl>
                                        <p:attrNameLst>
                                          <p:attrName>ppt_w</p:attrName>
                                        </p:attrNameLst>
                                      </p:cBhvr>
                                      <p:tavLst>
                                        <p:tav tm="0">
                                          <p:val>
                                            <p:fltVal val="0"/>
                                          </p:val>
                                        </p:tav>
                                        <p:tav tm="100000">
                                          <p:val>
                                            <p:strVal val="#ppt_w"/>
                                          </p:val>
                                        </p:tav>
                                      </p:tavLst>
                                    </p:anim>
                                    <p:anim calcmode="lin" valueType="num">
                                      <p:cBhvr>
                                        <p:cTn id="18" dur="400" fill="hold"/>
                                        <p:tgtEl>
                                          <p:spTgt spid="11"/>
                                        </p:tgtEl>
                                        <p:attrNameLst>
                                          <p:attrName>ppt_h</p:attrName>
                                        </p:attrNameLst>
                                      </p:cBhvr>
                                      <p:tavLst>
                                        <p:tav tm="0">
                                          <p:val>
                                            <p:fltVal val="0"/>
                                          </p:val>
                                        </p:tav>
                                        <p:tav tm="100000">
                                          <p:val>
                                            <p:strVal val="#ppt_h"/>
                                          </p:val>
                                        </p:tav>
                                      </p:tavLst>
                                    </p:anim>
                                    <p:animEffect transition="in" filter="fade">
                                      <p:cBhvr>
                                        <p:cTn id="19" dur="400"/>
                                        <p:tgtEl>
                                          <p:spTgt spid="11"/>
                                        </p:tgtEl>
                                      </p:cBhvr>
                                    </p:animEffect>
                                  </p:childTnLst>
                                </p:cTn>
                              </p:par>
                            </p:childTnLst>
                          </p:cTn>
                        </p:par>
                        <p:par>
                          <p:cTn id="20" fill="hold">
                            <p:stCondLst>
                              <p:cond delay="14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400" fill="hold"/>
                                        <p:tgtEl>
                                          <p:spTgt spid="6"/>
                                        </p:tgtEl>
                                        <p:attrNameLst>
                                          <p:attrName>ppt_w</p:attrName>
                                        </p:attrNameLst>
                                      </p:cBhvr>
                                      <p:tavLst>
                                        <p:tav tm="0">
                                          <p:val>
                                            <p:fltVal val="0"/>
                                          </p:val>
                                        </p:tav>
                                        <p:tav tm="100000">
                                          <p:val>
                                            <p:strVal val="#ppt_w"/>
                                          </p:val>
                                        </p:tav>
                                      </p:tavLst>
                                    </p:anim>
                                    <p:anim calcmode="lin" valueType="num">
                                      <p:cBhvr>
                                        <p:cTn id="24" dur="400" fill="hold"/>
                                        <p:tgtEl>
                                          <p:spTgt spid="6"/>
                                        </p:tgtEl>
                                        <p:attrNameLst>
                                          <p:attrName>ppt_h</p:attrName>
                                        </p:attrNameLst>
                                      </p:cBhvr>
                                      <p:tavLst>
                                        <p:tav tm="0">
                                          <p:val>
                                            <p:fltVal val="0"/>
                                          </p:val>
                                        </p:tav>
                                        <p:tav tm="100000">
                                          <p:val>
                                            <p:strVal val="#ppt_h"/>
                                          </p:val>
                                        </p:tav>
                                      </p:tavLst>
                                    </p:anim>
                                    <p:animEffect transition="in" filter="fade">
                                      <p:cBhvr>
                                        <p:cTn id="25" dur="400"/>
                                        <p:tgtEl>
                                          <p:spTgt spid="6"/>
                                        </p:tgtEl>
                                      </p:cBhvr>
                                    </p:animEffect>
                                  </p:childTnLst>
                                </p:cTn>
                              </p:par>
                            </p:childTnLst>
                          </p:cTn>
                        </p:par>
                        <p:par>
                          <p:cTn id="26" fill="hold">
                            <p:stCondLst>
                              <p:cond delay="1800"/>
                            </p:stCondLst>
                            <p:childTnLst>
                              <p:par>
                                <p:cTn id="27" presetID="53" presetClass="entr" presetSubtype="16"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400" fill="hold"/>
                                        <p:tgtEl>
                                          <p:spTgt spid="7"/>
                                        </p:tgtEl>
                                        <p:attrNameLst>
                                          <p:attrName>ppt_w</p:attrName>
                                        </p:attrNameLst>
                                      </p:cBhvr>
                                      <p:tavLst>
                                        <p:tav tm="0">
                                          <p:val>
                                            <p:fltVal val="0"/>
                                          </p:val>
                                        </p:tav>
                                        <p:tav tm="100000">
                                          <p:val>
                                            <p:strVal val="#ppt_w"/>
                                          </p:val>
                                        </p:tav>
                                      </p:tavLst>
                                    </p:anim>
                                    <p:anim calcmode="lin" valueType="num">
                                      <p:cBhvr>
                                        <p:cTn id="30" dur="400" fill="hold"/>
                                        <p:tgtEl>
                                          <p:spTgt spid="7"/>
                                        </p:tgtEl>
                                        <p:attrNameLst>
                                          <p:attrName>ppt_h</p:attrName>
                                        </p:attrNameLst>
                                      </p:cBhvr>
                                      <p:tavLst>
                                        <p:tav tm="0">
                                          <p:val>
                                            <p:fltVal val="0"/>
                                          </p:val>
                                        </p:tav>
                                        <p:tav tm="100000">
                                          <p:val>
                                            <p:strVal val="#ppt_h"/>
                                          </p:val>
                                        </p:tav>
                                      </p:tavLst>
                                    </p:anim>
                                    <p:animEffect transition="in" filter="fade">
                                      <p:cBhvr>
                                        <p:cTn id="31" dur="400"/>
                                        <p:tgtEl>
                                          <p:spTgt spid="7"/>
                                        </p:tgtEl>
                                      </p:cBhvr>
                                    </p:animEffect>
                                  </p:childTnLst>
                                </p:cTn>
                              </p:par>
                            </p:childTnLst>
                          </p:cTn>
                        </p:par>
                        <p:par>
                          <p:cTn id="32" fill="hold">
                            <p:stCondLst>
                              <p:cond delay="220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400" fill="hold"/>
                                        <p:tgtEl>
                                          <p:spTgt spid="8"/>
                                        </p:tgtEl>
                                        <p:attrNameLst>
                                          <p:attrName>ppt_w</p:attrName>
                                        </p:attrNameLst>
                                      </p:cBhvr>
                                      <p:tavLst>
                                        <p:tav tm="0">
                                          <p:val>
                                            <p:fltVal val="0"/>
                                          </p:val>
                                        </p:tav>
                                        <p:tav tm="100000">
                                          <p:val>
                                            <p:strVal val="#ppt_w"/>
                                          </p:val>
                                        </p:tav>
                                      </p:tavLst>
                                    </p:anim>
                                    <p:anim calcmode="lin" valueType="num">
                                      <p:cBhvr>
                                        <p:cTn id="36" dur="400" fill="hold"/>
                                        <p:tgtEl>
                                          <p:spTgt spid="8"/>
                                        </p:tgtEl>
                                        <p:attrNameLst>
                                          <p:attrName>ppt_h</p:attrName>
                                        </p:attrNameLst>
                                      </p:cBhvr>
                                      <p:tavLst>
                                        <p:tav tm="0">
                                          <p:val>
                                            <p:fltVal val="0"/>
                                          </p:val>
                                        </p:tav>
                                        <p:tav tm="100000">
                                          <p:val>
                                            <p:strVal val="#ppt_h"/>
                                          </p:val>
                                        </p:tav>
                                      </p:tavLst>
                                    </p:anim>
                                    <p:animEffect transition="in" filter="fade">
                                      <p:cBhvr>
                                        <p:cTn id="37" dur="400"/>
                                        <p:tgtEl>
                                          <p:spTgt spid="8"/>
                                        </p:tgtEl>
                                      </p:cBhvr>
                                    </p:animEffect>
                                  </p:childTnLst>
                                </p:cTn>
                              </p:par>
                            </p:childTnLst>
                          </p:cTn>
                        </p:par>
                        <p:par>
                          <p:cTn id="38" fill="hold">
                            <p:stCondLst>
                              <p:cond delay="26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400" fill="hold"/>
                                        <p:tgtEl>
                                          <p:spTgt spid="12"/>
                                        </p:tgtEl>
                                        <p:attrNameLst>
                                          <p:attrName>ppt_w</p:attrName>
                                        </p:attrNameLst>
                                      </p:cBhvr>
                                      <p:tavLst>
                                        <p:tav tm="0">
                                          <p:val>
                                            <p:fltVal val="0"/>
                                          </p:val>
                                        </p:tav>
                                        <p:tav tm="100000">
                                          <p:val>
                                            <p:strVal val="#ppt_w"/>
                                          </p:val>
                                        </p:tav>
                                      </p:tavLst>
                                    </p:anim>
                                    <p:anim calcmode="lin" valueType="num">
                                      <p:cBhvr>
                                        <p:cTn id="42" dur="400" fill="hold"/>
                                        <p:tgtEl>
                                          <p:spTgt spid="12"/>
                                        </p:tgtEl>
                                        <p:attrNameLst>
                                          <p:attrName>ppt_h</p:attrName>
                                        </p:attrNameLst>
                                      </p:cBhvr>
                                      <p:tavLst>
                                        <p:tav tm="0">
                                          <p:val>
                                            <p:fltVal val="0"/>
                                          </p:val>
                                        </p:tav>
                                        <p:tav tm="100000">
                                          <p:val>
                                            <p:strVal val="#ppt_h"/>
                                          </p:val>
                                        </p:tav>
                                      </p:tavLst>
                                    </p:anim>
                                    <p:animEffect transition="in" filter="fade">
                                      <p:cBhvr>
                                        <p:cTn id="43" dur="400"/>
                                        <p:tgtEl>
                                          <p:spTgt spid="12"/>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400" fill="hold"/>
                                        <p:tgtEl>
                                          <p:spTgt spid="13"/>
                                        </p:tgtEl>
                                        <p:attrNameLst>
                                          <p:attrName>ppt_w</p:attrName>
                                        </p:attrNameLst>
                                      </p:cBhvr>
                                      <p:tavLst>
                                        <p:tav tm="0">
                                          <p:val>
                                            <p:fltVal val="0"/>
                                          </p:val>
                                        </p:tav>
                                        <p:tav tm="100000">
                                          <p:val>
                                            <p:strVal val="#ppt_w"/>
                                          </p:val>
                                        </p:tav>
                                      </p:tavLst>
                                    </p:anim>
                                    <p:anim calcmode="lin" valueType="num">
                                      <p:cBhvr>
                                        <p:cTn id="48" dur="400" fill="hold"/>
                                        <p:tgtEl>
                                          <p:spTgt spid="13"/>
                                        </p:tgtEl>
                                        <p:attrNameLst>
                                          <p:attrName>ppt_h</p:attrName>
                                        </p:attrNameLst>
                                      </p:cBhvr>
                                      <p:tavLst>
                                        <p:tav tm="0">
                                          <p:val>
                                            <p:fltVal val="0"/>
                                          </p:val>
                                        </p:tav>
                                        <p:tav tm="100000">
                                          <p:val>
                                            <p:strVal val="#ppt_h"/>
                                          </p:val>
                                        </p:tav>
                                      </p:tavLst>
                                    </p:anim>
                                    <p:animEffect transition="in" filter="fade">
                                      <p:cBhvr>
                                        <p:cTn id="49" dur="400"/>
                                        <p:tgtEl>
                                          <p:spTgt spid="13"/>
                                        </p:tgtEl>
                                      </p:cBhvr>
                                    </p:animEffect>
                                  </p:childTnLst>
                                </p:cTn>
                              </p:par>
                            </p:childTnLst>
                          </p:cTn>
                        </p:par>
                        <p:par>
                          <p:cTn id="50" fill="hold">
                            <p:stCondLst>
                              <p:cond delay="3400"/>
                            </p:stCondLst>
                            <p:childTnLst>
                              <p:par>
                                <p:cTn id="51" presetID="53" presetClass="entr" presetSubtype="16"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400" fill="hold"/>
                                        <p:tgtEl>
                                          <p:spTgt spid="14"/>
                                        </p:tgtEl>
                                        <p:attrNameLst>
                                          <p:attrName>ppt_w</p:attrName>
                                        </p:attrNameLst>
                                      </p:cBhvr>
                                      <p:tavLst>
                                        <p:tav tm="0">
                                          <p:val>
                                            <p:fltVal val="0"/>
                                          </p:val>
                                        </p:tav>
                                        <p:tav tm="100000">
                                          <p:val>
                                            <p:strVal val="#ppt_w"/>
                                          </p:val>
                                        </p:tav>
                                      </p:tavLst>
                                    </p:anim>
                                    <p:anim calcmode="lin" valueType="num">
                                      <p:cBhvr>
                                        <p:cTn id="54" dur="400" fill="hold"/>
                                        <p:tgtEl>
                                          <p:spTgt spid="14"/>
                                        </p:tgtEl>
                                        <p:attrNameLst>
                                          <p:attrName>ppt_h</p:attrName>
                                        </p:attrNameLst>
                                      </p:cBhvr>
                                      <p:tavLst>
                                        <p:tav tm="0">
                                          <p:val>
                                            <p:fltVal val="0"/>
                                          </p:val>
                                        </p:tav>
                                        <p:tav tm="100000">
                                          <p:val>
                                            <p:strVal val="#ppt_h"/>
                                          </p:val>
                                        </p:tav>
                                      </p:tavLst>
                                    </p:anim>
                                    <p:animEffect transition="in" filter="fade">
                                      <p:cBhvr>
                                        <p:cTn id="55" dur="400"/>
                                        <p:tgtEl>
                                          <p:spTgt spid="14"/>
                                        </p:tgtEl>
                                      </p:cBhvr>
                                    </p:animEffect>
                                  </p:childTnLst>
                                </p:cTn>
                              </p:par>
                            </p:childTnLst>
                          </p:cTn>
                        </p:par>
                        <p:par>
                          <p:cTn id="56" fill="hold">
                            <p:stCondLst>
                              <p:cond delay="3800"/>
                            </p:stCondLst>
                            <p:childTnLst>
                              <p:par>
                                <p:cTn id="57" presetID="53" presetClass="entr" presetSubtype="16"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400" fill="hold"/>
                                        <p:tgtEl>
                                          <p:spTgt spid="15"/>
                                        </p:tgtEl>
                                        <p:attrNameLst>
                                          <p:attrName>ppt_w</p:attrName>
                                        </p:attrNameLst>
                                      </p:cBhvr>
                                      <p:tavLst>
                                        <p:tav tm="0">
                                          <p:val>
                                            <p:fltVal val="0"/>
                                          </p:val>
                                        </p:tav>
                                        <p:tav tm="100000">
                                          <p:val>
                                            <p:strVal val="#ppt_w"/>
                                          </p:val>
                                        </p:tav>
                                      </p:tavLst>
                                    </p:anim>
                                    <p:anim calcmode="lin" valueType="num">
                                      <p:cBhvr>
                                        <p:cTn id="60" dur="400" fill="hold"/>
                                        <p:tgtEl>
                                          <p:spTgt spid="15"/>
                                        </p:tgtEl>
                                        <p:attrNameLst>
                                          <p:attrName>ppt_h</p:attrName>
                                        </p:attrNameLst>
                                      </p:cBhvr>
                                      <p:tavLst>
                                        <p:tav tm="0">
                                          <p:val>
                                            <p:fltVal val="0"/>
                                          </p:val>
                                        </p:tav>
                                        <p:tav tm="100000">
                                          <p:val>
                                            <p:strVal val="#ppt_h"/>
                                          </p:val>
                                        </p:tav>
                                      </p:tavLst>
                                    </p:anim>
                                    <p:animEffect transition="in" filter="fade">
                                      <p:cBhvr>
                                        <p:cTn id="61" dur="400"/>
                                        <p:tgtEl>
                                          <p:spTgt spid="15"/>
                                        </p:tgtEl>
                                      </p:cBhvr>
                                    </p:animEffect>
                                  </p:childTnLst>
                                </p:cTn>
                              </p:par>
                            </p:childTnLst>
                          </p:cTn>
                        </p:par>
                        <p:par>
                          <p:cTn id="62" fill="hold">
                            <p:stCondLst>
                              <p:cond delay="42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400" fill="hold"/>
                                        <p:tgtEl>
                                          <p:spTgt spid="16"/>
                                        </p:tgtEl>
                                        <p:attrNameLst>
                                          <p:attrName>ppt_w</p:attrName>
                                        </p:attrNameLst>
                                      </p:cBhvr>
                                      <p:tavLst>
                                        <p:tav tm="0">
                                          <p:val>
                                            <p:fltVal val="0"/>
                                          </p:val>
                                        </p:tav>
                                        <p:tav tm="100000">
                                          <p:val>
                                            <p:strVal val="#ppt_w"/>
                                          </p:val>
                                        </p:tav>
                                      </p:tavLst>
                                    </p:anim>
                                    <p:anim calcmode="lin" valueType="num">
                                      <p:cBhvr>
                                        <p:cTn id="66" dur="400" fill="hold"/>
                                        <p:tgtEl>
                                          <p:spTgt spid="16"/>
                                        </p:tgtEl>
                                        <p:attrNameLst>
                                          <p:attrName>ppt_h</p:attrName>
                                        </p:attrNameLst>
                                      </p:cBhvr>
                                      <p:tavLst>
                                        <p:tav tm="0">
                                          <p:val>
                                            <p:fltVal val="0"/>
                                          </p:val>
                                        </p:tav>
                                        <p:tav tm="100000">
                                          <p:val>
                                            <p:strVal val="#ppt_h"/>
                                          </p:val>
                                        </p:tav>
                                      </p:tavLst>
                                    </p:anim>
                                    <p:animEffect transition="in" filter="fade">
                                      <p:cBhvr>
                                        <p:cTn id="67" dur="4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heel(1)">
                                      <p:cBhvr>
                                        <p:cTn id="7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3" grpId="0" bldLvl="0" animBg="1"/>
      <p:bldP spid="11" grpId="0" bldLvl="0" animBg="1"/>
      <p:bldP spid="6" grpId="0" bldLvl="0" animBg="1"/>
      <p:bldP spid="7" grpId="0" bldLvl="0" animBg="1"/>
      <p:bldP spid="8" grpId="0" bldLvl="0" animBg="1"/>
      <p:bldP spid="12" grpId="0" bldLvl="0" animBg="1"/>
      <p:bldP spid="13" grpId="0" bldLvl="0" animBg="1"/>
      <p:bldP spid="14" grpId="0" bldLvl="0" animBg="1"/>
      <p:bldP spid="15" grpId="0" bldLvl="0" animBg="1"/>
      <p:bldP spid="2"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00" name="文本框 99"/>
          <p:cNvSpPr txBox="1"/>
          <p:nvPr/>
        </p:nvSpPr>
        <p:spPr>
          <a:xfrm>
            <a:off x="1774371" y="1504950"/>
            <a:ext cx="5638800" cy="1200329"/>
          </a:xfrm>
          <a:prstGeom prst="rect">
            <a:avLst/>
          </a:prstGeom>
          <a:noFill/>
          <a:ln w="9525">
            <a:noFill/>
          </a:ln>
        </p:spPr>
        <p:txBody>
          <a:bodyPr wrap="square">
            <a:spAutoFit/>
          </a:bodyPr>
          <a:lstStyle/>
          <a:p>
            <a:pPr marL="0" indent="0"/>
            <a:r>
              <a:rPr lang="en-US" sz="1050" b="0" smtClean="0">
                <a:latin typeface="Calibri" panose="020F0502020204030204" pitchFamily="34" charset="0"/>
                <a:ea typeface="宋体" panose="02010600030101010101" pitchFamily="2" charset="-122"/>
              </a:rPr>
              <a:t>         </a:t>
            </a:r>
            <a:r>
              <a:rPr lang="en-US" sz="1050" b="0" smtClean="0">
                <a:latin typeface="Calibri" panose="020F0502020204030204" pitchFamily="34" charset="0"/>
                <a:ea typeface="宋体" panose="02010600030101010101" pitchFamily="2" charset="-122"/>
              </a:rPr>
              <a:t>           </a:t>
            </a:r>
            <a:r>
              <a:rPr sz="2400" b="0" smtClean="0">
                <a:latin typeface="楷体_GB2312"/>
                <a:ea typeface="宋体" panose="02010600030101010101" pitchFamily="2" charset="-122"/>
              </a:rPr>
              <a:t>引入</a:t>
            </a:r>
            <a:r>
              <a:rPr sz="2400" b="0" err="1">
                <a:latin typeface="楷体_GB2312"/>
                <a:ea typeface="宋体" panose="02010600030101010101" pitchFamily="2" charset="-122"/>
              </a:rPr>
              <a:t>（import</a:t>
            </a:r>
            <a:r>
              <a:rPr sz="2400" b="0">
                <a:latin typeface="楷体_GB2312"/>
                <a:ea typeface="宋体" panose="02010600030101010101" pitchFamily="2" charset="-122"/>
              </a:rPr>
              <a:t>）：</a:t>
            </a:r>
            <a:r>
              <a:rPr sz="2400" b="0" smtClean="0">
                <a:latin typeface="楷体_GB2312"/>
                <a:ea typeface="宋体" panose="02010600030101010101" pitchFamily="2" charset="-122"/>
              </a:rPr>
              <a:t>指允许一个包中的元素存取另一个包中的元素</a:t>
            </a:r>
            <a:r>
              <a:rPr sz="2400" b="0" smtClean="0">
                <a:latin typeface="楷体_GB2312"/>
                <a:ea typeface="宋体" panose="02010600030101010101" pitchFamily="2" charset="-122"/>
              </a:rPr>
              <a:t>。注意</a:t>
            </a:r>
            <a:r>
              <a:rPr sz="2400" b="0" err="1">
                <a:latin typeface="楷体_GB2312"/>
                <a:ea typeface="宋体" panose="02010600030101010101" pitchFamily="2" charset="-122"/>
              </a:rPr>
              <a:t>：</a:t>
            </a:r>
            <a:r>
              <a:rPr sz="2400" b="0" smtClean="0">
                <a:latin typeface="楷体_GB2312"/>
                <a:ea typeface="宋体" panose="02010600030101010101" pitchFamily="2" charset="-122"/>
              </a:rPr>
              <a:t>输入依赖是单向的</a:t>
            </a:r>
            <a:r>
              <a:rPr sz="2400" b="0" smtClean="0">
                <a:latin typeface="楷体_GB2312"/>
                <a:ea typeface="宋体" panose="02010600030101010101" pitchFamily="2" charset="-122"/>
              </a:rPr>
              <a:t>。</a:t>
            </a:r>
            <a:endParaRPr sz="2400" b="0">
              <a:latin typeface="楷体_GB2312"/>
              <a:ea typeface="宋体" panose="02010600030101010101" pitchFamily="2" charset="-122"/>
            </a:endParaRPr>
          </a:p>
        </p:txBody>
      </p:sp>
      <p:sp>
        <p:nvSpPr>
          <p:cNvPr id="8" name="文本框 7"/>
          <p:cNvSpPr txBox="1"/>
          <p:nvPr/>
        </p:nvSpPr>
        <p:spPr>
          <a:xfrm>
            <a:off x="1774371" y="2895421"/>
            <a:ext cx="5845629" cy="1569660"/>
          </a:xfrm>
          <a:prstGeom prst="rect">
            <a:avLst/>
          </a:prstGeom>
          <a:noFill/>
          <a:ln w="9525">
            <a:noFill/>
          </a:ln>
        </p:spPr>
        <p:txBody>
          <a:bodyPr wrap="square">
            <a:spAutoFit/>
          </a:bodyPr>
          <a:lstStyle/>
          <a:p>
            <a:pPr marL="0" indent="0"/>
            <a:r>
              <a:rPr lang="en-US" sz="2400" b="0" smtClean="0">
                <a:latin typeface="楷体_GB2312"/>
                <a:ea typeface="宋体" panose="02010600030101010101" pitchFamily="2" charset="-122"/>
              </a:rPr>
              <a:t>    </a:t>
            </a:r>
            <a:r>
              <a:rPr lang="en-US" sz="2400" b="0" smtClean="0">
                <a:latin typeface="楷体_GB2312"/>
                <a:ea typeface="宋体" panose="02010600030101010101" pitchFamily="2" charset="-122"/>
              </a:rPr>
              <a:t> </a:t>
            </a:r>
            <a:r>
              <a:rPr sz="2400" b="0" smtClean="0">
                <a:latin typeface="楷体_GB2312"/>
                <a:ea typeface="宋体" panose="02010600030101010101" pitchFamily="2" charset="-122"/>
              </a:rPr>
              <a:t>输出</a:t>
            </a:r>
            <a:r>
              <a:rPr sz="2400" b="0" err="1">
                <a:latin typeface="楷体_GB2312"/>
                <a:ea typeface="宋体" panose="02010600030101010101" pitchFamily="2" charset="-122"/>
              </a:rPr>
              <a:t>（export</a:t>
            </a:r>
            <a:r>
              <a:rPr sz="2400" b="0">
                <a:latin typeface="楷体_GB2312"/>
                <a:ea typeface="宋体" panose="02010600030101010101" pitchFamily="2" charset="-122"/>
              </a:rPr>
              <a:t>）：</a:t>
            </a:r>
            <a:r>
              <a:rPr sz="2400" b="0" err="1">
                <a:latin typeface="楷体_GB2312"/>
                <a:ea typeface="宋体" panose="02010600030101010101" pitchFamily="2" charset="-122"/>
              </a:rPr>
              <a:t>包的公共部分</a:t>
            </a:r>
            <a:r>
              <a:rPr sz="2400" b="0" smtClean="0">
                <a:latin typeface="楷体_GB2312"/>
                <a:ea typeface="宋体" panose="02010600030101010101" pitchFamily="2" charset="-122"/>
              </a:rPr>
              <a:t>，</a:t>
            </a:r>
            <a:endParaRPr lang="en-US" sz="2400" b="0" smtClean="0">
              <a:latin typeface="楷体_GB2312"/>
              <a:ea typeface="宋体" panose="02010600030101010101" pitchFamily="2" charset="-122"/>
            </a:endParaRPr>
          </a:p>
          <a:p>
            <a:pPr marL="0" indent="0"/>
            <a:r>
              <a:rPr sz="2400" b="0" smtClean="0">
                <a:latin typeface="楷体_GB2312"/>
                <a:ea typeface="宋体" panose="02010600030101010101" pitchFamily="2" charset="-122"/>
              </a:rPr>
              <a:t>称为包的输出</a:t>
            </a:r>
            <a:r>
              <a:rPr sz="2400" b="0">
                <a:latin typeface="楷体_GB2312"/>
                <a:ea typeface="宋体" panose="02010600030101010101" pitchFamily="2" charset="-122"/>
              </a:rPr>
              <a:t>(Export)。</a:t>
            </a:r>
            <a:r>
              <a:rPr sz="2400" b="0" smtClean="0">
                <a:latin typeface="楷体_GB2312"/>
                <a:ea typeface="宋体" panose="02010600030101010101" pitchFamily="2" charset="-122"/>
              </a:rPr>
              <a:t>包的输出只对</a:t>
            </a:r>
            <a:endParaRPr lang="en-US" sz="2400" b="0" smtClean="0">
              <a:latin typeface="楷体_GB2312"/>
              <a:ea typeface="宋体" panose="02010600030101010101" pitchFamily="2" charset="-122"/>
            </a:endParaRPr>
          </a:p>
          <a:p>
            <a:pPr marL="0" indent="0"/>
            <a:r>
              <a:rPr sz="2400" b="0" smtClean="0">
                <a:latin typeface="楷体_GB2312"/>
                <a:ea typeface="宋体" panose="02010600030101010101" pitchFamily="2" charset="-122"/>
              </a:rPr>
              <a:t>另一个与有输入依赖的包才是可视的、</a:t>
            </a:r>
            <a:endParaRPr lang="en-US" sz="2400" b="0" smtClean="0">
              <a:latin typeface="楷体_GB2312"/>
              <a:ea typeface="宋体" panose="02010600030101010101" pitchFamily="2" charset="-122"/>
            </a:endParaRPr>
          </a:p>
          <a:p>
            <a:pPr marL="0" indent="0"/>
            <a:r>
              <a:rPr sz="2400" b="0" smtClean="0">
                <a:latin typeface="楷体_GB2312"/>
                <a:ea typeface="宋体" panose="02010600030101010101" pitchFamily="2" charset="-122"/>
              </a:rPr>
              <a:t>可取的</a:t>
            </a:r>
            <a:r>
              <a:rPr sz="2400" b="0" smtClean="0">
                <a:latin typeface="楷体_GB2312"/>
                <a:ea typeface="宋体" panose="02010600030101010101" pitchFamily="2" charset="-122"/>
              </a:rPr>
              <a:t>。</a:t>
            </a:r>
            <a:r>
              <a:rPr lang="en-US" altLang="zh-CN" sz="2400">
                <a:latin typeface="+mn-ea"/>
                <a:sym typeface="+mn-ea"/>
              </a:rPr>
              <a:t> [5]</a:t>
            </a:r>
            <a:endParaRPr lang="zh-CN" altLang="en-US" sz="2400">
              <a:latin typeface="楷体_GB2312"/>
            </a:endParaRPr>
          </a:p>
        </p:txBody>
      </p:sp>
      <p:sp>
        <p:nvSpPr>
          <p:cNvPr id="11" name="Title 1"/>
          <p:cNvSpPr txBox="1">
            <a:spLocks/>
          </p:cNvSpPr>
          <p:nvPr/>
        </p:nvSpPr>
        <p:spPr bwMode="auto">
          <a:xfrm>
            <a:off x="-990600" y="66675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包的引入和输出</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9570195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circle(in)">
                                      <p:cBhvr>
                                        <p:cTn id="13" dur="2000"/>
                                        <p:tgtEl>
                                          <p:spTgt spid="10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8"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55" name="Freeform 54"/>
          <p:cNvSpPr/>
          <p:nvPr/>
        </p:nvSpPr>
        <p:spPr>
          <a:xfrm>
            <a:off x="1371600" y="1573530"/>
            <a:ext cx="1546860" cy="1408430"/>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r>
              <a:rPr lang="en-US" sz="1600">
                <a:solidFill>
                  <a:schemeClr val="bg1"/>
                </a:solidFill>
                <a:latin typeface="楷体_GB2312"/>
              </a:rPr>
              <a:t>1、对语义上相关的元素进行分组</a:t>
            </a:r>
          </a:p>
        </p:txBody>
      </p:sp>
      <p:sp>
        <p:nvSpPr>
          <p:cNvPr id="2" name="Freeform 54"/>
          <p:cNvSpPr/>
          <p:nvPr/>
        </p:nvSpPr>
        <p:spPr>
          <a:xfrm>
            <a:off x="2313940" y="3144520"/>
            <a:ext cx="1572260" cy="1408430"/>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r>
              <a:rPr lang="en-US" sz="1600">
                <a:solidFill>
                  <a:schemeClr val="bg1"/>
                </a:solidFill>
                <a:latin typeface="楷体_GB2312"/>
              </a:rPr>
              <a:t>4、在设计时，提供并行工作的单元</a:t>
            </a:r>
          </a:p>
        </p:txBody>
      </p:sp>
      <p:sp>
        <p:nvSpPr>
          <p:cNvPr id="3" name="Freeform 54"/>
          <p:cNvSpPr/>
          <p:nvPr/>
        </p:nvSpPr>
        <p:spPr>
          <a:xfrm>
            <a:off x="4786630" y="3207385"/>
            <a:ext cx="1614170" cy="1408430"/>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r>
              <a:rPr lang="en-US" sz="1600">
                <a:solidFill>
                  <a:schemeClr val="bg1"/>
                </a:solidFill>
                <a:latin typeface="楷体_GB2312"/>
              </a:rPr>
              <a:t>5、提供封装的命名空间，其中所有名称必须唯一</a:t>
            </a:r>
          </a:p>
        </p:txBody>
      </p:sp>
      <p:sp>
        <p:nvSpPr>
          <p:cNvPr id="4" name="Freeform 54"/>
          <p:cNvSpPr/>
          <p:nvPr/>
        </p:nvSpPr>
        <p:spPr>
          <a:xfrm>
            <a:off x="3511550" y="1640840"/>
            <a:ext cx="1441450" cy="1408430"/>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r>
              <a:rPr lang="en-US" sz="1600">
                <a:solidFill>
                  <a:schemeClr val="bg1"/>
                </a:solidFill>
                <a:latin typeface="楷体_GB2312"/>
              </a:rPr>
              <a:t>2、定义模型中的“语义边界”</a:t>
            </a:r>
          </a:p>
        </p:txBody>
      </p:sp>
      <p:sp>
        <p:nvSpPr>
          <p:cNvPr id="6" name="Freeform 54"/>
          <p:cNvSpPr/>
          <p:nvPr/>
        </p:nvSpPr>
        <p:spPr>
          <a:xfrm>
            <a:off x="5513070" y="1607820"/>
            <a:ext cx="1497330" cy="1408430"/>
          </a:xfrm>
          <a:custGeom>
            <a:avLst/>
            <a:gdLst>
              <a:gd name="connsiteX0" fmla="*/ 0 w 1791890"/>
              <a:gd name="connsiteY0" fmla="*/ 895945 h 1791890"/>
              <a:gd name="connsiteX1" fmla="*/ 895945 w 1791890"/>
              <a:gd name="connsiteY1" fmla="*/ 0 h 1791890"/>
              <a:gd name="connsiteX2" fmla="*/ 1791890 w 1791890"/>
              <a:gd name="connsiteY2" fmla="*/ 895945 h 1791890"/>
              <a:gd name="connsiteX3" fmla="*/ 895945 w 1791890"/>
              <a:gd name="connsiteY3" fmla="*/ 1791890 h 1791890"/>
              <a:gd name="connsiteX4" fmla="*/ 0 w 1791890"/>
              <a:gd name="connsiteY4" fmla="*/ 895945 h 179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1791890">
                <a:moveTo>
                  <a:pt x="0" y="895945"/>
                </a:moveTo>
                <a:cubicBezTo>
                  <a:pt x="0" y="401128"/>
                  <a:pt x="401128" y="0"/>
                  <a:pt x="895945" y="0"/>
                </a:cubicBezTo>
                <a:cubicBezTo>
                  <a:pt x="1390762" y="0"/>
                  <a:pt x="1791890" y="401128"/>
                  <a:pt x="1791890" y="895945"/>
                </a:cubicBezTo>
                <a:cubicBezTo>
                  <a:pt x="1791890" y="1390762"/>
                  <a:pt x="1390762" y="1791890"/>
                  <a:pt x="895945" y="1791890"/>
                </a:cubicBezTo>
                <a:cubicBezTo>
                  <a:pt x="401128" y="1791890"/>
                  <a:pt x="0" y="1390762"/>
                  <a:pt x="0" y="895945"/>
                </a:cubicBezTo>
                <a:close/>
              </a:path>
            </a:pathLst>
          </a:custGeom>
          <a:solidFill>
            <a:srgbClr val="00B0F0"/>
          </a:solidFill>
        </p:spPr>
        <p:style>
          <a:lnRef idx="2">
            <a:schemeClr val="lt1">
              <a:hueOff val="0"/>
              <a:satOff val="0"/>
              <a:lumOff val="0"/>
              <a:alphaOff val="0"/>
            </a:schemeClr>
          </a:lnRef>
          <a:fillRef idx="1">
            <a:schemeClr val="accent1">
              <a:shade val="80000"/>
              <a:alpha val="50000"/>
              <a:hueOff val="0"/>
              <a:satOff val="0"/>
              <a:lumOff val="0"/>
              <a:alphaOff val="0"/>
            </a:schemeClr>
          </a:fillRef>
          <a:effectRef idx="0">
            <a:schemeClr val="accent1">
              <a:shade val="80000"/>
              <a:alpha val="50000"/>
              <a:hueOff val="0"/>
              <a:satOff val="0"/>
              <a:lumOff val="0"/>
              <a:alphaOff val="0"/>
            </a:schemeClr>
          </a:effectRef>
          <a:fontRef idx="minor">
            <a:schemeClr val="tx1"/>
          </a:fontRef>
        </p:style>
        <p:txBody>
          <a:bodyPr lIns="361030" tIns="309406" rIns="361030" bIns="309406" spcCol="1270" anchor="ctr"/>
          <a:lstStyle/>
          <a:p>
            <a:pPr algn="ctr" defTabSz="1644650" fontAlgn="auto">
              <a:lnSpc>
                <a:spcPct val="90000"/>
              </a:lnSpc>
              <a:spcAft>
                <a:spcPct val="35000"/>
              </a:spcAft>
              <a:defRPr/>
            </a:pPr>
            <a:r>
              <a:rPr lang="en-US" sz="1600">
                <a:solidFill>
                  <a:schemeClr val="bg1"/>
                </a:solidFill>
                <a:latin typeface="楷体_GB2312"/>
              </a:rPr>
              <a:t>3、提供配置管理单元</a:t>
            </a:r>
          </a:p>
        </p:txBody>
      </p:sp>
      <p:sp>
        <p:nvSpPr>
          <p:cNvPr id="11" name="Title 1"/>
          <p:cNvSpPr txBox="1">
            <a:spLocks/>
          </p:cNvSpPr>
          <p:nvPr/>
        </p:nvSpPr>
        <p:spPr bwMode="auto">
          <a:xfrm>
            <a:off x="-1429385" y="55403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包的作用</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8550234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 grpId="0" animBg="1"/>
      <p:bldP spid="3" grpId="0" animBg="1"/>
      <p:bldP spid="4" grpId="0" animBg="1"/>
      <p:bldP spid="6" grpId="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100" name="文本框 99"/>
          <p:cNvSpPr txBox="1"/>
          <p:nvPr/>
        </p:nvSpPr>
        <p:spPr>
          <a:xfrm>
            <a:off x="454660" y="1454211"/>
            <a:ext cx="4733925" cy="3054682"/>
          </a:xfrm>
          <a:prstGeom prst="rect">
            <a:avLst/>
          </a:prstGeom>
          <a:noFill/>
          <a:ln w="9525">
            <a:noFill/>
          </a:ln>
        </p:spPr>
        <p:txBody>
          <a:bodyPr wrap="square">
            <a:spAutoFit/>
          </a:bodyPr>
          <a:lstStyle/>
          <a:p>
            <a:pPr marL="0" indent="0"/>
            <a:r>
              <a:rPr lang="en-US" altLang="zh-CN" sz="2000" b="1" smtClean="0">
                <a:latin typeface="楷体_GB2312"/>
                <a:ea typeface="宋体" panose="02010600030101010101" pitchFamily="2" charset="-122"/>
                <a:cs typeface="Times New Roman" panose="02020603050405020304" charset="0"/>
              </a:rPr>
              <a:t>1</a:t>
            </a:r>
            <a:r>
              <a:rPr lang="zh-CN" altLang="en-US" sz="2000" b="1" smtClean="0">
                <a:latin typeface="楷体_GB2312"/>
                <a:ea typeface="宋体" panose="02010600030101010101" pitchFamily="2" charset="-122"/>
                <a:cs typeface="Times New Roman" panose="02020603050405020304" charset="0"/>
              </a:rPr>
              <a:t>、</a:t>
            </a:r>
            <a:r>
              <a:rPr lang="zh-CN" sz="2000" b="1" smtClean="0">
                <a:latin typeface="楷体_GB2312"/>
                <a:ea typeface="宋体" panose="02010600030101010101" pitchFamily="2" charset="-122"/>
              </a:rPr>
              <a:t>依赖</a:t>
            </a:r>
            <a:endParaRPr lang="zh-CN" sz="2000" b="1">
              <a:latin typeface="楷体_GB2312"/>
              <a:ea typeface="宋体" panose="02010600030101010101" pitchFamily="2" charset="-122"/>
            </a:endParaRPr>
          </a:p>
          <a:p>
            <a:pPr marL="0" indent="0"/>
            <a:endParaRPr lang="zh-CN" b="0">
              <a:latin typeface="楷体_GB2312"/>
              <a:ea typeface="宋体" panose="02010600030101010101" pitchFamily="2" charset="-122"/>
            </a:endParaRPr>
          </a:p>
          <a:p>
            <a:pPr marL="0" indent="0"/>
            <a:r>
              <a:rPr lang="en-US" altLang="zh-CN" b="0" smtClean="0">
                <a:latin typeface="楷体_GB2312"/>
                <a:ea typeface="宋体" panose="02010600030101010101" pitchFamily="2" charset="-122"/>
              </a:rPr>
              <a:t>    </a:t>
            </a:r>
            <a:r>
              <a:rPr lang="zh-CN" b="0" smtClean="0">
                <a:latin typeface="楷体_GB2312"/>
                <a:ea typeface="宋体" panose="02010600030101010101" pitchFamily="2" charset="-122"/>
              </a:rPr>
              <a:t>两</a:t>
            </a:r>
            <a:r>
              <a:rPr lang="zh-CN" b="0">
                <a:latin typeface="楷体_GB2312"/>
                <a:ea typeface="宋体" panose="02010600030101010101" pitchFamily="2" charset="-122"/>
              </a:rPr>
              <a:t>个包存在依赖关系通常是指这两个包所含的模型元素之间存在着一个或多个依赖。</a:t>
            </a:r>
          </a:p>
          <a:p>
            <a:pPr marL="0" indent="0"/>
            <a:endParaRPr lang="zh-CN" b="0">
              <a:latin typeface="楷体_GB2312"/>
              <a:ea typeface="宋体" panose="02010600030101010101" pitchFamily="2" charset="-122"/>
            </a:endParaRPr>
          </a:p>
          <a:p>
            <a:pPr marL="0" indent="0"/>
            <a:r>
              <a:rPr lang="en-US" altLang="zh-CN" b="0" smtClean="0">
                <a:latin typeface="楷体_GB2312"/>
                <a:ea typeface="宋体" panose="02010600030101010101" pitchFamily="2" charset="-122"/>
              </a:rPr>
              <a:t>    </a:t>
            </a:r>
            <a:r>
              <a:rPr lang="zh-CN" b="0" smtClean="0">
                <a:latin typeface="楷体_GB2312"/>
                <a:ea typeface="宋体" panose="02010600030101010101" pitchFamily="2" charset="-122"/>
              </a:rPr>
              <a:t>对于</a:t>
            </a:r>
            <a:r>
              <a:rPr lang="zh-CN" b="0">
                <a:latin typeface="楷体_GB2312"/>
                <a:ea typeface="宋体" panose="02010600030101010101" pitchFamily="2" charset="-122"/>
              </a:rPr>
              <a:t>有对象类组成的包，如果两个包中的任意两个类之间存在依赖关系，则这两个包之间存在依赖关系。</a:t>
            </a:r>
          </a:p>
          <a:p>
            <a:pPr marL="0" indent="0"/>
            <a:r>
              <a:rPr lang="en-US" altLang="zh-CN" b="0" smtClean="0">
                <a:latin typeface="楷体_GB2312"/>
                <a:ea typeface="宋体" panose="02010600030101010101" pitchFamily="2" charset="-122"/>
              </a:rPr>
              <a:t>    </a:t>
            </a:r>
          </a:p>
          <a:p>
            <a:pPr marL="0" indent="0"/>
            <a:r>
              <a:rPr lang="en-US" altLang="zh-CN">
                <a:latin typeface="楷体_GB2312"/>
                <a:ea typeface="宋体" panose="02010600030101010101" pitchFamily="2" charset="-122"/>
              </a:rPr>
              <a:t> </a:t>
            </a:r>
            <a:r>
              <a:rPr lang="en-US" altLang="zh-CN" smtClean="0">
                <a:latin typeface="楷体_GB2312"/>
                <a:ea typeface="宋体" panose="02010600030101010101" pitchFamily="2" charset="-122"/>
              </a:rPr>
              <a:t>   </a:t>
            </a:r>
            <a:r>
              <a:rPr lang="zh-CN" b="0" smtClean="0">
                <a:latin typeface="楷体_GB2312"/>
                <a:ea typeface="宋体" panose="02010600030101010101" pitchFamily="2" charset="-122"/>
              </a:rPr>
              <a:t>包</a:t>
            </a:r>
            <a:r>
              <a:rPr lang="zh-CN" b="0">
                <a:latin typeface="楷体_GB2312"/>
                <a:ea typeface="宋体" panose="02010600030101010101" pitchFamily="2" charset="-122"/>
              </a:rPr>
              <a:t>的依赖是不传递的。</a:t>
            </a:r>
            <a:endParaRPr lang="en-US" b="0">
              <a:latin typeface="楷体_GB2312"/>
              <a:ea typeface="宋体" panose="02010600030101010101" pitchFamily="2" charset="-122"/>
              <a:cs typeface="Times New Roman" panose="02020603050405020304" charset="0"/>
            </a:endParaRPr>
          </a:p>
          <a:p>
            <a:pPr marL="0" indent="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pic>
        <p:nvPicPr>
          <p:cNvPr id="2" name="图片 1"/>
          <p:cNvPicPr>
            <a:picLocks noChangeAspect="1"/>
          </p:cNvPicPr>
          <p:nvPr/>
        </p:nvPicPr>
        <p:blipFill>
          <a:blip r:embed="rId3"/>
          <a:stretch>
            <a:fillRect/>
          </a:stretch>
        </p:blipFill>
        <p:spPr>
          <a:xfrm>
            <a:off x="5188585" y="1611569"/>
            <a:ext cx="3984625" cy="2763520"/>
          </a:xfrm>
          <a:prstGeom prst="rect">
            <a:avLst/>
          </a:prstGeom>
        </p:spPr>
      </p:pic>
      <p:sp>
        <p:nvSpPr>
          <p:cNvPr id="10" name="Title 1"/>
          <p:cNvSpPr txBox="1">
            <a:spLocks/>
          </p:cNvSpPr>
          <p:nvPr/>
        </p:nvSpPr>
        <p:spPr bwMode="auto">
          <a:xfrm>
            <a:off x="-1447800" y="61207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包的关系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8547699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circle(in)">
                                      <p:cBhvr>
                                        <p:cTn id="18" dur="20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00"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11" name="文本框 10"/>
          <p:cNvSpPr txBox="1"/>
          <p:nvPr/>
        </p:nvSpPr>
        <p:spPr>
          <a:xfrm>
            <a:off x="1752600" y="1256743"/>
            <a:ext cx="5026025" cy="707886"/>
          </a:xfrm>
          <a:prstGeom prst="rect">
            <a:avLst/>
          </a:prstGeom>
          <a:noFill/>
        </p:spPr>
        <p:txBody>
          <a:bodyPr wrap="square" rtlCol="0" anchor="t">
            <a:spAutoFit/>
          </a:bodyPr>
          <a:lstStyle/>
          <a:p>
            <a:pPr algn="l">
              <a:buNone/>
            </a:pPr>
            <a:r>
              <a:rPr lang="zh-CN" sz="2000">
                <a:latin typeface="楷体_GB2312"/>
                <a:ea typeface="宋体" panose="02010600030101010101" pitchFamily="2" charset="-122"/>
              </a:rPr>
              <a:t>引入和访问依赖(Import Dependency)是包与包之间的一种存取(Access)依赖关系。</a:t>
            </a:r>
          </a:p>
        </p:txBody>
      </p:sp>
      <p:pic>
        <p:nvPicPr>
          <p:cNvPr id="12" name="图片 11" descr="20160617160258134"/>
          <p:cNvPicPr>
            <a:picLocks noChangeAspect="1"/>
          </p:cNvPicPr>
          <p:nvPr/>
        </p:nvPicPr>
        <p:blipFill>
          <a:blip r:embed="rId2"/>
          <a:stretch>
            <a:fillRect/>
          </a:stretch>
        </p:blipFill>
        <p:spPr>
          <a:xfrm>
            <a:off x="1484947" y="2548859"/>
            <a:ext cx="6174105" cy="1419860"/>
          </a:xfrm>
          <a:prstGeom prst="rect">
            <a:avLst/>
          </a:prstGeom>
        </p:spPr>
      </p:pic>
      <p:sp>
        <p:nvSpPr>
          <p:cNvPr id="9" name="Title 1"/>
          <p:cNvSpPr txBox="1">
            <a:spLocks/>
          </p:cNvSpPr>
          <p:nvPr/>
        </p:nvSpPr>
        <p:spPr bwMode="auto">
          <a:xfrm>
            <a:off x="-1447800" y="61207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包的关系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229082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1"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100" name="文本框 99"/>
          <p:cNvSpPr txBox="1"/>
          <p:nvPr/>
        </p:nvSpPr>
        <p:spPr>
          <a:xfrm>
            <a:off x="740229" y="1454211"/>
            <a:ext cx="5080000" cy="1631216"/>
          </a:xfrm>
          <a:prstGeom prst="rect">
            <a:avLst/>
          </a:prstGeom>
          <a:noFill/>
          <a:ln w="9525">
            <a:noFill/>
          </a:ln>
        </p:spPr>
        <p:txBody>
          <a:bodyPr>
            <a:spAutoFit/>
          </a:bodyPr>
          <a:lstStyle/>
          <a:p>
            <a:pPr marL="0" indent="0"/>
            <a:r>
              <a:rPr lang="en-US" altLang="zh-CN" sz="2000" b="1" smtClean="0">
                <a:latin typeface="楷体_GB2312"/>
                <a:ea typeface="宋体" panose="02010600030101010101" pitchFamily="2" charset="-122"/>
                <a:cs typeface="Times New Roman" panose="02020603050405020304" charset="0"/>
              </a:rPr>
              <a:t>2</a:t>
            </a:r>
            <a:r>
              <a:rPr lang="zh-CN" altLang="en-US" sz="2000" b="1" smtClean="0">
                <a:latin typeface="楷体_GB2312"/>
                <a:ea typeface="宋体" panose="02010600030101010101" pitchFamily="2" charset="-122"/>
                <a:cs typeface="Times New Roman" panose="02020603050405020304" charset="0"/>
              </a:rPr>
              <a:t>、</a:t>
            </a:r>
            <a:r>
              <a:rPr lang="zh-CN" sz="2000" b="1" smtClean="0">
                <a:latin typeface="楷体_GB2312"/>
                <a:ea typeface="宋体" panose="02010600030101010101" pitchFamily="2" charset="-122"/>
              </a:rPr>
              <a:t>泛化</a:t>
            </a:r>
            <a:endParaRPr lang="en-US" altLang="zh-CN" sz="2000" b="1" smtClean="0">
              <a:latin typeface="楷体_GB2312"/>
              <a:ea typeface="宋体" panose="02010600030101010101" pitchFamily="2" charset="-122"/>
            </a:endParaRPr>
          </a:p>
          <a:p>
            <a:pPr marL="0" indent="0"/>
            <a:endParaRPr lang="zh-CN" sz="2000" b="0">
              <a:latin typeface="楷体_GB2312"/>
              <a:ea typeface="宋体" panose="02010600030101010101" pitchFamily="2" charset="-122"/>
            </a:endParaRPr>
          </a:p>
          <a:p>
            <a:pPr marL="0" indent="0"/>
            <a:r>
              <a:rPr lang="zh-CN" sz="2000" b="0">
                <a:latin typeface="楷体_GB2312"/>
                <a:ea typeface="宋体" panose="02010600030101010101" pitchFamily="2" charset="-122"/>
              </a:rPr>
              <a:t>泛化关系：表示一个包</a:t>
            </a:r>
            <a:r>
              <a:rPr lang="zh-CN" sz="2000" b="0" smtClean="0">
                <a:latin typeface="楷体_GB2312"/>
                <a:ea typeface="宋体" panose="02010600030101010101" pitchFamily="2" charset="-122"/>
              </a:rPr>
              <a:t>继承</a:t>
            </a:r>
            <a:endParaRPr lang="en-US" altLang="zh-CN" sz="2000" b="0" smtClean="0">
              <a:latin typeface="楷体_GB2312"/>
              <a:ea typeface="宋体" panose="02010600030101010101" pitchFamily="2" charset="-122"/>
            </a:endParaRPr>
          </a:p>
          <a:p>
            <a:pPr marL="0" indent="0"/>
            <a:r>
              <a:rPr lang="zh-CN" sz="2000" b="0" smtClean="0">
                <a:latin typeface="楷体_GB2312"/>
                <a:ea typeface="宋体" panose="02010600030101010101" pitchFamily="2" charset="-122"/>
              </a:rPr>
              <a:t>了</a:t>
            </a:r>
            <a:r>
              <a:rPr lang="zh-CN" sz="2000" b="0">
                <a:latin typeface="楷体_GB2312"/>
                <a:ea typeface="宋体" panose="02010600030101010101" pitchFamily="2" charset="-122"/>
              </a:rPr>
              <a:t>另一个包的全部内容，</a:t>
            </a:r>
            <a:r>
              <a:rPr lang="zh-CN" sz="2000" b="0" smtClean="0">
                <a:latin typeface="楷体_GB2312"/>
                <a:ea typeface="宋体" panose="02010600030101010101" pitchFamily="2" charset="-122"/>
              </a:rPr>
              <a:t>同</a:t>
            </a:r>
            <a:endParaRPr lang="en-US" altLang="zh-CN" sz="2000" b="0" smtClean="0">
              <a:latin typeface="楷体_GB2312"/>
              <a:ea typeface="宋体" panose="02010600030101010101" pitchFamily="2" charset="-122"/>
            </a:endParaRPr>
          </a:p>
          <a:p>
            <a:pPr marL="0" indent="0"/>
            <a:r>
              <a:rPr lang="zh-CN" sz="2000" b="0" smtClean="0">
                <a:latin typeface="楷体_GB2312"/>
                <a:ea typeface="宋体" panose="02010600030101010101" pitchFamily="2" charset="-122"/>
              </a:rPr>
              <a:t>时</a:t>
            </a:r>
            <a:r>
              <a:rPr lang="zh-CN" sz="2000" b="0">
                <a:latin typeface="楷体_GB2312"/>
                <a:ea typeface="宋体" panose="02010600030101010101" pitchFamily="2" charset="-122"/>
              </a:rPr>
              <a:t>又补充了自己增加的内容。</a:t>
            </a:r>
          </a:p>
        </p:txBody>
      </p:sp>
      <p:pic>
        <p:nvPicPr>
          <p:cNvPr id="2" name="图片 1"/>
          <p:cNvPicPr>
            <a:picLocks noChangeAspect="1"/>
          </p:cNvPicPr>
          <p:nvPr/>
        </p:nvPicPr>
        <p:blipFill>
          <a:blip r:embed="rId3"/>
          <a:stretch>
            <a:fillRect/>
          </a:stretch>
        </p:blipFill>
        <p:spPr>
          <a:xfrm>
            <a:off x="4419600" y="1276350"/>
            <a:ext cx="4193540" cy="2403475"/>
          </a:xfrm>
          <a:prstGeom prst="rect">
            <a:avLst/>
          </a:prstGeom>
        </p:spPr>
      </p:pic>
      <p:sp>
        <p:nvSpPr>
          <p:cNvPr id="9" name="Title 1"/>
          <p:cNvSpPr txBox="1">
            <a:spLocks/>
          </p:cNvSpPr>
          <p:nvPr/>
        </p:nvSpPr>
        <p:spPr bwMode="auto">
          <a:xfrm>
            <a:off x="-1447800" y="612079"/>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包的关系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7889297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arn(inVertical)">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00"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2" name="文本框 11"/>
          <p:cNvSpPr txBox="1"/>
          <p:nvPr/>
        </p:nvSpPr>
        <p:spPr>
          <a:xfrm>
            <a:off x="5410200" y="1784708"/>
            <a:ext cx="6167120" cy="2031325"/>
          </a:xfrm>
          <a:prstGeom prst="rect">
            <a:avLst/>
          </a:prstGeom>
          <a:noFill/>
        </p:spPr>
        <p:txBody>
          <a:bodyPr wrap="square" rtlCol="0">
            <a:spAutoFit/>
          </a:bodyPr>
          <a:lstStyle/>
          <a:p>
            <a:pPr eaLnBrk="1" latinLnBrk="0" hangingPunct="1">
              <a:lnSpc>
                <a:spcPct val="150000"/>
              </a:lnSpc>
            </a:pPr>
            <a:r>
              <a:rPr lang="zh-CN" altLang="en-US" sz="1400" b="1" smtClean="0"/>
              <a:t>         名称</a:t>
            </a:r>
            <a:r>
              <a:rPr lang="zh-CN" altLang="en-US" sz="1400"/>
              <a:t>：格式为</a:t>
            </a:r>
            <a:r>
              <a:rPr lang="en-US" altLang="zh-CN" sz="1400"/>
              <a:t>“</a:t>
            </a:r>
            <a:r>
              <a:rPr lang="zh-CN" altLang="en-US" sz="1400"/>
              <a:t>对象名：类名</a:t>
            </a:r>
            <a:r>
              <a:rPr lang="en-US" altLang="zh-CN" sz="1400"/>
              <a:t>”</a:t>
            </a:r>
            <a:r>
              <a:rPr lang="zh-CN" altLang="en-US" sz="1400" smtClean="0"/>
              <a:t>，</a:t>
            </a:r>
            <a:endParaRPr lang="en-US" altLang="zh-CN" sz="1400" smtClean="0"/>
          </a:p>
          <a:p>
            <a:pPr eaLnBrk="1" latinLnBrk="0" hangingPunct="1">
              <a:lnSpc>
                <a:spcPct val="150000"/>
              </a:lnSpc>
            </a:pPr>
            <a:r>
              <a:rPr lang="zh-CN" altLang="en-US" sz="1400" smtClean="0"/>
              <a:t>为了</a:t>
            </a:r>
            <a:r>
              <a:rPr lang="zh-CN" altLang="en-US" sz="1400"/>
              <a:t>便于和类名区分，还加上了下划线</a:t>
            </a:r>
            <a:r>
              <a:rPr lang="zh-CN" altLang="en-US" sz="1400" smtClean="0"/>
              <a:t>。</a:t>
            </a:r>
            <a:endParaRPr lang="en-US" altLang="zh-CN" sz="1400" smtClean="0"/>
          </a:p>
          <a:p>
            <a:pPr eaLnBrk="1" latinLnBrk="0" hangingPunct="1">
              <a:lnSpc>
                <a:spcPct val="150000"/>
              </a:lnSpc>
            </a:pPr>
            <a:endParaRPr lang="zh-CN" altLang="en-US" sz="1400"/>
          </a:p>
          <a:p>
            <a:pPr eaLnBrk="1" latinLnBrk="0" hangingPunct="1">
              <a:lnSpc>
                <a:spcPct val="150000"/>
              </a:lnSpc>
            </a:pPr>
            <a:r>
              <a:rPr lang="zh-CN" altLang="en-US" sz="1400" b="1" smtClean="0"/>
              <a:t>          属性</a:t>
            </a:r>
            <a:r>
              <a:rPr lang="zh-CN" altLang="en-US" sz="1400"/>
              <a:t>：由于对象是一个具体的事物</a:t>
            </a:r>
            <a:r>
              <a:rPr lang="zh-CN" altLang="en-US" sz="1400" smtClean="0"/>
              <a:t>，</a:t>
            </a:r>
            <a:endParaRPr lang="en-US" altLang="zh-CN" sz="1400" smtClean="0"/>
          </a:p>
          <a:p>
            <a:pPr eaLnBrk="1" latinLnBrk="0" hangingPunct="1">
              <a:lnSpc>
                <a:spcPct val="150000"/>
              </a:lnSpc>
            </a:pPr>
            <a:r>
              <a:rPr lang="zh-CN" altLang="en-US" sz="1400" smtClean="0"/>
              <a:t>因此</a:t>
            </a:r>
            <a:r>
              <a:rPr lang="zh-CN" altLang="en-US" sz="1400"/>
              <a:t>所有属性值都已经确定。通常</a:t>
            </a:r>
            <a:r>
              <a:rPr lang="zh-CN" altLang="en-US" sz="1400" smtClean="0"/>
              <a:t>会</a:t>
            </a:r>
            <a:endParaRPr lang="en-US" altLang="zh-CN" sz="1400" smtClean="0"/>
          </a:p>
          <a:p>
            <a:pPr eaLnBrk="1" latinLnBrk="0" hangingPunct="1">
              <a:lnSpc>
                <a:spcPct val="150000"/>
              </a:lnSpc>
            </a:pPr>
            <a:r>
              <a:rPr lang="zh-CN" altLang="en-US" sz="1400" smtClean="0"/>
              <a:t>在</a:t>
            </a:r>
            <a:r>
              <a:rPr lang="zh-CN" altLang="en-US" sz="1400"/>
              <a:t>属性的后面列出其值</a:t>
            </a:r>
            <a:r>
              <a:rPr lang="zh-CN" altLang="en-US" sz="1400" smtClean="0"/>
              <a:t>。</a:t>
            </a:r>
            <a:endParaRPr lang="zh-CN" altLang="en-US" sz="1400"/>
          </a:p>
        </p:txBody>
      </p:sp>
      <p:pic>
        <p:nvPicPr>
          <p:cNvPr id="21" name="图片 20" descr="J7`QV57CW}J7SZKVNDW`9[O"/>
          <p:cNvPicPr>
            <a:picLocks noChangeAspect="1"/>
          </p:cNvPicPr>
          <p:nvPr/>
        </p:nvPicPr>
        <p:blipFill>
          <a:blip r:embed="rId3"/>
          <a:stretch>
            <a:fillRect/>
          </a:stretch>
        </p:blipFill>
        <p:spPr>
          <a:xfrm>
            <a:off x="371475" y="1962150"/>
            <a:ext cx="4479086" cy="1273880"/>
          </a:xfrm>
          <a:prstGeom prst="rect">
            <a:avLst/>
          </a:prstGeom>
        </p:spPr>
      </p:pic>
      <p:sp>
        <p:nvSpPr>
          <p:cNvPr id="10" name="Title 1"/>
          <p:cNvSpPr txBox="1">
            <a:spLocks/>
          </p:cNvSpPr>
          <p:nvPr/>
        </p:nvSpPr>
        <p:spPr bwMode="auto">
          <a:xfrm>
            <a:off x="-1066800" y="794108"/>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对象图的特性</a:t>
            </a:r>
            <a:endParaRPr lang="zh-CN" altLang="en-US" sz="3600" b="1" smtClean="0">
              <a:solidFill>
                <a:srgbClr val="00B0F0"/>
              </a:solidFill>
              <a:latin typeface="Gulim" pitchFamily="34" charset="-127"/>
            </a:endParaRPr>
          </a:p>
        </p:txBody>
      </p:sp>
      <p:cxnSp>
        <p:nvCxnSpPr>
          <p:cNvPr id="7" name="直接连接符 6"/>
          <p:cNvCxnSpPr/>
          <p:nvPr/>
        </p:nvCxnSpPr>
        <p:spPr>
          <a:xfrm flipV="1">
            <a:off x="4482681" y="2057658"/>
            <a:ext cx="1003719" cy="351145"/>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482681" y="2787808"/>
            <a:ext cx="1003719" cy="164942"/>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3408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ircle(in)">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100" name="文本框 99"/>
          <p:cNvSpPr txBox="1"/>
          <p:nvPr/>
        </p:nvSpPr>
        <p:spPr>
          <a:xfrm>
            <a:off x="685800" y="1685925"/>
            <a:ext cx="2967990" cy="1631216"/>
          </a:xfrm>
          <a:prstGeom prst="rect">
            <a:avLst/>
          </a:prstGeom>
          <a:noFill/>
          <a:ln w="9525">
            <a:noFill/>
          </a:ln>
        </p:spPr>
        <p:txBody>
          <a:bodyPr wrap="square">
            <a:spAutoFit/>
          </a:bodyPr>
          <a:lstStyle/>
          <a:p>
            <a:pPr marL="0" indent="0"/>
            <a:r>
              <a:rPr lang="en-US" altLang="zh-CN" sz="2000" b="1" smtClean="0">
                <a:latin typeface="楷体_GB2312"/>
                <a:ea typeface="宋体" panose="02010600030101010101" pitchFamily="2" charset="-122"/>
                <a:cs typeface="Times New Roman" panose="02020603050405020304" charset="0"/>
              </a:rPr>
              <a:t>3</a:t>
            </a:r>
            <a:r>
              <a:rPr lang="zh-CN" altLang="en-US" sz="2000" b="1" smtClean="0">
                <a:latin typeface="楷体_GB2312"/>
                <a:ea typeface="宋体" panose="02010600030101010101" pitchFamily="2" charset="-122"/>
                <a:cs typeface="Times New Roman" panose="02020603050405020304" charset="0"/>
              </a:rPr>
              <a:t>、</a:t>
            </a:r>
            <a:r>
              <a:rPr lang="zh-CN" sz="2000" b="1" smtClean="0">
                <a:latin typeface="楷体_GB2312"/>
                <a:ea typeface="宋体" panose="02010600030101010101" pitchFamily="2" charset="-122"/>
              </a:rPr>
              <a:t>嵌套</a:t>
            </a:r>
            <a:endParaRPr lang="en-US" altLang="zh-CN" sz="2000" b="1" smtClean="0">
              <a:latin typeface="楷体_GB2312"/>
              <a:ea typeface="宋体" panose="02010600030101010101" pitchFamily="2" charset="-122"/>
            </a:endParaRPr>
          </a:p>
          <a:p>
            <a:pPr marL="0" indent="0"/>
            <a:endParaRPr lang="zh-CN" sz="2000" b="0">
              <a:latin typeface="楷体_GB2312"/>
              <a:ea typeface="宋体" panose="02010600030101010101" pitchFamily="2" charset="-122"/>
            </a:endParaRPr>
          </a:p>
          <a:p>
            <a:pPr marL="0" indent="0"/>
            <a:r>
              <a:rPr lang="zh-CN" sz="2000">
                <a:latin typeface="楷体_GB2312"/>
                <a:ea typeface="宋体" panose="02010600030101010101" pitchFamily="2" charset="-122"/>
              </a:rPr>
              <a:t>嵌套关系：一个包中</a:t>
            </a:r>
            <a:r>
              <a:rPr lang="zh-CN" sz="2000" smtClean="0">
                <a:latin typeface="楷体_GB2312"/>
                <a:ea typeface="宋体" panose="02010600030101010101" pitchFamily="2" charset="-122"/>
              </a:rPr>
              <a:t>可</a:t>
            </a:r>
            <a:endParaRPr lang="en-US" altLang="zh-CN" sz="2000" smtClean="0">
              <a:latin typeface="楷体_GB2312"/>
              <a:ea typeface="宋体" panose="02010600030101010101" pitchFamily="2" charset="-122"/>
            </a:endParaRPr>
          </a:p>
          <a:p>
            <a:pPr marL="0" indent="0"/>
            <a:r>
              <a:rPr lang="zh-CN" sz="2000" smtClean="0">
                <a:latin typeface="楷体_GB2312"/>
                <a:ea typeface="宋体" panose="02010600030101010101" pitchFamily="2" charset="-122"/>
              </a:rPr>
              <a:t>以</a:t>
            </a:r>
            <a:r>
              <a:rPr lang="zh-CN" sz="2000">
                <a:latin typeface="楷体_GB2312"/>
                <a:ea typeface="宋体" panose="02010600030101010101" pitchFamily="2" charset="-122"/>
              </a:rPr>
              <a:t>包含若干个子包，</a:t>
            </a:r>
            <a:r>
              <a:rPr lang="zh-CN" sz="2000" smtClean="0">
                <a:latin typeface="楷体_GB2312"/>
                <a:ea typeface="宋体" panose="02010600030101010101" pitchFamily="2" charset="-122"/>
              </a:rPr>
              <a:t>构</a:t>
            </a:r>
            <a:endParaRPr lang="en-US" altLang="zh-CN" sz="2000" smtClean="0">
              <a:latin typeface="楷体_GB2312"/>
              <a:ea typeface="宋体" panose="02010600030101010101" pitchFamily="2" charset="-122"/>
            </a:endParaRPr>
          </a:p>
          <a:p>
            <a:pPr marL="0" indent="0"/>
            <a:r>
              <a:rPr lang="zh-CN" sz="2000" smtClean="0">
                <a:latin typeface="楷体_GB2312"/>
                <a:ea typeface="宋体" panose="02010600030101010101" pitchFamily="2" charset="-122"/>
              </a:rPr>
              <a:t>成</a:t>
            </a:r>
            <a:r>
              <a:rPr lang="zh-CN" sz="2000">
                <a:latin typeface="楷体_GB2312"/>
                <a:ea typeface="宋体" panose="02010600030101010101" pitchFamily="2" charset="-122"/>
              </a:rPr>
              <a:t>包的嵌套层次关系</a:t>
            </a:r>
          </a:p>
        </p:txBody>
      </p:sp>
      <p:pic>
        <p:nvPicPr>
          <p:cNvPr id="2" name="图片 1"/>
          <p:cNvPicPr>
            <a:picLocks noChangeAspect="1"/>
          </p:cNvPicPr>
          <p:nvPr/>
        </p:nvPicPr>
        <p:blipFill>
          <a:blip r:embed="rId3"/>
          <a:stretch>
            <a:fillRect/>
          </a:stretch>
        </p:blipFill>
        <p:spPr>
          <a:xfrm>
            <a:off x="3733800" y="1685925"/>
            <a:ext cx="5233035" cy="2352040"/>
          </a:xfrm>
          <a:prstGeom prst="rect">
            <a:avLst/>
          </a:prstGeom>
        </p:spPr>
      </p:pic>
      <p:sp>
        <p:nvSpPr>
          <p:cNvPr id="9" name="Title 1"/>
          <p:cNvSpPr txBox="1">
            <a:spLocks/>
          </p:cNvSpPr>
          <p:nvPr/>
        </p:nvSpPr>
        <p:spPr bwMode="auto">
          <a:xfrm>
            <a:off x="-1447800" y="654866"/>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包的关系</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8615701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1000"/>
                                        <p:tgtEl>
                                          <p:spTgt spid="100"/>
                                        </p:tgtEl>
                                      </p:cBhvr>
                                    </p:animEffect>
                                    <p:anim calcmode="lin" valueType="num">
                                      <p:cBhvr>
                                        <p:cTn id="19" dur="1000" fill="hold"/>
                                        <p:tgtEl>
                                          <p:spTgt spid="100"/>
                                        </p:tgtEl>
                                        <p:attrNameLst>
                                          <p:attrName>ppt_x</p:attrName>
                                        </p:attrNameLst>
                                      </p:cBhvr>
                                      <p:tavLst>
                                        <p:tav tm="0">
                                          <p:val>
                                            <p:strVal val="#ppt_x"/>
                                          </p:val>
                                        </p:tav>
                                        <p:tav tm="100000">
                                          <p:val>
                                            <p:strVal val="#ppt_x"/>
                                          </p:val>
                                        </p:tav>
                                      </p:tavLst>
                                    </p:anim>
                                    <p:anim calcmode="lin" valueType="num">
                                      <p:cBhvr>
                                        <p:cTn id="20"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heel(1)">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00"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100" name="文本框 99"/>
          <p:cNvSpPr txBox="1"/>
          <p:nvPr/>
        </p:nvSpPr>
        <p:spPr>
          <a:xfrm>
            <a:off x="1371600" y="1346427"/>
            <a:ext cx="6136640" cy="2862322"/>
          </a:xfrm>
          <a:prstGeom prst="rect">
            <a:avLst/>
          </a:prstGeom>
          <a:noFill/>
          <a:ln w="9525">
            <a:noFill/>
          </a:ln>
        </p:spPr>
        <p:txBody>
          <a:bodyPr wrap="square">
            <a:spAutoFit/>
          </a:bodyPr>
          <a:lstStyle/>
          <a:p>
            <a:pPr marL="0" indent="0"/>
            <a:r>
              <a:rPr lang="en-US" altLang="zh-CN" sz="2000" b="1" smtClean="0">
                <a:latin typeface="楷体_GB2312"/>
                <a:ea typeface="宋体" panose="02010600030101010101" pitchFamily="2" charset="-122"/>
                <a:cs typeface="Times New Roman" panose="02020603050405020304" charset="0"/>
              </a:rPr>
              <a:t>1</a:t>
            </a:r>
            <a:r>
              <a:rPr lang="zh-CN" altLang="en-US" sz="2000" b="1" smtClean="0">
                <a:latin typeface="楷体_GB2312"/>
                <a:ea typeface="宋体" panose="02010600030101010101" pitchFamily="2" charset="-122"/>
                <a:cs typeface="Times New Roman" panose="02020603050405020304" charset="0"/>
              </a:rPr>
              <a:t>、</a:t>
            </a:r>
            <a:r>
              <a:rPr lang="zh-CN" sz="2000" b="1" smtClean="0">
                <a:latin typeface="楷体_GB2312"/>
                <a:ea typeface="宋体" panose="02010600030101010101" pitchFamily="2" charset="-122"/>
              </a:rPr>
              <a:t>对</a:t>
            </a:r>
            <a:r>
              <a:rPr lang="zh-CN" sz="2000" b="1">
                <a:latin typeface="楷体_GB2312"/>
                <a:ea typeface="宋体" panose="02010600030101010101" pitchFamily="2" charset="-122"/>
              </a:rPr>
              <a:t>成组的元素建模</a:t>
            </a:r>
            <a:endParaRPr lang="zh-CN" sz="2000" b="0">
              <a:latin typeface="楷体_GB2312"/>
              <a:ea typeface="宋体" panose="02010600030101010101" pitchFamily="2" charset="-122"/>
            </a:endParaRPr>
          </a:p>
          <a:p>
            <a:pPr marL="0" indent="0"/>
            <a:r>
              <a:rPr lang="en-US" altLang="zh-CN" sz="2000" b="0" smtClean="0">
                <a:latin typeface="楷体_GB2312"/>
                <a:ea typeface="宋体" panose="02010600030101010101" pitchFamily="2" charset="-122"/>
              </a:rPr>
              <a:t>    </a:t>
            </a:r>
            <a:r>
              <a:rPr lang="zh-CN" sz="2000" b="0" smtClean="0">
                <a:latin typeface="楷体_GB2312"/>
                <a:ea typeface="宋体" panose="02010600030101010101" pitchFamily="2" charset="-122"/>
              </a:rPr>
              <a:t>浏览</a:t>
            </a:r>
            <a:r>
              <a:rPr lang="zh-CN" sz="2000" b="0">
                <a:latin typeface="楷体_GB2312"/>
                <a:ea typeface="宋体" panose="02010600030101010101" pitchFamily="2" charset="-122"/>
              </a:rPr>
              <a:t>特定体系结构视图中的建模元素，找出由在概念和语义上相互接近的元素所定义的组块</a:t>
            </a:r>
            <a:r>
              <a:rPr lang="zh-CN" sz="2000" b="0" smtClean="0">
                <a:latin typeface="楷体_GB2312"/>
                <a:ea typeface="宋体" panose="02010600030101010101" pitchFamily="2" charset="-122"/>
              </a:rPr>
              <a:t>。把</a:t>
            </a:r>
            <a:r>
              <a:rPr lang="zh-CN" sz="2000" b="0">
                <a:latin typeface="楷体_GB2312"/>
                <a:ea typeface="宋体" panose="02010600030101010101" pitchFamily="2" charset="-122"/>
              </a:rPr>
              <a:t>每一个这样的组块放到一个包中</a:t>
            </a:r>
            <a:r>
              <a:rPr lang="zh-CN" sz="2000" b="0" smtClean="0">
                <a:latin typeface="楷体_GB2312"/>
                <a:ea typeface="宋体" panose="02010600030101010101" pitchFamily="2" charset="-122"/>
              </a:rPr>
              <a:t>。对</a:t>
            </a:r>
            <a:r>
              <a:rPr lang="zh-CN" sz="2000" b="0">
                <a:latin typeface="楷体_GB2312"/>
                <a:ea typeface="宋体" panose="02010600030101010101" pitchFamily="2" charset="-122"/>
              </a:rPr>
              <a:t>每一个包找出可以</a:t>
            </a:r>
            <a:r>
              <a:rPr lang="zh-CN" sz="2000" b="1">
                <a:latin typeface="楷体_GB2312"/>
                <a:ea typeface="宋体" panose="02010600030101010101" pitchFamily="2" charset="-122"/>
              </a:rPr>
              <a:t>在包外访问的元素</a:t>
            </a:r>
            <a:r>
              <a:rPr lang="zh-CN" sz="2000" b="0">
                <a:latin typeface="楷体_GB2312"/>
                <a:ea typeface="宋体" panose="02010600030101010101" pitchFamily="2" charset="-122"/>
              </a:rPr>
              <a:t>，将这些元素标记为</a:t>
            </a:r>
            <a:r>
              <a:rPr lang="zh-CN" sz="2000" b="1">
                <a:latin typeface="楷体_GB2312"/>
                <a:ea typeface="宋体" panose="02010600030101010101" pitchFamily="2" charset="-122"/>
              </a:rPr>
              <a:t>公有的</a:t>
            </a:r>
            <a:r>
              <a:rPr lang="zh-CN" sz="2000" b="0">
                <a:latin typeface="楷体_GB2312"/>
                <a:ea typeface="宋体" panose="02010600030101010101" pitchFamily="2" charset="-122"/>
              </a:rPr>
              <a:t>，把其他的元素标记为</a:t>
            </a:r>
            <a:r>
              <a:rPr lang="zh-CN" sz="2000" b="1">
                <a:latin typeface="楷体_GB2312"/>
                <a:ea typeface="宋体" panose="02010600030101010101" pitchFamily="2" charset="-122"/>
              </a:rPr>
              <a:t>受保护的或私有的</a:t>
            </a:r>
            <a:r>
              <a:rPr lang="zh-CN" sz="2000" b="0">
                <a:latin typeface="楷体_GB2312"/>
                <a:ea typeface="宋体" panose="02010600030101010101" pitchFamily="2" charset="-122"/>
              </a:rPr>
              <a:t>。如果不确定时，就隐藏该元素</a:t>
            </a:r>
            <a:r>
              <a:rPr lang="zh-CN" sz="2000" b="0" smtClean="0">
                <a:latin typeface="楷体_GB2312"/>
                <a:ea typeface="宋体" panose="02010600030101010101" pitchFamily="2" charset="-122"/>
              </a:rPr>
              <a:t>。确定</a:t>
            </a:r>
            <a:r>
              <a:rPr lang="zh-CN" sz="2000" b="0">
                <a:latin typeface="楷体_GB2312"/>
                <a:ea typeface="宋体" panose="02010600030101010101" pitchFamily="2" charset="-122"/>
              </a:rPr>
              <a:t>包与包之间的依赖关系，特别是引入依赖</a:t>
            </a:r>
            <a:r>
              <a:rPr lang="zh-CN" sz="2000" b="0" smtClean="0">
                <a:latin typeface="楷体_GB2312"/>
                <a:ea typeface="宋体" panose="02010600030101010101" pitchFamily="2" charset="-122"/>
              </a:rPr>
              <a:t>。确定</a:t>
            </a:r>
            <a:r>
              <a:rPr lang="zh-CN" sz="2000" b="0">
                <a:latin typeface="楷体_GB2312"/>
                <a:ea typeface="宋体" panose="02010600030101010101" pitchFamily="2" charset="-122"/>
              </a:rPr>
              <a:t>包与包之间的泛化关系，以及包的多重性和重载。</a:t>
            </a:r>
            <a:endParaRPr lang="zh-CN" altLang="en-US" sz="2000">
              <a:latin typeface="楷体_GB2312"/>
            </a:endParaRPr>
          </a:p>
        </p:txBody>
      </p:sp>
      <p:sp>
        <p:nvSpPr>
          <p:cNvPr id="9" name="Title 1"/>
          <p:cNvSpPr txBox="1">
            <a:spLocks/>
          </p:cNvSpPr>
          <p:nvPr/>
        </p:nvSpPr>
        <p:spPr bwMode="auto">
          <a:xfrm>
            <a:off x="-980440" y="719863"/>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包的建模技术</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35552156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circle(in)">
                                      <p:cBhvr>
                                        <p:cTn id="18"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100"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36171" y="103314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2" name="文本框 1"/>
          <p:cNvSpPr txBox="1"/>
          <p:nvPr/>
        </p:nvSpPr>
        <p:spPr>
          <a:xfrm>
            <a:off x="1295400" y="1445804"/>
            <a:ext cx="5828030" cy="2246769"/>
          </a:xfrm>
          <a:prstGeom prst="rect">
            <a:avLst/>
          </a:prstGeom>
          <a:noFill/>
          <a:ln w="9525">
            <a:noFill/>
          </a:ln>
        </p:spPr>
        <p:txBody>
          <a:bodyPr wrap="square">
            <a:spAutoFit/>
          </a:bodyPr>
          <a:lstStyle/>
          <a:p>
            <a:pPr marL="0" indent="0"/>
            <a:r>
              <a:rPr lang="en-US" altLang="zh-CN" sz="2000" b="1" smtClean="0">
                <a:latin typeface="楷体_GB2312"/>
                <a:ea typeface="宋体" panose="02010600030101010101" pitchFamily="2" charset="-122"/>
                <a:cs typeface="Times New Roman" panose="02020603050405020304" charset="0"/>
              </a:rPr>
              <a:t>2</a:t>
            </a:r>
            <a:r>
              <a:rPr lang="zh-CN" altLang="en-US" sz="2000" b="1" smtClean="0">
                <a:latin typeface="楷体_GB2312"/>
                <a:ea typeface="宋体" panose="02010600030101010101" pitchFamily="2" charset="-122"/>
                <a:cs typeface="Times New Roman" panose="02020603050405020304" charset="0"/>
              </a:rPr>
              <a:t>、</a:t>
            </a:r>
            <a:r>
              <a:rPr lang="zh-CN" sz="2000" b="1" smtClean="0">
                <a:latin typeface="楷体_GB2312"/>
                <a:ea typeface="宋体" panose="02010600030101010101" pitchFamily="2" charset="-122"/>
              </a:rPr>
              <a:t>对</a:t>
            </a:r>
            <a:r>
              <a:rPr lang="zh-CN" sz="2000" b="1">
                <a:latin typeface="楷体_GB2312"/>
                <a:ea typeface="宋体" panose="02010600030101010101" pitchFamily="2" charset="-122"/>
              </a:rPr>
              <a:t>体系结构视图建模</a:t>
            </a:r>
            <a:endParaRPr lang="zh-CN" sz="2000" b="0">
              <a:latin typeface="楷体_GB2312"/>
              <a:ea typeface="宋体" panose="02010600030101010101" pitchFamily="2" charset="-122"/>
            </a:endParaRPr>
          </a:p>
          <a:p>
            <a:pPr marL="0" indent="0"/>
            <a:r>
              <a:rPr lang="en-US" altLang="zh-CN" sz="2000" b="0" smtClean="0">
                <a:latin typeface="楷体_GB2312"/>
                <a:ea typeface="宋体" panose="02010600030101010101" pitchFamily="2" charset="-122"/>
              </a:rPr>
              <a:t>    </a:t>
            </a:r>
            <a:r>
              <a:rPr lang="zh-CN" sz="2000" b="0" smtClean="0">
                <a:latin typeface="楷体_GB2312"/>
                <a:ea typeface="宋体" panose="02010600030101010101" pitchFamily="2" charset="-122"/>
              </a:rPr>
              <a:t>找出</a:t>
            </a:r>
            <a:r>
              <a:rPr lang="zh-CN" sz="2000" b="0">
                <a:latin typeface="楷体_GB2312"/>
                <a:ea typeface="宋体" panose="02010600030101010101" pitchFamily="2" charset="-122"/>
              </a:rPr>
              <a:t>问题语境中一组有意义的体系结构视图。</a:t>
            </a:r>
          </a:p>
          <a:p>
            <a:pPr marL="0" indent="0"/>
            <a:r>
              <a:rPr lang="zh-CN" sz="2000" b="0">
                <a:latin typeface="楷体_GB2312"/>
                <a:ea typeface="宋体" panose="02010600030101010101" pitchFamily="2" charset="-122"/>
              </a:rPr>
              <a:t>找出对于</a:t>
            </a:r>
            <a:r>
              <a:rPr lang="zh-CN" sz="2000" b="1">
                <a:latin typeface="楷体_GB2312"/>
                <a:ea typeface="宋体" panose="02010600030101010101" pitchFamily="2" charset="-122"/>
              </a:rPr>
              <a:t>可视化、详述、构造和文档化</a:t>
            </a:r>
            <a:r>
              <a:rPr lang="zh-CN" sz="2000" b="0">
                <a:latin typeface="楷体_GB2312"/>
                <a:ea typeface="宋体" panose="02010600030101010101" pitchFamily="2" charset="-122"/>
              </a:rPr>
              <a:t>每个视图的语义来说充分必要的元素（和图），并将它们放到合适的包中</a:t>
            </a:r>
            <a:r>
              <a:rPr lang="zh-CN" sz="2000" b="0" smtClean="0">
                <a:latin typeface="楷体_GB2312"/>
                <a:ea typeface="宋体" panose="02010600030101010101" pitchFamily="2" charset="-122"/>
              </a:rPr>
              <a:t>。如</a:t>
            </a:r>
            <a:r>
              <a:rPr lang="zh-CN" sz="2000" b="0">
                <a:latin typeface="楷体_GB2312"/>
                <a:ea typeface="宋体" panose="02010600030101010101" pitchFamily="2" charset="-122"/>
              </a:rPr>
              <a:t>有必要，将这些元素进一步地组合到它们自己的包中</a:t>
            </a:r>
            <a:r>
              <a:rPr lang="zh-CN" sz="2000" b="0" smtClean="0">
                <a:latin typeface="楷体_GB2312"/>
                <a:ea typeface="宋体" panose="02010600030101010101" pitchFamily="2" charset="-122"/>
              </a:rPr>
              <a:t>。不同</a:t>
            </a:r>
            <a:r>
              <a:rPr lang="zh-CN" sz="2000" b="0">
                <a:latin typeface="楷体_GB2312"/>
                <a:ea typeface="宋体" panose="02010600030101010101" pitchFamily="2" charset="-122"/>
              </a:rPr>
              <a:t>视图中的元素之间通常存在依赖关系。</a:t>
            </a:r>
            <a:endParaRPr lang="zh-CN" altLang="en-US" sz="2000">
              <a:latin typeface="楷体_GB2312"/>
            </a:endParaRPr>
          </a:p>
        </p:txBody>
      </p:sp>
      <p:sp>
        <p:nvSpPr>
          <p:cNvPr id="8" name="Title 1"/>
          <p:cNvSpPr txBox="1">
            <a:spLocks/>
          </p:cNvSpPr>
          <p:nvPr/>
        </p:nvSpPr>
        <p:spPr bwMode="auto">
          <a:xfrm>
            <a:off x="-980440" y="719863"/>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包的建模技术</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4193206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8773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文本框 2"/>
          <p:cNvSpPr txBox="1"/>
          <p:nvPr/>
        </p:nvSpPr>
        <p:spPr>
          <a:xfrm>
            <a:off x="1371600" y="1163320"/>
            <a:ext cx="6576060" cy="1569660"/>
          </a:xfrm>
          <a:prstGeom prst="rect">
            <a:avLst/>
          </a:prstGeom>
          <a:noFill/>
        </p:spPr>
        <p:txBody>
          <a:bodyPr wrap="square" rtlCol="0" anchor="t">
            <a:spAutoFit/>
          </a:bodyPr>
          <a:lstStyle/>
          <a:p>
            <a:r>
              <a:rPr lang="zh-CN" sz="1600" smtClean="0">
                <a:latin typeface="楷体_GB2312"/>
                <a:ea typeface="宋体" panose="02010600030101010101" pitchFamily="2" charset="-122"/>
              </a:rPr>
              <a:t>1、遵循“最小化系统间的耦合关系”原则：</a:t>
            </a:r>
          </a:p>
          <a:p>
            <a:r>
              <a:rPr lang="en-US" altLang="zh-CN" sz="1600">
                <a:latin typeface="楷体_GB2312"/>
                <a:ea typeface="宋体" panose="02010600030101010101" pitchFamily="2" charset="-122"/>
              </a:rPr>
              <a:t> </a:t>
            </a:r>
            <a:r>
              <a:rPr lang="en-US" altLang="zh-CN" sz="1600" smtClean="0">
                <a:latin typeface="楷体_GB2312"/>
                <a:ea typeface="宋体" panose="02010600030101010101" pitchFamily="2" charset="-122"/>
              </a:rPr>
              <a:t>   </a:t>
            </a:r>
            <a:r>
              <a:rPr lang="zh-CN" sz="1600" smtClean="0">
                <a:latin typeface="楷体_GB2312"/>
                <a:ea typeface="宋体" panose="02010600030101010101" pitchFamily="2" charset="-122"/>
              </a:rPr>
              <a:t>最小化包之间的依赖，最小化每个包中的public、protected元素的个数，最大化每个包中private元素的个数</a:t>
            </a:r>
            <a:endParaRPr lang="en-US" altLang="zh-CN" sz="1600" smtClean="0">
              <a:latin typeface="楷体_GB2312"/>
              <a:ea typeface="宋体" panose="02010600030101010101" pitchFamily="2" charset="-122"/>
            </a:endParaRPr>
          </a:p>
          <a:p>
            <a:endParaRPr lang="zh-CN" sz="1600" smtClean="0">
              <a:latin typeface="楷体_GB2312"/>
              <a:ea typeface="宋体" panose="02010600030101010101" pitchFamily="2" charset="-122"/>
            </a:endParaRPr>
          </a:p>
          <a:p>
            <a:r>
              <a:rPr lang="zh-CN" sz="1600" smtClean="0">
                <a:latin typeface="楷体_GB2312"/>
                <a:ea typeface="宋体" panose="02010600030101010101" pitchFamily="2" charset="-122"/>
              </a:rPr>
              <a:t>2、建模时避免包之间的循环依赖，也就是不能包含相互依赖的情况。</a:t>
            </a:r>
          </a:p>
          <a:p>
            <a:r>
              <a:rPr lang="en-US" altLang="zh-CN" sz="1600">
                <a:latin typeface="楷体_GB2312"/>
                <a:ea typeface="宋体" panose="02010600030101010101" pitchFamily="2" charset="-122"/>
              </a:rPr>
              <a:t> </a:t>
            </a:r>
            <a:r>
              <a:rPr lang="en-US" altLang="zh-CN" sz="1600" smtClean="0">
                <a:latin typeface="楷体_GB2312"/>
                <a:ea typeface="宋体" panose="02010600030101010101" pitchFamily="2" charset="-122"/>
              </a:rPr>
              <a:t>   </a:t>
            </a:r>
            <a:r>
              <a:rPr lang="zh-CN" sz="1600" smtClean="0">
                <a:latin typeface="楷体_GB2312"/>
                <a:ea typeface="宋体" panose="02010600030101010101" pitchFamily="2" charset="-122"/>
              </a:rPr>
              <a:t>应避免出现的模型：</a:t>
            </a:r>
            <a:endParaRPr lang="zh-CN" sz="1600">
              <a:latin typeface="楷体_GB2312"/>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2118995" y="2772183"/>
            <a:ext cx="4906010" cy="1718310"/>
          </a:xfrm>
          <a:prstGeom prst="rect">
            <a:avLst/>
          </a:prstGeom>
        </p:spPr>
      </p:pic>
      <p:sp>
        <p:nvSpPr>
          <p:cNvPr id="9" name="Title 1"/>
          <p:cNvSpPr txBox="1">
            <a:spLocks/>
          </p:cNvSpPr>
          <p:nvPr/>
        </p:nvSpPr>
        <p:spPr bwMode="auto">
          <a:xfrm>
            <a:off x="-980440" y="719863"/>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包图绘制步骤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7647128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8773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文本框 2"/>
          <p:cNvSpPr txBox="1"/>
          <p:nvPr/>
        </p:nvSpPr>
        <p:spPr>
          <a:xfrm>
            <a:off x="1066800" y="1268730"/>
            <a:ext cx="3918585" cy="400110"/>
          </a:xfrm>
          <a:prstGeom prst="rect">
            <a:avLst/>
          </a:prstGeom>
          <a:noFill/>
        </p:spPr>
        <p:txBody>
          <a:bodyPr wrap="square" rtlCol="0" anchor="t">
            <a:spAutoFit/>
          </a:bodyPr>
          <a:lstStyle/>
          <a:p>
            <a:r>
              <a:rPr lang="en-US" altLang="zh-CN" sz="2000">
                <a:ea typeface="宋体" panose="02010600030101010101" pitchFamily="2" charset="-122"/>
              </a:rPr>
              <a:t>1.</a:t>
            </a:r>
            <a:r>
              <a:rPr lang="zh-CN" sz="2000">
                <a:ea typeface="宋体" panose="02010600030101010101" pitchFamily="2" charset="-122"/>
              </a:rPr>
              <a:t>建立包</a:t>
            </a:r>
          </a:p>
        </p:txBody>
      </p:sp>
      <p:pic>
        <p:nvPicPr>
          <p:cNvPr id="2" name="图片 1" descr="ENJ@C1D]E1TYP4JTGYU)N5M"/>
          <p:cNvPicPr>
            <a:picLocks noChangeAspect="1"/>
          </p:cNvPicPr>
          <p:nvPr/>
        </p:nvPicPr>
        <p:blipFill>
          <a:blip r:embed="rId3"/>
          <a:stretch>
            <a:fillRect/>
          </a:stretch>
        </p:blipFill>
        <p:spPr>
          <a:xfrm>
            <a:off x="2590800" y="1176927"/>
            <a:ext cx="5115560" cy="3791585"/>
          </a:xfrm>
          <a:prstGeom prst="rect">
            <a:avLst/>
          </a:prstGeom>
        </p:spPr>
      </p:pic>
      <p:sp>
        <p:nvSpPr>
          <p:cNvPr id="9" name="Title 1"/>
          <p:cNvSpPr txBox="1">
            <a:spLocks/>
          </p:cNvSpPr>
          <p:nvPr/>
        </p:nvSpPr>
        <p:spPr bwMode="auto">
          <a:xfrm>
            <a:off x="-1219200" y="65214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包图绘制步骤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4603209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28" name="TextBox 27"/>
          <p:cNvSpPr txBox="1">
            <a:spLocks noChangeArrowheads="1"/>
          </p:cNvSpPr>
          <p:nvPr/>
        </p:nvSpPr>
        <p:spPr bwMode="auto">
          <a:xfrm>
            <a:off x="914400" y="88773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文本框 2"/>
          <p:cNvSpPr txBox="1"/>
          <p:nvPr/>
        </p:nvSpPr>
        <p:spPr>
          <a:xfrm>
            <a:off x="1142047" y="1256665"/>
            <a:ext cx="3918585" cy="400110"/>
          </a:xfrm>
          <a:prstGeom prst="rect">
            <a:avLst/>
          </a:prstGeom>
          <a:noFill/>
        </p:spPr>
        <p:txBody>
          <a:bodyPr wrap="square" rtlCol="0" anchor="t">
            <a:spAutoFit/>
          </a:bodyPr>
          <a:lstStyle/>
          <a:p>
            <a:r>
              <a:rPr lang="en-US" altLang="zh-CN" sz="2000">
                <a:ea typeface="宋体" panose="02010600030101010101" pitchFamily="2" charset="-122"/>
              </a:rPr>
              <a:t>2.</a:t>
            </a:r>
            <a:r>
              <a:rPr lang="zh-CN" sz="2000" smtClean="0">
                <a:ea typeface="宋体" panose="02010600030101010101" pitchFamily="2" charset="-122"/>
              </a:rPr>
              <a:t>添加</a:t>
            </a:r>
            <a:r>
              <a:rPr lang="zh-CN" altLang="en-US" sz="2000" smtClean="0">
                <a:ea typeface="宋体" panose="02010600030101010101" pitchFamily="2" charset="-122"/>
              </a:rPr>
              <a:t>依赖</a:t>
            </a:r>
            <a:r>
              <a:rPr lang="zh-CN" sz="2000" smtClean="0">
                <a:ea typeface="宋体" panose="02010600030101010101" pitchFamily="2" charset="-122"/>
              </a:rPr>
              <a:t>关系</a:t>
            </a:r>
            <a:endParaRPr lang="zh-CN" sz="2000">
              <a:ea typeface="宋体" panose="02010600030101010101" pitchFamily="2" charset="-122"/>
            </a:endParaRPr>
          </a:p>
        </p:txBody>
      </p:sp>
      <p:pic>
        <p:nvPicPr>
          <p:cNvPr id="7" name="图片 6" descr="HHI@BV3BJ{`FW`NJ7C%VNZ9"/>
          <p:cNvPicPr>
            <a:picLocks noChangeAspect="1"/>
          </p:cNvPicPr>
          <p:nvPr/>
        </p:nvPicPr>
        <p:blipFill>
          <a:blip r:embed="rId3"/>
          <a:stretch>
            <a:fillRect/>
          </a:stretch>
        </p:blipFill>
        <p:spPr>
          <a:xfrm>
            <a:off x="3101340" y="1134745"/>
            <a:ext cx="5376545" cy="3799205"/>
          </a:xfrm>
          <a:prstGeom prst="rect">
            <a:avLst/>
          </a:prstGeom>
        </p:spPr>
      </p:pic>
      <p:sp>
        <p:nvSpPr>
          <p:cNvPr id="9" name="Title 1"/>
          <p:cNvSpPr txBox="1">
            <a:spLocks/>
          </p:cNvSpPr>
          <p:nvPr/>
        </p:nvSpPr>
        <p:spPr bwMode="auto">
          <a:xfrm>
            <a:off x="-1219200" y="65214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包图绘制步骤</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597063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86000" y="2662782"/>
            <a:ext cx="7772400" cy="498475"/>
          </a:xfrm>
        </p:spPr>
        <p:txBody>
          <a:bodyPr/>
          <a:lstStyle/>
          <a:p>
            <a:r>
              <a:rPr lang="zh-CN" altLang="en-US">
                <a:solidFill>
                  <a:schemeClr val="tx1"/>
                </a:solidFill>
              </a:rPr>
              <a:t>答案：引入，泛化，嵌套</a:t>
            </a:r>
          </a:p>
        </p:txBody>
      </p:sp>
      <p:sp>
        <p:nvSpPr>
          <p:cNvPr id="7" name="Title 1"/>
          <p:cNvSpPr txBox="1">
            <a:spLocks/>
          </p:cNvSpPr>
          <p:nvPr/>
        </p:nvSpPr>
        <p:spPr bwMode="auto">
          <a:xfrm>
            <a:off x="-1981200" y="78531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问题</a:t>
            </a:r>
            <a:r>
              <a:rPr lang="en-US" altLang="zh-CN" sz="3600" b="1" smtClean="0">
                <a:solidFill>
                  <a:srgbClr val="00B0F0"/>
                </a:solidFill>
                <a:latin typeface="Gulim" pitchFamily="34" charset="-127"/>
              </a:rPr>
              <a:t>4</a:t>
            </a:r>
            <a:endParaRPr lang="zh-CN" altLang="en-US" sz="3600" b="1" smtClean="0">
              <a:solidFill>
                <a:srgbClr val="00B0F0"/>
              </a:solidFill>
              <a:latin typeface="Gulim" pitchFamily="34" charset="-127"/>
            </a:endParaRPr>
          </a:p>
        </p:txBody>
      </p:sp>
      <p:sp>
        <p:nvSpPr>
          <p:cNvPr id="9" name="文本框 8"/>
          <p:cNvSpPr txBox="1"/>
          <p:nvPr/>
        </p:nvSpPr>
        <p:spPr>
          <a:xfrm>
            <a:off x="1524000" y="1452883"/>
            <a:ext cx="5080000" cy="461665"/>
          </a:xfrm>
          <a:prstGeom prst="rect">
            <a:avLst/>
          </a:prstGeom>
          <a:noFill/>
          <a:ln w="9525">
            <a:noFill/>
          </a:ln>
        </p:spPr>
        <p:txBody>
          <a:bodyPr>
            <a:spAutoFit/>
          </a:bodyPr>
          <a:lstStyle/>
          <a:p>
            <a:pPr marL="0" indent="0"/>
            <a:r>
              <a:rPr lang="zh-CN" altLang="en-US" sz="2400" b="1" smtClean="0">
                <a:latin typeface="Microsoft YaHei" charset="-122"/>
                <a:ea typeface="楷体_GB2312"/>
                <a:cs typeface="Microsoft YaHei" charset="-122"/>
              </a:rPr>
              <a:t>包图有哪些关系</a:t>
            </a:r>
            <a:r>
              <a:rPr lang="zh-CN" altLang="en-US" sz="2400" b="1" smtClean="0">
                <a:latin typeface="Microsoft YaHei" charset="-122"/>
                <a:ea typeface="楷体_GB2312"/>
                <a:cs typeface="Microsoft YaHei" charset="-122"/>
              </a:rPr>
              <a:t>？</a:t>
            </a:r>
            <a:endParaRPr lang="en-US" sz="2400" b="1" smtClean="0">
              <a:latin typeface="Microsoft YaHei" charset="-122"/>
              <a:ea typeface="楷体_GB2312"/>
              <a:cs typeface="Microsoft YaHei" charset="-122"/>
            </a:endParaRPr>
          </a:p>
        </p:txBody>
      </p:sp>
    </p:spTree>
    <p:extLst>
      <p:ext uri="{BB962C8B-B14F-4D97-AF65-F5344CB8AC3E}">
        <p14:creationId xmlns:p14="http://schemas.microsoft.com/office/powerpoint/2010/main" val="6323557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heel(1)">
                                      <p:cBhvr>
                                        <p:cTn id="18"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66800" y="2571750"/>
            <a:ext cx="7772400" cy="1681480"/>
          </a:xfrm>
        </p:spPr>
        <p:txBody>
          <a:bodyPr/>
          <a:lstStyle/>
          <a:p>
            <a:r>
              <a:rPr lang="zh-CN" altLang="en-US">
                <a:solidFill>
                  <a:schemeClr val="tx1"/>
                </a:solidFill>
              </a:rPr>
              <a:t>答案：</a:t>
            </a:r>
            <a:endParaRPr lang="zh-CN">
              <a:solidFill>
                <a:schemeClr val="tx1"/>
              </a:solidFill>
              <a:latin typeface="Calibri" panose="020F0502020204030204" pitchFamily="34" charset="0"/>
              <a:ea typeface="宋体" panose="02010600030101010101" pitchFamily="2" charset="-122"/>
              <a:sym typeface="+mn-ea"/>
            </a:endParaRPr>
          </a:p>
          <a:p>
            <a:r>
              <a:rPr lang="en-US" altLang="zh-CN" smtClean="0">
                <a:solidFill>
                  <a:schemeClr val="tx1"/>
                </a:solidFill>
                <a:latin typeface="Calibri" panose="020F0502020204030204" pitchFamily="34" charset="0"/>
                <a:ea typeface="宋体" panose="02010600030101010101" pitchFamily="2" charset="-122"/>
                <a:sym typeface="+mn-ea"/>
              </a:rPr>
              <a:t>         </a:t>
            </a:r>
            <a:r>
              <a:rPr lang="zh-CN" smtClean="0">
                <a:solidFill>
                  <a:schemeClr val="tx1"/>
                </a:solidFill>
                <a:latin typeface="Calibri" panose="020F0502020204030204" pitchFamily="34" charset="0"/>
                <a:ea typeface="宋体" panose="02010600030101010101" pitchFamily="2" charset="-122"/>
                <a:sym typeface="+mn-ea"/>
              </a:rPr>
              <a:t>类</a:t>
            </a:r>
            <a:r>
              <a:rPr lang="zh-CN">
                <a:solidFill>
                  <a:schemeClr val="tx1"/>
                </a:solidFill>
                <a:latin typeface="Calibri" panose="020F0502020204030204" pitchFamily="34" charset="0"/>
                <a:ea typeface="宋体" panose="02010600030101010101" pitchFamily="2" charset="-122"/>
                <a:sym typeface="+mn-ea"/>
              </a:rPr>
              <a:t>是对问题领域或解决方案的事物的抽象，包是把这些事物组织成模型的一种机制。</a:t>
            </a:r>
          </a:p>
          <a:p>
            <a:r>
              <a:rPr lang="en-US" altLang="zh-CN" smtClean="0">
                <a:solidFill>
                  <a:schemeClr val="tx1"/>
                </a:solidFill>
                <a:latin typeface="Calibri" panose="020F0502020204030204" pitchFamily="34" charset="0"/>
                <a:ea typeface="宋体" panose="02010600030101010101" pitchFamily="2" charset="-122"/>
                <a:sym typeface="+mn-ea"/>
              </a:rPr>
              <a:t>         </a:t>
            </a:r>
            <a:r>
              <a:rPr lang="zh-CN" smtClean="0">
                <a:solidFill>
                  <a:schemeClr val="tx1"/>
                </a:solidFill>
                <a:latin typeface="Calibri" panose="020F0502020204030204" pitchFamily="34" charset="0"/>
                <a:ea typeface="宋体" panose="02010600030101010101" pitchFamily="2" charset="-122"/>
                <a:sym typeface="+mn-ea"/>
              </a:rPr>
              <a:t>包</a:t>
            </a:r>
            <a:r>
              <a:rPr lang="zh-CN">
                <a:solidFill>
                  <a:schemeClr val="tx1"/>
                </a:solidFill>
                <a:latin typeface="Calibri" panose="020F0502020204030204" pitchFamily="34" charset="0"/>
                <a:ea typeface="宋体" panose="02010600030101010101" pitchFamily="2" charset="-122"/>
                <a:sym typeface="+mn-ea"/>
              </a:rPr>
              <a:t>可以没有标识．因为它没有实例，在运行系统中不可见；类必须有标识，它有实例，类的实例（对象）是运行系统的组成元素</a:t>
            </a:r>
            <a:r>
              <a:rPr lang="zh-CN">
                <a:latin typeface="Calibri" panose="020F0502020204030204" pitchFamily="34" charset="0"/>
                <a:ea typeface="宋体" panose="02010600030101010101" pitchFamily="2" charset="-122"/>
                <a:sym typeface="+mn-ea"/>
              </a:rPr>
              <a:t>。</a:t>
            </a:r>
            <a:endParaRPr lang="zh-CN" altLang="en-US"/>
          </a:p>
        </p:txBody>
      </p:sp>
      <p:sp>
        <p:nvSpPr>
          <p:cNvPr id="6" name="Title 1"/>
          <p:cNvSpPr txBox="1">
            <a:spLocks/>
          </p:cNvSpPr>
          <p:nvPr/>
        </p:nvSpPr>
        <p:spPr bwMode="auto">
          <a:xfrm>
            <a:off x="-1981200" y="78531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问题</a:t>
            </a:r>
            <a:r>
              <a:rPr lang="en-US" altLang="zh-CN" sz="3600" b="1">
                <a:solidFill>
                  <a:srgbClr val="00B0F0"/>
                </a:solidFill>
                <a:latin typeface="Gulim" pitchFamily="34" charset="-127"/>
              </a:rPr>
              <a:t>5</a:t>
            </a:r>
            <a:endParaRPr lang="zh-CN" altLang="en-US" sz="3600" b="1" smtClean="0">
              <a:solidFill>
                <a:srgbClr val="00B0F0"/>
              </a:solidFill>
              <a:latin typeface="Gulim" pitchFamily="34" charset="-127"/>
            </a:endParaRPr>
          </a:p>
        </p:txBody>
      </p:sp>
      <p:sp>
        <p:nvSpPr>
          <p:cNvPr id="8" name="文本框 7"/>
          <p:cNvSpPr txBox="1"/>
          <p:nvPr/>
        </p:nvSpPr>
        <p:spPr>
          <a:xfrm>
            <a:off x="1524000" y="1452883"/>
            <a:ext cx="5080000" cy="461665"/>
          </a:xfrm>
          <a:prstGeom prst="rect">
            <a:avLst/>
          </a:prstGeom>
          <a:noFill/>
          <a:ln w="9525">
            <a:noFill/>
          </a:ln>
        </p:spPr>
        <p:txBody>
          <a:bodyPr>
            <a:spAutoFit/>
          </a:bodyPr>
          <a:lstStyle/>
          <a:p>
            <a:pPr marL="0" indent="0"/>
            <a:r>
              <a:rPr lang="zh-CN" altLang="en-US" sz="2400" b="1" smtClean="0">
                <a:latin typeface="Microsoft YaHei" charset="-122"/>
                <a:ea typeface="楷体_GB2312"/>
                <a:cs typeface="Microsoft YaHei" charset="-122"/>
              </a:rPr>
              <a:t>包与类的区别</a:t>
            </a:r>
            <a:r>
              <a:rPr lang="zh-CN" altLang="en-US" sz="2400" b="1">
                <a:latin typeface="Microsoft YaHei" charset="-122"/>
                <a:ea typeface="楷体_GB2312"/>
                <a:cs typeface="Microsoft YaHei" charset="-122"/>
              </a:rPr>
              <a:t>是</a:t>
            </a:r>
            <a:r>
              <a:rPr lang="zh-CN" altLang="en-US" sz="2400" b="1" smtClean="0">
                <a:latin typeface="Microsoft YaHei" charset="-122"/>
                <a:ea typeface="楷体_GB2312"/>
                <a:cs typeface="Microsoft YaHei" charset="-122"/>
              </a:rPr>
              <a:t>什么？</a:t>
            </a:r>
            <a:endParaRPr lang="en-US" sz="2400" b="1" smtClean="0">
              <a:latin typeface="Microsoft YaHei" charset="-122"/>
              <a:ea typeface="楷体_GB2312"/>
              <a:cs typeface="Microsoft YaHei" charset="-122"/>
            </a:endParaRPr>
          </a:p>
        </p:txBody>
      </p:sp>
    </p:spTree>
    <p:extLst>
      <p:ext uri="{BB962C8B-B14F-4D97-AF65-F5344CB8AC3E}">
        <p14:creationId xmlns:p14="http://schemas.microsoft.com/office/powerpoint/2010/main" val="24762995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600200" y="743282"/>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a:solidFill>
                  <a:srgbClr val="00B0F0"/>
                </a:solidFill>
                <a:latin typeface="Gulim" pitchFamily="34" charset="-127"/>
              </a:rPr>
              <a:t>绩效评价</a:t>
            </a:r>
            <a:endParaRPr lang="zh-CN" altLang="en-US" sz="3600" b="1" smtClean="0">
              <a:solidFill>
                <a:srgbClr val="00B0F0"/>
              </a:solidFill>
              <a:latin typeface="Gulim" pitchFamily="34" charset="-127"/>
            </a:endParaRPr>
          </a:p>
        </p:txBody>
      </p:sp>
      <p:sp>
        <p:nvSpPr>
          <p:cNvPr id="7" name="文本框 6"/>
          <p:cNvSpPr txBox="1"/>
          <p:nvPr/>
        </p:nvSpPr>
        <p:spPr>
          <a:xfrm>
            <a:off x="1447800" y="1276350"/>
            <a:ext cx="7239000" cy="3785652"/>
          </a:xfrm>
          <a:prstGeom prst="rect">
            <a:avLst/>
          </a:prstGeom>
          <a:noFill/>
          <a:ln w="9525">
            <a:noFill/>
          </a:ln>
        </p:spPr>
        <p:txBody>
          <a:bodyPr wrap="square">
            <a:spAutoFit/>
          </a:bodyPr>
          <a:lstStyle/>
          <a:p>
            <a:pPr marL="0" indent="0"/>
            <a:r>
              <a:rPr lang="zh-CN" altLang="en-US" sz="2400" b="1" smtClean="0">
                <a:latin typeface="Microsoft YaHei" charset="-122"/>
                <a:ea typeface="楷体_GB2312"/>
                <a:cs typeface="Microsoft YaHei" charset="-122"/>
              </a:rPr>
              <a:t>张荣阳：制作包图部分</a:t>
            </a:r>
            <a:r>
              <a:rPr lang="en-US" altLang="zh-CN" sz="2400" b="1" smtClean="0">
                <a:latin typeface="Microsoft YaHei" charset="-122"/>
                <a:ea typeface="楷体_GB2312"/>
                <a:cs typeface="Microsoft YaHei" charset="-122"/>
              </a:rPr>
              <a:t>PPT            93</a:t>
            </a:r>
          </a:p>
          <a:p>
            <a:pPr marL="0" indent="0"/>
            <a:endParaRPr lang="en-US" sz="2400" b="1">
              <a:latin typeface="Microsoft YaHei" charset="-122"/>
              <a:ea typeface="楷体_GB2312"/>
              <a:cs typeface="Microsoft YaHei" charset="-122"/>
            </a:endParaRPr>
          </a:p>
          <a:p>
            <a:r>
              <a:rPr lang="zh-CN" altLang="en-US" sz="2400" b="1" smtClean="0">
                <a:latin typeface="Microsoft YaHei" charset="-122"/>
                <a:ea typeface="楷体_GB2312"/>
                <a:cs typeface="Microsoft YaHei" charset="-122"/>
              </a:rPr>
              <a:t>赵伟宏：制作</a:t>
            </a:r>
            <a:r>
              <a:rPr lang="zh-CN" altLang="en-US" sz="2400" b="1">
                <a:latin typeface="Microsoft YaHei" charset="-122"/>
                <a:ea typeface="楷体_GB2312"/>
                <a:cs typeface="Microsoft YaHei" charset="-122"/>
              </a:rPr>
              <a:t>对象</a:t>
            </a:r>
            <a:r>
              <a:rPr lang="zh-CN" altLang="en-US" sz="2400" b="1" smtClean="0">
                <a:latin typeface="Microsoft YaHei" charset="-122"/>
                <a:ea typeface="楷体_GB2312"/>
                <a:cs typeface="Microsoft YaHei" charset="-122"/>
              </a:rPr>
              <a:t>图部分</a:t>
            </a:r>
            <a:r>
              <a:rPr lang="en-US" altLang="zh-CN" sz="2400" b="1" smtClean="0">
                <a:latin typeface="Microsoft YaHei" charset="-122"/>
                <a:ea typeface="楷体_GB2312"/>
                <a:cs typeface="Microsoft YaHei" charset="-122"/>
              </a:rPr>
              <a:t>PPT         92</a:t>
            </a:r>
          </a:p>
          <a:p>
            <a:pPr marL="0" indent="0"/>
            <a:endParaRPr lang="en-US" sz="2400" b="1">
              <a:latin typeface="Microsoft YaHei" charset="-122"/>
              <a:ea typeface="楷体_GB2312"/>
              <a:cs typeface="Microsoft YaHei" charset="-122"/>
            </a:endParaRPr>
          </a:p>
          <a:p>
            <a:r>
              <a:rPr lang="zh-CN" altLang="en-US" sz="2400" b="1" smtClean="0">
                <a:latin typeface="Microsoft YaHei" charset="-122"/>
                <a:ea typeface="楷体_GB2312"/>
                <a:cs typeface="Microsoft YaHei" charset="-122"/>
              </a:rPr>
              <a:t>刘浥：制作构件图部分</a:t>
            </a:r>
            <a:r>
              <a:rPr lang="en-US" altLang="zh-CN" sz="2400" b="1" smtClean="0">
                <a:latin typeface="Microsoft YaHei" charset="-122"/>
                <a:ea typeface="楷体_GB2312"/>
                <a:cs typeface="Microsoft YaHei" charset="-122"/>
              </a:rPr>
              <a:t>PPT            91.5</a:t>
            </a:r>
            <a:endParaRPr lang="en-US" altLang="zh-CN" sz="2400" b="1">
              <a:latin typeface="Microsoft YaHei" charset="-122"/>
              <a:ea typeface="楷体_GB2312"/>
              <a:cs typeface="Microsoft YaHei" charset="-122"/>
            </a:endParaRPr>
          </a:p>
          <a:p>
            <a:pPr marL="0" indent="0"/>
            <a:endParaRPr lang="en-US" sz="2400" b="1">
              <a:latin typeface="Microsoft YaHei" charset="-122"/>
              <a:ea typeface="楷体_GB2312"/>
              <a:cs typeface="Microsoft YaHei" charset="-122"/>
            </a:endParaRPr>
          </a:p>
          <a:p>
            <a:r>
              <a:rPr lang="zh-CN" altLang="en-US" sz="2400" b="1" smtClean="0">
                <a:latin typeface="Microsoft YaHei" charset="-122"/>
                <a:ea typeface="楷体_GB2312"/>
                <a:cs typeface="Microsoft YaHei" charset="-122"/>
              </a:rPr>
              <a:t>林翼力：</a:t>
            </a:r>
            <a:r>
              <a:rPr lang="en-US" altLang="zh-CN" sz="2400" b="1" smtClean="0">
                <a:latin typeface="Microsoft YaHei" charset="-122"/>
                <a:ea typeface="楷体_GB2312"/>
                <a:cs typeface="Microsoft YaHei" charset="-122"/>
              </a:rPr>
              <a:t>PPT</a:t>
            </a:r>
            <a:r>
              <a:rPr lang="zh-CN" altLang="en-US" sz="2400" b="1" smtClean="0">
                <a:latin typeface="Microsoft YaHei" charset="-122"/>
                <a:ea typeface="楷体_GB2312"/>
                <a:cs typeface="Microsoft YaHei" charset="-122"/>
              </a:rPr>
              <a:t>整合及讲解               </a:t>
            </a:r>
            <a:r>
              <a:rPr lang="en-US" altLang="zh-CN" sz="2400" b="1" smtClean="0">
                <a:latin typeface="Microsoft YaHei" charset="-122"/>
                <a:ea typeface="楷体_GB2312"/>
                <a:cs typeface="Microsoft YaHei" charset="-122"/>
              </a:rPr>
              <a:t>93.5</a:t>
            </a:r>
            <a:endParaRPr lang="en-US" altLang="zh-CN" sz="2400" b="1">
              <a:latin typeface="Microsoft YaHei" charset="-122"/>
              <a:ea typeface="楷体_GB2312"/>
              <a:cs typeface="Microsoft YaHei" charset="-122"/>
            </a:endParaRPr>
          </a:p>
          <a:p>
            <a:pPr marL="0" indent="0"/>
            <a:endParaRPr lang="en-US" sz="2400" b="1">
              <a:latin typeface="Microsoft YaHei" charset="-122"/>
              <a:ea typeface="楷体_GB2312"/>
              <a:cs typeface="Microsoft YaHei" charset="-122"/>
            </a:endParaRPr>
          </a:p>
          <a:p>
            <a:r>
              <a:rPr lang="zh-CN" altLang="en-US" sz="2400" b="1" smtClean="0">
                <a:latin typeface="Microsoft YaHei" charset="-122"/>
                <a:ea typeface="楷体_GB2312"/>
                <a:cs typeface="Microsoft YaHei" charset="-122"/>
              </a:rPr>
              <a:t>陈帆：梳理</a:t>
            </a:r>
            <a:r>
              <a:rPr lang="en-US" altLang="zh-CN" sz="2400" b="1" smtClean="0">
                <a:latin typeface="Microsoft YaHei" charset="-122"/>
                <a:ea typeface="楷体_GB2312"/>
                <a:cs typeface="Microsoft YaHei" charset="-122"/>
              </a:rPr>
              <a:t>PPT</a:t>
            </a:r>
            <a:r>
              <a:rPr lang="zh-CN" altLang="en-US" sz="2400" b="1" smtClean="0">
                <a:latin typeface="Microsoft YaHei" charset="-122"/>
                <a:ea typeface="楷体_GB2312"/>
                <a:cs typeface="Microsoft YaHei" charset="-122"/>
              </a:rPr>
              <a:t>过程，检查进度     </a:t>
            </a:r>
            <a:r>
              <a:rPr lang="en-US" altLang="zh-CN" sz="2400" b="1" smtClean="0">
                <a:latin typeface="Microsoft YaHei" charset="-122"/>
                <a:ea typeface="楷体_GB2312"/>
                <a:cs typeface="Microsoft YaHei" charset="-122"/>
              </a:rPr>
              <a:t>92.5</a:t>
            </a:r>
            <a:endParaRPr lang="en-US" altLang="zh-CN" sz="2400" b="1">
              <a:latin typeface="Microsoft YaHei" charset="-122"/>
              <a:ea typeface="楷体_GB2312"/>
              <a:cs typeface="Microsoft YaHei" charset="-122"/>
            </a:endParaRPr>
          </a:p>
          <a:p>
            <a:pPr marL="0" indent="0"/>
            <a:endParaRPr lang="en-US" sz="2400" b="1" smtClean="0">
              <a:latin typeface="Microsoft YaHei" charset="-122"/>
              <a:ea typeface="楷体_GB2312"/>
              <a:cs typeface="Microsoft YaHei" charset="-122"/>
            </a:endParaRPr>
          </a:p>
        </p:txBody>
      </p:sp>
    </p:spTree>
    <p:extLst>
      <p:ext uri="{BB962C8B-B14F-4D97-AF65-F5344CB8AC3E}">
        <p14:creationId xmlns:p14="http://schemas.microsoft.com/office/powerpoint/2010/main" val="9761881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6" name="Title 1"/>
          <p:cNvSpPr>
            <a:spLocks noGrp="1"/>
          </p:cNvSpPr>
          <p:nvPr>
            <p:ph type="title"/>
          </p:nvPr>
        </p:nvSpPr>
        <p:spPr>
          <a:xfrm>
            <a:off x="968375" y="504825"/>
            <a:ext cx="7010400" cy="381000"/>
          </a:xfrm>
        </p:spPr>
        <p:txBody>
          <a:bodyPr anchor="b"/>
          <a:lstStyle/>
          <a:p>
            <a:pPr eaLnBrk="1" hangingPunct="1"/>
            <a:r>
              <a:rPr lang="zh-CN" altLang="en-US" sz="3600" smtClean="0">
                <a:solidFill>
                  <a:srgbClr val="00B0F0"/>
                </a:solidFill>
                <a:latin typeface="Gulim" pitchFamily="34" charset="-127"/>
              </a:rPr>
              <a:t>参考文献</a:t>
            </a:r>
          </a:p>
        </p:txBody>
      </p:sp>
      <p:sp>
        <p:nvSpPr>
          <p:cNvPr id="13" name="TextBox 12"/>
          <p:cNvSpPr txBox="1">
            <a:spLocks noChangeArrowheads="1"/>
          </p:cNvSpPr>
          <p:nvPr/>
        </p:nvSpPr>
        <p:spPr bwMode="auto">
          <a:xfrm>
            <a:off x="832485" y="1275715"/>
            <a:ext cx="7479665" cy="364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latinLnBrk="0" hangingPunct="1">
              <a:lnSpc>
                <a:spcPct val="150000"/>
              </a:lnSpc>
              <a:buClr>
                <a:srgbClr val="00B0F0"/>
              </a:buClr>
              <a:buFont typeface="Wingdings" panose="05000000000000000000" pitchFamily="2" charset="2"/>
              <a:buNone/>
            </a:pPr>
            <a:r>
              <a:rPr lang="en-US" altLang="zh-CN" sz="1400">
                <a:latin typeface="+mn-ea"/>
              </a:rPr>
              <a:t>[1]UML2 对象类图（类图）与 及对象图. yuzongxu123. https://max.book118.com/html/2018/0524/168331278.shtm 2018年12月9日20点03分</a:t>
            </a:r>
          </a:p>
          <a:p>
            <a:pPr marL="0" indent="0" eaLnBrk="1" latinLnBrk="0" hangingPunct="1">
              <a:lnSpc>
                <a:spcPct val="150000"/>
              </a:lnSpc>
              <a:buClr>
                <a:srgbClr val="00B0F0"/>
              </a:buClr>
              <a:buFont typeface="Wingdings" panose="05000000000000000000" pitchFamily="2" charset="2"/>
              <a:buNone/>
            </a:pPr>
            <a:r>
              <a:rPr lang="en-US" altLang="zh-CN" sz="1400">
                <a:latin typeface="+mn-ea"/>
              </a:rPr>
              <a:t>[2]UML之对象图（Object Diagram）.寻寒.CSDN</a:t>
            </a:r>
          </a:p>
          <a:p>
            <a:pPr marL="0" indent="0" eaLnBrk="1" latinLnBrk="0" hangingPunct="1">
              <a:lnSpc>
                <a:spcPct val="150000"/>
              </a:lnSpc>
              <a:buClr>
                <a:srgbClr val="00B0F0"/>
              </a:buClr>
              <a:buFont typeface="Wingdings" panose="05000000000000000000" pitchFamily="2" charset="2"/>
              <a:buNone/>
            </a:pPr>
            <a:r>
              <a:rPr lang="en-US" altLang="zh-CN" sz="1400">
                <a:latin typeface="+mn-ea"/>
              </a:rPr>
              <a:t>https://blog.csdn.net/lxd8731247769/article/details/47971923</a:t>
            </a:r>
            <a:r>
              <a:rPr lang="en-US" altLang="zh-CN" sz="1400">
                <a:latin typeface="+mn-ea"/>
                <a:sym typeface="+mn-ea"/>
              </a:rPr>
              <a:t>2018年12月10日17点22分</a:t>
            </a:r>
          </a:p>
          <a:p>
            <a:pPr marL="0" indent="0" eaLnBrk="1" latinLnBrk="0" hangingPunct="1">
              <a:lnSpc>
                <a:spcPct val="150000"/>
              </a:lnSpc>
              <a:buClr>
                <a:srgbClr val="00B0F0"/>
              </a:buClr>
              <a:buFont typeface="Wingdings" panose="05000000000000000000" pitchFamily="2" charset="2"/>
              <a:buNone/>
            </a:pPr>
            <a:r>
              <a:rPr lang="en-US" altLang="zh-CN" sz="1400">
                <a:latin typeface="+mn-ea"/>
                <a:sym typeface="+mn-ea"/>
              </a:rPr>
              <a:t>[3]</a:t>
            </a:r>
            <a:r>
              <a:rPr sz="1400">
                <a:latin typeface="+mn-ea"/>
                <a:sym typeface="+mn-ea"/>
              </a:rPr>
              <a:t>杨弘平等.UML2基础、建模与设计教程.北京:清华大学出版社.2015.</a:t>
            </a:r>
            <a:endParaRPr lang="en-US" altLang="zh-CN" sz="1400">
              <a:latin typeface="+mn-ea"/>
            </a:endParaRPr>
          </a:p>
          <a:p>
            <a:pPr marL="0" indent="0" eaLnBrk="1" latinLnBrk="0" hangingPunct="1">
              <a:lnSpc>
                <a:spcPct val="150000"/>
              </a:lnSpc>
              <a:buClr>
                <a:srgbClr val="00B0F0"/>
              </a:buClr>
              <a:buFont typeface="Wingdings" panose="05000000000000000000" pitchFamily="2" charset="2"/>
              <a:buNone/>
            </a:pPr>
            <a:r>
              <a:rPr lang="en-US" altLang="zh-CN" sz="1400">
                <a:latin typeface="+mn-ea"/>
              </a:rPr>
              <a:t>[4]UML ——</a:t>
            </a:r>
            <a:r>
              <a:rPr lang="en-US" altLang="zh-CN" sz="1400" smtClean="0">
                <a:latin typeface="+mn-ea"/>
              </a:rPr>
              <a:t>类图和</a:t>
            </a:r>
            <a:r>
              <a:rPr lang="zh-CN" altLang="en-US" sz="1400" smtClean="0">
                <a:latin typeface="+mn-ea"/>
              </a:rPr>
              <a:t>构件图</a:t>
            </a:r>
            <a:r>
              <a:rPr lang="en-US" altLang="zh-CN" sz="1400" smtClean="0">
                <a:latin typeface="+mn-ea"/>
              </a:rPr>
              <a:t>.</a:t>
            </a:r>
            <a:r>
              <a:rPr lang="en-US" altLang="zh-CN" sz="1400">
                <a:latin typeface="+mn-ea"/>
              </a:rPr>
              <a:t>一一二二.</a:t>
            </a:r>
            <a:r>
              <a:rPr lang="zh-CN" altLang="en-US" sz="1400">
                <a:latin typeface="+mn-ea"/>
              </a:rPr>
              <a:t>博客园</a:t>
            </a:r>
            <a:endParaRPr lang="en-US" altLang="zh-CN" sz="1400">
              <a:latin typeface="+mn-ea"/>
            </a:endParaRPr>
          </a:p>
          <a:p>
            <a:pPr marL="0" indent="0" eaLnBrk="1" latinLnBrk="0" hangingPunct="1">
              <a:lnSpc>
                <a:spcPct val="150000"/>
              </a:lnSpc>
              <a:buClr>
                <a:srgbClr val="00B0F0"/>
              </a:buClr>
              <a:buFont typeface="Wingdings" panose="05000000000000000000" pitchFamily="2" charset="2"/>
              <a:buNone/>
            </a:pPr>
            <a:r>
              <a:rPr lang="en-US" altLang="zh-CN" sz="1400">
                <a:latin typeface="+mn-ea"/>
              </a:rPr>
              <a:t>https://www.cnblogs.com/hedongnan/p/3308311.html.</a:t>
            </a:r>
            <a:r>
              <a:rPr lang="en-US" altLang="zh-CN" sz="1400">
                <a:latin typeface="+mn-ea"/>
                <a:sym typeface="+mn-ea"/>
              </a:rPr>
              <a:t>2018年12月9日20点17分</a:t>
            </a:r>
          </a:p>
          <a:p>
            <a:pPr marL="0" indent="0" eaLnBrk="1" latinLnBrk="0" hangingPunct="1">
              <a:lnSpc>
                <a:spcPct val="150000"/>
              </a:lnSpc>
              <a:buClr>
                <a:srgbClr val="00B0F0"/>
              </a:buClr>
              <a:buFont typeface="Wingdings" panose="05000000000000000000" pitchFamily="2" charset="2"/>
              <a:buNone/>
            </a:pPr>
            <a:r>
              <a:rPr lang="en-US" altLang="zh-CN" sz="1400">
                <a:latin typeface="+mn-ea"/>
                <a:sym typeface="+mn-ea"/>
              </a:rPr>
              <a:t>[</a:t>
            </a:r>
            <a:r>
              <a:rPr lang="en-US" altLang="zh-CN" sz="1400" smtClean="0">
                <a:latin typeface="+mn-ea"/>
                <a:sym typeface="+mn-ea"/>
              </a:rPr>
              <a:t>5]</a:t>
            </a:r>
            <a:r>
              <a:rPr lang="zh-CN" altLang="en-US" sz="1400" smtClean="0">
                <a:latin typeface="+mn-ea"/>
                <a:sym typeface="+mn-ea"/>
              </a:rPr>
              <a:t>包</a:t>
            </a:r>
            <a:r>
              <a:rPr lang="en-US" altLang="zh-CN" sz="1400" smtClean="0">
                <a:latin typeface="+mn-ea"/>
                <a:sym typeface="+mn-ea"/>
              </a:rPr>
              <a:t>图（Packet </a:t>
            </a:r>
            <a:r>
              <a:rPr lang="en-US" altLang="zh-CN" sz="1400">
                <a:latin typeface="+mn-ea"/>
                <a:sym typeface="+mn-ea"/>
              </a:rPr>
              <a:t>Diagram）—UML图（三）.shan9liang.CSDN</a:t>
            </a:r>
          </a:p>
          <a:p>
            <a:pPr marL="0" indent="0" eaLnBrk="1" latinLnBrk="0" hangingPunct="1">
              <a:lnSpc>
                <a:spcPct val="150000"/>
              </a:lnSpc>
              <a:buClr>
                <a:srgbClr val="00B0F0"/>
              </a:buClr>
              <a:buFont typeface="Wingdings" panose="05000000000000000000" pitchFamily="2" charset="2"/>
              <a:buNone/>
            </a:pPr>
            <a:r>
              <a:rPr lang="en-US" altLang="zh-CN" sz="1400">
                <a:latin typeface="+mn-ea"/>
                <a:sym typeface="+mn-ea"/>
              </a:rPr>
              <a:t>https://blog.csdn.net/shan9liang/article/details/6712867.2018年12月9日20点17分</a:t>
            </a:r>
          </a:p>
          <a:p>
            <a:pPr marL="0" indent="0" eaLnBrk="1" latinLnBrk="0" hangingPunct="1">
              <a:lnSpc>
                <a:spcPct val="150000"/>
              </a:lnSpc>
              <a:buClr>
                <a:srgbClr val="00B0F0"/>
              </a:buClr>
              <a:buFont typeface="Wingdings" panose="05000000000000000000" pitchFamily="2" charset="2"/>
              <a:buNone/>
            </a:pPr>
            <a:endParaRPr sz="1400">
              <a:latin typeface="+mn-ea"/>
              <a:sym typeface="+mn-ea"/>
            </a:endParaRPr>
          </a:p>
          <a:p>
            <a:pPr marL="0" indent="0" eaLnBrk="1" latinLnBrk="0" hangingPunct="1">
              <a:lnSpc>
                <a:spcPct val="150000"/>
              </a:lnSpc>
              <a:buClr>
                <a:srgbClr val="00B0F0"/>
              </a:buClr>
              <a:buFont typeface="Wingdings" panose="05000000000000000000" pitchFamily="2" charset="2"/>
              <a:buNone/>
            </a:pPr>
            <a:endParaRPr lang="en-US" altLang="zh-CN" sz="1400">
              <a:latin typeface="+mn-ea"/>
            </a:endParaRPr>
          </a:p>
        </p:txBody>
      </p:sp>
    </p:spTree>
    <p:extLst>
      <p:ext uri="{BB962C8B-B14F-4D97-AF65-F5344CB8AC3E}">
        <p14:creationId xmlns:p14="http://schemas.microsoft.com/office/powerpoint/2010/main" val="25653571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fade">
                                      <p:cBhvr>
                                        <p:cTn id="32" dur="500"/>
                                        <p:tgtEl>
                                          <p:spTgt spid="1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Effect transition="in" filter="fade">
                                      <p:cBhvr>
                                        <p:cTn id="37" dur="500"/>
                                        <p:tgtEl>
                                          <p:spTgt spid="1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6" end="6"/>
                                            </p:txEl>
                                          </p:spTgt>
                                        </p:tgtEl>
                                        <p:attrNameLst>
                                          <p:attrName>style.visibility</p:attrName>
                                        </p:attrNameLst>
                                      </p:cBhvr>
                                      <p:to>
                                        <p:strVal val="visible"/>
                                      </p:to>
                                    </p:set>
                                    <p:animEffect transition="in" filter="fade">
                                      <p:cBhvr>
                                        <p:cTn id="42" dur="500"/>
                                        <p:tgtEl>
                                          <p:spTgt spid="1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7" end="7"/>
                                            </p:txEl>
                                          </p:spTgt>
                                        </p:tgtEl>
                                        <p:attrNameLst>
                                          <p:attrName>style.visibility</p:attrName>
                                        </p:attrNameLst>
                                      </p:cBhvr>
                                      <p:to>
                                        <p:strVal val="visible"/>
                                      </p:to>
                                    </p:set>
                                    <p:animEffect transition="in" filter="fade">
                                      <p:cBhvr>
                                        <p:cTn id="4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2" name="文本框 11"/>
          <p:cNvSpPr txBox="1"/>
          <p:nvPr/>
        </p:nvSpPr>
        <p:spPr>
          <a:xfrm>
            <a:off x="5638800" y="2024666"/>
            <a:ext cx="3505200" cy="1708160"/>
          </a:xfrm>
          <a:prstGeom prst="rect">
            <a:avLst/>
          </a:prstGeom>
          <a:noFill/>
        </p:spPr>
        <p:txBody>
          <a:bodyPr wrap="square" rtlCol="0">
            <a:spAutoFit/>
          </a:bodyPr>
          <a:lstStyle/>
          <a:p>
            <a:pPr eaLnBrk="1" latinLnBrk="0" hangingPunct="1">
              <a:lnSpc>
                <a:spcPct val="150000"/>
              </a:lnSpc>
            </a:pPr>
            <a:r>
              <a:rPr lang="en-US" altLang="zh-CN" sz="1400" smtClean="0"/>
              <a:t>         </a:t>
            </a:r>
            <a:r>
              <a:rPr lang="zh-CN" sz="1400" smtClean="0"/>
              <a:t>对象</a:t>
            </a:r>
            <a:r>
              <a:rPr lang="zh-CN" sz="1400"/>
              <a:t>是一个存在于时间和</a:t>
            </a:r>
            <a:r>
              <a:rPr lang="zh-CN" sz="1400" smtClean="0"/>
              <a:t>空间</a:t>
            </a:r>
            <a:endParaRPr lang="en-US" altLang="zh-CN" sz="1400" smtClean="0"/>
          </a:p>
          <a:p>
            <a:pPr eaLnBrk="1" latinLnBrk="0" hangingPunct="1">
              <a:lnSpc>
                <a:spcPct val="150000"/>
              </a:lnSpc>
            </a:pPr>
            <a:r>
              <a:rPr lang="zh-CN" sz="1400" smtClean="0"/>
              <a:t>中的</a:t>
            </a:r>
            <a:r>
              <a:rPr lang="zh-CN" sz="1400" b="1" smtClean="0"/>
              <a:t>具体</a:t>
            </a:r>
            <a:r>
              <a:rPr lang="zh-CN" sz="1400" b="1"/>
              <a:t>实体</a:t>
            </a:r>
            <a:r>
              <a:rPr lang="zh-CN" sz="1400" smtClean="0"/>
              <a:t>，</a:t>
            </a:r>
            <a:endParaRPr lang="en-US" altLang="zh-CN" sz="1400" smtClean="0"/>
          </a:p>
          <a:p>
            <a:pPr eaLnBrk="1" latinLnBrk="0" hangingPunct="1">
              <a:lnSpc>
                <a:spcPct val="150000"/>
              </a:lnSpc>
            </a:pPr>
            <a:r>
              <a:rPr lang="en-US" altLang="zh-CN" sz="1400"/>
              <a:t> </a:t>
            </a:r>
            <a:r>
              <a:rPr lang="en-US" altLang="zh-CN" sz="1400" smtClean="0"/>
              <a:t>         </a:t>
            </a:r>
            <a:r>
              <a:rPr lang="zh-CN" sz="1400" smtClean="0"/>
              <a:t>类</a:t>
            </a:r>
            <a:r>
              <a:rPr lang="zh-CN" sz="1400"/>
              <a:t>仅代表一个抽象</a:t>
            </a:r>
            <a:r>
              <a:rPr lang="zh-CN" sz="1400" smtClean="0"/>
              <a:t>，抽象</a:t>
            </a:r>
            <a:r>
              <a:rPr lang="zh-CN" sz="1400"/>
              <a:t>出</a:t>
            </a:r>
            <a:r>
              <a:rPr lang="zh-CN" sz="1400" smtClean="0"/>
              <a:t>对</a:t>
            </a:r>
            <a:endParaRPr lang="en-US" altLang="zh-CN" sz="1400" smtClean="0"/>
          </a:p>
          <a:p>
            <a:pPr eaLnBrk="1" latinLnBrk="0" hangingPunct="1">
              <a:lnSpc>
                <a:spcPct val="150000"/>
              </a:lnSpc>
            </a:pPr>
            <a:r>
              <a:rPr lang="zh-CN" sz="1400" smtClean="0"/>
              <a:t>象</a:t>
            </a:r>
            <a:r>
              <a:rPr lang="zh-CN" sz="1400"/>
              <a:t>的</a:t>
            </a:r>
            <a:r>
              <a:rPr lang="en-US" altLang="zh-CN" sz="1400"/>
              <a:t>“</a:t>
            </a:r>
            <a:r>
              <a:rPr lang="zh-CN" altLang="en-US" sz="1400"/>
              <a:t>本质</a:t>
            </a:r>
            <a:r>
              <a:rPr lang="en-US" altLang="zh-CN" sz="1400"/>
              <a:t>”</a:t>
            </a:r>
            <a:r>
              <a:rPr lang="zh-CN" altLang="en-US" sz="1400"/>
              <a:t>。</a:t>
            </a:r>
            <a:r>
              <a:rPr lang="en-US" altLang="zh-CN" sz="1400" smtClean="0"/>
              <a:t>[1]</a:t>
            </a:r>
            <a:endParaRPr lang="zh-CN" altLang="en-US" sz="1400"/>
          </a:p>
          <a:p>
            <a:pPr eaLnBrk="1" latinLnBrk="0" hangingPunct="1">
              <a:lnSpc>
                <a:spcPct val="150000"/>
              </a:lnSpc>
            </a:pPr>
            <a:endParaRPr lang="zh-CN" altLang="en-US" sz="1400"/>
          </a:p>
        </p:txBody>
      </p:sp>
      <p:pic>
        <p:nvPicPr>
          <p:cNvPr id="2" name="图片 1"/>
          <p:cNvPicPr>
            <a:picLocks noChangeAspect="1"/>
          </p:cNvPicPr>
          <p:nvPr/>
        </p:nvPicPr>
        <p:blipFill>
          <a:blip r:embed="rId3"/>
          <a:stretch>
            <a:fillRect/>
          </a:stretch>
        </p:blipFill>
        <p:spPr>
          <a:xfrm>
            <a:off x="914400" y="1581149"/>
            <a:ext cx="4248785" cy="2272030"/>
          </a:xfrm>
          <a:prstGeom prst="rect">
            <a:avLst/>
          </a:prstGeom>
        </p:spPr>
      </p:pic>
      <p:sp>
        <p:nvSpPr>
          <p:cNvPr id="8" name="Title 1"/>
          <p:cNvSpPr txBox="1">
            <a:spLocks/>
          </p:cNvSpPr>
          <p:nvPr/>
        </p:nvSpPr>
        <p:spPr bwMode="auto">
          <a:xfrm>
            <a:off x="-1066800" y="710883"/>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对象与类的比较</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685618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graphicFrame>
        <p:nvGraphicFramePr>
          <p:cNvPr id="2" name="表格 1"/>
          <p:cNvGraphicFramePr/>
          <p:nvPr/>
        </p:nvGraphicFramePr>
        <p:xfrm>
          <a:off x="1104265" y="1425575"/>
          <a:ext cx="7231380" cy="3215640"/>
        </p:xfrm>
        <a:graphic>
          <a:graphicData uri="http://schemas.openxmlformats.org/drawingml/2006/table">
            <a:tbl>
              <a:tblPr firstRow="1" bandRow="1">
                <a:tableStyleId>{5C22544A-7EE6-4342-B048-85BDC9FD1C3A}</a:tableStyleId>
              </a:tblPr>
              <a:tblGrid>
                <a:gridCol w="3620135">
                  <a:extLst>
                    <a:ext uri="{9D8B030D-6E8A-4147-A177-3AD203B41FA5}">
                      <a16:colId xmlns:a16="http://schemas.microsoft.com/office/drawing/2014/main" val="20000"/>
                    </a:ext>
                  </a:extLst>
                </a:gridCol>
                <a:gridCol w="3611245">
                  <a:extLst>
                    <a:ext uri="{9D8B030D-6E8A-4147-A177-3AD203B41FA5}">
                      <a16:colId xmlns:a16="http://schemas.microsoft.com/office/drawing/2014/main" val="20001"/>
                    </a:ext>
                  </a:extLst>
                </a:gridCol>
              </a:tblGrid>
              <a:tr h="381000">
                <a:tc>
                  <a:txBody>
                    <a:bodyPr/>
                    <a:lstStyle/>
                    <a:p>
                      <a:pPr>
                        <a:buNone/>
                      </a:pPr>
                      <a:r>
                        <a:rPr lang="zh-CN" altLang="en-US"/>
                        <a:t>类图</a:t>
                      </a:r>
                    </a:p>
                  </a:txBody>
                  <a:tcPr/>
                </a:tc>
                <a:tc>
                  <a:txBody>
                    <a:bodyPr/>
                    <a:lstStyle/>
                    <a:p>
                      <a:pPr>
                        <a:buNone/>
                      </a:pPr>
                      <a:r>
                        <a:rPr lang="zh-CN" altLang="en-US"/>
                        <a:t>对象图</a:t>
                      </a:r>
                    </a:p>
                  </a:txBody>
                  <a:tcPr/>
                </a:tc>
                <a:extLst>
                  <a:ext uri="{0D108BD9-81ED-4DB2-BD59-A6C34878D82A}">
                    <a16:rowId xmlns:a16="http://schemas.microsoft.com/office/drawing/2014/main" val="10000"/>
                  </a:ext>
                </a:extLst>
              </a:tr>
              <a:tr h="381000">
                <a:tc>
                  <a:txBody>
                    <a:bodyPr/>
                    <a:lstStyle/>
                    <a:p>
                      <a:pPr>
                        <a:buNone/>
                      </a:pPr>
                      <a:r>
                        <a:rPr lang="zh-CN" altLang="en-US" sz="1400"/>
                        <a:t>在类中包含三部分，分别是类名，类的属性和类的操作。</a:t>
                      </a:r>
                    </a:p>
                  </a:txBody>
                  <a:tcPr/>
                </a:tc>
                <a:tc>
                  <a:txBody>
                    <a:bodyPr/>
                    <a:lstStyle/>
                    <a:p>
                      <a:pPr>
                        <a:buNone/>
                      </a:pPr>
                      <a:r>
                        <a:rPr lang="zh-CN" altLang="en-US" sz="1400"/>
                        <a:t>对象包含两个部分：对象的名称和对象的属性</a:t>
                      </a:r>
                    </a:p>
                  </a:txBody>
                  <a:tcPr/>
                </a:tc>
                <a:extLst>
                  <a:ext uri="{0D108BD9-81ED-4DB2-BD59-A6C34878D82A}">
                    <a16:rowId xmlns:a16="http://schemas.microsoft.com/office/drawing/2014/main" val="10001"/>
                  </a:ext>
                </a:extLst>
              </a:tr>
              <a:tr h="381000">
                <a:tc>
                  <a:txBody>
                    <a:bodyPr/>
                    <a:lstStyle/>
                    <a:p>
                      <a:pPr>
                        <a:buNone/>
                      </a:pPr>
                      <a:r>
                        <a:rPr lang="zh-CN" altLang="en-US" sz="1400"/>
                        <a:t>类的名称栏只包含类名</a:t>
                      </a:r>
                    </a:p>
                  </a:txBody>
                  <a:tcPr/>
                </a:tc>
                <a:tc>
                  <a:txBody>
                    <a:bodyPr/>
                    <a:lstStyle/>
                    <a:p>
                      <a:pPr>
                        <a:buNone/>
                      </a:pPr>
                      <a:r>
                        <a:rPr lang="zh-CN" altLang="en-US" sz="1400"/>
                        <a:t>对象的名称栏包含</a:t>
                      </a:r>
                      <a:r>
                        <a:rPr lang="en-US" altLang="zh-CN" sz="1400"/>
                        <a:t>“</a:t>
                      </a:r>
                      <a:r>
                        <a:rPr lang="zh-CN" altLang="en-US" sz="1400"/>
                        <a:t>对象名：类名</a:t>
                      </a:r>
                      <a:r>
                        <a:rPr lang="en-US" altLang="zh-CN" sz="1400"/>
                        <a:t>”</a:t>
                      </a:r>
                    </a:p>
                  </a:txBody>
                  <a:tcPr/>
                </a:tc>
                <a:extLst>
                  <a:ext uri="{0D108BD9-81ED-4DB2-BD59-A6C34878D82A}">
                    <a16:rowId xmlns:a16="http://schemas.microsoft.com/office/drawing/2014/main" val="10002"/>
                  </a:ext>
                </a:extLst>
              </a:tr>
              <a:tr h="381000">
                <a:tc>
                  <a:txBody>
                    <a:bodyPr/>
                    <a:lstStyle/>
                    <a:p>
                      <a:pPr>
                        <a:buNone/>
                      </a:pPr>
                      <a:r>
                        <a:rPr lang="zh-CN" altLang="en-US" sz="1400"/>
                        <a:t>类的属性栏定义了所有属性的特征</a:t>
                      </a:r>
                    </a:p>
                  </a:txBody>
                  <a:tcPr/>
                </a:tc>
                <a:tc>
                  <a:txBody>
                    <a:bodyPr/>
                    <a:lstStyle/>
                    <a:p>
                      <a:pPr>
                        <a:buNone/>
                      </a:pPr>
                      <a:r>
                        <a:rPr lang="zh-CN" altLang="en-US" sz="1400"/>
                        <a:t>对象的属性栏定义了属性的当前值</a:t>
                      </a:r>
                    </a:p>
                  </a:txBody>
                  <a:tcPr/>
                </a:tc>
                <a:extLst>
                  <a:ext uri="{0D108BD9-81ED-4DB2-BD59-A6C34878D82A}">
                    <a16:rowId xmlns:a16="http://schemas.microsoft.com/office/drawing/2014/main" val="10003"/>
                  </a:ext>
                </a:extLst>
              </a:tr>
              <a:tr h="381000">
                <a:tc>
                  <a:txBody>
                    <a:bodyPr/>
                    <a:lstStyle/>
                    <a:p>
                      <a:pPr>
                        <a:buNone/>
                      </a:pPr>
                      <a:r>
                        <a:rPr lang="zh-CN" altLang="en-US" sz="1400"/>
                        <a:t>类中列出了操作</a:t>
                      </a:r>
                    </a:p>
                  </a:txBody>
                  <a:tcPr/>
                </a:tc>
                <a:tc>
                  <a:txBody>
                    <a:bodyPr/>
                    <a:lstStyle/>
                    <a:p>
                      <a:pPr>
                        <a:buNone/>
                      </a:pPr>
                      <a:r>
                        <a:rPr lang="zh-CN" altLang="en-US" sz="1400"/>
                        <a:t>对象图中不包含操作内容，因为对属于同一个类的对象，操作是相同的</a:t>
                      </a:r>
                    </a:p>
                  </a:txBody>
                  <a:tcPr/>
                </a:tc>
                <a:extLst>
                  <a:ext uri="{0D108BD9-81ED-4DB2-BD59-A6C34878D82A}">
                    <a16:rowId xmlns:a16="http://schemas.microsoft.com/office/drawing/2014/main" val="10004"/>
                  </a:ext>
                </a:extLst>
              </a:tr>
              <a:tr h="381000">
                <a:tc>
                  <a:txBody>
                    <a:bodyPr/>
                    <a:lstStyle/>
                    <a:p>
                      <a:pPr>
                        <a:buNone/>
                      </a:pPr>
                      <a:r>
                        <a:rPr lang="zh-CN" altLang="en-US" sz="1400"/>
                        <a:t>类中使用关联连接，关联使用名称，角色以及约束等特征定义</a:t>
                      </a:r>
                    </a:p>
                  </a:txBody>
                  <a:tcPr/>
                </a:tc>
                <a:tc>
                  <a:txBody>
                    <a:bodyPr/>
                    <a:lstStyle/>
                    <a:p>
                      <a:pPr>
                        <a:buNone/>
                      </a:pPr>
                      <a:r>
                        <a:rPr lang="zh-CN" altLang="en-US" sz="1400"/>
                        <a:t>对象使用链进行连接，链中包含名称，角色</a:t>
                      </a:r>
                    </a:p>
                  </a:txBody>
                  <a:tcPr/>
                </a:tc>
                <a:extLst>
                  <a:ext uri="{0D108BD9-81ED-4DB2-BD59-A6C34878D82A}">
                    <a16:rowId xmlns:a16="http://schemas.microsoft.com/office/drawing/2014/main" val="10005"/>
                  </a:ext>
                </a:extLst>
              </a:tr>
              <a:tr h="381000">
                <a:tc>
                  <a:txBody>
                    <a:bodyPr/>
                    <a:lstStyle/>
                    <a:p>
                      <a:pPr>
                        <a:buNone/>
                      </a:pPr>
                      <a:r>
                        <a:rPr lang="zh-CN" altLang="en-US" sz="1400"/>
                        <a:t>类代表的是对对象的分类所以必须说明可以参与关联的对象的数目</a:t>
                      </a:r>
                    </a:p>
                  </a:txBody>
                  <a:tcPr/>
                </a:tc>
                <a:tc>
                  <a:txBody>
                    <a:bodyPr/>
                    <a:lstStyle/>
                    <a:p>
                      <a:pPr>
                        <a:buNone/>
                      </a:pPr>
                      <a:r>
                        <a:rPr lang="zh-CN" altLang="en-US" sz="1400"/>
                        <a:t>对象代表的是单独的实体，所有的链都是一对一的，因此不涉及到多重性</a:t>
                      </a:r>
                      <a:r>
                        <a:rPr lang="en-US" altLang="zh-CN" sz="1400"/>
                        <a:t>[4]</a:t>
                      </a:r>
                    </a:p>
                  </a:txBody>
                  <a:tcPr/>
                </a:tc>
                <a:extLst>
                  <a:ext uri="{0D108BD9-81ED-4DB2-BD59-A6C34878D82A}">
                    <a16:rowId xmlns:a16="http://schemas.microsoft.com/office/drawing/2014/main" val="10006"/>
                  </a:ext>
                </a:extLst>
              </a:tr>
            </a:tbl>
          </a:graphicData>
        </a:graphic>
      </p:graphicFrame>
      <p:sp>
        <p:nvSpPr>
          <p:cNvPr id="7" name="Title 1"/>
          <p:cNvSpPr txBox="1">
            <a:spLocks/>
          </p:cNvSpPr>
          <p:nvPr/>
        </p:nvSpPr>
        <p:spPr bwMode="auto">
          <a:xfrm>
            <a:off x="-152400" y="637466"/>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对象图与</a:t>
            </a:r>
            <a:r>
              <a:rPr lang="zh-CN" altLang="en-US" sz="3600" b="1">
                <a:solidFill>
                  <a:srgbClr val="00B0F0"/>
                </a:solidFill>
                <a:latin typeface="Gulim" pitchFamily="34" charset="-127"/>
              </a:rPr>
              <a:t>类图的基本区别</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8589918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6" name="TextBox 15"/>
          <p:cNvSpPr txBox="1">
            <a:spLocks noChangeArrowheads="1"/>
          </p:cNvSpPr>
          <p:nvPr/>
        </p:nvSpPr>
        <p:spPr bwMode="auto">
          <a:xfrm>
            <a:off x="6172200" y="1639534"/>
            <a:ext cx="1729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a:solidFill>
                  <a:srgbClr val="00B0F0"/>
                </a:solidFill>
                <a:latin typeface="Gulim" pitchFamily="34" charset="-127"/>
              </a:rPr>
              <a:t>类图的关联</a:t>
            </a:r>
            <a:r>
              <a:rPr lang="zh-CN" altLang="en-US" sz="1600" smtClean="0">
                <a:solidFill>
                  <a:srgbClr val="00B0F0"/>
                </a:solidFill>
                <a:latin typeface="Gulim" pitchFamily="34" charset="-127"/>
              </a:rPr>
              <a:t>连接</a:t>
            </a:r>
            <a:endParaRPr lang="en-US" altLang="zh-CN" sz="1600">
              <a:solidFill>
                <a:srgbClr val="00B0F0"/>
              </a:solidFill>
              <a:latin typeface="Gulim" pitchFamily="34" charset="-127"/>
            </a:endParaRPr>
          </a:p>
        </p:txBody>
      </p:sp>
      <p:sp>
        <p:nvSpPr>
          <p:cNvPr id="2" name="TextBox 15"/>
          <p:cNvSpPr txBox="1">
            <a:spLocks noChangeArrowheads="1"/>
          </p:cNvSpPr>
          <p:nvPr/>
        </p:nvSpPr>
        <p:spPr bwMode="auto">
          <a:xfrm>
            <a:off x="6172200" y="2939349"/>
            <a:ext cx="23996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a:solidFill>
                  <a:srgbClr val="00B0F0"/>
                </a:solidFill>
                <a:latin typeface="Gulim" pitchFamily="34" charset="-127"/>
              </a:rPr>
              <a:t>对象图的链</a:t>
            </a:r>
            <a:r>
              <a:rPr lang="zh-CN" altLang="en-US" sz="1600" smtClean="0">
                <a:solidFill>
                  <a:srgbClr val="00B0F0"/>
                </a:solidFill>
                <a:latin typeface="Gulim" pitchFamily="34" charset="-127"/>
              </a:rPr>
              <a:t>连接</a:t>
            </a:r>
            <a:endParaRPr lang="en-US" altLang="zh-CN" sz="1600">
              <a:solidFill>
                <a:srgbClr val="00B0F0"/>
              </a:solidFill>
              <a:latin typeface="Gulim" pitchFamily="34" charset="-127"/>
            </a:endParaRPr>
          </a:p>
        </p:txBody>
      </p:sp>
      <p:sp>
        <p:nvSpPr>
          <p:cNvPr id="12" name="文本框 11"/>
          <p:cNvSpPr txBox="1"/>
          <p:nvPr/>
        </p:nvSpPr>
        <p:spPr>
          <a:xfrm>
            <a:off x="3134042" y="3896208"/>
            <a:ext cx="4237990" cy="737235"/>
          </a:xfrm>
          <a:prstGeom prst="rect">
            <a:avLst/>
          </a:prstGeom>
          <a:noFill/>
        </p:spPr>
        <p:txBody>
          <a:bodyPr wrap="square" rtlCol="0">
            <a:spAutoFit/>
          </a:bodyPr>
          <a:lstStyle/>
          <a:p>
            <a:pPr eaLnBrk="1" latinLnBrk="0" hangingPunct="1">
              <a:lnSpc>
                <a:spcPct val="150000"/>
              </a:lnSpc>
            </a:pPr>
            <a:r>
              <a:rPr lang="zh-CN" altLang="en-US" sz="1400" b="1"/>
              <a:t>类图</a:t>
            </a:r>
            <a:r>
              <a:rPr lang="zh-CN" altLang="en-US" sz="1400"/>
              <a:t>的连接说明了两个类之间的关系。</a:t>
            </a:r>
          </a:p>
          <a:p>
            <a:pPr eaLnBrk="1" latinLnBrk="0" hangingPunct="1">
              <a:lnSpc>
                <a:spcPct val="150000"/>
              </a:lnSpc>
            </a:pPr>
            <a:r>
              <a:rPr lang="zh-CN" altLang="en-US" sz="1400" b="1"/>
              <a:t>对象图</a:t>
            </a:r>
            <a:r>
              <a:rPr lang="zh-CN" altLang="en-US" sz="1400"/>
              <a:t>的连接是为了强调选课这一操作。</a:t>
            </a:r>
          </a:p>
        </p:txBody>
      </p:sp>
      <p:pic>
        <p:nvPicPr>
          <p:cNvPr id="9" name="图片 8" descr="R(QV6XM)3)BU`C8V0C`Q%}7"/>
          <p:cNvPicPr>
            <a:picLocks noChangeAspect="1"/>
          </p:cNvPicPr>
          <p:nvPr/>
        </p:nvPicPr>
        <p:blipFill>
          <a:blip r:embed="rId2"/>
          <a:stretch>
            <a:fillRect/>
          </a:stretch>
        </p:blipFill>
        <p:spPr>
          <a:xfrm>
            <a:off x="1025524" y="1158203"/>
            <a:ext cx="4605655" cy="1414780"/>
          </a:xfrm>
          <a:prstGeom prst="rect">
            <a:avLst/>
          </a:prstGeom>
        </p:spPr>
      </p:pic>
      <p:pic>
        <p:nvPicPr>
          <p:cNvPr id="10" name="图片 9" descr="J7`QV57CW}J7SZKVNDW`9[O"/>
          <p:cNvPicPr>
            <a:picLocks noChangeAspect="1"/>
          </p:cNvPicPr>
          <p:nvPr/>
        </p:nvPicPr>
        <p:blipFill>
          <a:blip r:embed="rId3"/>
          <a:srcRect l="5501" t="12816" r="3380" b="9823"/>
          <a:stretch>
            <a:fillRect/>
          </a:stretch>
        </p:blipFill>
        <p:spPr>
          <a:xfrm>
            <a:off x="914400" y="2568221"/>
            <a:ext cx="4827905" cy="1165225"/>
          </a:xfrm>
          <a:prstGeom prst="rect">
            <a:avLst/>
          </a:prstGeom>
        </p:spPr>
      </p:pic>
      <p:sp>
        <p:nvSpPr>
          <p:cNvPr id="11" name="Title 1"/>
          <p:cNvSpPr txBox="1">
            <a:spLocks/>
          </p:cNvSpPr>
          <p:nvPr/>
        </p:nvSpPr>
        <p:spPr bwMode="auto">
          <a:xfrm>
            <a:off x="-152400" y="637466"/>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对象图与</a:t>
            </a:r>
            <a:r>
              <a:rPr lang="zh-CN" altLang="en-US" sz="3600" b="1">
                <a:solidFill>
                  <a:srgbClr val="00B0F0"/>
                </a:solidFill>
                <a:latin typeface="Gulim" pitchFamily="34" charset="-127"/>
              </a:rPr>
              <a:t>类图的基本区别</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27473895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500"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500"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heel(1)">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12"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a:latin typeface="Gulim" pitchFamily="34" charset="-127"/>
            </a:endParaRPr>
          </a:p>
        </p:txBody>
      </p:sp>
      <p:sp>
        <p:nvSpPr>
          <p:cNvPr id="16" name="TextBox 15"/>
          <p:cNvSpPr txBox="1">
            <a:spLocks noChangeArrowheads="1"/>
          </p:cNvSpPr>
          <p:nvPr/>
        </p:nvSpPr>
        <p:spPr bwMode="auto">
          <a:xfrm>
            <a:off x="6172200" y="1525868"/>
            <a:ext cx="1729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a:solidFill>
                  <a:srgbClr val="00B0F0"/>
                </a:solidFill>
                <a:latin typeface="Gulim" pitchFamily="34" charset="-127"/>
              </a:rPr>
              <a:t>类</a:t>
            </a:r>
            <a:r>
              <a:rPr lang="zh-CN" altLang="en-US" sz="1600" smtClean="0">
                <a:solidFill>
                  <a:srgbClr val="00B0F0"/>
                </a:solidFill>
                <a:latin typeface="Gulim" pitchFamily="34" charset="-127"/>
              </a:rPr>
              <a:t>图有多重性</a:t>
            </a:r>
            <a:endParaRPr lang="en-US" altLang="zh-CN" sz="1600">
              <a:solidFill>
                <a:srgbClr val="00B0F0"/>
              </a:solidFill>
              <a:latin typeface="Gulim" pitchFamily="34" charset="-127"/>
            </a:endParaRPr>
          </a:p>
        </p:txBody>
      </p:sp>
      <p:sp>
        <p:nvSpPr>
          <p:cNvPr id="2" name="TextBox 15"/>
          <p:cNvSpPr txBox="1">
            <a:spLocks noChangeArrowheads="1"/>
          </p:cNvSpPr>
          <p:nvPr/>
        </p:nvSpPr>
        <p:spPr bwMode="auto">
          <a:xfrm>
            <a:off x="6172200" y="2347277"/>
            <a:ext cx="23996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a:solidFill>
                  <a:srgbClr val="00B0F0"/>
                </a:solidFill>
                <a:latin typeface="Gulim" pitchFamily="34" charset="-127"/>
              </a:rPr>
              <a:t>对象图无多重</a:t>
            </a:r>
            <a:r>
              <a:rPr lang="zh-CN" altLang="en-US" sz="1600" smtClean="0">
                <a:solidFill>
                  <a:srgbClr val="00B0F0"/>
                </a:solidFill>
                <a:latin typeface="Gulim" pitchFamily="34" charset="-127"/>
              </a:rPr>
              <a:t>性</a:t>
            </a:r>
            <a:endParaRPr lang="en-US" altLang="zh-CN" sz="1600">
              <a:solidFill>
                <a:srgbClr val="00B0F0"/>
              </a:solidFill>
              <a:latin typeface="Gulim" pitchFamily="34" charset="-127"/>
            </a:endParaRPr>
          </a:p>
        </p:txBody>
      </p:sp>
      <p:sp>
        <p:nvSpPr>
          <p:cNvPr id="12" name="文本框 11"/>
          <p:cNvSpPr txBox="1"/>
          <p:nvPr/>
        </p:nvSpPr>
        <p:spPr>
          <a:xfrm>
            <a:off x="2109787" y="3409950"/>
            <a:ext cx="5457825" cy="1060450"/>
          </a:xfrm>
          <a:prstGeom prst="rect">
            <a:avLst/>
          </a:prstGeom>
          <a:noFill/>
        </p:spPr>
        <p:txBody>
          <a:bodyPr wrap="square" rtlCol="0">
            <a:spAutoFit/>
          </a:bodyPr>
          <a:lstStyle/>
          <a:p>
            <a:pPr eaLnBrk="1" latinLnBrk="0" hangingPunct="1">
              <a:lnSpc>
                <a:spcPct val="150000"/>
              </a:lnSpc>
            </a:pPr>
            <a:r>
              <a:rPr lang="zh-CN" altLang="en-US" sz="1400" smtClean="0"/>
              <a:t>一</a:t>
            </a:r>
            <a:r>
              <a:rPr lang="zh-CN" altLang="en-US" sz="1400"/>
              <a:t>位学生可以选多门课程，一门课程也可以被多个学生选择</a:t>
            </a:r>
            <a:r>
              <a:rPr lang="zh-CN" altLang="en-US" sz="1400" smtClean="0"/>
              <a:t>。  </a:t>
            </a:r>
            <a:endParaRPr lang="en-US" altLang="zh-CN" sz="1400" smtClean="0"/>
          </a:p>
          <a:p>
            <a:pPr eaLnBrk="1" latinLnBrk="0" hangingPunct="1">
              <a:lnSpc>
                <a:spcPct val="150000"/>
              </a:lnSpc>
            </a:pPr>
            <a:r>
              <a:rPr lang="zh-CN" altLang="en-US" sz="1400" b="1" smtClean="0">
                <a:sym typeface="+mn-ea"/>
              </a:rPr>
              <a:t>类</a:t>
            </a:r>
            <a:r>
              <a:rPr lang="zh-CN" altLang="en-US" sz="1400" b="1">
                <a:sym typeface="+mn-ea"/>
              </a:rPr>
              <a:t>图</a:t>
            </a:r>
            <a:r>
              <a:rPr lang="zh-CN" altLang="en-US" sz="1400">
                <a:sym typeface="+mn-ea"/>
              </a:rPr>
              <a:t>为了说明</a:t>
            </a:r>
            <a:r>
              <a:rPr lang="zh-CN" altLang="en-US" sz="1400"/>
              <a:t>这种状况，需要依靠</a:t>
            </a:r>
            <a:r>
              <a:rPr lang="en-US" altLang="zh-CN" sz="1400"/>
              <a:t>“</a:t>
            </a:r>
            <a:r>
              <a:rPr lang="zh-CN" altLang="en-US" sz="1400">
                <a:sym typeface="+mn-ea"/>
              </a:rPr>
              <a:t>多重性</a:t>
            </a:r>
            <a:r>
              <a:rPr lang="en-US" altLang="zh-CN" sz="1400"/>
              <a:t>”</a:t>
            </a:r>
            <a:r>
              <a:rPr lang="zh-CN" altLang="en-US" sz="1400"/>
              <a:t>这一特征。</a:t>
            </a:r>
          </a:p>
          <a:p>
            <a:pPr eaLnBrk="1" latinLnBrk="0" hangingPunct="1">
              <a:lnSpc>
                <a:spcPct val="150000"/>
              </a:lnSpc>
            </a:pPr>
            <a:r>
              <a:rPr lang="zh-CN" altLang="en-US" sz="1400" b="1"/>
              <a:t>对象图</a:t>
            </a:r>
            <a:r>
              <a:rPr lang="zh-CN" altLang="en-US" sz="1400"/>
              <a:t>作为具体实例，肯定是一对一，因此无多重性。</a:t>
            </a:r>
          </a:p>
        </p:txBody>
      </p:sp>
      <p:pic>
        <p:nvPicPr>
          <p:cNvPr id="9" name="图片 8" descr="R(QV6XM)3)BU`C8V0C`Q%}7"/>
          <p:cNvPicPr>
            <a:picLocks noChangeAspect="1"/>
          </p:cNvPicPr>
          <p:nvPr/>
        </p:nvPicPr>
        <p:blipFill>
          <a:blip r:embed="rId2"/>
          <a:stretch>
            <a:fillRect/>
          </a:stretch>
        </p:blipFill>
        <p:spPr>
          <a:xfrm>
            <a:off x="1066800" y="1613712"/>
            <a:ext cx="4223385" cy="1297305"/>
          </a:xfrm>
          <a:prstGeom prst="rect">
            <a:avLst/>
          </a:prstGeom>
        </p:spPr>
      </p:pic>
      <p:sp>
        <p:nvSpPr>
          <p:cNvPr id="10" name="Title 1"/>
          <p:cNvSpPr txBox="1">
            <a:spLocks/>
          </p:cNvSpPr>
          <p:nvPr/>
        </p:nvSpPr>
        <p:spPr bwMode="auto">
          <a:xfrm>
            <a:off x="-152400" y="637466"/>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zh-CN" altLang="en-US" sz="3600" b="1" smtClean="0">
                <a:solidFill>
                  <a:srgbClr val="00B0F0"/>
                </a:solidFill>
                <a:latin typeface="Gulim" pitchFamily="34" charset="-127"/>
              </a:rPr>
              <a:t>对象图与</a:t>
            </a:r>
            <a:r>
              <a:rPr lang="zh-CN" altLang="en-US" sz="3600" b="1">
                <a:solidFill>
                  <a:srgbClr val="00B0F0"/>
                </a:solidFill>
                <a:latin typeface="Gulim" pitchFamily="34" charset="-127"/>
              </a:rPr>
              <a:t>类图的基本区别</a:t>
            </a:r>
            <a:endParaRPr lang="zh-CN" altLang="en-US" sz="3600" b="1" smtClean="0">
              <a:solidFill>
                <a:srgbClr val="00B0F0"/>
              </a:solidFill>
              <a:latin typeface="Gulim" pitchFamily="34" charset="-127"/>
            </a:endParaRPr>
          </a:p>
        </p:txBody>
      </p:sp>
    </p:spTree>
    <p:extLst>
      <p:ext uri="{BB962C8B-B14F-4D97-AF65-F5344CB8AC3E}">
        <p14:creationId xmlns:p14="http://schemas.microsoft.com/office/powerpoint/2010/main" val="10710031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500"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500"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12"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2866</Words>
  <Application>Microsoft Office PowerPoint</Application>
  <PresentationFormat>全屏显示(16:9)</PresentationFormat>
  <Paragraphs>331</Paragraphs>
  <Slides>59</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59</vt:i4>
      </vt:variant>
    </vt:vector>
  </HeadingPairs>
  <TitlesOfParts>
    <vt:vector size="72" baseType="lpstr">
      <vt:lpstr>-apple-system</vt:lpstr>
      <vt:lpstr>Gulim</vt:lpstr>
      <vt:lpstr>楷体_GB2312</vt:lpstr>
      <vt:lpstr>宋体</vt:lpstr>
      <vt:lpstr>微软雅黑</vt:lpstr>
      <vt:lpstr>微软雅黑</vt:lpstr>
      <vt:lpstr>造字工房悦黑体验版纤细体</vt:lpstr>
      <vt:lpstr>Arial</vt:lpstr>
      <vt:lpstr>Calibri</vt:lpstr>
      <vt:lpstr>Georgia</vt:lpstr>
      <vt:lpstr>Times New Roman</vt:lpstr>
      <vt:lpstr>Wingdings</vt:lpstr>
      <vt:lpstr>Office Theme</vt:lpstr>
      <vt:lpstr>     UML基础III： 包图、对象图、构件图</vt:lpstr>
      <vt:lpstr>目录</vt:lpstr>
      <vt:lpstr>PowerPoint 演示文稿</vt:lpstr>
      <vt:lpstr>什么是对象图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249326630@qq.com</cp:lastModifiedBy>
  <cp:revision>707</cp:revision>
  <dcterms:created xsi:type="dcterms:W3CDTF">2013-10-27T01:17:00Z</dcterms:created>
  <dcterms:modified xsi:type="dcterms:W3CDTF">2018-12-21T08:29:52Z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