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33"/>
  </p:handoutMasterIdLst>
  <p:sldIdLst>
    <p:sldId id="256" r:id="rId3"/>
    <p:sldId id="259" r:id="rId4"/>
    <p:sldId id="277" r:id="rId5"/>
    <p:sldId id="276" r:id="rId6"/>
    <p:sldId id="339" r:id="rId8"/>
    <p:sldId id="341" r:id="rId9"/>
    <p:sldId id="265" r:id="rId10"/>
    <p:sldId id="279" r:id="rId11"/>
    <p:sldId id="278" r:id="rId12"/>
    <p:sldId id="342" r:id="rId13"/>
    <p:sldId id="281" r:id="rId14"/>
    <p:sldId id="270" r:id="rId15"/>
    <p:sldId id="272" r:id="rId16"/>
    <p:sldId id="300" r:id="rId17"/>
    <p:sldId id="287" r:id="rId18"/>
    <p:sldId id="356" r:id="rId19"/>
    <p:sldId id="357" r:id="rId20"/>
    <p:sldId id="358" r:id="rId21"/>
    <p:sldId id="359" r:id="rId22"/>
    <p:sldId id="361" r:id="rId23"/>
    <p:sldId id="360" r:id="rId24"/>
    <p:sldId id="362" r:id="rId25"/>
    <p:sldId id="363" r:id="rId26"/>
    <p:sldId id="364" r:id="rId27"/>
    <p:sldId id="365" r:id="rId28"/>
    <p:sldId id="285" r:id="rId29"/>
    <p:sldId id="294" r:id="rId30"/>
    <p:sldId id="355" r:id="rId31"/>
    <p:sldId id="304" r:id="rId32"/>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78" autoAdjust="0"/>
    <p:restoredTop sz="94660"/>
  </p:normalViewPr>
  <p:slideViewPr>
    <p:cSldViewPr>
      <p:cViewPr varScale="1">
        <p:scale>
          <a:sx n="112" d="100"/>
          <a:sy n="112" d="100"/>
        </p:scale>
        <p:origin x="-870" y="-84"/>
      </p:cViewPr>
      <p:guideLst>
        <p:guide orient="horz" pos="1611"/>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65"/>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dirty="0"/>
            </a:lvl1pPr>
          </a:lstStyle>
          <a:p>
            <a:pPr>
              <a:defRPr/>
            </a:pPr>
            <a:endParaRPr lang="zh-CN" alt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a:defRPr sz="1200"/>
            </a:lvl1pPr>
          </a:lstStyle>
          <a:p>
            <a:pPr>
              <a:defRPr/>
            </a:pPr>
            <a:fld id="{5C2E42FF-4567-4F03-A4DF-7A37F8B43275}" type="datetimeFigureOut">
              <a:rPr lang="en-US" altLang="zh-CN"/>
            </a:fld>
            <a:endParaRPr lang="en-US" altLang="zh-CN"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lstStyle>
            <a:lvl1pPr>
              <a:defRPr sz="1200" dirty="0"/>
            </a:lvl1pPr>
          </a:lstStyle>
          <a:p>
            <a:pPr>
              <a:defRPr/>
            </a:pPr>
            <a:endParaRPr lang="zh-CN" alt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a:defRPr/>
            </a:pPr>
            <a:fld id="{DE6850D2-1C90-48AC-ACD6-B2B5E2F00B5D}" type="slidenum">
              <a:rPr lang="en-US" altLang="zh-CN"/>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dirty="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smtClean="0"/>
            </a:lvl1pPr>
          </a:lstStyle>
          <a:p>
            <a:pPr>
              <a:defRPr/>
            </a:pPr>
            <a:fld id="{D893E28C-F143-4095-AA77-9332045DDFB6}" type="datetimeFigureOut">
              <a:rPr lang="en-US" altLang="zh-CN"/>
            </a:fld>
            <a:endParaRPr lang="en-US" altLang="zh-C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dirty="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smtClean="0"/>
            </a:lvl1pPr>
          </a:lstStyle>
          <a:p>
            <a:pPr>
              <a:defRPr/>
            </a:pPr>
            <a:fld id="{EEF62CF9-9EFB-458A-93D6-BCC439B98A81}" type="slidenum">
              <a:rPr lang="en-US" altLang="zh-CN"/>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然后回到“组件”栏目，为首页插入图片和文字。图片调节在右边的设置栏，这里推荐大家直接拖入图片，然后用鼠标调节大小这样会比较方便。文字的调节在左边的主题栏目，可调节文字的大小和样式，然后用鼠标摆至合适的位置。</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软件右上角点击“+新页面”即可生成新的页面，每一个页面有复制、删除、添加子页面的功能。在新的页面中添加标题栏，复制首页的底部导航，粘贴至新的页面，注意粘贴时用于粘贴至“原位置”。按如此方式制作“发现”页面和“我的”页面。</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介绍一个墨刀非常有特点的功能，就是通过连线的方式进行页面之间的跳转，在应用中选择任何一个控件，图片或者文字都可以通过添加手势和页面切换方式实现页面跳转。优点在于操作方便，且比较直观。缺点是如果页面复杂，跳转比较多，会有非常多交叉在一起的线，容易连接出错。</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利用连线的方式即可快速的实现底部导航的切换，设置完成后选择右上角运行按钮，即可查看实际效果，效果如下：</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最后说一个在移动端比较重要的功能，应用全局手势的添加，在左侧“组件”栏目找到全局手势组件，拖入至应用的任意位置，然后选择你要发动手势后跳转的页面，选择手势方式和动画效果即可。</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利用全局手势组件，在应用添加滑动的页面切换效果。运行测试，效果如下</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手机预览功能，可以直接将原型导到手机上查看。只需要在运行界面，点击分享，用手机浏览器（墨刀app可以）扫描二维码即可直接在手机上查看原型，更加方便的你为团队演示和讲解自己的原型。</a:t>
            </a:r>
            <a:endParaRPr lang="zh-CN" altLang="en-US"/>
          </a:p>
          <a:p>
            <a:r>
              <a:rPr lang="zh-CN" altLang="en-US"/>
              <a:t>总结发言</a:t>
            </a:r>
            <a:endParaRPr lang="zh-CN" altLang="en-US"/>
          </a:p>
          <a:p>
            <a:r>
              <a:rPr lang="zh-CN" altLang="en-US"/>
              <a:t>“墨刀”总的来说操作是非常方便的，如果有其他的原型工具基础，用起来可能更好上手。本身支持手机预览功能，更加方便于移动产品的创建和展示。本人也推荐app的产品或设计师使用墨刀来快速创建原型，可以加快自己的制作和展现的时间。</a:t>
            </a:r>
            <a:endParaRPr lang="zh-CN" altLang="en-US"/>
          </a:p>
          <a:p>
            <a:endParaRPr lang="zh-CN" altLang="en-US"/>
          </a:p>
          <a:p>
            <a:r>
              <a:rPr lang="zh-CN" altLang="en-US"/>
              <a:t>作者：JiLegw，产品新人，交互设计师，刚开始写东西，欢迎各位大神提供宝贵建议。</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功能描述：</a:t>
            </a:r>
            <a:endParaRPr lang="zh-CN" altLang="en-US"/>
          </a:p>
          <a:p>
            <a:r>
              <a:rPr lang="zh-CN" altLang="en-US"/>
              <a:t>1.快速简单的创建用户界面原型（无论你是想要在你的界面上显示应用窗口，WEB页面，子面板抑或是自定义控件，该功能全面的界面设计器均能帮助你快速且轻松的完成创建。）</a:t>
            </a:r>
            <a:endParaRPr lang="zh-CN" altLang="en-US"/>
          </a:p>
          <a:p>
            <a:r>
              <a:rPr lang="zh-CN" altLang="en-US"/>
              <a:t>2.多达120余种可用的内置设计元素（使用标准的WINDOWS控件，WEB元素以及其他的泛型元素创建窗体。此外，还提供很多不同情况下的变型以加快构建速度。还能组合不同设计元素以创建自定义控件以及变型。）</a:t>
            </a:r>
            <a:endParaRPr lang="zh-CN" altLang="en-US"/>
          </a:p>
          <a:p>
            <a:r>
              <a:rPr lang="zh-CN" altLang="en-US"/>
              <a:t>5.包含各种格式的图标以及图像（可以向您的设计原型中加入前景以及背景图片，并可如同调整其他控件一般简便的调整其布局。）</a:t>
            </a:r>
            <a:endParaRPr lang="zh-CN" altLang="en-US"/>
          </a:p>
          <a:p>
            <a:r>
              <a:rPr lang="zh-CN" altLang="en-US"/>
              <a:t>6.用覆盖说明或者边注释为设计原型进行注释（当您需要为您的设计添加更多的注释时，你可以选择直接在当前界面添加注释或者将注释放入页面的边框里。）</a:t>
            </a:r>
            <a:endParaRPr lang="zh-CN" altLang="en-US"/>
          </a:p>
          <a:p>
            <a:r>
              <a:rPr lang="zh-CN" altLang="en-US"/>
              <a:t>7.创建可复用的标准化设计组件以及材料（将您的工程设计分解为能复用于任意数量的其他设计的小组件。）</a:t>
            </a:r>
            <a:endParaRPr lang="zh-CN" altLang="en-US"/>
          </a:p>
          <a:p>
            <a:r>
              <a:rPr lang="zh-CN" altLang="en-US"/>
              <a:t>8.串联您的设计以创建一个动态原型（创建单一的界面设计往往是有用的，但是GUI DESIGN STUDIO也允许用户将之通过不同的方式联接，使之呈现为一个生动的交互式原型。）</a:t>
            </a:r>
            <a:endParaRPr lang="zh-CN" altLang="en-US"/>
          </a:p>
          <a:p>
            <a:r>
              <a:rPr lang="zh-CN" altLang="en-US"/>
              <a:t>9.生成规格说明文档（演示运行可浏览的设计原型是获取对应用程序的体验以及反馈的最佳途径，但是，有时我们也需要生成相对更传统一点的静态说明文档，以与同事或用户分享。）</a:t>
            </a:r>
            <a:endParaRPr lang="zh-CN" altLang="en-US"/>
          </a:p>
          <a:p>
            <a:r>
              <a:rPr lang="zh-CN" altLang="en-US"/>
              <a:t>10.导出设计以用于外部审查（除了创建规格说明文档，设计也可被导出为数种不同的形式，以进行审查检阅。）</a:t>
            </a:r>
            <a:endParaRPr lang="zh-CN" altLang="en-US"/>
          </a:p>
          <a:p>
            <a:r>
              <a:rPr lang="zh-CN" altLang="en-US"/>
              <a:t>11.以不同的视图风格查看您的设计（以最合适的视图风格将之呈现给您的观众。有时，你可能需要高保真度以及认同，而有时，你可能需要相对低保真以获得反馈。GUI DESIGN STUDIO允许您无需修改自己的设计即可改变您的演示效果。）</a:t>
            </a:r>
            <a:endParaRPr lang="zh-CN" altLang="en-US"/>
          </a:p>
          <a:p>
            <a:r>
              <a:rPr lang="zh-CN" altLang="en-US"/>
              <a:t>设计工程中进行团队协作（GUI DESIGN STUDIO允许设计组成员共享设计文件，并同时在同一工程项目上进行工作。</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在一个低成本、无风险的环境中快速地提出想法并进行测试，并通过首先获得正确的设计来避免昂贵的实现返工。验证设计和要求</a:t>
            </a:r>
            <a:endParaRPr lang="zh-CN" altLang="en-US"/>
          </a:p>
          <a:p>
            <a:r>
              <a:rPr lang="zh-CN" altLang="en-US"/>
              <a:t>探索替代方案</a:t>
            </a:r>
            <a:endParaRPr lang="zh-CN" altLang="en-US"/>
          </a:p>
          <a:p>
            <a:r>
              <a:rPr lang="zh-CN" altLang="en-US"/>
              <a:t>评估不同的使用场景</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3.优点：</a:t>
            </a:r>
            <a:endParaRPr lang="zh-CN" altLang="en-US"/>
          </a:p>
          <a:p>
            <a:r>
              <a:rPr lang="zh-CN" altLang="en-US"/>
              <a:t>云端操作，（与Axure相比）避免本地维护一堆rp文档的问题</a:t>
            </a:r>
            <a:endParaRPr lang="zh-CN" altLang="en-US"/>
          </a:p>
          <a:p>
            <a:r>
              <a:rPr lang="zh-CN" altLang="en-US"/>
              <a:t>网页分享，（与Axure相比）避免本地维护一堆html，还需要自己建立web server才能共享的问题</a:t>
            </a:r>
            <a:endParaRPr lang="zh-CN" altLang="en-US"/>
          </a:p>
          <a:p>
            <a:r>
              <a:rPr lang="zh-CN" altLang="en-US"/>
              <a:t>价格相对比较低</a:t>
            </a:r>
            <a:endParaRPr lang="zh-CN" altLang="en-US"/>
          </a:p>
          <a:p>
            <a:endParaRPr lang="zh-CN" altLang="en-US"/>
          </a:p>
          <a:p>
            <a:r>
              <a:rPr lang="zh-CN" altLang="en-US"/>
              <a:t>4.缺点：</a:t>
            </a:r>
            <a:endParaRPr lang="zh-CN" altLang="en-US"/>
          </a:p>
          <a:p>
            <a:r>
              <a:rPr lang="zh-CN" altLang="en-US"/>
              <a:t>没有版本管理（类似文件夹） ，我们只能把每个版本的需求都合并到一个“项目”中，但这样项目本身就显得很乱。建议的层次结构是： 文件夹（可以用来作为版本管理）</a:t>
            </a:r>
            <a:endParaRPr lang="zh-CN" altLang="en-US"/>
          </a:p>
          <a:p>
            <a:r>
              <a:rPr lang="zh-CN" altLang="en-US"/>
              <a:t>需求不能画流程图：虽然有工作流编辑（好奇怪的名字）的功能，但这个是页面交互逻辑，主要给前端看的；缺少一个整体的流程图，给后端看</a:t>
            </a:r>
            <a:endParaRPr lang="zh-CN" altLang="en-US"/>
          </a:p>
          <a:p>
            <a:r>
              <a:rPr lang="zh-CN" altLang="en-US"/>
              <a:t>分享页面出去的时候有3个问题：</a:t>
            </a:r>
            <a:endParaRPr lang="zh-CN" altLang="en-US"/>
          </a:p>
          <a:p>
            <a:r>
              <a:rPr lang="zh-CN" altLang="en-US"/>
              <a:t>1对mac不友好：一个是没办法在mac版桌面客户端上分享每一个页面的地址，需要分享后，自己现在浏览器打开后，自己拼出包含screen id的url</a:t>
            </a:r>
            <a:endParaRPr lang="zh-CN" altLang="en-US"/>
          </a:p>
          <a:p>
            <a:r>
              <a:rPr lang="zh-CN" altLang="en-US"/>
              <a:t>2目录混乱：分享出去的页面默认在“项目” 的首页，且右侧的页面结构，层次全部都是铺开的，让人不好找目标需求页面，建议先折叠</a:t>
            </a:r>
            <a:endParaRPr lang="zh-CN" altLang="en-US"/>
          </a:p>
          <a:p>
            <a:r>
              <a:rPr lang="zh-CN" altLang="en-US"/>
              <a:t>3安全性：分享出去的页面，如果知道网址的话是可以所有人都看到的。建议增加一个密码查看功能。这样在说服公司采购的时候会更容易一些</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首先打开墨刀软件，新建一个应用，选择应用类型（这里我选择了iPhone设备），输入应用名称，设备类型和应用尺寸，点击创建按钮，完成应用创建。</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新建应用的标题栏会自动显示应用的名称（人人都是产品经理），标题栏文字可以自行修改。</a:t>
            </a:r>
            <a:endParaRPr lang="zh-CN" altLang="en-US"/>
          </a:p>
          <a:p>
            <a:endParaRPr lang="zh-CN" altLang="en-US"/>
          </a:p>
          <a:p>
            <a:r>
              <a:rPr lang="zh-CN" altLang="en-US"/>
              <a:t>制作里布导航栏，从左侧“组件”栏目中找到底部组件，拖入应用之中，大小和样式可以自行修改。然后拖入三个导航标签，修改标签的位置和名称。至此完成底部导航栏的制作。</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然后我们开始简单的制作下“产品经理”的首页原型，在左侧的“组件”栏目中找到搜索组件，拖入App首页中，在“母版”栏目中找到轮播图模版，拖入应用之中。墨刀中有一些已经做好的组件或母版，可直接拖入使用，加快创建原型的时间。</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CD6F4A6-C2F1-4780-8AB3-B40E9B65C401}" type="datetimeFigureOut">
              <a:rPr lang="en-US" altLang="zh-CN"/>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72E5DFFD-D837-4D59-9939-B0183814E733}" type="slidenum">
              <a:rPr lang="en-US" altLang="zh-CN"/>
            </a:fld>
            <a:endParaRPr lang="en-US" altLang="zh-CN" dirty="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BC94B6C-AECF-4BAA-85A2-491A2FA71A43}" type="datetimeFigureOut">
              <a:rPr lang="en-US" altLang="zh-CN"/>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DA8A805E-8529-4BB2-835F-078A541BA241}" type="slidenum">
              <a:rPr lang="en-US" altLang="zh-CN"/>
            </a:fld>
            <a:endParaRPr lang="en-US" altLang="zh-CN" dirty="0"/>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AA8A4F8-0D05-4368-B096-0AF27C542408}" type="datetimeFigureOut">
              <a:rPr lang="en-US" altLang="zh-CN"/>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0FF22B27-C2FD-4437-8A7D-4C7126B81B8C}" type="slidenum">
              <a:rPr lang="en-US" altLang="zh-CN"/>
            </a:fld>
            <a:endParaRPr lang="en-US" altLang="zh-CN"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931A301-0DB9-4A76-B11A-E2E291EE6B00}" type="datetimeFigureOut">
              <a:rPr lang="en-US" altLang="zh-CN"/>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2F699345-766E-4B33-86A2-F81027DE01CE}" type="slidenum">
              <a:rPr lang="en-US" altLang="zh-CN"/>
            </a:fld>
            <a:endParaRPr lang="en-US" altLang="zh-CN"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pPr>
              <a:defRPr/>
            </a:pPr>
            <a:fld id="{59F9FCC8-513C-4C50-BB74-A6D853C454B5}" type="datetimeFigureOut">
              <a:rPr lang="en-US" altLang="zh-CN"/>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45380EB9-5FC9-44BC-BD68-5FCB5FA186E2}" type="slidenum">
              <a:rPr lang="en-US" altLang="zh-CN"/>
            </a:fld>
            <a:endParaRPr lang="en-US" altLang="zh-CN" dirty="0"/>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E78CAA9-3E2F-422B-9AD8-91F5D9FCC684}" type="datetimeFigureOut">
              <a:rPr lang="en-US" altLang="zh-CN"/>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8B9617E7-ED77-40B1-AD91-141D6D05E909}" type="slidenum">
              <a:rPr lang="en-US" altLang="zh-CN"/>
            </a:fld>
            <a:endParaRPr lang="en-US" altLang="zh-CN" dirty="0"/>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C69894F-E499-40A8-84A4-3BAA7F5D2306}" type="datetimeFigureOut">
              <a:rPr lang="en-US" altLang="zh-CN"/>
            </a:fld>
            <a:endParaRPr lang="en-US" altLang="zh-CN" dirty="0"/>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3EF4AB90-AEBD-4167-894D-DA6367EA9521}" type="slidenum">
              <a:rPr lang="en-US" altLang="zh-CN"/>
            </a:fld>
            <a:endParaRPr lang="en-US" altLang="zh-CN" dirty="0"/>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CCFE209-91E4-439A-A8AD-1CE409F27EB5}" type="datetimeFigureOut">
              <a:rPr lang="en-US" altLang="zh-CN"/>
            </a:fld>
            <a:endParaRPr lang="en-US" altLang="zh-CN" dirty="0"/>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B14C3639-77BA-42B4-934D-FF45CC18ECDC}" type="slidenum">
              <a:rPr lang="en-US" altLang="zh-CN"/>
            </a:fld>
            <a:endParaRPr lang="en-US" altLang="zh-CN"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F274B92-4786-46CC-8300-E6CBCCEA9811}" type="datetimeFigureOut">
              <a:rPr lang="en-US" altLang="zh-CN"/>
            </a:fld>
            <a:endParaRPr lang="en-US" altLang="zh-CN" dirty="0"/>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BBB3DCF2-F79E-4E8C-A689-A7C41456115C}" type="slidenum">
              <a:rPr lang="en-US" altLang="zh-CN"/>
            </a:fld>
            <a:endParaRPr lang="en-US" altLang="zh-CN"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vl1pPr>
          </a:lstStyle>
          <a:p>
            <a:pPr>
              <a:defRPr/>
            </a:pPr>
            <a:fld id="{7CC73F6E-22A8-46BD-8CD8-95CA1D24A2E3}" type="datetimeFigureOut">
              <a:rPr lang="en-US" altLang="zh-CN"/>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A9FAD5A2-59FE-4404-95D0-A267898A4D97}" type="slidenum">
              <a:rPr lang="en-US" altLang="zh-CN"/>
            </a:fld>
            <a:endParaRPr lang="en-US" altLang="zh-CN" dirty="0"/>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vl1pPr>
          </a:lstStyle>
          <a:p>
            <a:pPr>
              <a:defRPr/>
            </a:pPr>
            <a:fld id="{1B8920AE-AAE3-410A-91EB-83385A204176}" type="datetimeFigureOut">
              <a:rPr lang="en-US" altLang="zh-CN"/>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71B52357-4CF5-4FF4-B86E-AB1281C36707}" type="slidenum">
              <a:rPr lang="en-US" altLang="zh-CN"/>
            </a:fld>
            <a:endParaRPr lang="en-US" altLang="zh-CN"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smtClean="0"/>
              <a:t>Click to edit Master title style</a:t>
            </a:r>
            <a:endParaRPr lang="en-US" altLang="zh-CN" smtClean="0"/>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lstStyle>
            <a:lvl1pPr>
              <a:defRPr sz="1200" smtClean="0">
                <a:solidFill>
                  <a:srgbClr val="898989"/>
                </a:solidFill>
              </a:defRPr>
            </a:lvl1pPr>
          </a:lstStyle>
          <a:p>
            <a:pPr>
              <a:defRPr/>
            </a:pPr>
            <a:fld id="{B736E7CB-87E6-4E2C-AC69-D57BFB5E382C}" type="datetimeFigureOut">
              <a:rPr lang="en-US" altLang="zh-CN"/>
            </a:fld>
            <a:endParaRPr lang="en-US" altLang="zh-CN"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wrap="square" lIns="91440" tIns="45720" rIns="91440" bIns="45720" numCol="1" anchor="ctr" anchorCtr="0" compatLnSpc="1"/>
          <a:lstStyle>
            <a:lvl1pPr algn="ctr">
              <a:defRPr sz="1200" dirty="0">
                <a:solidFill>
                  <a:srgbClr val="898989"/>
                </a:solidFill>
              </a:defRPr>
            </a:lvl1pPr>
          </a:lstStyle>
          <a:p>
            <a:pPr>
              <a:defRPr/>
            </a:pPr>
            <a:endParaRPr lang="zh-CN" altLang="zh-CN"/>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a:defRPr sz="1200" smtClean="0">
                <a:solidFill>
                  <a:srgbClr val="898989"/>
                </a:solidFill>
              </a:defRPr>
            </a:lvl1pPr>
          </a:lstStyle>
          <a:p>
            <a:pPr>
              <a:defRPr/>
            </a:pPr>
            <a:fld id="{4109BE51-B3FC-43F9-9E18-68CFFDC93DB7}" type="slidenum">
              <a:rPr lang="en-US" altLang="zh-CN"/>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51013"/>
            <a:ext cx="7315200" cy="762000"/>
          </a:xfrm>
        </p:spPr>
        <p:txBody>
          <a:bodyPr/>
          <a:lstStyle/>
          <a:p>
            <a:pPr eaLnBrk="1" hangingPunct="1"/>
            <a:r>
              <a:rPr lang="en-US" altLang="zh-CN" sz="6000" dirty="0" smtClean="0">
                <a:solidFill>
                  <a:srgbClr val="00B0F0"/>
                </a:solidFill>
                <a:latin typeface="Gulim" pitchFamily="34" charset="-127"/>
              </a:rPr>
              <a:t>UML</a:t>
            </a:r>
            <a:r>
              <a:rPr lang="zh-CN" altLang="en-US" sz="6000" dirty="0" smtClean="0">
                <a:solidFill>
                  <a:srgbClr val="00B0F0"/>
                </a:solidFill>
                <a:latin typeface="Gulim" pitchFamily="34" charset="-127"/>
              </a:rPr>
              <a:t>基础：界面原型</a:t>
            </a:r>
            <a:endParaRPr lang="en-US" altLang="zh-CN" sz="6000" dirty="0" smtClean="0">
              <a:latin typeface="Gulim" pitchFamily="34" charset="-127"/>
            </a:endParaRPr>
          </a:p>
        </p:txBody>
      </p:sp>
      <p:sp>
        <p:nvSpPr>
          <p:cNvPr id="3" name="Subtitle 2"/>
          <p:cNvSpPr>
            <a:spLocks noGrp="1"/>
          </p:cNvSpPr>
          <p:nvPr>
            <p:ph type="subTitle" idx="1"/>
          </p:nvPr>
        </p:nvSpPr>
        <p:spPr>
          <a:xfrm>
            <a:off x="1828800" y="2647950"/>
            <a:ext cx="5486400" cy="990600"/>
          </a:xfrm>
        </p:spPr>
        <p:txBody>
          <a:bodyPr/>
          <a:lstStyle/>
          <a:p>
            <a:pPr eaLnBrk="1" hangingPunct="1"/>
            <a:r>
              <a:rPr lang="zh-CN" altLang="en-US" sz="2000" dirty="0" smtClean="0">
                <a:solidFill>
                  <a:schemeClr val="tx1"/>
                </a:solidFill>
                <a:latin typeface="Gulim" pitchFamily="34" charset="-127"/>
              </a:rPr>
              <a:t>制作：</a:t>
            </a:r>
            <a:r>
              <a:rPr lang="en-US" altLang="zh-CN" sz="2000" dirty="0" smtClean="0">
                <a:solidFill>
                  <a:schemeClr val="tx1"/>
                </a:solidFill>
                <a:latin typeface="Gulim" pitchFamily="34" charset="-127"/>
              </a:rPr>
              <a:t>G07</a:t>
            </a:r>
            <a:r>
              <a:rPr lang="zh-CN" altLang="en-US" sz="2000" dirty="0" smtClean="0">
                <a:solidFill>
                  <a:schemeClr val="tx1"/>
                </a:solidFill>
                <a:latin typeface="Gulim" pitchFamily="34" charset="-127"/>
              </a:rPr>
              <a:t>小组</a:t>
            </a:r>
            <a:endParaRPr lang="en-US" altLang="zh-CN" sz="2000" dirty="0" smtClean="0">
              <a:solidFill>
                <a:schemeClr val="tx1"/>
              </a:solidFill>
              <a:latin typeface="Gulim" pitchFamily="34" charset="-127"/>
            </a:endParaRPr>
          </a:p>
        </p:txBody>
      </p:sp>
      <p:grpSp>
        <p:nvGrpSpPr>
          <p:cNvPr id="12" name="Group 11"/>
          <p:cNvGrpSpPr/>
          <p:nvPr/>
        </p:nvGrpSpPr>
        <p:grpSpPr bwMode="auto">
          <a:xfrm>
            <a:off x="2743200" y="2532063"/>
            <a:ext cx="3657600" cy="79375"/>
            <a:chOff x="2743200" y="2378869"/>
            <a:chExt cx="3657600" cy="80962"/>
          </a:xfrm>
        </p:grpSpPr>
        <p:cxnSp>
          <p:nvCxnSpPr>
            <p:cNvPr id="8" name="Straight Connector 7"/>
            <p:cNvCxnSpPr/>
            <p:nvPr/>
          </p:nvCxnSpPr>
          <p:spPr>
            <a:xfrm>
              <a:off x="2743200" y="2419349"/>
              <a:ext cx="3657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9138" y="2378869"/>
              <a:ext cx="80962" cy="8096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chemeClr val="tx1"/>
                </a:solidFill>
                <a:cs typeface="Arial" panose="020B0604020202020204" pitchFamily="34"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23</a:t>
            </a:r>
            <a:endParaRPr lang="en-US" sz="1100" dirty="0">
              <a:latin typeface="Gulim" pitchFamily="34" charset="-127"/>
            </a:endParaRPr>
          </a:p>
        </p:txBody>
      </p:sp>
      <p:sp>
        <p:nvSpPr>
          <p:cNvPr id="6" name="Title 1"/>
          <p:cNvSpPr>
            <a:spLocks noGrp="1"/>
          </p:cNvSpPr>
          <p:nvPr>
            <p:ph type="title"/>
          </p:nvPr>
        </p:nvSpPr>
        <p:spPr>
          <a:xfrm>
            <a:off x="955675" y="254635"/>
            <a:ext cx="7192645" cy="716915"/>
          </a:xfrm>
        </p:spPr>
        <p:txBody>
          <a:bodyPr anchor="b"/>
          <a:lstStyle/>
          <a:p>
            <a:pPr eaLnBrk="1" hangingPunct="1"/>
            <a:r>
              <a:rPr lang="zh-CN" altLang="en-US" sz="3600" smtClean="0">
                <a:solidFill>
                  <a:srgbClr val="00B0F0"/>
                </a:solidFill>
                <a:latin typeface="Gulim" pitchFamily="34" charset="-127"/>
              </a:rPr>
              <a:t>为什么要使用</a:t>
            </a:r>
            <a:r>
              <a:rPr lang="en-US" altLang="zh-CN" sz="3600" smtClean="0">
                <a:solidFill>
                  <a:srgbClr val="00B0F0"/>
                </a:solidFill>
                <a:latin typeface="Gulim" pitchFamily="34" charset="-127"/>
                <a:sym typeface="+mn-ea"/>
              </a:rPr>
              <a:t>GUI Design Studio</a:t>
            </a:r>
            <a:endParaRPr lang="zh-CN" altLang="en-US" sz="3600" smtClean="0">
              <a:solidFill>
                <a:srgbClr val="00B0F0"/>
              </a:solidFill>
              <a:latin typeface="Gulim" pitchFamily="34" charset="-127"/>
            </a:endParaRPr>
          </a:p>
        </p:txBody>
      </p:sp>
      <p:pic>
        <p:nvPicPr>
          <p:cNvPr id="2" name="图片 16" descr="IMG_256"/>
          <p:cNvPicPr>
            <a:picLocks noChangeAspect="1"/>
          </p:cNvPicPr>
          <p:nvPr/>
        </p:nvPicPr>
        <p:blipFill>
          <a:blip r:embed="rId1"/>
          <a:stretch>
            <a:fillRect/>
          </a:stretch>
        </p:blipFill>
        <p:spPr>
          <a:xfrm>
            <a:off x="1635760" y="1074420"/>
            <a:ext cx="4792345" cy="3477895"/>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24</a:t>
            </a:r>
            <a:endParaRPr lang="en-US" sz="1100" dirty="0">
              <a:latin typeface="Gulim" pitchFamily="34" charset="-127"/>
            </a:endParaRPr>
          </a:p>
        </p:txBody>
      </p:sp>
      <p:sp>
        <p:nvSpPr>
          <p:cNvPr id="6" name="Title 1"/>
          <p:cNvSpPr>
            <a:spLocks noGrp="1"/>
          </p:cNvSpPr>
          <p:nvPr>
            <p:ph type="title"/>
          </p:nvPr>
        </p:nvSpPr>
        <p:spPr>
          <a:xfrm>
            <a:off x="1208405" y="368300"/>
            <a:ext cx="6708775" cy="603250"/>
          </a:xfrm>
        </p:spPr>
        <p:txBody>
          <a:bodyPr anchor="b"/>
          <a:lstStyle/>
          <a:p>
            <a:pPr eaLnBrk="1" hangingPunct="1"/>
            <a:r>
              <a:rPr lang="en-US" altLang="zh-CN" sz="3600" smtClean="0">
                <a:solidFill>
                  <a:srgbClr val="00B0F0"/>
                </a:solidFill>
                <a:latin typeface="Gulim" pitchFamily="34" charset="-127"/>
                <a:sym typeface="+mn-ea"/>
              </a:rPr>
              <a:t>GUI Design Studio</a:t>
            </a:r>
            <a:r>
              <a:rPr lang="zh-CN" altLang="en-US" sz="3600" smtClean="0">
                <a:solidFill>
                  <a:srgbClr val="00B0F0"/>
                </a:solidFill>
                <a:latin typeface="Gulim" pitchFamily="34" charset="-127"/>
                <a:sym typeface="+mn-ea"/>
              </a:rPr>
              <a:t>的优点</a:t>
            </a:r>
            <a:endParaRPr lang="zh-CN" altLang="en-US" sz="3600" smtClean="0">
              <a:solidFill>
                <a:srgbClr val="00B0F0"/>
              </a:solidFill>
              <a:latin typeface="Gulim" pitchFamily="34" charset="-127"/>
              <a:sym typeface="+mn-ea"/>
            </a:endParaRPr>
          </a:p>
        </p:txBody>
      </p:sp>
      <p:sp>
        <p:nvSpPr>
          <p:cNvPr id="8" name="TextBox 7"/>
          <p:cNvSpPr txBox="1">
            <a:spLocks noChangeArrowheads="1"/>
          </p:cNvSpPr>
          <p:nvPr/>
        </p:nvSpPr>
        <p:spPr bwMode="auto">
          <a:xfrm>
            <a:off x="1600200" y="2419350"/>
            <a:ext cx="66294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Clr>
                <a:srgbClr val="00B0F0"/>
              </a:buClr>
              <a:buSzPct val="200000"/>
              <a:buFont typeface="Calibri" panose="020F0502020204030204" pitchFamily="34" charset="0"/>
              <a:buAutoNum type="arabicPeriod"/>
            </a:pPr>
            <a:r>
              <a:rPr lang="en-US" altLang="zh-CN" sz="900"/>
              <a:t>Contrary to popular belief, Lorem Ipsum is not simply random text. It has roots in a piece of classical Latin literature from ontrary to It has roots in a piece of classical Latin  lorem ipsum dolor sit amet.</a:t>
            </a:r>
            <a:endParaRPr lang="en-US" altLang="zh-CN" sz="900"/>
          </a:p>
          <a:p>
            <a:pPr eaLnBrk="1" hangingPunct="1">
              <a:buClr>
                <a:srgbClr val="00B0F0"/>
              </a:buClr>
              <a:buSzPct val="200000"/>
              <a:buFont typeface="Calibri" panose="020F0502020204030204" pitchFamily="34" charset="0"/>
              <a:buAutoNum type="arabicPeriod"/>
            </a:pPr>
            <a:endParaRPr lang="en-US" altLang="zh-CN" sz="900"/>
          </a:p>
          <a:p>
            <a:pPr eaLnBrk="1" hangingPunct="1">
              <a:buClr>
                <a:srgbClr val="00B0F0"/>
              </a:buClr>
              <a:buSzPct val="200000"/>
              <a:buFont typeface="Calibri" panose="020F0502020204030204" pitchFamily="34" charset="0"/>
              <a:buAutoNum type="arabicPeriod"/>
            </a:pPr>
            <a:r>
              <a:rPr lang="en-US" altLang="zh-CN" sz="900"/>
              <a:t>Contrary to popular belief, Lorem Ipsum is not simply random text. It has roots in a piece of classical Latin literature from  to It has roots in a piece of classical Latin  lorem ipsum dolor sit amet.</a:t>
            </a:r>
            <a:endParaRPr lang="en-US" altLang="zh-CN" sz="900"/>
          </a:p>
          <a:p>
            <a:pPr eaLnBrk="1" hangingPunct="1">
              <a:buClr>
                <a:srgbClr val="00B0F0"/>
              </a:buClr>
              <a:buSzPct val="200000"/>
              <a:buFont typeface="Calibri" panose="020F0502020204030204" pitchFamily="34" charset="0"/>
              <a:buAutoNum type="arabicPeriod"/>
            </a:pPr>
            <a:endParaRPr lang="en-US" altLang="zh-CN" sz="900"/>
          </a:p>
          <a:p>
            <a:pPr eaLnBrk="1" hangingPunct="1">
              <a:buClr>
                <a:srgbClr val="00B0F0"/>
              </a:buClr>
              <a:buSzPct val="200000"/>
              <a:buFont typeface="Calibri" panose="020F0502020204030204" pitchFamily="34" charset="0"/>
              <a:buAutoNum type="arabicPeriod"/>
            </a:pPr>
            <a:r>
              <a:rPr lang="en-US" altLang="zh-CN" sz="900"/>
              <a:t>Contrary to popular belief, Lorem Ipsum is not simply random text. It has roots in a piece of classical Latin literature from 45 BC. Contrary to It has roots in a piece of classical Latin  lorem ipsum dolor sit amet.</a:t>
            </a:r>
            <a:endParaRPr lang="en-US" altLang="zh-CN" sz="900"/>
          </a:p>
          <a:p>
            <a:pPr eaLnBrk="1" hangingPunct="1">
              <a:buClr>
                <a:srgbClr val="00B0F0"/>
              </a:buClr>
              <a:buSzPct val="200000"/>
              <a:buFont typeface="Calibri" panose="020F0502020204030204" pitchFamily="34" charset="0"/>
              <a:buAutoNum type="arabicPeriod"/>
            </a:pPr>
            <a:endParaRPr lang="en-US" altLang="zh-CN" sz="900"/>
          </a:p>
          <a:p>
            <a:pPr eaLnBrk="1" hangingPunct="1">
              <a:buClr>
                <a:srgbClr val="00B0F0"/>
              </a:buClr>
              <a:buSzPct val="200000"/>
              <a:buFont typeface="Calibri" panose="020F0502020204030204" pitchFamily="34" charset="0"/>
              <a:buAutoNum type="arabicPeriod"/>
            </a:pPr>
            <a:r>
              <a:rPr lang="en-US" altLang="zh-CN" sz="900"/>
              <a:t>Contrary to popular belief, Lorem Ipsum is not simply random text. It has  erature from 45 BC. Contrary to It has roots in a piece of classical Latin  lorem ipsum dolor sit amet.</a:t>
            </a:r>
            <a:endParaRPr lang="en-US" altLang="zh-CN" sz="900"/>
          </a:p>
          <a:p>
            <a:pPr eaLnBrk="1" hangingPunct="1">
              <a:buClr>
                <a:srgbClr val="00B0F0"/>
              </a:buClr>
              <a:buSzPct val="200000"/>
              <a:buFont typeface="Calibri" panose="020F0502020204030204" pitchFamily="34" charset="0"/>
              <a:buAutoNum type="arabicPeriod"/>
            </a:pPr>
            <a:endParaRPr lang="en-US" altLang="zh-CN" sz="900"/>
          </a:p>
          <a:p>
            <a:pPr eaLnBrk="1" hangingPunct="1">
              <a:buClr>
                <a:srgbClr val="00B0F0"/>
              </a:buClr>
              <a:buSzPct val="200000"/>
              <a:buFont typeface="Calibri" panose="020F0502020204030204" pitchFamily="34" charset="0"/>
              <a:buAutoNum type="arabicPeriod"/>
            </a:pPr>
            <a:r>
              <a:rPr lang="en-US" altLang="zh-CN" sz="900"/>
              <a:t>Contrary to popular belief, Lorem Ipsum is not simply random text. It has roots in a piece of classical Latin literature from 45 BC. Contrary to It has roots in a piece of classical Latin  lorem ipsum dolor sit amet.</a:t>
            </a:r>
            <a:endParaRPr lang="en-US" altLang="zh-CN" sz="900"/>
          </a:p>
          <a:p>
            <a:pPr eaLnBrk="1" hangingPunct="1">
              <a:buClr>
                <a:srgbClr val="00B0F0"/>
              </a:buClr>
              <a:buSzPct val="200000"/>
              <a:buFont typeface="Calibri" panose="020F0502020204030204" pitchFamily="34" charset="0"/>
              <a:buAutoNum type="arabicPeriod"/>
            </a:pPr>
            <a:endParaRPr lang="en-US" altLang="zh-CN" sz="900"/>
          </a:p>
        </p:txBody>
      </p:sp>
      <p:sp>
        <p:nvSpPr>
          <p:cNvPr id="9" name="TextBox 8"/>
          <p:cNvSpPr txBox="1">
            <a:spLocks noChangeArrowheads="1"/>
          </p:cNvSpPr>
          <p:nvPr/>
        </p:nvSpPr>
        <p:spPr bwMode="auto">
          <a:xfrm>
            <a:off x="904875" y="1470025"/>
            <a:ext cx="7315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en-US" altLang="zh-CN" sz="1600">
                <a:latin typeface="微软雅黑" panose="020B0503020204020204" charset="-122"/>
                <a:ea typeface="微软雅黑" panose="020B0503020204020204" charset="-122"/>
                <a:cs typeface="微软雅黑" panose="020B0503020204020204" charset="-122"/>
              </a:rPr>
              <a:t>网页原型开发工具:GUI Design studio</a:t>
            </a:r>
            <a:endParaRPr lang="en-US" altLang="zh-CN" sz="160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fade">
                                      <p:cBhvr>
                                        <p:cTn id="24" dur="500"/>
                                        <p:tgtEl>
                                          <p:spTgt spid="8">
                                            <p:txEl>
                                              <p:pRg st="4" end="4"/>
                                            </p:txEl>
                                          </p:spTgt>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500"/>
                                        <p:tgtEl>
                                          <p:spTgt spid="8">
                                            <p:txEl>
                                              <p:pRg st="6" end="6"/>
                                            </p:txEl>
                                          </p:spTgt>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8">
                                            <p:txEl>
                                              <p:pRg st="8" end="8"/>
                                            </p:txEl>
                                          </p:spTgt>
                                        </p:tgtEl>
                                        <p:attrNameLst>
                                          <p:attrName>style.visibility</p:attrName>
                                        </p:attrNameLst>
                                      </p:cBhvr>
                                      <p:to>
                                        <p:strVal val="visible"/>
                                      </p:to>
                                    </p:set>
                                    <p:animEffect transition="in" filter="fade">
                                      <p:cBhvr>
                                        <p:cTn id="32"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uiExpand="1" build="p"/>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墨刀简介</a:t>
            </a:r>
            <a:endParaRPr lang="zh-CN" altLang="en-US" sz="3600" smtClean="0">
              <a:solidFill>
                <a:srgbClr val="00B0F0"/>
              </a:solidFill>
              <a:latin typeface="Gulim" pitchFamily="34" charset="-127"/>
            </a:endParaRPr>
          </a:p>
        </p:txBody>
      </p:sp>
      <p:sp>
        <p:nvSpPr>
          <p:cNvPr id="5" name="TextBox 4"/>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b="1"/>
              <a:t>墨刀 MockingBot 是北京磨刀刻石科技有限公司旗下的一款在线原型设计与协同工具。</a:t>
            </a:r>
            <a:endParaRPr lang="en-US" altLang="zh-CN" sz="1200" b="1"/>
          </a:p>
        </p:txBody>
      </p:sp>
      <p:sp>
        <p:nvSpPr>
          <p:cNvPr id="10"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44</a:t>
            </a:r>
            <a:endParaRPr lang="en-US" sz="1100" dirty="0">
              <a:latin typeface="Gulim" pitchFamily="34" charset="-127"/>
            </a:endParaRPr>
          </a:p>
        </p:txBody>
      </p:sp>
      <p:grpSp>
        <p:nvGrpSpPr>
          <p:cNvPr id="99" name="Group 98"/>
          <p:cNvGrpSpPr/>
          <p:nvPr/>
        </p:nvGrpSpPr>
        <p:grpSpPr bwMode="auto">
          <a:xfrm>
            <a:off x="6629400" y="1763002"/>
            <a:ext cx="1502228" cy="934215"/>
            <a:chOff x="6770912" y="2450006"/>
            <a:chExt cx="1502228" cy="935150"/>
          </a:xfrm>
        </p:grpSpPr>
        <p:sp>
          <p:nvSpPr>
            <p:cNvPr id="46098" name="TextBox 100"/>
            <p:cNvSpPr txBox="1">
              <a:spLocks noChangeArrowheads="1"/>
            </p:cNvSpPr>
            <p:nvPr/>
          </p:nvSpPr>
          <p:spPr bwMode="auto">
            <a:xfrm>
              <a:off x="6770912" y="2881636"/>
              <a:ext cx="1502228" cy="338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600">
                  <a:solidFill>
                    <a:schemeClr val="bg1"/>
                  </a:solidFill>
                  <a:latin typeface="Gulim" pitchFamily="34" charset="-127"/>
                </a:rPr>
                <a:t>24 h support</a:t>
              </a:r>
              <a:endParaRPr lang="en-US" altLang="zh-CN" sz="1600">
                <a:solidFill>
                  <a:schemeClr val="bg1"/>
                </a:solidFill>
                <a:latin typeface="Gulim" pitchFamily="34" charset="-127"/>
              </a:endParaRPr>
            </a:p>
          </p:txBody>
        </p:sp>
        <p:sp>
          <p:nvSpPr>
            <p:cNvPr id="46099" name="TextBox 101"/>
            <p:cNvSpPr txBox="1">
              <a:spLocks noChangeArrowheads="1"/>
            </p:cNvSpPr>
            <p:nvPr/>
          </p:nvSpPr>
          <p:spPr bwMode="auto">
            <a:xfrm>
              <a:off x="6868884" y="3107880"/>
              <a:ext cx="1295400" cy="27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lnSpc>
                  <a:spcPct val="150000"/>
                </a:lnSpc>
              </a:pPr>
              <a:r>
                <a:rPr lang="en-US" altLang="zh-CN" sz="800">
                  <a:solidFill>
                    <a:schemeClr val="bg1"/>
                  </a:solidFill>
                </a:rPr>
                <a:t>Your subtitle goes here</a:t>
              </a:r>
              <a:endParaRPr lang="en-US" altLang="zh-CN" sz="800">
                <a:solidFill>
                  <a:schemeClr val="bg1"/>
                </a:solidFill>
              </a:endParaRPr>
            </a:p>
          </p:txBody>
        </p:sp>
        <p:pic>
          <p:nvPicPr>
            <p:cNvPr id="46100" name="Picture 10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301543" y="2450006"/>
              <a:ext cx="462738" cy="43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图片 1" descr="}V4NNIN_1_P9)R0N@_DJ9}D"/>
          <p:cNvPicPr>
            <a:picLocks noChangeAspect="1"/>
          </p:cNvPicPr>
          <p:nvPr/>
        </p:nvPicPr>
        <p:blipFill>
          <a:blip r:embed="rId2"/>
          <a:stretch>
            <a:fillRect/>
          </a:stretch>
        </p:blipFill>
        <p:spPr>
          <a:xfrm>
            <a:off x="866140" y="1227455"/>
            <a:ext cx="7574915" cy="3570605"/>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down)">
                                      <p:cBhvr>
                                        <p:cTn id="13" dur="500"/>
                                        <p:tgtEl>
                                          <p:spTgt spid="5"/>
                                        </p:tgtEl>
                                      </p:cBhvr>
                                    </p:animEffect>
                                  </p:childTnLst>
                                </p:cTn>
                              </p:par>
                            </p:childTnLst>
                          </p:cTn>
                        </p:par>
                        <p:par>
                          <p:cTn id="14" fill="hold">
                            <p:stCondLst>
                              <p:cond delay="1000"/>
                            </p:stCondLst>
                            <p:childTnLst>
                              <p:par>
                                <p:cTn id="15" presetID="9" presetClass="entr" presetSubtype="0" fill="hold" nodeType="after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dissolve">
                                      <p:cBhvr>
                                        <p:cTn id="1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1">
            <a:duotone>
              <a:schemeClr val="bg2">
                <a:shade val="45000"/>
                <a:satMod val="135000"/>
              </a:schemeClr>
              <a:prstClr val="white"/>
            </a:duotone>
            <a:lum contrast="-20000"/>
            <a:extLst>
              <a:ext uri="{28A0092B-C50C-407E-A947-70E740481C1C}">
                <a14:useLocalDpi xmlns:a14="http://schemas.microsoft.com/office/drawing/2010/main" val="0"/>
              </a:ext>
            </a:extLst>
          </a:blip>
          <a:srcRect/>
          <a:stretch>
            <a:fillRect/>
          </a:stretch>
        </p:blipFill>
        <p:spPr bwMode="auto">
          <a:xfrm>
            <a:off x="1524000" y="1478161"/>
            <a:ext cx="5486400" cy="2857619"/>
          </a:xfrm>
          <a:prstGeom prst="rect">
            <a:avLst/>
          </a:prstGeom>
          <a:noFill/>
          <a:ln>
            <a:noFill/>
          </a:ln>
          <a:effectLst/>
        </p:spPr>
      </p:pic>
      <p:sp>
        <p:nvSpPr>
          <p:cNvPr id="4"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墨刀使用情况</a:t>
            </a:r>
            <a:endParaRPr lang="zh-CN" altLang="en-US" sz="3600" smtClean="0">
              <a:solidFill>
                <a:srgbClr val="00B0F0"/>
              </a:solidFill>
              <a:latin typeface="Gulim" pitchFamily="34" charset="-127"/>
            </a:endParaRPr>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45</a:t>
            </a:r>
            <a:endParaRPr lang="en-US" sz="1100" dirty="0">
              <a:latin typeface="Gulim" pitchFamily="34" charset="-127"/>
            </a:endParaRPr>
          </a:p>
        </p:txBody>
      </p:sp>
      <p:sp>
        <p:nvSpPr>
          <p:cNvPr id="2" name="Rectangular Callout 1"/>
          <p:cNvSpPr/>
          <p:nvPr/>
        </p:nvSpPr>
        <p:spPr>
          <a:xfrm>
            <a:off x="3276600" y="3181350"/>
            <a:ext cx="419100" cy="228600"/>
          </a:xfrm>
          <a:prstGeom prst="wedgeRectCallout">
            <a:avLst>
              <a:gd name="adj1" fmla="val -8750"/>
              <a:gd name="adj2" fmla="val 82031"/>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28C</a:t>
            </a:r>
            <a:endParaRPr lang="en-US" sz="900" dirty="0">
              <a:latin typeface="Gulim" pitchFamily="34" charset="-127"/>
            </a:endParaRPr>
          </a:p>
        </p:txBody>
      </p:sp>
      <p:sp>
        <p:nvSpPr>
          <p:cNvPr id="36" name="Rectangular Callout 35"/>
          <p:cNvSpPr/>
          <p:nvPr/>
        </p:nvSpPr>
        <p:spPr>
          <a:xfrm>
            <a:off x="3879850" y="1657350"/>
            <a:ext cx="419100" cy="228600"/>
          </a:xfrm>
          <a:prstGeom prst="wedgeRectCallout">
            <a:avLst>
              <a:gd name="adj1" fmla="val -8750"/>
              <a:gd name="adj2" fmla="val 82031"/>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12C</a:t>
            </a:r>
            <a:endParaRPr lang="en-US" sz="900" dirty="0">
              <a:latin typeface="Gulim" pitchFamily="34" charset="-127"/>
            </a:endParaRPr>
          </a:p>
        </p:txBody>
      </p:sp>
      <p:sp>
        <p:nvSpPr>
          <p:cNvPr id="37" name="Rectangular Callout 36"/>
          <p:cNvSpPr/>
          <p:nvPr/>
        </p:nvSpPr>
        <p:spPr>
          <a:xfrm>
            <a:off x="4311650" y="2952750"/>
            <a:ext cx="419100" cy="228600"/>
          </a:xfrm>
          <a:prstGeom prst="wedgeRectCallout">
            <a:avLst>
              <a:gd name="adj1" fmla="val -8750"/>
              <a:gd name="adj2" fmla="val 82031"/>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Gulim" pitchFamily="34" charset="-127"/>
              </a:rPr>
              <a:t>54c</a:t>
            </a:r>
            <a:endParaRPr lang="en-US" sz="1000" dirty="0">
              <a:latin typeface="Gulim" pitchFamily="34" charset="-127"/>
            </a:endParaRPr>
          </a:p>
        </p:txBody>
      </p:sp>
      <p:sp>
        <p:nvSpPr>
          <p:cNvPr id="38" name="Rectangular Callout 37"/>
          <p:cNvSpPr/>
          <p:nvPr/>
        </p:nvSpPr>
        <p:spPr>
          <a:xfrm>
            <a:off x="6019800" y="3181350"/>
            <a:ext cx="419100" cy="228600"/>
          </a:xfrm>
          <a:prstGeom prst="wedgeRectCallout">
            <a:avLst>
              <a:gd name="adj1" fmla="val -8750"/>
              <a:gd name="adj2" fmla="val 82031"/>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Gulim" pitchFamily="34" charset="-127"/>
              </a:rPr>
              <a:t>23c</a:t>
            </a:r>
            <a:endParaRPr lang="en-US" sz="1000" dirty="0">
              <a:latin typeface="Gulim" pitchFamily="34" charset="-127"/>
            </a:endParaRPr>
          </a:p>
        </p:txBody>
      </p:sp>
      <p:sp>
        <p:nvSpPr>
          <p:cNvPr id="39" name="Rectangular Callout 38"/>
          <p:cNvSpPr/>
          <p:nvPr/>
        </p:nvSpPr>
        <p:spPr>
          <a:xfrm>
            <a:off x="5105400" y="2114550"/>
            <a:ext cx="419100" cy="228600"/>
          </a:xfrm>
          <a:prstGeom prst="wedgeRectCallout">
            <a:avLst>
              <a:gd name="adj1" fmla="val -8750"/>
              <a:gd name="adj2" fmla="val 82031"/>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Gulim" pitchFamily="34" charset="-127"/>
              </a:rPr>
              <a:t>67c</a:t>
            </a:r>
            <a:endParaRPr lang="en-US" sz="1000" dirty="0">
              <a:latin typeface="Gulim" pitchFamily="34" charset="-127"/>
            </a:endParaRPr>
          </a:p>
        </p:txBody>
      </p:sp>
      <p:grpSp>
        <p:nvGrpSpPr>
          <p:cNvPr id="48" name="Group 47"/>
          <p:cNvGrpSpPr/>
          <p:nvPr/>
        </p:nvGrpSpPr>
        <p:grpSpPr bwMode="auto">
          <a:xfrm>
            <a:off x="438150" y="1771650"/>
            <a:ext cx="1485900" cy="1485900"/>
            <a:chOff x="362010" y="1562160"/>
            <a:chExt cx="1485780" cy="1485780"/>
          </a:xfrm>
        </p:grpSpPr>
        <p:sp>
          <p:nvSpPr>
            <p:cNvPr id="35" name="Oval 34"/>
            <p:cNvSpPr/>
            <p:nvPr/>
          </p:nvSpPr>
          <p:spPr>
            <a:xfrm>
              <a:off x="362010" y="1562160"/>
              <a:ext cx="1485780" cy="14857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pic>
          <p:nvPicPr>
            <p:cNvPr id="47125" name="Picture 3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8521" y="1764030"/>
              <a:ext cx="232758" cy="45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6" name="TextBox 40"/>
            <p:cNvSpPr txBox="1">
              <a:spLocks noChangeArrowheads="1"/>
            </p:cNvSpPr>
            <p:nvPr/>
          </p:nvSpPr>
          <p:spPr bwMode="auto">
            <a:xfrm>
              <a:off x="597675" y="2121550"/>
              <a:ext cx="1029688" cy="58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3200">
                  <a:solidFill>
                    <a:schemeClr val="bg1"/>
                  </a:solidFill>
                  <a:latin typeface="Gulim" pitchFamily="34" charset="-127"/>
                </a:rPr>
                <a:t>60%</a:t>
              </a:r>
              <a:endParaRPr lang="en-US" altLang="zh-CN" sz="3200">
                <a:solidFill>
                  <a:schemeClr val="bg1"/>
                </a:solidFill>
                <a:latin typeface="Gulim" pitchFamily="34" charset="-127"/>
              </a:endParaRPr>
            </a:p>
          </p:txBody>
        </p:sp>
        <p:sp>
          <p:nvSpPr>
            <p:cNvPr id="47127" name="TextBox 41"/>
            <p:cNvSpPr txBox="1">
              <a:spLocks noChangeArrowheads="1"/>
            </p:cNvSpPr>
            <p:nvPr/>
          </p:nvSpPr>
          <p:spPr bwMode="auto">
            <a:xfrm>
              <a:off x="548640" y="2544400"/>
              <a:ext cx="11277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a:solidFill>
                    <a:schemeClr val="bg1"/>
                  </a:solidFill>
                  <a:latin typeface="Gulim" pitchFamily="34" charset="-127"/>
                </a:rPr>
                <a:t>Male Users</a:t>
              </a:r>
              <a:endParaRPr lang="en-US" altLang="zh-CN" sz="1200">
                <a:solidFill>
                  <a:schemeClr val="bg1"/>
                </a:solidFill>
                <a:latin typeface="Gulim" pitchFamily="34" charset="-127"/>
              </a:endParaRPr>
            </a:p>
          </p:txBody>
        </p:sp>
      </p:grpSp>
      <p:grpSp>
        <p:nvGrpSpPr>
          <p:cNvPr id="43" name="Group 42"/>
          <p:cNvGrpSpPr/>
          <p:nvPr/>
        </p:nvGrpSpPr>
        <p:grpSpPr bwMode="auto">
          <a:xfrm>
            <a:off x="6948805" y="346710"/>
            <a:ext cx="1485900" cy="1485900"/>
            <a:chOff x="7296210" y="1562160"/>
            <a:chExt cx="1485780" cy="1485780"/>
          </a:xfrm>
        </p:grpSpPr>
        <p:sp>
          <p:nvSpPr>
            <p:cNvPr id="44" name="Oval 43"/>
            <p:cNvSpPr/>
            <p:nvPr/>
          </p:nvSpPr>
          <p:spPr>
            <a:xfrm>
              <a:off x="7296210" y="1562160"/>
              <a:ext cx="1485780" cy="14857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pic>
          <p:nvPicPr>
            <p:cNvPr id="47121" name="Picture 4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22721" y="1764030"/>
              <a:ext cx="232757" cy="45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2" name="TextBox 45"/>
            <p:cNvSpPr txBox="1">
              <a:spLocks noChangeArrowheads="1"/>
            </p:cNvSpPr>
            <p:nvPr/>
          </p:nvSpPr>
          <p:spPr bwMode="auto">
            <a:xfrm>
              <a:off x="7543840" y="2121550"/>
              <a:ext cx="1124930" cy="584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3200">
                  <a:solidFill>
                    <a:schemeClr val="bg1"/>
                  </a:solidFill>
                  <a:latin typeface="Gulim" pitchFamily="34" charset="-127"/>
                </a:rPr>
                <a:t>30%</a:t>
              </a:r>
              <a:endParaRPr lang="en-US" altLang="zh-CN" sz="3200">
                <a:solidFill>
                  <a:schemeClr val="bg1"/>
                </a:solidFill>
                <a:latin typeface="Gulim" pitchFamily="34" charset="-127"/>
              </a:endParaRPr>
            </a:p>
          </p:txBody>
        </p:sp>
        <p:sp>
          <p:nvSpPr>
            <p:cNvPr id="47123" name="TextBox 46"/>
            <p:cNvSpPr txBox="1">
              <a:spLocks noChangeArrowheads="1"/>
            </p:cNvSpPr>
            <p:nvPr/>
          </p:nvSpPr>
          <p:spPr bwMode="auto">
            <a:xfrm>
              <a:off x="7482840" y="2544400"/>
              <a:ext cx="1127760" cy="27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a:solidFill>
                    <a:schemeClr val="bg1"/>
                  </a:solidFill>
                  <a:latin typeface="Gulim" pitchFamily="34" charset="-127"/>
                </a:rPr>
                <a:t>feMale Users</a:t>
              </a:r>
              <a:endParaRPr lang="en-US" altLang="zh-CN" sz="1200">
                <a:solidFill>
                  <a:schemeClr val="bg1"/>
                </a:solidFill>
                <a:latin typeface="Gulim" pitchFamily="34" charset="-127"/>
              </a:endParaRPr>
            </a:p>
          </p:txBody>
        </p:sp>
      </p:grpSp>
      <p:sp>
        <p:nvSpPr>
          <p:cNvPr id="50" name="TextBox 49"/>
          <p:cNvSpPr txBox="1">
            <a:spLocks noChangeArrowheads="1"/>
          </p:cNvSpPr>
          <p:nvPr/>
        </p:nvSpPr>
        <p:spPr bwMode="auto">
          <a:xfrm>
            <a:off x="438150" y="3381375"/>
            <a:ext cx="14859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2017年6月，墨刀最新用户数突破59万，覆盖155个国家，活跃用户高达57.3%。连接了国内超过60%的核心的产品经理和团队。</a:t>
            </a:r>
            <a:endParaRPr lang="en-US" altLang="zh-CN" sz="900"/>
          </a:p>
        </p:txBody>
      </p:sp>
      <p:sp>
        <p:nvSpPr>
          <p:cNvPr id="51" name="TextBox 50"/>
          <p:cNvSpPr txBox="1">
            <a:spLocks noChangeArrowheads="1"/>
          </p:cNvSpPr>
          <p:nvPr/>
        </p:nvSpPr>
        <p:spPr bwMode="auto">
          <a:xfrm>
            <a:off x="6697980" y="1858645"/>
            <a:ext cx="2190750"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作为一款专注移动应用的原型工具，墨刀把全部功能都进行了模块化，用户也能选择页面切换特效及主题，操作方式也相对简便，大部分操作都可通过拖拽来完成。现在，墨刀已实现了云端保存、手机实时预览、在线评论等功能。</a:t>
            </a:r>
            <a:endParaRPr lang="en-US" altLang="zh-CN" sz="900"/>
          </a:p>
          <a:p>
            <a:pPr algn="ctr" eaLnBrk="1" hangingPunct="1"/>
            <a:r>
              <a:rPr lang="en-US" altLang="zh-CN" sz="900"/>
              <a:t>APP原型设计工具墨刀完成500万Pre A轮融资，FreeS资本领投。此前，墨刀曾获得150万元天使轮融资。 [1] </a:t>
            </a:r>
            <a:endParaRPr lang="en-US" altLang="zh-CN" sz="900"/>
          </a:p>
          <a:p>
            <a:pPr algn="ctr" eaLnBrk="1" hangingPunct="1"/>
            <a:r>
              <a:rPr lang="en-US" altLang="zh-CN" sz="900"/>
              <a:t>6月12日，高保真产品原型制作及团队协同工具公司墨刀宣布推出最新3.0版本，此次发布会墨刀主打团队协同方向，未来重点打造高效团队协作工具，加速团队内部效率和流程。同期墨刀宣布与石墨文档、吆喝科技、轻芒、联创工厂等多家上下游企业达成合作，未来打通整个产品设计流程。 [2] </a:t>
            </a:r>
            <a:endParaRPr lang="en-US" altLang="zh-CN" sz="900"/>
          </a:p>
          <a:p>
            <a:pPr algn="ctr" eaLnBrk="1" hangingPunct="1"/>
            <a:r>
              <a:rPr lang="en-US" altLang="zh-CN" sz="900"/>
              <a:t>从3.0开始，墨刀不再是一个只给产品经理用的，用来画产品原型的工具，而是变成了一个覆盖整个产品的设计和开发流程，帮助整个产品团队最大限度的发挥协同效应的团队协同工具</a:t>
            </a:r>
            <a:endParaRPr lang="en-US" altLang="zh-CN" sz="9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fltVal val="0"/>
                                          </p:val>
                                        </p:tav>
                                        <p:tav tm="100000">
                                          <p:val>
                                            <p:strVal val="#ppt_w"/>
                                          </p:val>
                                        </p:tav>
                                      </p:tavLst>
                                    </p:anim>
                                    <p:anim calcmode="lin" valueType="num">
                                      <p:cBhvr>
                                        <p:cTn id="23" dur="500" fill="hold"/>
                                        <p:tgtEl>
                                          <p:spTgt spid="36"/>
                                        </p:tgtEl>
                                        <p:attrNameLst>
                                          <p:attrName>ppt_h</p:attrName>
                                        </p:attrNameLst>
                                      </p:cBhvr>
                                      <p:tavLst>
                                        <p:tav tm="0">
                                          <p:val>
                                            <p:fltVal val="0"/>
                                          </p:val>
                                        </p:tav>
                                        <p:tav tm="100000">
                                          <p:val>
                                            <p:strVal val="#ppt_h"/>
                                          </p:val>
                                        </p:tav>
                                      </p:tavLst>
                                    </p:anim>
                                    <p:animEffect transition="in" filter="fade">
                                      <p:cBhvr>
                                        <p:cTn id="24" dur="500"/>
                                        <p:tgtEl>
                                          <p:spTgt spid="36"/>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p:cTn id="34" dur="500" fill="hold"/>
                                        <p:tgtEl>
                                          <p:spTgt spid="39"/>
                                        </p:tgtEl>
                                        <p:attrNameLst>
                                          <p:attrName>ppt_w</p:attrName>
                                        </p:attrNameLst>
                                      </p:cBhvr>
                                      <p:tavLst>
                                        <p:tav tm="0">
                                          <p:val>
                                            <p:fltVal val="0"/>
                                          </p:val>
                                        </p:tav>
                                        <p:tav tm="100000">
                                          <p:val>
                                            <p:strVal val="#ppt_w"/>
                                          </p:val>
                                        </p:tav>
                                      </p:tavLst>
                                    </p:anim>
                                    <p:anim calcmode="lin" valueType="num">
                                      <p:cBhvr>
                                        <p:cTn id="35" dur="500" fill="hold"/>
                                        <p:tgtEl>
                                          <p:spTgt spid="39"/>
                                        </p:tgtEl>
                                        <p:attrNameLst>
                                          <p:attrName>ppt_h</p:attrName>
                                        </p:attrNameLst>
                                      </p:cBhvr>
                                      <p:tavLst>
                                        <p:tav tm="0">
                                          <p:val>
                                            <p:fltVal val="0"/>
                                          </p:val>
                                        </p:tav>
                                        <p:tav tm="100000">
                                          <p:val>
                                            <p:strVal val="#ppt_h"/>
                                          </p:val>
                                        </p:tav>
                                      </p:tavLst>
                                    </p:anim>
                                    <p:animEffect transition="in" filter="fade">
                                      <p:cBhvr>
                                        <p:cTn id="36" dur="500"/>
                                        <p:tgtEl>
                                          <p:spTgt spid="39"/>
                                        </p:tgtEl>
                                      </p:cBhvr>
                                    </p:animEffect>
                                  </p:childTnLst>
                                </p:cTn>
                              </p:par>
                            </p:childTnLst>
                          </p:cTn>
                        </p:par>
                        <p:par>
                          <p:cTn id="37" fill="hold">
                            <p:stCondLst>
                              <p:cond delay="3000"/>
                            </p:stCondLst>
                            <p:childTnLst>
                              <p:par>
                                <p:cTn id="38" presetID="53" presetClass="entr" presetSubtype="16"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p:cTn id="40" dur="500" fill="hold"/>
                                        <p:tgtEl>
                                          <p:spTgt spid="38"/>
                                        </p:tgtEl>
                                        <p:attrNameLst>
                                          <p:attrName>ppt_w</p:attrName>
                                        </p:attrNameLst>
                                      </p:cBhvr>
                                      <p:tavLst>
                                        <p:tav tm="0">
                                          <p:val>
                                            <p:fltVal val="0"/>
                                          </p:val>
                                        </p:tav>
                                        <p:tav tm="100000">
                                          <p:val>
                                            <p:strVal val="#ppt_w"/>
                                          </p:val>
                                        </p:tav>
                                      </p:tavLst>
                                    </p:anim>
                                    <p:anim calcmode="lin" valueType="num">
                                      <p:cBhvr>
                                        <p:cTn id="41" dur="500" fill="hold"/>
                                        <p:tgtEl>
                                          <p:spTgt spid="38"/>
                                        </p:tgtEl>
                                        <p:attrNameLst>
                                          <p:attrName>ppt_h</p:attrName>
                                        </p:attrNameLst>
                                      </p:cBhvr>
                                      <p:tavLst>
                                        <p:tav tm="0">
                                          <p:val>
                                            <p:fltVal val="0"/>
                                          </p:val>
                                        </p:tav>
                                        <p:tav tm="100000">
                                          <p:val>
                                            <p:strVal val="#ppt_h"/>
                                          </p:val>
                                        </p:tav>
                                      </p:tavLst>
                                    </p:anim>
                                    <p:animEffect transition="in" filter="fade">
                                      <p:cBhvr>
                                        <p:cTn id="42" dur="500"/>
                                        <p:tgtEl>
                                          <p:spTgt spid="38"/>
                                        </p:tgtEl>
                                      </p:cBhvr>
                                    </p:animEffect>
                                  </p:childTnLst>
                                </p:cTn>
                              </p:par>
                            </p:childTnLst>
                          </p:cTn>
                        </p:par>
                        <p:par>
                          <p:cTn id="43" fill="hold">
                            <p:stCondLst>
                              <p:cond delay="3500"/>
                            </p:stCondLst>
                            <p:childTnLst>
                              <p:par>
                                <p:cTn id="44" presetID="2" presetClass="entr" presetSubtype="8" fill="hold" nodeType="afterEffect">
                                  <p:stCondLst>
                                    <p:cond delay="0"/>
                                  </p:stCondLst>
                                  <p:childTnLst>
                                    <p:set>
                                      <p:cBhvr>
                                        <p:cTn id="45" dur="1" fill="hold">
                                          <p:stCondLst>
                                            <p:cond delay="0"/>
                                          </p:stCondLst>
                                        </p:cTn>
                                        <p:tgtEl>
                                          <p:spTgt spid="48"/>
                                        </p:tgtEl>
                                        <p:attrNameLst>
                                          <p:attrName>style.visibility</p:attrName>
                                        </p:attrNameLst>
                                      </p:cBhvr>
                                      <p:to>
                                        <p:strVal val="visible"/>
                                      </p:to>
                                    </p:set>
                                    <p:anim calcmode="lin" valueType="num">
                                      <p:cBhvr additive="base">
                                        <p:cTn id="46" dur="500" fill="hold"/>
                                        <p:tgtEl>
                                          <p:spTgt spid="48"/>
                                        </p:tgtEl>
                                        <p:attrNameLst>
                                          <p:attrName>ppt_x</p:attrName>
                                        </p:attrNameLst>
                                      </p:cBhvr>
                                      <p:tavLst>
                                        <p:tav tm="0">
                                          <p:val>
                                            <p:strVal val="0-#ppt_w/2"/>
                                          </p:val>
                                        </p:tav>
                                        <p:tav tm="100000">
                                          <p:val>
                                            <p:strVal val="#ppt_x"/>
                                          </p:val>
                                        </p:tav>
                                      </p:tavLst>
                                    </p:anim>
                                    <p:anim calcmode="lin" valueType="num">
                                      <p:cBhvr additive="base">
                                        <p:cTn id="47" dur="500" fill="hold"/>
                                        <p:tgtEl>
                                          <p:spTgt spid="48"/>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47" presetClass="entr" presetSubtype="0" fill="hold" grpId="0" nodeType="after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anim calcmode="lin" valueType="num">
                                      <p:cBhvr>
                                        <p:cTn id="52" dur="500" fill="hold"/>
                                        <p:tgtEl>
                                          <p:spTgt spid="50"/>
                                        </p:tgtEl>
                                        <p:attrNameLst>
                                          <p:attrName>ppt_x</p:attrName>
                                        </p:attrNameLst>
                                      </p:cBhvr>
                                      <p:tavLst>
                                        <p:tav tm="0">
                                          <p:val>
                                            <p:strVal val="#ppt_x"/>
                                          </p:val>
                                        </p:tav>
                                        <p:tav tm="100000">
                                          <p:val>
                                            <p:strVal val="#ppt_x"/>
                                          </p:val>
                                        </p:tav>
                                      </p:tavLst>
                                    </p:anim>
                                    <p:anim calcmode="lin" valueType="num">
                                      <p:cBhvr>
                                        <p:cTn id="53" dur="500" fill="hold"/>
                                        <p:tgtEl>
                                          <p:spTgt spid="50"/>
                                        </p:tgtEl>
                                        <p:attrNameLst>
                                          <p:attrName>ppt_y</p:attrName>
                                        </p:attrNameLst>
                                      </p:cBhvr>
                                      <p:tavLst>
                                        <p:tav tm="0">
                                          <p:val>
                                            <p:strVal val="#ppt_y-.1"/>
                                          </p:val>
                                        </p:tav>
                                        <p:tav tm="100000">
                                          <p:val>
                                            <p:strVal val="#ppt_y"/>
                                          </p:val>
                                        </p:tav>
                                      </p:tavLst>
                                    </p:anim>
                                  </p:childTnLst>
                                </p:cTn>
                              </p:par>
                            </p:childTnLst>
                          </p:cTn>
                        </p:par>
                        <p:par>
                          <p:cTn id="54" fill="hold">
                            <p:stCondLst>
                              <p:cond delay="4500"/>
                            </p:stCondLst>
                            <p:childTnLst>
                              <p:par>
                                <p:cTn id="55" presetID="2" presetClass="entr" presetSubtype="2" fill="hold"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fill="hold"/>
                                        <p:tgtEl>
                                          <p:spTgt spid="43"/>
                                        </p:tgtEl>
                                        <p:attrNameLst>
                                          <p:attrName>ppt_x</p:attrName>
                                        </p:attrNameLst>
                                      </p:cBhvr>
                                      <p:tavLst>
                                        <p:tav tm="0">
                                          <p:val>
                                            <p:strVal val="1+#ppt_w/2"/>
                                          </p:val>
                                        </p:tav>
                                        <p:tav tm="100000">
                                          <p:val>
                                            <p:strVal val="#ppt_x"/>
                                          </p:val>
                                        </p:tav>
                                      </p:tavLst>
                                    </p:anim>
                                    <p:anim calcmode="lin" valueType="num">
                                      <p:cBhvr additive="base">
                                        <p:cTn id="58" dur="500" fill="hold"/>
                                        <p:tgtEl>
                                          <p:spTgt spid="43"/>
                                        </p:tgtEl>
                                        <p:attrNameLst>
                                          <p:attrName>ppt_y</p:attrName>
                                        </p:attrNameLst>
                                      </p:cBhvr>
                                      <p:tavLst>
                                        <p:tav tm="0">
                                          <p:val>
                                            <p:strVal val="#ppt_y"/>
                                          </p:val>
                                        </p:tav>
                                        <p:tav tm="100000">
                                          <p:val>
                                            <p:strVal val="#ppt_y"/>
                                          </p:val>
                                        </p:tav>
                                      </p:tavLst>
                                    </p:anim>
                                  </p:childTnLst>
                                </p:cTn>
                              </p:par>
                            </p:childTnLst>
                          </p:cTn>
                        </p:par>
                        <p:par>
                          <p:cTn id="59" fill="hold">
                            <p:stCondLst>
                              <p:cond delay="5000"/>
                            </p:stCondLst>
                            <p:childTnLst>
                              <p:par>
                                <p:cTn id="60" presetID="47" presetClass="entr" presetSubtype="0" fill="hold" grpId="0"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anim calcmode="lin" valueType="num">
                                      <p:cBhvr>
                                        <p:cTn id="63" dur="500" fill="hold"/>
                                        <p:tgtEl>
                                          <p:spTgt spid="51"/>
                                        </p:tgtEl>
                                        <p:attrNameLst>
                                          <p:attrName>ppt_x</p:attrName>
                                        </p:attrNameLst>
                                      </p:cBhvr>
                                      <p:tavLst>
                                        <p:tav tm="0">
                                          <p:val>
                                            <p:strVal val="#ppt_x"/>
                                          </p:val>
                                        </p:tav>
                                        <p:tav tm="100000">
                                          <p:val>
                                            <p:strVal val="#ppt_x"/>
                                          </p:val>
                                        </p:tav>
                                      </p:tavLst>
                                    </p:anim>
                                    <p:anim calcmode="lin" valueType="num">
                                      <p:cBhvr>
                                        <p:cTn id="64" dur="5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36" grpId="0" animBg="1"/>
      <p:bldP spid="37" grpId="0" animBg="1"/>
      <p:bldP spid="38" grpId="0" animBg="1"/>
      <p:bldP spid="39" grpId="0" animBg="1"/>
      <p:bldP spid="50" grpId="0"/>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墨刀功能特点</a:t>
            </a:r>
            <a:endParaRPr lang="zh-CN" altLang="en-US" sz="3600" smtClean="0">
              <a:solidFill>
                <a:srgbClr val="00B0F0"/>
              </a:solidFill>
              <a:latin typeface="Gulim" pitchFamily="34" charset="-127"/>
            </a:endParaRPr>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46</a:t>
            </a:r>
            <a:endParaRPr lang="en-US" sz="1100" dirty="0">
              <a:latin typeface="Gulim" pitchFamily="34" charset="-127"/>
            </a:endParaRPr>
          </a:p>
        </p:txBody>
      </p:sp>
      <p:sp>
        <p:nvSpPr>
          <p:cNvPr id="100" name="文本框 99"/>
          <p:cNvSpPr txBox="1"/>
          <p:nvPr/>
        </p:nvSpPr>
        <p:spPr>
          <a:xfrm>
            <a:off x="2032000" y="1879600"/>
            <a:ext cx="5441950" cy="1383665"/>
          </a:xfrm>
          <a:prstGeom prst="rect">
            <a:avLst/>
          </a:prstGeom>
          <a:noFill/>
          <a:ln w="9525">
            <a:noFill/>
          </a:ln>
        </p:spPr>
        <p:txBody>
          <a:bodyPr wrap="square">
            <a:spAutoFit/>
          </a:bodyPr>
          <a:p>
            <a:pPr marL="0" indent="0"/>
            <a:r>
              <a:rPr lang="zh-CN" sz="1050" b="0">
                <a:latin typeface="Calibri" panose="020F0502020204030204" pitchFamily="34" charset="0"/>
                <a:ea typeface="宋体" panose="02010600030101010101" pitchFamily="2" charset="-122"/>
              </a:rPr>
              <a:t>墨刀致力于简化产品制作和设计流程，采用简便的拖拽连线操作，作为一款在线原型设计软件，墨刀支持云端保存，实时预览，一键分享，及多人协作功能，让产品团队快速高效地完成产品原型和交互设计。</a:t>
            </a:r>
            <a:r>
              <a:rPr lang="en-US" sz="1050" b="0">
                <a:latin typeface="Calibri" panose="020F0502020204030204" pitchFamily="34" charset="0"/>
                <a:ea typeface="宋体" panose="02010600030101010101" pitchFamily="2" charset="-122"/>
                <a:cs typeface="Times New Roman" panose="02020603050405020304" charset="0"/>
              </a:rPr>
              <a:t> </a:t>
            </a:r>
            <a:r>
              <a:rPr lang="zh-CN" sz="1050" b="0">
                <a:latin typeface="Calibri" panose="020F0502020204030204" pitchFamily="34" charset="0"/>
                <a:ea typeface="宋体" panose="02010600030101010101" pitchFamily="2" charset="-122"/>
              </a:rPr>
              <a:t>使用墨刀，用户可以快速制作出可直接在手机运行的接近真实</a:t>
            </a:r>
            <a:r>
              <a:rPr lang="en-US" sz="1050" b="0">
                <a:latin typeface="Calibri" panose="020F0502020204030204" pitchFamily="34" charset="0"/>
                <a:ea typeface="宋体" panose="02010600030101010101" pitchFamily="2" charset="-122"/>
                <a:cs typeface="Times New Roman" panose="02020603050405020304" charset="0"/>
              </a:rPr>
              <a:t> app </a:t>
            </a:r>
            <a:r>
              <a:rPr lang="zh-CN" sz="1050" b="0">
                <a:latin typeface="Calibri" panose="020F0502020204030204" pitchFamily="34" charset="0"/>
                <a:ea typeface="宋体" panose="02010600030101010101" pitchFamily="2" charset="-122"/>
              </a:rPr>
              <a:t>交互的高保真原型，使创意得到更直观的呈现。不管是向客户收集产品反馈，向投资人进行 </a:t>
            </a:r>
            <a:r>
              <a:rPr lang="en-US" sz="1050" b="0">
                <a:latin typeface="Calibri" panose="020F0502020204030204" pitchFamily="34" charset="0"/>
                <a:ea typeface="宋体" panose="02010600030101010101" pitchFamily="2" charset="-122"/>
              </a:rPr>
              <a:t>demo </a:t>
            </a:r>
            <a:r>
              <a:rPr lang="zh-CN" sz="1050" b="0">
                <a:latin typeface="Calibri" panose="020F0502020204030204" pitchFamily="34" charset="0"/>
                <a:ea typeface="宋体" panose="02010600030101010101" pitchFamily="2" charset="-122"/>
              </a:rPr>
              <a:t>展示，或是在团队内部协作沟通、文件管理，墨刀都可以大幅提升工作效率，打破沟通壁垒，降低项目风险。</a:t>
            </a:r>
            <a:r>
              <a:rPr lang="en-US" altLang="zh-CN" sz="1050" b="0">
                <a:latin typeface="Calibri" panose="020F0502020204030204" pitchFamily="34" charset="0"/>
                <a:ea typeface="宋体" panose="02010600030101010101" pitchFamily="2" charset="-122"/>
              </a:rPr>
              <a:t>[3]</a:t>
            </a:r>
            <a:endParaRPr lang="en-US" altLang="zh-CN" sz="1050" b="0">
              <a:latin typeface="Calibri" panose="020F0502020204030204" pitchFamily="34" charset="0"/>
              <a:ea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墨刀优缺点</a:t>
            </a:r>
            <a:endParaRPr lang="zh-CN" altLang="en-US" sz="3600" smtClean="0">
              <a:solidFill>
                <a:srgbClr val="00B0F0"/>
              </a:solidFill>
              <a:latin typeface="Gulim" pitchFamily="34" charset="-127"/>
            </a:endParaRPr>
          </a:p>
        </p:txBody>
      </p:sp>
      <p:sp>
        <p:nvSpPr>
          <p:cNvPr id="7"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8" name="Rectangle 7"/>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47</a:t>
            </a:r>
            <a:endParaRPr lang="en-US" sz="1100" dirty="0">
              <a:latin typeface="Gulim" pitchFamily="34" charset="-127"/>
            </a:endParaRPr>
          </a:p>
        </p:txBody>
      </p:sp>
      <p:sp>
        <p:nvSpPr>
          <p:cNvPr id="26" name="Oval 25"/>
          <p:cNvSpPr/>
          <p:nvPr/>
        </p:nvSpPr>
        <p:spPr>
          <a:xfrm>
            <a:off x="2438400" y="1885950"/>
            <a:ext cx="2209800" cy="2209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dirty="0">
                <a:solidFill>
                  <a:srgbClr val="FFFFFF"/>
                </a:solidFill>
                <a:cs typeface="Arial" panose="020B0604020202020204" pitchFamily="34" charset="0"/>
              </a:rPr>
              <a:t>优点</a:t>
            </a:r>
            <a:endParaRPr lang="zh-CN" altLang="zh-CN" dirty="0">
              <a:solidFill>
                <a:srgbClr val="FFFFFF"/>
              </a:solidFill>
              <a:cs typeface="Arial" panose="020B0604020202020204" pitchFamily="34" charset="0"/>
            </a:endParaRPr>
          </a:p>
        </p:txBody>
      </p:sp>
      <p:sp>
        <p:nvSpPr>
          <p:cNvPr id="27" name="Oval 26"/>
          <p:cNvSpPr/>
          <p:nvPr/>
        </p:nvSpPr>
        <p:spPr>
          <a:xfrm>
            <a:off x="4495800" y="1885950"/>
            <a:ext cx="2209800" cy="2209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dirty="0">
                <a:solidFill>
                  <a:srgbClr val="FFFFFF"/>
                </a:solidFill>
                <a:cs typeface="Arial" panose="020B0604020202020204" pitchFamily="34" charset="0"/>
              </a:rPr>
              <a:t>缺点</a:t>
            </a:r>
            <a:endParaRPr lang="zh-CN" altLang="zh-CN" dirty="0">
              <a:solidFill>
                <a:srgbClr val="FFFFFF"/>
              </a:solidFill>
              <a:cs typeface="Arial" panose="020B0604020202020204" pitchFamily="34" charset="0"/>
            </a:endParaRPr>
          </a:p>
        </p:txBody>
      </p:sp>
      <p:cxnSp>
        <p:nvCxnSpPr>
          <p:cNvPr id="30" name="Elbow Connector 29"/>
          <p:cNvCxnSpPr/>
          <p:nvPr/>
        </p:nvCxnSpPr>
        <p:spPr>
          <a:xfrm rot="10800000">
            <a:off x="2590800" y="1674813"/>
            <a:ext cx="609600" cy="592137"/>
          </a:xfrm>
          <a:prstGeom prst="bentConnector3">
            <a:avLst>
              <a:gd name="adj1" fmla="val 781"/>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533400" y="1505427"/>
            <a:ext cx="21717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sz="1600">
                <a:solidFill>
                  <a:srgbClr val="00B0F0"/>
                </a:solidFill>
                <a:latin typeface="Gulim" pitchFamily="34" charset="-127"/>
              </a:rPr>
              <a:t>云端操作</a:t>
            </a:r>
            <a:endParaRPr lang="en-US" altLang="zh-CN" sz="1600">
              <a:solidFill>
                <a:srgbClr val="00B0F0"/>
              </a:solidFill>
              <a:latin typeface="Gulim" pitchFamily="34" charset="-127"/>
            </a:endParaRPr>
          </a:p>
        </p:txBody>
      </p:sp>
      <p:sp>
        <p:nvSpPr>
          <p:cNvPr id="36" name="TextBox 35"/>
          <p:cNvSpPr txBox="1">
            <a:spLocks noChangeArrowheads="1"/>
          </p:cNvSpPr>
          <p:nvPr/>
        </p:nvSpPr>
        <p:spPr bwMode="auto">
          <a:xfrm>
            <a:off x="338138" y="2572227"/>
            <a:ext cx="202406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sz="1600">
                <a:solidFill>
                  <a:srgbClr val="00B0F0"/>
                </a:solidFill>
                <a:latin typeface="Gulim" pitchFamily="34" charset="-127"/>
              </a:rPr>
              <a:t>网页分享</a:t>
            </a:r>
            <a:endParaRPr lang="en-US" altLang="zh-CN" sz="1600">
              <a:solidFill>
                <a:srgbClr val="00B0F0"/>
              </a:solidFill>
              <a:latin typeface="Gulim" pitchFamily="34" charset="-127"/>
            </a:endParaRPr>
          </a:p>
        </p:txBody>
      </p:sp>
      <p:cxnSp>
        <p:nvCxnSpPr>
          <p:cNvPr id="43" name="Elbow Connector 42"/>
          <p:cNvCxnSpPr/>
          <p:nvPr/>
        </p:nvCxnSpPr>
        <p:spPr>
          <a:xfrm rot="10800000">
            <a:off x="2209800" y="2741613"/>
            <a:ext cx="647700" cy="249237"/>
          </a:xfrm>
          <a:prstGeom prst="bentConnector3">
            <a:avLst>
              <a:gd name="adj1" fmla="val 5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0800000" flipV="1">
            <a:off x="2533650" y="3606800"/>
            <a:ext cx="666750" cy="169863"/>
          </a:xfrm>
          <a:prstGeom prst="bentConnector3">
            <a:avLst>
              <a:gd name="adj1" fmla="val 714"/>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914400" y="3608070"/>
            <a:ext cx="18288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sz="1600">
                <a:solidFill>
                  <a:srgbClr val="00B0F0"/>
                </a:solidFill>
                <a:latin typeface="Gulim" pitchFamily="34" charset="-127"/>
              </a:rPr>
              <a:t>价格相对比较低</a:t>
            </a:r>
            <a:endParaRPr lang="en-US" altLang="zh-CN" sz="1600">
              <a:solidFill>
                <a:srgbClr val="00B0F0"/>
              </a:solidFill>
              <a:latin typeface="Gulim" pitchFamily="34" charset="-127"/>
            </a:endParaRPr>
          </a:p>
        </p:txBody>
      </p:sp>
      <p:sp>
        <p:nvSpPr>
          <p:cNvPr id="57" name="TextBox 56"/>
          <p:cNvSpPr txBox="1">
            <a:spLocks noChangeArrowheads="1"/>
          </p:cNvSpPr>
          <p:nvPr/>
        </p:nvSpPr>
        <p:spPr bwMode="auto">
          <a:xfrm>
            <a:off x="6667500" y="1505427"/>
            <a:ext cx="20574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1600">
                <a:solidFill>
                  <a:srgbClr val="00B0F0"/>
                </a:solidFill>
                <a:latin typeface="Gulim" pitchFamily="34" charset="-127"/>
              </a:rPr>
              <a:t>没有版本管理</a:t>
            </a:r>
            <a:endParaRPr lang="en-US" altLang="zh-CN" sz="1600">
              <a:solidFill>
                <a:srgbClr val="00B0F0"/>
              </a:solidFill>
              <a:latin typeface="Gulim" pitchFamily="34" charset="-127"/>
            </a:endParaRPr>
          </a:p>
        </p:txBody>
      </p:sp>
      <p:sp>
        <p:nvSpPr>
          <p:cNvPr id="59" name="TextBox 58"/>
          <p:cNvSpPr txBox="1">
            <a:spLocks noChangeArrowheads="1"/>
          </p:cNvSpPr>
          <p:nvPr/>
        </p:nvSpPr>
        <p:spPr bwMode="auto">
          <a:xfrm>
            <a:off x="7201535" y="3608070"/>
            <a:ext cx="113792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1600">
                <a:solidFill>
                  <a:srgbClr val="00B0F0"/>
                </a:solidFill>
                <a:latin typeface="Gulim" pitchFamily="34" charset="-127"/>
              </a:rPr>
              <a:t>分享</a:t>
            </a:r>
            <a:r>
              <a:rPr lang="zh-CN" altLang="en-US" sz="1600">
                <a:solidFill>
                  <a:srgbClr val="00B0F0"/>
                </a:solidFill>
                <a:latin typeface="Gulim" pitchFamily="34" charset="-127"/>
              </a:rPr>
              <a:t>问题</a:t>
            </a:r>
            <a:endParaRPr lang="zh-CN" altLang="en-US" sz="1600">
              <a:solidFill>
                <a:srgbClr val="00B0F0"/>
              </a:solidFill>
              <a:latin typeface="Gulim" pitchFamily="34" charset="-127"/>
            </a:endParaRPr>
          </a:p>
        </p:txBody>
      </p:sp>
      <p:sp>
        <p:nvSpPr>
          <p:cNvPr id="60" name="TextBox 59"/>
          <p:cNvSpPr txBox="1">
            <a:spLocks noChangeArrowheads="1"/>
          </p:cNvSpPr>
          <p:nvPr/>
        </p:nvSpPr>
        <p:spPr bwMode="auto">
          <a:xfrm>
            <a:off x="8126095" y="3899535"/>
            <a:ext cx="32766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900" b="1"/>
              <a:t>[3]</a:t>
            </a:r>
            <a:endParaRPr lang="en-US" altLang="zh-CN" sz="900" b="1"/>
          </a:p>
        </p:txBody>
      </p:sp>
      <p:sp>
        <p:nvSpPr>
          <p:cNvPr id="61" name="TextBox 60"/>
          <p:cNvSpPr txBox="1">
            <a:spLocks noChangeArrowheads="1"/>
          </p:cNvSpPr>
          <p:nvPr/>
        </p:nvSpPr>
        <p:spPr bwMode="auto">
          <a:xfrm>
            <a:off x="6705600" y="2572227"/>
            <a:ext cx="202406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1600">
                <a:solidFill>
                  <a:srgbClr val="00B0F0"/>
                </a:solidFill>
                <a:latin typeface="Gulim" pitchFamily="34" charset="-127"/>
              </a:rPr>
              <a:t>需求不能画流程图</a:t>
            </a:r>
            <a:endParaRPr lang="en-US" altLang="zh-CN" sz="1600">
              <a:solidFill>
                <a:srgbClr val="00B0F0"/>
              </a:solidFill>
              <a:latin typeface="Gulim" pitchFamily="34" charset="-127"/>
            </a:endParaRPr>
          </a:p>
        </p:txBody>
      </p:sp>
      <p:cxnSp>
        <p:nvCxnSpPr>
          <p:cNvPr id="63" name="Elbow Connector 62"/>
          <p:cNvCxnSpPr/>
          <p:nvPr/>
        </p:nvCxnSpPr>
        <p:spPr>
          <a:xfrm rot="5400000" flipH="1" flipV="1">
            <a:off x="6003925" y="1684338"/>
            <a:ext cx="592137" cy="573088"/>
          </a:xfrm>
          <a:prstGeom prst="bentConnector3">
            <a:avLst>
              <a:gd name="adj1" fmla="val 99587"/>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rot="10800000" flipV="1">
            <a:off x="6248400" y="2754313"/>
            <a:ext cx="652463" cy="236537"/>
          </a:xfrm>
          <a:prstGeom prst="bentConnector3">
            <a:avLst>
              <a:gd name="adj1" fmla="val 5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5886450" y="3606800"/>
            <a:ext cx="819150" cy="169863"/>
          </a:xfrm>
          <a:prstGeom prst="bentConnector3">
            <a:avLst>
              <a:gd name="adj1" fmla="val 10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right)">
                                      <p:cBhvr>
                                        <p:cTn id="12" dur="500"/>
                                        <p:tgtEl>
                                          <p:spTgt spid="30"/>
                                        </p:tgtEl>
                                      </p:cBhvr>
                                    </p:animEffect>
                                  </p:childTnLst>
                                </p:cTn>
                              </p:par>
                            </p:childTnLst>
                          </p:cTn>
                        </p:par>
                        <p:par>
                          <p:cTn id="13" fill="hold">
                            <p:stCondLst>
                              <p:cond delay="1000"/>
                            </p:stCondLst>
                            <p:childTnLst>
                              <p:par>
                                <p:cTn id="14" presetID="49" presetClass="entr" presetSubtype="0" decel="10000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 calcmode="lin" valueType="num">
                                      <p:cBhvr>
                                        <p:cTn id="18" dur="500" fill="hold"/>
                                        <p:tgtEl>
                                          <p:spTgt spid="31"/>
                                        </p:tgtEl>
                                        <p:attrNameLst>
                                          <p:attrName>style.rotation</p:attrName>
                                        </p:attrNameLst>
                                      </p:cBhvr>
                                      <p:tavLst>
                                        <p:tav tm="0">
                                          <p:val>
                                            <p:fltVal val="360"/>
                                          </p:val>
                                        </p:tav>
                                        <p:tav tm="100000">
                                          <p:val>
                                            <p:fltVal val="0"/>
                                          </p:val>
                                        </p:tav>
                                      </p:tavLst>
                                    </p:anim>
                                    <p:animEffect transition="in" filter="fade">
                                      <p:cBhvr>
                                        <p:cTn id="19" dur="500"/>
                                        <p:tgtEl>
                                          <p:spTgt spid="31"/>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left)">
                                      <p:cBhvr>
                                        <p:cTn id="23" dur="500"/>
                                        <p:tgtEl>
                                          <p:spTgt spid="63"/>
                                        </p:tgtEl>
                                      </p:cBhvr>
                                    </p:animEffect>
                                  </p:childTnLst>
                                </p:cTn>
                              </p:par>
                            </p:childTnLst>
                          </p:cTn>
                        </p:par>
                        <p:par>
                          <p:cTn id="24" fill="hold">
                            <p:stCondLst>
                              <p:cond delay="2000"/>
                            </p:stCondLst>
                            <p:childTnLst>
                              <p:par>
                                <p:cTn id="25" presetID="49" presetClass="entr" presetSubtype="0" decel="100000" fill="hold" grpId="0" nodeType="after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ppt_w</p:attrName>
                                        </p:attrNameLst>
                                      </p:cBhvr>
                                      <p:tavLst>
                                        <p:tav tm="0">
                                          <p:val>
                                            <p:fltVal val="0"/>
                                          </p:val>
                                        </p:tav>
                                        <p:tav tm="100000">
                                          <p:val>
                                            <p:strVal val="#ppt_w"/>
                                          </p:val>
                                        </p:tav>
                                      </p:tavLst>
                                    </p:anim>
                                    <p:anim calcmode="lin" valueType="num">
                                      <p:cBhvr>
                                        <p:cTn id="28" dur="500" fill="hold"/>
                                        <p:tgtEl>
                                          <p:spTgt spid="57"/>
                                        </p:tgtEl>
                                        <p:attrNameLst>
                                          <p:attrName>ppt_h</p:attrName>
                                        </p:attrNameLst>
                                      </p:cBhvr>
                                      <p:tavLst>
                                        <p:tav tm="0">
                                          <p:val>
                                            <p:fltVal val="0"/>
                                          </p:val>
                                        </p:tav>
                                        <p:tav tm="100000">
                                          <p:val>
                                            <p:strVal val="#ppt_h"/>
                                          </p:val>
                                        </p:tav>
                                      </p:tavLst>
                                    </p:anim>
                                    <p:anim calcmode="lin" valueType="num">
                                      <p:cBhvr>
                                        <p:cTn id="29" dur="500" fill="hold"/>
                                        <p:tgtEl>
                                          <p:spTgt spid="57"/>
                                        </p:tgtEl>
                                        <p:attrNameLst>
                                          <p:attrName>style.rotation</p:attrName>
                                        </p:attrNameLst>
                                      </p:cBhvr>
                                      <p:tavLst>
                                        <p:tav tm="0">
                                          <p:val>
                                            <p:fltVal val="360"/>
                                          </p:val>
                                        </p:tav>
                                        <p:tav tm="100000">
                                          <p:val>
                                            <p:fltVal val="0"/>
                                          </p:val>
                                        </p:tav>
                                      </p:tavLst>
                                    </p:anim>
                                    <p:animEffect transition="in" filter="fade">
                                      <p:cBhvr>
                                        <p:cTn id="30" dur="500"/>
                                        <p:tgtEl>
                                          <p:spTgt spid="57"/>
                                        </p:tgtEl>
                                      </p:cBhvr>
                                    </p:animEffect>
                                  </p:childTnLst>
                                </p:cTn>
                              </p:par>
                            </p:childTnLst>
                          </p:cTn>
                        </p:par>
                        <p:par>
                          <p:cTn id="31" fill="hold">
                            <p:stCondLst>
                              <p:cond delay="2500"/>
                            </p:stCondLst>
                            <p:childTnLst>
                              <p:par>
                                <p:cTn id="32" presetID="22" presetClass="entr" presetSubtype="2"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right)">
                                      <p:cBhvr>
                                        <p:cTn id="34" dur="500"/>
                                        <p:tgtEl>
                                          <p:spTgt spid="43"/>
                                        </p:tgtEl>
                                      </p:cBhvr>
                                    </p:animEffect>
                                  </p:childTnLst>
                                </p:cTn>
                              </p:par>
                            </p:childTnLst>
                          </p:cTn>
                        </p:par>
                        <p:par>
                          <p:cTn id="35" fill="hold">
                            <p:stCondLst>
                              <p:cond delay="3000"/>
                            </p:stCondLst>
                            <p:childTnLst>
                              <p:par>
                                <p:cTn id="36" presetID="49" presetClass="entr" presetSubtype="0" decel="10000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p:cTn id="38" dur="500" fill="hold"/>
                                        <p:tgtEl>
                                          <p:spTgt spid="36"/>
                                        </p:tgtEl>
                                        <p:attrNameLst>
                                          <p:attrName>ppt_w</p:attrName>
                                        </p:attrNameLst>
                                      </p:cBhvr>
                                      <p:tavLst>
                                        <p:tav tm="0">
                                          <p:val>
                                            <p:fltVal val="0"/>
                                          </p:val>
                                        </p:tav>
                                        <p:tav tm="100000">
                                          <p:val>
                                            <p:strVal val="#ppt_w"/>
                                          </p:val>
                                        </p:tav>
                                      </p:tavLst>
                                    </p:anim>
                                    <p:anim calcmode="lin" valueType="num">
                                      <p:cBhvr>
                                        <p:cTn id="39" dur="500" fill="hold"/>
                                        <p:tgtEl>
                                          <p:spTgt spid="36"/>
                                        </p:tgtEl>
                                        <p:attrNameLst>
                                          <p:attrName>ppt_h</p:attrName>
                                        </p:attrNameLst>
                                      </p:cBhvr>
                                      <p:tavLst>
                                        <p:tav tm="0">
                                          <p:val>
                                            <p:fltVal val="0"/>
                                          </p:val>
                                        </p:tav>
                                        <p:tav tm="100000">
                                          <p:val>
                                            <p:strVal val="#ppt_h"/>
                                          </p:val>
                                        </p:tav>
                                      </p:tavLst>
                                    </p:anim>
                                    <p:anim calcmode="lin" valueType="num">
                                      <p:cBhvr>
                                        <p:cTn id="40" dur="500" fill="hold"/>
                                        <p:tgtEl>
                                          <p:spTgt spid="36"/>
                                        </p:tgtEl>
                                        <p:attrNameLst>
                                          <p:attrName>style.rotation</p:attrName>
                                        </p:attrNameLst>
                                      </p:cBhvr>
                                      <p:tavLst>
                                        <p:tav tm="0">
                                          <p:val>
                                            <p:fltVal val="360"/>
                                          </p:val>
                                        </p:tav>
                                        <p:tav tm="100000">
                                          <p:val>
                                            <p:fltVal val="0"/>
                                          </p:val>
                                        </p:tav>
                                      </p:tavLst>
                                    </p:anim>
                                    <p:animEffect transition="in" filter="fade">
                                      <p:cBhvr>
                                        <p:cTn id="41" dur="500"/>
                                        <p:tgtEl>
                                          <p:spTgt spid="36"/>
                                        </p:tgtEl>
                                      </p:cBhvr>
                                    </p:animEffect>
                                  </p:childTnLst>
                                </p:cTn>
                              </p:par>
                            </p:childTnLst>
                          </p:cTn>
                        </p:par>
                        <p:par>
                          <p:cTn id="42" fill="hold">
                            <p:stCondLst>
                              <p:cond delay="3500"/>
                            </p:stCondLst>
                            <p:childTnLst>
                              <p:par>
                                <p:cTn id="43" presetID="22" presetClass="entr" presetSubtype="8"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wipe(left)">
                                      <p:cBhvr>
                                        <p:cTn id="45" dur="500"/>
                                        <p:tgtEl>
                                          <p:spTgt spid="68"/>
                                        </p:tgtEl>
                                      </p:cBhvr>
                                    </p:animEffect>
                                  </p:childTnLst>
                                </p:cTn>
                              </p:par>
                            </p:childTnLst>
                          </p:cTn>
                        </p:par>
                        <p:par>
                          <p:cTn id="46" fill="hold">
                            <p:stCondLst>
                              <p:cond delay="4000"/>
                            </p:stCondLst>
                            <p:childTnLst>
                              <p:par>
                                <p:cTn id="47" presetID="49" presetClass="entr" presetSubtype="0" decel="100000" fill="hold" grpId="0" nodeType="afterEffect">
                                  <p:stCondLst>
                                    <p:cond delay="0"/>
                                  </p:stCondLst>
                                  <p:childTnLst>
                                    <p:set>
                                      <p:cBhvr>
                                        <p:cTn id="48" dur="1" fill="hold">
                                          <p:stCondLst>
                                            <p:cond delay="0"/>
                                          </p:stCondLst>
                                        </p:cTn>
                                        <p:tgtEl>
                                          <p:spTgt spid="61"/>
                                        </p:tgtEl>
                                        <p:attrNameLst>
                                          <p:attrName>style.visibility</p:attrName>
                                        </p:attrNameLst>
                                      </p:cBhvr>
                                      <p:to>
                                        <p:strVal val="visible"/>
                                      </p:to>
                                    </p:set>
                                    <p:anim calcmode="lin" valueType="num">
                                      <p:cBhvr>
                                        <p:cTn id="49" dur="500" fill="hold"/>
                                        <p:tgtEl>
                                          <p:spTgt spid="61"/>
                                        </p:tgtEl>
                                        <p:attrNameLst>
                                          <p:attrName>ppt_w</p:attrName>
                                        </p:attrNameLst>
                                      </p:cBhvr>
                                      <p:tavLst>
                                        <p:tav tm="0">
                                          <p:val>
                                            <p:fltVal val="0"/>
                                          </p:val>
                                        </p:tav>
                                        <p:tav tm="100000">
                                          <p:val>
                                            <p:strVal val="#ppt_w"/>
                                          </p:val>
                                        </p:tav>
                                      </p:tavLst>
                                    </p:anim>
                                    <p:anim calcmode="lin" valueType="num">
                                      <p:cBhvr>
                                        <p:cTn id="50" dur="500" fill="hold"/>
                                        <p:tgtEl>
                                          <p:spTgt spid="61"/>
                                        </p:tgtEl>
                                        <p:attrNameLst>
                                          <p:attrName>ppt_h</p:attrName>
                                        </p:attrNameLst>
                                      </p:cBhvr>
                                      <p:tavLst>
                                        <p:tav tm="0">
                                          <p:val>
                                            <p:fltVal val="0"/>
                                          </p:val>
                                        </p:tav>
                                        <p:tav tm="100000">
                                          <p:val>
                                            <p:strVal val="#ppt_h"/>
                                          </p:val>
                                        </p:tav>
                                      </p:tavLst>
                                    </p:anim>
                                    <p:anim calcmode="lin" valueType="num">
                                      <p:cBhvr>
                                        <p:cTn id="51" dur="500" fill="hold"/>
                                        <p:tgtEl>
                                          <p:spTgt spid="61"/>
                                        </p:tgtEl>
                                        <p:attrNameLst>
                                          <p:attrName>style.rotation</p:attrName>
                                        </p:attrNameLst>
                                      </p:cBhvr>
                                      <p:tavLst>
                                        <p:tav tm="0">
                                          <p:val>
                                            <p:fltVal val="360"/>
                                          </p:val>
                                        </p:tav>
                                        <p:tav tm="100000">
                                          <p:val>
                                            <p:fltVal val="0"/>
                                          </p:val>
                                        </p:tav>
                                      </p:tavLst>
                                    </p:anim>
                                    <p:animEffect transition="in" filter="fade">
                                      <p:cBhvr>
                                        <p:cTn id="52" dur="500"/>
                                        <p:tgtEl>
                                          <p:spTgt spid="61"/>
                                        </p:tgtEl>
                                      </p:cBhvr>
                                    </p:animEffect>
                                  </p:childTnLst>
                                </p:cTn>
                              </p:par>
                            </p:childTnLst>
                          </p:cTn>
                        </p:par>
                        <p:par>
                          <p:cTn id="53" fill="hold">
                            <p:stCondLst>
                              <p:cond delay="4500"/>
                            </p:stCondLst>
                            <p:childTnLst>
                              <p:par>
                                <p:cTn id="54" presetID="22" presetClass="entr" presetSubtype="2" fill="hold" nodeType="after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wipe(right)">
                                      <p:cBhvr>
                                        <p:cTn id="56" dur="500"/>
                                        <p:tgtEl>
                                          <p:spTgt spid="47"/>
                                        </p:tgtEl>
                                      </p:cBhvr>
                                    </p:animEffect>
                                  </p:childTnLst>
                                </p:cTn>
                              </p:par>
                            </p:childTnLst>
                          </p:cTn>
                        </p:par>
                        <p:par>
                          <p:cTn id="57" fill="hold">
                            <p:stCondLst>
                              <p:cond delay="5000"/>
                            </p:stCondLst>
                            <p:childTnLst>
                              <p:par>
                                <p:cTn id="58" presetID="49" presetClass="entr" presetSubtype="0" decel="100000" fill="hold" grpId="0" nodeType="after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p:cTn id="60" dur="500" fill="hold"/>
                                        <p:tgtEl>
                                          <p:spTgt spid="48"/>
                                        </p:tgtEl>
                                        <p:attrNameLst>
                                          <p:attrName>ppt_w</p:attrName>
                                        </p:attrNameLst>
                                      </p:cBhvr>
                                      <p:tavLst>
                                        <p:tav tm="0">
                                          <p:val>
                                            <p:fltVal val="0"/>
                                          </p:val>
                                        </p:tav>
                                        <p:tav tm="100000">
                                          <p:val>
                                            <p:strVal val="#ppt_w"/>
                                          </p:val>
                                        </p:tav>
                                      </p:tavLst>
                                    </p:anim>
                                    <p:anim calcmode="lin" valueType="num">
                                      <p:cBhvr>
                                        <p:cTn id="61" dur="500" fill="hold"/>
                                        <p:tgtEl>
                                          <p:spTgt spid="48"/>
                                        </p:tgtEl>
                                        <p:attrNameLst>
                                          <p:attrName>ppt_h</p:attrName>
                                        </p:attrNameLst>
                                      </p:cBhvr>
                                      <p:tavLst>
                                        <p:tav tm="0">
                                          <p:val>
                                            <p:fltVal val="0"/>
                                          </p:val>
                                        </p:tav>
                                        <p:tav tm="100000">
                                          <p:val>
                                            <p:strVal val="#ppt_h"/>
                                          </p:val>
                                        </p:tav>
                                      </p:tavLst>
                                    </p:anim>
                                    <p:anim calcmode="lin" valueType="num">
                                      <p:cBhvr>
                                        <p:cTn id="62" dur="500" fill="hold"/>
                                        <p:tgtEl>
                                          <p:spTgt spid="48"/>
                                        </p:tgtEl>
                                        <p:attrNameLst>
                                          <p:attrName>style.rotation</p:attrName>
                                        </p:attrNameLst>
                                      </p:cBhvr>
                                      <p:tavLst>
                                        <p:tav tm="0">
                                          <p:val>
                                            <p:fltVal val="360"/>
                                          </p:val>
                                        </p:tav>
                                        <p:tav tm="100000">
                                          <p:val>
                                            <p:fltVal val="0"/>
                                          </p:val>
                                        </p:tav>
                                      </p:tavLst>
                                    </p:anim>
                                    <p:animEffect transition="in" filter="fade">
                                      <p:cBhvr>
                                        <p:cTn id="63" dur="500"/>
                                        <p:tgtEl>
                                          <p:spTgt spid="48"/>
                                        </p:tgtEl>
                                      </p:cBhvr>
                                    </p:animEffect>
                                  </p:childTnLst>
                                </p:cTn>
                              </p:par>
                            </p:childTnLst>
                          </p:cTn>
                        </p:par>
                        <p:par>
                          <p:cTn id="64" fill="hold">
                            <p:stCondLst>
                              <p:cond delay="5500"/>
                            </p:stCondLst>
                            <p:childTnLst>
                              <p:par>
                                <p:cTn id="65" presetID="22" presetClass="entr" presetSubtype="8" fill="hold" nodeType="after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wipe(left)">
                                      <p:cBhvr>
                                        <p:cTn id="67" dur="500"/>
                                        <p:tgtEl>
                                          <p:spTgt spid="72"/>
                                        </p:tgtEl>
                                      </p:cBhvr>
                                    </p:animEffect>
                                  </p:childTnLst>
                                </p:cTn>
                              </p:par>
                            </p:childTnLst>
                          </p:cTn>
                        </p:par>
                        <p:par>
                          <p:cTn id="68" fill="hold">
                            <p:stCondLst>
                              <p:cond delay="6000"/>
                            </p:stCondLst>
                            <p:childTnLst>
                              <p:par>
                                <p:cTn id="69" presetID="49" presetClass="entr" presetSubtype="0" decel="100000"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 calcmode="lin" valueType="num">
                                      <p:cBhvr>
                                        <p:cTn id="71" dur="500" fill="hold"/>
                                        <p:tgtEl>
                                          <p:spTgt spid="59"/>
                                        </p:tgtEl>
                                        <p:attrNameLst>
                                          <p:attrName>ppt_w</p:attrName>
                                        </p:attrNameLst>
                                      </p:cBhvr>
                                      <p:tavLst>
                                        <p:tav tm="0">
                                          <p:val>
                                            <p:fltVal val="0"/>
                                          </p:val>
                                        </p:tav>
                                        <p:tav tm="100000">
                                          <p:val>
                                            <p:strVal val="#ppt_w"/>
                                          </p:val>
                                        </p:tav>
                                      </p:tavLst>
                                    </p:anim>
                                    <p:anim calcmode="lin" valueType="num">
                                      <p:cBhvr>
                                        <p:cTn id="72" dur="500" fill="hold"/>
                                        <p:tgtEl>
                                          <p:spTgt spid="59"/>
                                        </p:tgtEl>
                                        <p:attrNameLst>
                                          <p:attrName>ppt_h</p:attrName>
                                        </p:attrNameLst>
                                      </p:cBhvr>
                                      <p:tavLst>
                                        <p:tav tm="0">
                                          <p:val>
                                            <p:fltVal val="0"/>
                                          </p:val>
                                        </p:tav>
                                        <p:tav tm="100000">
                                          <p:val>
                                            <p:strVal val="#ppt_h"/>
                                          </p:val>
                                        </p:tav>
                                      </p:tavLst>
                                    </p:anim>
                                    <p:anim calcmode="lin" valueType="num">
                                      <p:cBhvr>
                                        <p:cTn id="73" dur="500" fill="hold"/>
                                        <p:tgtEl>
                                          <p:spTgt spid="59"/>
                                        </p:tgtEl>
                                        <p:attrNameLst>
                                          <p:attrName>style.rotation</p:attrName>
                                        </p:attrNameLst>
                                      </p:cBhvr>
                                      <p:tavLst>
                                        <p:tav tm="0">
                                          <p:val>
                                            <p:fltVal val="360"/>
                                          </p:val>
                                        </p:tav>
                                        <p:tav tm="100000">
                                          <p:val>
                                            <p:fltVal val="0"/>
                                          </p:val>
                                        </p:tav>
                                      </p:tavLst>
                                    </p:anim>
                                    <p:animEffect transition="in" filter="fade">
                                      <p:cBhvr>
                                        <p:cTn id="74" dur="500"/>
                                        <p:tgtEl>
                                          <p:spTgt spid="59"/>
                                        </p:tgtEl>
                                      </p:cBhvr>
                                    </p:animEffect>
                                  </p:childTnLst>
                                </p:cTn>
                              </p:par>
                            </p:childTnLst>
                          </p:cTn>
                        </p:par>
                        <p:par>
                          <p:cTn id="75" fill="hold">
                            <p:stCondLst>
                              <p:cond delay="6500"/>
                            </p:stCondLst>
                            <p:childTnLst>
                              <p:par>
                                <p:cTn id="76" presetID="47" presetClass="entr" presetSubtype="0" fill="hold" grpId="0" nodeType="after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500"/>
                                        <p:tgtEl>
                                          <p:spTgt spid="60"/>
                                        </p:tgtEl>
                                      </p:cBhvr>
                                    </p:animEffect>
                                    <p:anim calcmode="lin" valueType="num">
                                      <p:cBhvr>
                                        <p:cTn id="79" dur="500" fill="hold"/>
                                        <p:tgtEl>
                                          <p:spTgt spid="60"/>
                                        </p:tgtEl>
                                        <p:attrNameLst>
                                          <p:attrName>ppt_x</p:attrName>
                                        </p:attrNameLst>
                                      </p:cBhvr>
                                      <p:tavLst>
                                        <p:tav tm="0">
                                          <p:val>
                                            <p:strVal val="#ppt_x"/>
                                          </p:val>
                                        </p:tav>
                                        <p:tav tm="100000">
                                          <p:val>
                                            <p:strVal val="#ppt_x"/>
                                          </p:val>
                                        </p:tav>
                                      </p:tavLst>
                                    </p:anim>
                                    <p:anim calcmode="lin" valueType="num">
                                      <p:cBhvr>
                                        <p:cTn id="80" dur="5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1" grpId="0"/>
      <p:bldP spid="36" grpId="0"/>
      <p:bldP spid="48" grpId="0"/>
      <p:bldP spid="57" grpId="0"/>
      <p:bldP spid="59" grpId="0"/>
      <p:bldP spid="60"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endParaRPr lang="zh-CN" altLang="en-US" sz="360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48</a:t>
            </a:r>
            <a:endParaRPr lang="en-US" sz="1100" dirty="0">
              <a:latin typeface="Gulim" pitchFamily="34" charset="-127"/>
            </a:endParaRPr>
          </a:p>
        </p:txBody>
      </p:sp>
      <p:sp>
        <p:nvSpPr>
          <p:cNvPr id="3" name="文本框 2"/>
          <p:cNvSpPr txBox="1"/>
          <p:nvPr/>
        </p:nvSpPr>
        <p:spPr>
          <a:xfrm>
            <a:off x="1166495" y="1047115"/>
            <a:ext cx="1348105" cy="368300"/>
          </a:xfrm>
          <a:prstGeom prst="rect">
            <a:avLst/>
          </a:prstGeom>
          <a:noFill/>
        </p:spPr>
        <p:txBody>
          <a:bodyPr wrap="square" rtlCol="0" anchor="t">
            <a:spAutoFit/>
          </a:bodyPr>
          <a:p>
            <a:r>
              <a:rPr lang="en-US" altLang="zh-CN">
                <a:latin typeface="微软雅黑" panose="020B0503020204020204" charset="-122"/>
                <a:ea typeface="微软雅黑" panose="020B0503020204020204" charset="-122"/>
                <a:cs typeface="微软雅黑" panose="020B0503020204020204" charset="-122"/>
              </a:rPr>
              <a:t>1.</a:t>
            </a:r>
            <a:r>
              <a:rPr lang="zh-CN" altLang="en-US">
                <a:latin typeface="微软雅黑" panose="020B0503020204020204" charset="-122"/>
                <a:ea typeface="微软雅黑" panose="020B0503020204020204" charset="-122"/>
                <a:cs typeface="微软雅黑" panose="020B0503020204020204" charset="-122"/>
              </a:rPr>
              <a:t>创建应用</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3543935" y="1688465"/>
            <a:ext cx="4114800" cy="274320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endParaRPr lang="zh-CN" altLang="en-US" sz="360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48</a:t>
            </a:r>
            <a:endParaRPr lang="en-US" sz="1100" dirty="0">
              <a:latin typeface="Gulim" pitchFamily="34" charset="-127"/>
            </a:endParaRPr>
          </a:p>
        </p:txBody>
      </p:sp>
      <p:sp>
        <p:nvSpPr>
          <p:cNvPr id="3" name="文本框 2"/>
          <p:cNvSpPr txBox="1"/>
          <p:nvPr/>
        </p:nvSpPr>
        <p:spPr>
          <a:xfrm>
            <a:off x="869950" y="1186815"/>
            <a:ext cx="2045335" cy="368300"/>
          </a:xfrm>
          <a:prstGeom prst="rect">
            <a:avLst/>
          </a:prstGeom>
          <a:noFill/>
        </p:spPr>
        <p:txBody>
          <a:bodyPr wrap="square" rtlCol="0" anchor="t">
            <a:spAutoFit/>
          </a:bodyPr>
          <a:p>
            <a:r>
              <a:rPr lang="en-US" altLang="zh-CN">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制作底部导航栏</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nvPicPr>
        <p:blipFill>
          <a:blip r:embed="rId1"/>
          <a:stretch>
            <a:fillRect/>
          </a:stretch>
        </p:blipFill>
        <p:spPr>
          <a:xfrm>
            <a:off x="2994025" y="1210945"/>
            <a:ext cx="5384165" cy="3589655"/>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endParaRPr lang="zh-CN" altLang="en-US" sz="360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48</a:t>
            </a:r>
            <a:endParaRPr lang="en-US" sz="1100" dirty="0">
              <a:latin typeface="Gulim" pitchFamily="34" charset="-127"/>
            </a:endParaRPr>
          </a:p>
        </p:txBody>
      </p:sp>
      <p:sp>
        <p:nvSpPr>
          <p:cNvPr id="3" name="文本框 2"/>
          <p:cNvSpPr txBox="1"/>
          <p:nvPr/>
        </p:nvSpPr>
        <p:spPr>
          <a:xfrm>
            <a:off x="371475" y="1324610"/>
            <a:ext cx="1841500" cy="368300"/>
          </a:xfrm>
          <a:prstGeom prst="rect">
            <a:avLst/>
          </a:prstGeom>
          <a:noFill/>
        </p:spPr>
        <p:txBody>
          <a:bodyPr wrap="square" rtlCol="0" anchor="t">
            <a:spAutoFit/>
          </a:bodyPr>
          <a:p>
            <a:r>
              <a:rPr lang="en-US" altLang="zh-CN">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制作原型页面</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2896870" y="1177925"/>
            <a:ext cx="5306060" cy="3537585"/>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endParaRPr lang="zh-CN" altLang="en-US" sz="360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48</a:t>
            </a:r>
            <a:endParaRPr lang="en-US" sz="1100" dirty="0">
              <a:latin typeface="Gulim" pitchFamily="34" charset="-127"/>
            </a:endParaRPr>
          </a:p>
        </p:txBody>
      </p:sp>
      <p:sp>
        <p:nvSpPr>
          <p:cNvPr id="3" name="文本框 2"/>
          <p:cNvSpPr txBox="1"/>
          <p:nvPr/>
        </p:nvSpPr>
        <p:spPr>
          <a:xfrm>
            <a:off x="236220" y="1439545"/>
            <a:ext cx="1778000" cy="368300"/>
          </a:xfrm>
          <a:prstGeom prst="rect">
            <a:avLst/>
          </a:prstGeom>
          <a:noFill/>
        </p:spPr>
        <p:txBody>
          <a:bodyPr wrap="square" rtlCol="0" anchor="t">
            <a:spAutoFit/>
          </a:bodyPr>
          <a:p>
            <a:r>
              <a:rPr lang="en-US" altLang="zh-CN">
                <a:latin typeface="微软雅黑" panose="020B0503020204020204" charset="-122"/>
                <a:ea typeface="微软雅黑" panose="020B0503020204020204" charset="-122"/>
                <a:cs typeface="微软雅黑" panose="020B0503020204020204" charset="-122"/>
                <a:sym typeface="+mn-ea"/>
              </a:rPr>
              <a:t>3.</a:t>
            </a:r>
            <a:r>
              <a:rPr lang="zh-CN" altLang="en-US">
                <a:latin typeface="微软雅黑" panose="020B0503020204020204" charset="-122"/>
                <a:ea typeface="微软雅黑" panose="020B0503020204020204" charset="-122"/>
                <a:cs typeface="微软雅黑" panose="020B0503020204020204" charset="-122"/>
                <a:sym typeface="+mn-ea"/>
              </a:rPr>
              <a:t>制作原型页面</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2989580" y="1092200"/>
            <a:ext cx="5025390" cy="376174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914400" y="438150"/>
            <a:ext cx="731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3600" dirty="0" smtClean="0">
                <a:solidFill>
                  <a:srgbClr val="00B0F0"/>
                </a:solidFill>
                <a:latin typeface="Gulim" pitchFamily="34" charset="-127"/>
              </a:rPr>
              <a:t>目录</a:t>
            </a:r>
            <a:endParaRPr lang="en-US" altLang="zh-CN" sz="3600" dirty="0">
              <a:solidFill>
                <a:srgbClr val="00B0F0"/>
              </a:solidFill>
              <a:latin typeface="Gulim" pitchFamily="34" charset="-127"/>
            </a:endParaRPr>
          </a:p>
        </p:txBody>
      </p:sp>
      <p:grpSp>
        <p:nvGrpSpPr>
          <p:cNvPr id="5" name="Group 4"/>
          <p:cNvGrpSpPr/>
          <p:nvPr/>
        </p:nvGrpSpPr>
        <p:grpSpPr>
          <a:xfrm>
            <a:off x="381000" y="1119188"/>
            <a:ext cx="8382000" cy="80962"/>
            <a:chOff x="383380" y="2378869"/>
            <a:chExt cx="8382000" cy="80962"/>
          </a:xfrm>
          <a:solidFill>
            <a:srgbClr val="00B0F0"/>
          </a:solidFill>
        </p:grpSpPr>
        <p:cxnSp>
          <p:nvCxnSpPr>
            <p:cNvPr id="6"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p:nvPr/>
        </p:nvGrpSpPr>
        <p:grpSpPr bwMode="auto">
          <a:xfrm>
            <a:off x="914400" y="1733550"/>
            <a:ext cx="1828800" cy="1055132"/>
            <a:chOff x="914400" y="1885950"/>
            <a:chExt cx="1828800" cy="1055132"/>
          </a:xfrm>
        </p:grpSpPr>
        <p:sp>
          <p:nvSpPr>
            <p:cNvPr id="10" name="Oval 9"/>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01</a:t>
              </a:r>
              <a:endParaRPr lang="en-US" sz="1600" dirty="0">
                <a:latin typeface="Gulim" pitchFamily="34" charset="-127"/>
              </a:endParaRPr>
            </a:p>
          </p:txBody>
        </p:sp>
        <p:sp>
          <p:nvSpPr>
            <p:cNvPr id="4126" name="TextBox 10"/>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smtClean="0">
                  <a:latin typeface="Gulim" pitchFamily="34" charset="-127"/>
                </a:rPr>
                <a:t>界面原型简介</a:t>
              </a:r>
              <a:endParaRPr lang="en-US" altLang="zh-CN" dirty="0">
                <a:latin typeface="Gulim" pitchFamily="34" charset="-127"/>
              </a:endParaRPr>
            </a:p>
          </p:txBody>
        </p:sp>
      </p:grpSp>
      <p:grpSp>
        <p:nvGrpSpPr>
          <p:cNvPr id="22" name="Group 21"/>
          <p:cNvGrpSpPr/>
          <p:nvPr/>
        </p:nvGrpSpPr>
        <p:grpSpPr bwMode="auto">
          <a:xfrm>
            <a:off x="2743200" y="1733550"/>
            <a:ext cx="1828800" cy="1332131"/>
            <a:chOff x="914400" y="1885950"/>
            <a:chExt cx="1828800" cy="1332131"/>
          </a:xfrm>
        </p:grpSpPr>
        <p:sp>
          <p:nvSpPr>
            <p:cNvPr id="23" name="Oval 2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02</a:t>
              </a:r>
              <a:endParaRPr lang="en-US" sz="1600" dirty="0">
                <a:latin typeface="Gulim" pitchFamily="34" charset="-127"/>
              </a:endParaRPr>
            </a:p>
          </p:txBody>
        </p:sp>
        <p:sp>
          <p:nvSpPr>
            <p:cNvPr id="4123" name="TextBox 23"/>
            <p:cNvSpPr txBox="1">
              <a:spLocks noChangeArrowheads="1"/>
            </p:cNvSpPr>
            <p:nvPr/>
          </p:nvSpPr>
          <p:spPr bwMode="auto">
            <a:xfrm>
              <a:off x="914400" y="2571750"/>
              <a:ext cx="1828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latin typeface="Gulim" pitchFamily="34" charset="-127"/>
                </a:rPr>
                <a:t>为什么要</a:t>
              </a:r>
              <a:r>
                <a:rPr lang="zh-CN" altLang="en-US" dirty="0" smtClean="0">
                  <a:latin typeface="Gulim" pitchFamily="34" charset="-127"/>
                </a:rPr>
                <a:t>用界面原型</a:t>
              </a:r>
              <a:endParaRPr lang="en-US" altLang="zh-CN" dirty="0">
                <a:latin typeface="Gulim" pitchFamily="34" charset="-127"/>
              </a:endParaRPr>
            </a:p>
          </p:txBody>
        </p:sp>
      </p:grpSp>
      <p:grpSp>
        <p:nvGrpSpPr>
          <p:cNvPr id="34" name="Group 33"/>
          <p:cNvGrpSpPr/>
          <p:nvPr/>
        </p:nvGrpSpPr>
        <p:grpSpPr bwMode="auto">
          <a:xfrm>
            <a:off x="4556125" y="1733550"/>
            <a:ext cx="1828800" cy="1055132"/>
            <a:chOff x="914400" y="1885950"/>
            <a:chExt cx="1828800" cy="1055132"/>
          </a:xfrm>
        </p:grpSpPr>
        <p:sp>
          <p:nvSpPr>
            <p:cNvPr id="35" name="Oval 34"/>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03</a:t>
              </a:r>
              <a:endParaRPr lang="en-US" sz="1600" dirty="0">
                <a:latin typeface="Gulim" pitchFamily="34" charset="-127"/>
              </a:endParaRPr>
            </a:p>
          </p:txBody>
        </p:sp>
        <p:sp>
          <p:nvSpPr>
            <p:cNvPr id="4120" name="TextBox 35"/>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dirty="0">
                  <a:latin typeface="Gulim" pitchFamily="34" charset="-127"/>
                </a:rPr>
                <a:t>OUR TEAM</a:t>
              </a:r>
              <a:endParaRPr lang="en-US" altLang="zh-CN" dirty="0">
                <a:latin typeface="Gulim" pitchFamily="34" charset="-127"/>
              </a:endParaRPr>
            </a:p>
          </p:txBody>
        </p:sp>
      </p:grpSp>
      <p:grpSp>
        <p:nvGrpSpPr>
          <p:cNvPr id="38" name="Group 37"/>
          <p:cNvGrpSpPr/>
          <p:nvPr/>
        </p:nvGrpSpPr>
        <p:grpSpPr bwMode="auto">
          <a:xfrm>
            <a:off x="6384925" y="1733550"/>
            <a:ext cx="1828800" cy="1219200"/>
            <a:chOff x="914400" y="1885950"/>
            <a:chExt cx="1828800" cy="1219200"/>
          </a:xfrm>
        </p:grpSpPr>
        <p:sp>
          <p:nvSpPr>
            <p:cNvPr id="39" name="Oval 38"/>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04</a:t>
              </a:r>
              <a:endParaRPr lang="en-US" sz="1600" dirty="0">
                <a:latin typeface="Gulim" pitchFamily="34" charset="-127"/>
              </a:endParaRPr>
            </a:p>
          </p:txBody>
        </p:sp>
        <p:sp>
          <p:nvSpPr>
            <p:cNvPr id="4117" name="TextBox 39"/>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a:latin typeface="Gulim" pitchFamily="34" charset="-127"/>
                </a:rPr>
                <a:t>OUR SKILLS</a:t>
              </a:r>
              <a:endParaRPr lang="en-US" altLang="zh-CN">
                <a:latin typeface="Gulim" pitchFamily="34" charset="-127"/>
              </a:endParaRPr>
            </a:p>
          </p:txBody>
        </p:sp>
        <p:sp>
          <p:nvSpPr>
            <p:cNvPr id="4118" name="TextBox 40"/>
            <p:cNvSpPr txBox="1">
              <a:spLocks noChangeArrowheads="1"/>
            </p:cNvSpPr>
            <p:nvPr/>
          </p:nvSpPr>
          <p:spPr bwMode="auto">
            <a:xfrm>
              <a:off x="914400" y="2858929"/>
              <a:ext cx="18288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000"/>
                <a:t>Detail about your skills</a:t>
              </a:r>
              <a:endParaRPr lang="en-US" altLang="zh-CN" sz="1000"/>
            </a:p>
          </p:txBody>
        </p:sp>
      </p:grpSp>
      <p:grpSp>
        <p:nvGrpSpPr>
          <p:cNvPr id="42" name="Group 41"/>
          <p:cNvGrpSpPr/>
          <p:nvPr/>
        </p:nvGrpSpPr>
        <p:grpSpPr bwMode="auto">
          <a:xfrm>
            <a:off x="1828800" y="3187700"/>
            <a:ext cx="1828800" cy="1219200"/>
            <a:chOff x="914400" y="1885950"/>
            <a:chExt cx="1828800" cy="1219200"/>
          </a:xfrm>
        </p:grpSpPr>
        <p:sp>
          <p:nvSpPr>
            <p:cNvPr id="43" name="Oval 4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05</a:t>
              </a:r>
              <a:endParaRPr lang="en-US" sz="1600" dirty="0">
                <a:latin typeface="Gulim" pitchFamily="34" charset="-127"/>
              </a:endParaRPr>
            </a:p>
          </p:txBody>
        </p:sp>
        <p:sp>
          <p:nvSpPr>
            <p:cNvPr id="4114" name="TextBox 43"/>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a:latin typeface="Gulim" pitchFamily="34" charset="-127"/>
                </a:rPr>
                <a:t>PORTFOLIO</a:t>
              </a:r>
              <a:endParaRPr lang="en-US" altLang="zh-CN">
                <a:latin typeface="Gulim" pitchFamily="34" charset="-127"/>
              </a:endParaRPr>
            </a:p>
          </p:txBody>
        </p:sp>
        <p:sp>
          <p:nvSpPr>
            <p:cNvPr id="4115" name="TextBox 44"/>
            <p:cNvSpPr txBox="1">
              <a:spLocks noChangeArrowheads="1"/>
            </p:cNvSpPr>
            <p:nvPr/>
          </p:nvSpPr>
          <p:spPr bwMode="auto">
            <a:xfrm>
              <a:off x="914400" y="2858929"/>
              <a:ext cx="18288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000"/>
                <a:t>Detail about your portfolio</a:t>
              </a:r>
              <a:endParaRPr lang="en-US" altLang="zh-CN" sz="1000"/>
            </a:p>
          </p:txBody>
        </p:sp>
      </p:grpSp>
      <p:grpSp>
        <p:nvGrpSpPr>
          <p:cNvPr id="46" name="Group 45"/>
          <p:cNvGrpSpPr/>
          <p:nvPr/>
        </p:nvGrpSpPr>
        <p:grpSpPr bwMode="auto">
          <a:xfrm>
            <a:off x="3641725" y="3187700"/>
            <a:ext cx="1828800" cy="1219200"/>
            <a:chOff x="914400" y="1885950"/>
            <a:chExt cx="1828800" cy="1219200"/>
          </a:xfrm>
        </p:grpSpPr>
        <p:sp>
          <p:nvSpPr>
            <p:cNvPr id="47" name="Oval 46"/>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06</a:t>
              </a:r>
              <a:endParaRPr lang="en-US" sz="1600" dirty="0">
                <a:latin typeface="Gulim" pitchFamily="34" charset="-127"/>
              </a:endParaRPr>
            </a:p>
          </p:txBody>
        </p:sp>
        <p:sp>
          <p:nvSpPr>
            <p:cNvPr id="4111" name="TextBox 47"/>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a:latin typeface="Gulim" pitchFamily="34" charset="-127"/>
                </a:rPr>
                <a:t>OUR CHART</a:t>
              </a:r>
              <a:endParaRPr lang="en-US" altLang="zh-CN">
                <a:latin typeface="Gulim" pitchFamily="34" charset="-127"/>
              </a:endParaRPr>
            </a:p>
          </p:txBody>
        </p:sp>
        <p:sp>
          <p:nvSpPr>
            <p:cNvPr id="4112" name="TextBox 48"/>
            <p:cNvSpPr txBox="1">
              <a:spLocks noChangeArrowheads="1"/>
            </p:cNvSpPr>
            <p:nvPr/>
          </p:nvSpPr>
          <p:spPr bwMode="auto">
            <a:xfrm>
              <a:off x="914400" y="2858929"/>
              <a:ext cx="18288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000"/>
                <a:t>Detail about your data</a:t>
              </a:r>
              <a:endParaRPr lang="en-US" altLang="zh-CN" sz="1000"/>
            </a:p>
          </p:txBody>
        </p:sp>
      </p:grpSp>
      <p:grpSp>
        <p:nvGrpSpPr>
          <p:cNvPr id="50" name="Group 49"/>
          <p:cNvGrpSpPr/>
          <p:nvPr/>
        </p:nvGrpSpPr>
        <p:grpSpPr bwMode="auto">
          <a:xfrm>
            <a:off x="5470525" y="3187700"/>
            <a:ext cx="1828800" cy="1219200"/>
            <a:chOff x="914400" y="1885950"/>
            <a:chExt cx="1828800" cy="1219200"/>
          </a:xfrm>
        </p:grpSpPr>
        <p:sp>
          <p:nvSpPr>
            <p:cNvPr id="51" name="Oval 50"/>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07</a:t>
              </a:r>
              <a:endParaRPr lang="en-US" sz="1600" dirty="0">
                <a:latin typeface="Gulim" pitchFamily="34" charset="-127"/>
              </a:endParaRPr>
            </a:p>
          </p:txBody>
        </p:sp>
        <p:sp>
          <p:nvSpPr>
            <p:cNvPr id="4108" name="TextBox 51"/>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a:latin typeface="Gulim" pitchFamily="34" charset="-127"/>
                </a:rPr>
                <a:t>CONTACT US</a:t>
              </a:r>
              <a:endParaRPr lang="en-US" altLang="zh-CN">
                <a:latin typeface="Gulim" pitchFamily="34" charset="-127"/>
              </a:endParaRPr>
            </a:p>
          </p:txBody>
        </p:sp>
        <p:sp>
          <p:nvSpPr>
            <p:cNvPr id="4109" name="TextBox 52"/>
            <p:cNvSpPr txBox="1">
              <a:spLocks noChangeArrowheads="1"/>
            </p:cNvSpPr>
            <p:nvPr/>
          </p:nvSpPr>
          <p:spPr bwMode="auto">
            <a:xfrm>
              <a:off x="914400" y="2858929"/>
              <a:ext cx="18288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000"/>
                <a:t>Detail about your contact</a:t>
              </a:r>
              <a:endParaRPr lang="en-US" altLang="zh-CN" sz="100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ppt_x"/>
                                          </p:val>
                                        </p:tav>
                                        <p:tav tm="100000">
                                          <p:val>
                                            <p:strVal val="#ppt_x"/>
                                          </p:val>
                                        </p:tav>
                                      </p:tavLst>
                                    </p:anim>
                                    <p:anim calcmode="lin" valueType="num">
                                      <p:cBhvr additive="base">
                                        <p:cTn id="31" dur="500" fill="hold"/>
                                        <p:tgtEl>
                                          <p:spTgt spid="38"/>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childTnLst>
                          </p:cTn>
                        </p:par>
                        <p:par>
                          <p:cTn id="37" fill="hold">
                            <p:stCondLst>
                              <p:cond delay="3500"/>
                            </p:stCondLst>
                            <p:childTnLst>
                              <p:par>
                                <p:cTn id="38" presetID="2" presetClass="entr" presetSubtype="4"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 calcmode="lin" valueType="num">
                                      <p:cBhvr additive="base">
                                        <p:cTn id="40" dur="500" fill="hold"/>
                                        <p:tgtEl>
                                          <p:spTgt spid="46"/>
                                        </p:tgtEl>
                                        <p:attrNameLst>
                                          <p:attrName>ppt_x</p:attrName>
                                        </p:attrNameLst>
                                      </p:cBhvr>
                                      <p:tavLst>
                                        <p:tav tm="0">
                                          <p:val>
                                            <p:strVal val="#ppt_x"/>
                                          </p:val>
                                        </p:tav>
                                        <p:tav tm="100000">
                                          <p:val>
                                            <p:strVal val="#ppt_x"/>
                                          </p:val>
                                        </p:tav>
                                      </p:tavLst>
                                    </p:anim>
                                    <p:anim calcmode="lin" valueType="num">
                                      <p:cBhvr additive="base">
                                        <p:cTn id="41" dur="500" fill="hold"/>
                                        <p:tgtEl>
                                          <p:spTgt spid="46"/>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2" presetClass="entr" presetSubtype="4"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fill="hold"/>
                                        <p:tgtEl>
                                          <p:spTgt spid="50"/>
                                        </p:tgtEl>
                                        <p:attrNameLst>
                                          <p:attrName>ppt_x</p:attrName>
                                        </p:attrNameLst>
                                      </p:cBhvr>
                                      <p:tavLst>
                                        <p:tav tm="0">
                                          <p:val>
                                            <p:strVal val="#ppt_x"/>
                                          </p:val>
                                        </p:tav>
                                        <p:tav tm="100000">
                                          <p:val>
                                            <p:strVal val="#ppt_x"/>
                                          </p:val>
                                        </p:tav>
                                      </p:tavLst>
                                    </p:anim>
                                    <p:anim calcmode="lin" valueType="num">
                                      <p:cBhvr additive="base">
                                        <p:cTn id="46"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endParaRPr lang="zh-CN" altLang="en-US" sz="360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48</a:t>
            </a:r>
            <a:endParaRPr lang="en-US" sz="1100" dirty="0">
              <a:latin typeface="Gulim" pitchFamily="34" charset="-127"/>
            </a:endParaRPr>
          </a:p>
        </p:txBody>
      </p:sp>
      <p:sp>
        <p:nvSpPr>
          <p:cNvPr id="3" name="文本框 2"/>
          <p:cNvSpPr txBox="1"/>
          <p:nvPr/>
        </p:nvSpPr>
        <p:spPr>
          <a:xfrm>
            <a:off x="371475" y="1316990"/>
            <a:ext cx="1348105" cy="368300"/>
          </a:xfrm>
          <a:prstGeom prst="rect">
            <a:avLst/>
          </a:prstGeom>
          <a:noFill/>
        </p:spPr>
        <p:txBody>
          <a:bodyPr wrap="square" rtlCol="0" anchor="t">
            <a:spAutoFit/>
          </a:bodyPr>
          <a:p>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创建页面</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3100070" y="1031875"/>
            <a:ext cx="5200650" cy="389255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endParaRPr lang="zh-CN" altLang="en-US" sz="360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48</a:t>
            </a:r>
            <a:endParaRPr lang="en-US" sz="1100" dirty="0">
              <a:latin typeface="Gulim" pitchFamily="34" charset="-127"/>
            </a:endParaRPr>
          </a:p>
        </p:txBody>
      </p:sp>
      <p:sp>
        <p:nvSpPr>
          <p:cNvPr id="3" name="文本框 2"/>
          <p:cNvSpPr txBox="1"/>
          <p:nvPr/>
        </p:nvSpPr>
        <p:spPr>
          <a:xfrm>
            <a:off x="371475" y="1343025"/>
            <a:ext cx="1348105" cy="368300"/>
          </a:xfrm>
          <a:prstGeom prst="rect">
            <a:avLst/>
          </a:prstGeom>
          <a:noFill/>
        </p:spPr>
        <p:txBody>
          <a:bodyPr wrap="square" rtlCol="0" anchor="t">
            <a:spAutoFit/>
          </a:bodyPr>
          <a:p>
            <a:r>
              <a:rPr lang="en-US" altLang="zh-CN">
                <a:latin typeface="微软雅黑" panose="020B0503020204020204" charset="-122"/>
                <a:ea typeface="微软雅黑" panose="020B0503020204020204" charset="-122"/>
                <a:cs typeface="微软雅黑" panose="020B0503020204020204" charset="-122"/>
              </a:rPr>
              <a:t>5.</a:t>
            </a:r>
            <a:r>
              <a:rPr lang="zh-CN" altLang="en-US">
                <a:latin typeface="微软雅黑" panose="020B0503020204020204" charset="-122"/>
                <a:ea typeface="微软雅黑" panose="020B0503020204020204" charset="-122"/>
                <a:cs typeface="微软雅黑" panose="020B0503020204020204" charset="-122"/>
              </a:rPr>
              <a:t>页面跳转</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2514600" y="1200150"/>
            <a:ext cx="5220970" cy="348107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endParaRPr lang="zh-CN" altLang="en-US" sz="360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48</a:t>
            </a:r>
            <a:endParaRPr lang="en-US" sz="1100" dirty="0">
              <a:latin typeface="Gulim" pitchFamily="34" charset="-127"/>
            </a:endParaRPr>
          </a:p>
        </p:txBody>
      </p:sp>
      <p:sp>
        <p:nvSpPr>
          <p:cNvPr id="3" name="文本框 2"/>
          <p:cNvSpPr txBox="1"/>
          <p:nvPr/>
        </p:nvSpPr>
        <p:spPr>
          <a:xfrm>
            <a:off x="371475" y="1343025"/>
            <a:ext cx="1348105" cy="368300"/>
          </a:xfrm>
          <a:prstGeom prst="rect">
            <a:avLst/>
          </a:prstGeom>
          <a:noFill/>
        </p:spPr>
        <p:txBody>
          <a:bodyPr wrap="square" rtlCol="0" anchor="t">
            <a:spAutoFit/>
          </a:bodyPr>
          <a:p>
            <a:r>
              <a:rPr lang="en-US" altLang="zh-CN">
                <a:latin typeface="微软雅黑" panose="020B0503020204020204" charset="-122"/>
                <a:ea typeface="微软雅黑" panose="020B0503020204020204" charset="-122"/>
                <a:cs typeface="微软雅黑" panose="020B0503020204020204" charset="-122"/>
              </a:rPr>
              <a:t>5.</a:t>
            </a:r>
            <a:r>
              <a:rPr lang="zh-CN" altLang="en-US">
                <a:latin typeface="微软雅黑" panose="020B0503020204020204" charset="-122"/>
                <a:ea typeface="微软雅黑" panose="020B0503020204020204" charset="-122"/>
                <a:cs typeface="微软雅黑" panose="020B0503020204020204" charset="-122"/>
              </a:rPr>
              <a:t>页面跳转</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nvPicPr>
        <p:blipFill>
          <a:blip r:embed="rId1"/>
          <a:stretch>
            <a:fillRect/>
          </a:stretch>
        </p:blipFill>
        <p:spPr>
          <a:xfrm>
            <a:off x="2000250" y="1249680"/>
            <a:ext cx="4114800" cy="2743200"/>
          </a:xfrm>
          <a:prstGeom prst="rect">
            <a:avLst/>
          </a:prstGeom>
        </p:spPr>
      </p:pic>
      <p:pic>
        <p:nvPicPr>
          <p:cNvPr id="8" name="图片 7"/>
          <p:cNvPicPr>
            <a:picLocks noChangeAspect="1"/>
          </p:cNvPicPr>
          <p:nvPr/>
        </p:nvPicPr>
        <p:blipFill>
          <a:blip r:embed="rId2"/>
          <a:stretch>
            <a:fillRect/>
          </a:stretch>
        </p:blipFill>
        <p:spPr>
          <a:xfrm>
            <a:off x="5042535" y="2339975"/>
            <a:ext cx="4114800" cy="274320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endParaRPr lang="zh-CN" altLang="en-US" sz="360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48</a:t>
            </a:r>
            <a:endParaRPr lang="en-US" sz="1100" dirty="0">
              <a:latin typeface="Gulim" pitchFamily="34" charset="-127"/>
            </a:endParaRPr>
          </a:p>
        </p:txBody>
      </p:sp>
      <p:sp>
        <p:nvSpPr>
          <p:cNvPr id="3" name="文本框 2"/>
          <p:cNvSpPr txBox="1"/>
          <p:nvPr/>
        </p:nvSpPr>
        <p:spPr>
          <a:xfrm>
            <a:off x="371475" y="1343025"/>
            <a:ext cx="1958340" cy="368300"/>
          </a:xfrm>
          <a:prstGeom prst="rect">
            <a:avLst/>
          </a:prstGeom>
          <a:noFill/>
        </p:spPr>
        <p:txBody>
          <a:bodyPr wrap="square" rtlCol="0" anchor="t">
            <a:spAutoFit/>
          </a:bodyPr>
          <a:p>
            <a:r>
              <a:rPr lang="en-US" altLang="zh-CN">
                <a:latin typeface="微软雅黑" panose="020B0503020204020204" charset="-122"/>
                <a:ea typeface="微软雅黑" panose="020B0503020204020204" charset="-122"/>
                <a:cs typeface="微软雅黑" panose="020B0503020204020204" charset="-122"/>
              </a:rPr>
              <a:t>6.</a:t>
            </a:r>
            <a:r>
              <a:rPr lang="zh-CN" altLang="en-US">
                <a:latin typeface="微软雅黑" panose="020B0503020204020204" charset="-122"/>
                <a:ea typeface="微软雅黑" panose="020B0503020204020204" charset="-122"/>
                <a:cs typeface="微软雅黑" panose="020B0503020204020204" charset="-122"/>
              </a:rPr>
              <a:t>添加全局手势</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nvPicPr>
        <p:blipFill>
          <a:blip r:embed="rId1"/>
          <a:stretch>
            <a:fillRect/>
          </a:stretch>
        </p:blipFill>
        <p:spPr>
          <a:xfrm>
            <a:off x="2588895" y="1122045"/>
            <a:ext cx="5703570" cy="380238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endParaRPr lang="zh-CN" altLang="en-US" sz="360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48</a:t>
            </a:r>
            <a:endParaRPr lang="en-US" sz="1100" dirty="0">
              <a:latin typeface="Gulim" pitchFamily="34" charset="-127"/>
            </a:endParaRPr>
          </a:p>
        </p:txBody>
      </p:sp>
      <p:sp>
        <p:nvSpPr>
          <p:cNvPr id="3" name="文本框 2"/>
          <p:cNvSpPr txBox="1"/>
          <p:nvPr/>
        </p:nvSpPr>
        <p:spPr>
          <a:xfrm>
            <a:off x="371475" y="1343025"/>
            <a:ext cx="1958340" cy="368300"/>
          </a:xfrm>
          <a:prstGeom prst="rect">
            <a:avLst/>
          </a:prstGeom>
          <a:noFill/>
        </p:spPr>
        <p:txBody>
          <a:bodyPr wrap="square" rtlCol="0" anchor="t">
            <a:spAutoFit/>
          </a:bodyPr>
          <a:p>
            <a:r>
              <a:rPr lang="en-US" altLang="zh-CN">
                <a:latin typeface="微软雅黑" panose="020B0503020204020204" charset="-122"/>
                <a:ea typeface="微软雅黑" panose="020B0503020204020204" charset="-122"/>
                <a:cs typeface="微软雅黑" panose="020B0503020204020204" charset="-122"/>
              </a:rPr>
              <a:t>6.</a:t>
            </a:r>
            <a:r>
              <a:rPr lang="zh-CN" altLang="en-US">
                <a:latin typeface="微软雅黑" panose="020B0503020204020204" charset="-122"/>
                <a:ea typeface="微软雅黑" panose="020B0503020204020204" charset="-122"/>
                <a:cs typeface="微软雅黑" panose="020B0503020204020204" charset="-122"/>
              </a:rPr>
              <a:t>添加全局手势</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8" name="图片 7"/>
          <p:cNvPicPr>
            <a:picLocks noChangeAspect="1"/>
          </p:cNvPicPr>
          <p:nvPr/>
        </p:nvPicPr>
        <p:blipFill>
          <a:blip r:embed="rId1"/>
          <a:stretch>
            <a:fillRect/>
          </a:stretch>
        </p:blipFill>
        <p:spPr>
          <a:xfrm>
            <a:off x="2514600" y="1200150"/>
            <a:ext cx="4114800" cy="2743200"/>
          </a:xfrm>
          <a:prstGeom prst="rect">
            <a:avLst/>
          </a:prstGeom>
        </p:spPr>
      </p:pic>
      <p:pic>
        <p:nvPicPr>
          <p:cNvPr id="9" name="图片 8"/>
          <p:cNvPicPr>
            <a:picLocks noChangeAspect="1"/>
          </p:cNvPicPr>
          <p:nvPr/>
        </p:nvPicPr>
        <p:blipFill>
          <a:blip r:embed="rId2"/>
          <a:stretch>
            <a:fillRect/>
          </a:stretch>
        </p:blipFill>
        <p:spPr>
          <a:xfrm>
            <a:off x="5184775" y="2247265"/>
            <a:ext cx="4114800" cy="274320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endParaRPr lang="zh-CN" altLang="en-US" sz="360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48</a:t>
            </a:r>
            <a:endParaRPr lang="en-US" sz="1100" dirty="0">
              <a:latin typeface="Gulim" pitchFamily="34" charset="-127"/>
            </a:endParaRPr>
          </a:p>
        </p:txBody>
      </p:sp>
      <p:sp>
        <p:nvSpPr>
          <p:cNvPr id="3" name="文本框 2"/>
          <p:cNvSpPr txBox="1"/>
          <p:nvPr/>
        </p:nvSpPr>
        <p:spPr>
          <a:xfrm>
            <a:off x="323215" y="1350010"/>
            <a:ext cx="1958340" cy="368300"/>
          </a:xfrm>
          <a:prstGeom prst="rect">
            <a:avLst/>
          </a:prstGeom>
          <a:noFill/>
        </p:spPr>
        <p:txBody>
          <a:bodyPr wrap="square" rtlCol="0" anchor="t">
            <a:spAutoFit/>
          </a:bodyPr>
          <a:p>
            <a:r>
              <a:rPr lang="en-US" altLang="zh-CN">
                <a:latin typeface="微软雅黑" panose="020B0503020204020204" charset="-122"/>
                <a:ea typeface="微软雅黑" panose="020B0503020204020204" charset="-122"/>
                <a:cs typeface="微软雅黑" panose="020B0503020204020204" charset="-122"/>
              </a:rPr>
              <a:t>7.</a:t>
            </a:r>
            <a:r>
              <a:rPr lang="zh-CN" altLang="en-US">
                <a:latin typeface="微软雅黑" panose="020B0503020204020204" charset="-122"/>
                <a:ea typeface="微软雅黑" panose="020B0503020204020204" charset="-122"/>
                <a:cs typeface="微软雅黑" panose="020B0503020204020204" charset="-122"/>
              </a:rPr>
              <a:t>手机预览</a:t>
            </a:r>
            <a:r>
              <a:rPr lang="en-US" altLang="zh-CN" sz="1000">
                <a:latin typeface="微软雅黑" panose="020B0503020204020204" charset="-122"/>
                <a:ea typeface="微软雅黑" panose="020B0503020204020204" charset="-122"/>
                <a:cs typeface="微软雅黑" panose="020B0503020204020204" charset="-122"/>
              </a:rPr>
              <a:t>[5]</a:t>
            </a:r>
            <a:endParaRPr lang="en-US" altLang="zh-CN" sz="1000">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2514600" y="1200150"/>
            <a:ext cx="5292090" cy="352806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4505" y="607695"/>
            <a:ext cx="4772660" cy="593090"/>
          </a:xfrm>
        </p:spPr>
        <p:txBody>
          <a:bodyPr anchor="b"/>
          <a:lstStyle/>
          <a:p>
            <a:pPr eaLnBrk="1" hangingPunct="1"/>
            <a:r>
              <a:rPr lang="en-US" altLang="zh-CN" sz="3600" smtClean="0">
                <a:solidFill>
                  <a:srgbClr val="00B0F0"/>
                </a:solidFill>
                <a:latin typeface="Gulim" pitchFamily="34" charset="-127"/>
              </a:rPr>
              <a:t>本组一些使用成果</a:t>
            </a:r>
            <a:endParaRPr lang="en-US" altLang="zh-CN" sz="3600" smtClean="0">
              <a:solidFill>
                <a:srgbClr val="00B0F0"/>
              </a:solidFill>
              <a:latin typeface="Gulim" pitchFamily="34" charset="-127"/>
            </a:endParaRPr>
          </a:p>
        </p:txBody>
      </p:sp>
      <p:sp>
        <p:nvSpPr>
          <p:cNvPr id="5" name="TextBox 4"/>
          <p:cNvSpPr txBox="1">
            <a:spLocks noChangeArrowheads="1"/>
          </p:cNvSpPr>
          <p:nvPr/>
        </p:nvSpPr>
        <p:spPr bwMode="auto">
          <a:xfrm>
            <a:off x="965200" y="2338705"/>
            <a:ext cx="322199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b="1"/>
              <a:t>右图为</a:t>
            </a:r>
            <a:r>
              <a:rPr lang="zh-CN" altLang="en-US" sz="1200" b="1"/>
              <a:t>本组的部分成果</a:t>
            </a:r>
            <a:endParaRPr lang="zh-CN" altLang="en-US" sz="1200" b="1"/>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49</a:t>
            </a:r>
            <a:endParaRPr lang="en-US" sz="1100" dirty="0">
              <a:latin typeface="Gulim" pitchFamily="34" charset="-127"/>
            </a:endParaRPr>
          </a:p>
        </p:txBody>
      </p:sp>
      <p:pic>
        <p:nvPicPr>
          <p:cNvPr id="2" name="图片 1" descr="OKIJPN[8J6(T{X]O95BN]9E"/>
          <p:cNvPicPr>
            <a:picLocks noChangeAspect="1"/>
          </p:cNvPicPr>
          <p:nvPr/>
        </p:nvPicPr>
        <p:blipFill>
          <a:blip r:embed="rId1"/>
          <a:stretch>
            <a:fillRect/>
          </a:stretch>
        </p:blipFill>
        <p:spPr>
          <a:xfrm>
            <a:off x="5672455" y="372745"/>
            <a:ext cx="3090545" cy="439801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总结</a:t>
            </a:r>
            <a:r>
              <a:rPr lang="en-US" altLang="zh-CN" sz="3600" smtClean="0">
                <a:solidFill>
                  <a:srgbClr val="00B0F0"/>
                </a:solidFill>
                <a:latin typeface="Gulim" pitchFamily="34" charset="-127"/>
              </a:rPr>
              <a:t> </a:t>
            </a:r>
            <a:endParaRPr lang="en-US" altLang="zh-CN" sz="3600" smtClean="0">
              <a:solidFill>
                <a:srgbClr val="00B0F0"/>
              </a:solidFill>
              <a:latin typeface="Gulim" pitchFamily="34" charset="-127"/>
            </a:endParaRPr>
          </a:p>
        </p:txBody>
      </p:sp>
      <p:sp>
        <p:nvSpPr>
          <p:cNvPr id="3" name="TextBox 2"/>
          <p:cNvSpPr txBox="1">
            <a:spLocks noChangeArrowheads="1"/>
          </p:cNvSpPr>
          <p:nvPr/>
        </p:nvSpPr>
        <p:spPr bwMode="auto">
          <a:xfrm>
            <a:off x="848360" y="4382135"/>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b="1"/>
              <a:t>L</a:t>
            </a:r>
            <a:endParaRPr lang="en-US" altLang="zh-CN" sz="1200" b="1"/>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50</a:t>
            </a:r>
            <a:endParaRPr lang="en-US" sz="1100" dirty="0">
              <a:latin typeface="Gulim" pitchFamily="34" charset="-127"/>
            </a:endParaRPr>
          </a:p>
        </p:txBody>
      </p:sp>
      <p:graphicFrame>
        <p:nvGraphicFramePr>
          <p:cNvPr id="20" name="Table 19"/>
          <p:cNvGraphicFramePr>
            <a:graphicFrameLocks noGrp="1"/>
          </p:cNvGraphicFramePr>
          <p:nvPr/>
        </p:nvGraphicFramePr>
        <p:xfrm>
          <a:off x="815340" y="1049655"/>
          <a:ext cx="7315200" cy="3124200"/>
        </p:xfrm>
        <a:graphic>
          <a:graphicData uri="http://schemas.openxmlformats.org/drawingml/2006/table">
            <a:tbl>
              <a:tblPr firstRow="1" bandRow="1">
                <a:tableStyleId>{5FD0F851-EC5A-4D38-B0AD-8093EC10F338}</a:tableStyleId>
              </a:tblPr>
              <a:tblGrid>
                <a:gridCol w="1828800"/>
                <a:gridCol w="1828800"/>
                <a:gridCol w="1828800"/>
                <a:gridCol w="1828800"/>
              </a:tblGrid>
              <a:tr h="473075">
                <a:tc>
                  <a:txBody>
                    <a:bodyPr/>
                    <a:lstStyle/>
                    <a:p>
                      <a:pPr algn="ctr"/>
                      <a:r>
                        <a:rPr lang="en-US" sz="1400" b="0" dirty="0" smtClean="0">
                          <a:latin typeface="Gulim" pitchFamily="34" charset="-127"/>
                        </a:rPr>
                        <a:t>NAME</a:t>
                      </a:r>
                      <a:endParaRPr lang="en-US" sz="1400" b="0" dirty="0">
                        <a:latin typeface="Gulim" pitchFamily="34" charset="-127"/>
                      </a:endParaRPr>
                    </a:p>
                  </a:txBody>
                  <a:tcPr anchor="ctr"/>
                </a:tc>
                <a:tc>
                  <a:txBody>
                    <a:bodyPr/>
                    <a:lstStyle/>
                    <a:p>
                      <a:pPr algn="ctr"/>
                      <a:r>
                        <a:rPr lang="en-US" sz="1400" b="0" dirty="0" smtClean="0">
                          <a:latin typeface="Gulim" pitchFamily="34" charset="-127"/>
                        </a:rPr>
                        <a:t>GUI Design Studio</a:t>
                      </a:r>
                      <a:endParaRPr lang="en-US" sz="1400" b="0" dirty="0" smtClean="0">
                        <a:latin typeface="Gulim" pitchFamily="34" charset="-127"/>
                      </a:endParaRPr>
                    </a:p>
                  </a:txBody>
                  <a:tcPr anchor="ctr"/>
                </a:tc>
                <a:tc>
                  <a:txBody>
                    <a:bodyPr/>
                    <a:lstStyle/>
                    <a:p>
                      <a:pPr algn="ctr"/>
                      <a:r>
                        <a:rPr lang="en-US" sz="1400" b="0" dirty="0" smtClean="0">
                          <a:latin typeface="Gulim" pitchFamily="34" charset="-127"/>
                        </a:rPr>
                        <a:t>墨刀</a:t>
                      </a:r>
                      <a:endParaRPr lang="en-US" sz="1400" b="0" dirty="0" smtClean="0">
                        <a:latin typeface="Gulim" pitchFamily="34" charset="-127"/>
                      </a:endParaRPr>
                    </a:p>
                  </a:txBody>
                  <a:tcPr anchor="ctr"/>
                </a:tc>
                <a:tc>
                  <a:txBody>
                    <a:bodyPr/>
                    <a:lstStyle/>
                    <a:p>
                      <a:pPr algn="ctr"/>
                      <a:r>
                        <a:rPr lang="en-US" sz="1400" b="0" dirty="0" smtClean="0">
                          <a:latin typeface="Gulim" pitchFamily="34" charset="-127"/>
                        </a:rPr>
                        <a:t>Axure</a:t>
                      </a:r>
                      <a:endParaRPr lang="en-US" sz="1400" b="0" dirty="0" smtClean="0">
                        <a:latin typeface="Gulim" pitchFamily="34" charset="-127"/>
                      </a:endParaRPr>
                    </a:p>
                  </a:txBody>
                  <a:tcPr anchor="ctr"/>
                </a:tc>
              </a:tr>
              <a:tr h="473710">
                <a:tc>
                  <a:txBody>
                    <a:bodyPr/>
                    <a:lstStyle/>
                    <a:p>
                      <a:pPr algn="ctr"/>
                      <a:r>
                        <a:rPr lang="zh-CN" altLang="en-US" sz="900" b="0" dirty="0" smtClean="0">
                          <a:latin typeface="Calibri" panose="020F0502020204030204" pitchFamily="34" charset="0"/>
                        </a:rPr>
                        <a:t>特点</a:t>
                      </a:r>
                      <a:endParaRPr lang="zh-CN" altLang="en-US" sz="900" b="0" dirty="0" smtClean="0">
                        <a:latin typeface="Calibri" panose="020F0502020204030204" pitchFamily="34" charset="0"/>
                      </a:endParaRPr>
                    </a:p>
                  </a:txBody>
                  <a:tcPr anchor="ctr"/>
                </a:tc>
                <a:tc>
                  <a:txBody>
                    <a:bodyPr/>
                    <a:lstStyle/>
                    <a:p>
                      <a:pPr algn="ctr"/>
                      <a:r>
                        <a:rPr lang="en-US" sz="900" b="0" dirty="0">
                          <a:latin typeface="Calibri" panose="020F0502020204030204" pitchFamily="34" charset="0"/>
                        </a:rPr>
                        <a:t>自带流程控制和命令促发判断</a:t>
                      </a:r>
                      <a:endParaRPr lang="en-US" sz="900" b="0" dirty="0">
                        <a:latin typeface="Calibri" panose="020F0502020204030204" pitchFamily="34" charset="0"/>
                      </a:endParaRPr>
                    </a:p>
                    <a:p>
                      <a:pPr algn="ctr"/>
                      <a:r>
                        <a:rPr lang="zh-CN" altLang="en-US" sz="900" b="0" dirty="0">
                          <a:latin typeface="Calibri" panose="020F0502020204030204" pitchFamily="34" charset="0"/>
                        </a:rPr>
                        <a:t>多元化设计元素，多种查看风格</a:t>
                      </a:r>
                      <a:endParaRPr lang="zh-CN" altLang="en-US" sz="900" b="0" dirty="0">
                        <a:latin typeface="Calibri" panose="020F0502020204030204" pitchFamily="34" charset="0"/>
                      </a:endParaRPr>
                    </a:p>
                  </a:txBody>
                  <a:tcPr anchor="ctr"/>
                </a:tc>
                <a:tc>
                  <a:txBody>
                    <a:bodyPr/>
                    <a:lstStyle/>
                    <a:p>
                      <a:pPr algn="ctr"/>
                      <a:r>
                        <a:rPr lang="zh-CN" altLang="en-US" sz="900" b="0" dirty="0">
                          <a:latin typeface="Calibri" panose="020F0502020204030204" pitchFamily="34" charset="0"/>
                        </a:rPr>
                        <a:t>快捷，简便</a:t>
                      </a:r>
                      <a:endParaRPr lang="zh-CN" altLang="en-US" sz="900" b="0" dirty="0">
                        <a:latin typeface="Calibri" panose="020F0502020204030204" pitchFamily="34" charset="0"/>
                      </a:endParaRPr>
                    </a:p>
                  </a:txBody>
                  <a:tcPr anchor="ctr"/>
                </a:tc>
                <a:tc>
                  <a:txBody>
                    <a:bodyPr/>
                    <a:lstStyle/>
                    <a:p>
                      <a:pPr algn="ctr"/>
                      <a:r>
                        <a:rPr lang="en-US" sz="900" b="0" dirty="0">
                          <a:latin typeface="Calibri" panose="020F0502020204030204" pitchFamily="34" charset="0"/>
                        </a:rPr>
                        <a:t>用于制作快速原型的软件。也可以绘制中保真原型草图</a:t>
                      </a:r>
                      <a:endParaRPr lang="en-US" sz="900" b="0" dirty="0">
                        <a:latin typeface="Calibri" panose="020F0502020204030204" pitchFamily="34" charset="0"/>
                      </a:endParaRPr>
                    </a:p>
                  </a:txBody>
                  <a:tcPr anchor="ctr"/>
                </a:tc>
              </a:tr>
              <a:tr h="1230630">
                <a:tc>
                  <a:txBody>
                    <a:bodyPr/>
                    <a:lstStyle/>
                    <a:p>
                      <a:pPr algn="ctr"/>
                      <a:r>
                        <a:rPr lang="zh-CN" altLang="en-US" sz="900" b="0" dirty="0" smtClean="0">
                          <a:latin typeface="Calibri" panose="020F0502020204030204" pitchFamily="34" charset="0"/>
                        </a:rPr>
                        <a:t>优点</a:t>
                      </a:r>
                      <a:endParaRPr lang="zh-CN" altLang="en-US" sz="900" b="0" dirty="0" smtClean="0">
                        <a:latin typeface="Calibri" panose="020F0502020204030204" pitchFamily="34" charset="0"/>
                      </a:endParaRPr>
                    </a:p>
                  </a:txBody>
                  <a:tcPr anchor="ctr"/>
                </a:tc>
                <a:tc>
                  <a:txBody>
                    <a:bodyPr/>
                    <a:lstStyle/>
                    <a:p>
                      <a:pPr algn="ctr"/>
                      <a:r>
                        <a:rPr lang="en-US" sz="900" b="0" dirty="0">
                          <a:latin typeface="Calibri" panose="020F0502020204030204" pitchFamily="34" charset="0"/>
                        </a:rPr>
                        <a:t>在一个低成本、无风险的环境中快速地提出想法并进行测试，并通过首先获得正确的设计来避免昂贵的实现返工。验证设计和要求</a:t>
                      </a:r>
                      <a:r>
                        <a:rPr lang="zh-CN" altLang="en-US" sz="900" b="0" dirty="0">
                          <a:latin typeface="Calibri" panose="020F0502020204030204" pitchFamily="34" charset="0"/>
                        </a:rPr>
                        <a:t>，</a:t>
                      </a:r>
                      <a:r>
                        <a:rPr lang="en-US" sz="900" b="0" dirty="0">
                          <a:latin typeface="Calibri" panose="020F0502020204030204" pitchFamily="34" charset="0"/>
                        </a:rPr>
                        <a:t>探索替代方案</a:t>
                      </a:r>
                      <a:r>
                        <a:rPr lang="zh-CN" altLang="en-US" sz="900" b="0" dirty="0">
                          <a:latin typeface="Calibri" panose="020F0502020204030204" pitchFamily="34" charset="0"/>
                        </a:rPr>
                        <a:t>，</a:t>
                      </a:r>
                      <a:r>
                        <a:rPr lang="en-US" sz="900" b="0" dirty="0">
                          <a:latin typeface="Calibri" panose="020F0502020204030204" pitchFamily="34" charset="0"/>
                        </a:rPr>
                        <a:t>评估不同的使用场景</a:t>
                      </a:r>
                      <a:endParaRPr lang="en-US" sz="900" b="0" dirty="0">
                        <a:latin typeface="Calibri" panose="020F0502020204030204" pitchFamily="34" charset="0"/>
                      </a:endParaRPr>
                    </a:p>
                  </a:txBody>
                  <a:tcPr anchor="ctr">
                    <a:solidFill>
                      <a:schemeClr val="accent5">
                        <a:alpha val="20000"/>
                      </a:schemeClr>
                    </a:solidFill>
                  </a:tcPr>
                </a:tc>
                <a:tc>
                  <a:txBody>
                    <a:bodyPr/>
                    <a:lstStyle/>
                    <a:p>
                      <a:pPr algn="ctr"/>
                      <a:r>
                        <a:rPr lang="en-US" sz="900" b="0" dirty="0">
                          <a:latin typeface="Calibri" panose="020F0502020204030204" pitchFamily="34" charset="0"/>
                        </a:rPr>
                        <a:t>云端操作，（与Axure相比）避免本地维护一堆rp文档的问题</a:t>
                      </a:r>
                      <a:endParaRPr lang="en-US" sz="900" b="0" dirty="0">
                        <a:latin typeface="Calibri" panose="020F0502020204030204" pitchFamily="34" charset="0"/>
                      </a:endParaRPr>
                    </a:p>
                    <a:p>
                      <a:pPr algn="ctr"/>
                      <a:r>
                        <a:rPr lang="en-US" sz="900" b="0" dirty="0">
                          <a:latin typeface="Calibri" panose="020F0502020204030204" pitchFamily="34" charset="0"/>
                        </a:rPr>
                        <a:t>网页分享，（与Axure相比）避免本地维护一堆html，还需要自己建立web server才能共享的问题</a:t>
                      </a:r>
                      <a:endParaRPr lang="en-US" sz="900" b="0" dirty="0">
                        <a:latin typeface="Calibri" panose="020F0502020204030204" pitchFamily="34" charset="0"/>
                      </a:endParaRPr>
                    </a:p>
                    <a:p>
                      <a:pPr algn="ctr"/>
                      <a:r>
                        <a:rPr lang="en-US" sz="900" b="0" dirty="0">
                          <a:latin typeface="Calibri" panose="020F0502020204030204" pitchFamily="34" charset="0"/>
                        </a:rPr>
                        <a:t>价格相对比较低</a:t>
                      </a:r>
                      <a:endParaRPr lang="en-US" sz="900" b="0" dirty="0">
                        <a:latin typeface="Calibri" panose="020F0502020204030204" pitchFamily="34" charset="0"/>
                      </a:endParaRPr>
                    </a:p>
                  </a:txBody>
                  <a:tcPr anchor="ctr">
                    <a:noFill/>
                  </a:tcPr>
                </a:tc>
                <a:tc>
                  <a:txBody>
                    <a:bodyPr/>
                    <a:lstStyle/>
                    <a:p>
                      <a:pPr algn="ctr"/>
                      <a:r>
                        <a:rPr lang="en-US" sz="900" b="0" dirty="0">
                          <a:latin typeface="Calibri" panose="020F0502020204030204" pitchFamily="34" charset="0"/>
                        </a:rPr>
                        <a:t>借鉴了office的界面，能够让用户快速上手，并且提供了丰富的组件样式修改，</a:t>
                      </a:r>
                      <a:r>
                        <a:rPr lang="zh-CN" altLang="en-US" sz="900" b="0" dirty="0">
                          <a:latin typeface="Calibri" panose="020F0502020204030204" pitchFamily="34" charset="0"/>
                        </a:rPr>
                        <a:t>其</a:t>
                      </a:r>
                      <a:r>
                        <a:rPr lang="en-US" sz="900" b="0" dirty="0">
                          <a:latin typeface="Calibri" panose="020F0502020204030204" pitchFamily="34" charset="0"/>
                        </a:rPr>
                        <a:t>低保真、高保真甚至接近于实际效果的界面。丰富的脚本模式，快速完成界面元素的交互，，使能够生成十分接近于真实产品的原型。能够导入其他人创建的元件库</a:t>
                      </a:r>
                      <a:endParaRPr lang="en-US" sz="900" b="0" dirty="0">
                        <a:latin typeface="Calibri" panose="020F0502020204030204" pitchFamily="34" charset="0"/>
                      </a:endParaRPr>
                    </a:p>
                  </a:txBody>
                  <a:tcPr anchor="ctr">
                    <a:solidFill>
                      <a:schemeClr val="accent5">
                        <a:lumMod val="20000"/>
                        <a:lumOff val="80000"/>
                      </a:schemeClr>
                    </a:solidFill>
                  </a:tcPr>
                </a:tc>
              </a:tr>
              <a:tr h="946785">
                <a:tc>
                  <a:txBody>
                    <a:bodyPr/>
                    <a:lstStyle/>
                    <a:p>
                      <a:pPr algn="ctr"/>
                      <a:r>
                        <a:rPr lang="zh-CN" altLang="en-US" sz="900" dirty="0" smtClean="0">
                          <a:latin typeface="Calibri" panose="020F0502020204030204" pitchFamily="34" charset="0"/>
                          <a:sym typeface="+mn-ea"/>
                        </a:rPr>
                        <a:t>缺点</a:t>
                      </a:r>
                      <a:endParaRPr lang="en-US" sz="900" b="0" dirty="0">
                        <a:latin typeface="Calibri" panose="020F0502020204030204" pitchFamily="34" charset="0"/>
                      </a:endParaRPr>
                    </a:p>
                  </a:txBody>
                  <a:tcPr anchor="ctr"/>
                </a:tc>
                <a:tc>
                  <a:txBody>
                    <a:bodyPr/>
                    <a:lstStyle/>
                    <a:p>
                      <a:pPr algn="ctr"/>
                      <a:r>
                        <a:rPr lang="zh-CN" altLang="en-US" sz="900" b="0" dirty="0">
                          <a:latin typeface="Calibri" panose="020F0502020204030204" pitchFamily="34" charset="0"/>
                        </a:rPr>
                        <a:t>收费贵，操作要求高，制作对象单一</a:t>
                      </a:r>
                      <a:endParaRPr lang="zh-CN" altLang="en-US" sz="900" b="0" dirty="0">
                        <a:latin typeface="Calibri" panose="020F0502020204030204" pitchFamily="34" charset="0"/>
                      </a:endParaRPr>
                    </a:p>
                  </a:txBody>
                  <a:tcPr anchor="ctr">
                    <a:noFill/>
                  </a:tcPr>
                </a:tc>
                <a:tc>
                  <a:txBody>
                    <a:bodyPr/>
                    <a:lstStyle/>
                    <a:p>
                      <a:pPr algn="ctr"/>
                      <a:r>
                        <a:rPr lang="zh-CN" altLang="en-US" sz="900" b="0" dirty="0">
                          <a:latin typeface="Calibri" panose="020F0502020204030204" pitchFamily="34" charset="0"/>
                        </a:rPr>
                        <a:t>轻量级工具，没有版本管理，需求不能画流程图，分享存在多种问题，对</a:t>
                      </a:r>
                      <a:r>
                        <a:rPr lang="en-US" altLang="zh-CN" sz="900" b="0" dirty="0">
                          <a:latin typeface="Calibri" panose="020F0502020204030204" pitchFamily="34" charset="0"/>
                        </a:rPr>
                        <a:t>mac</a:t>
                      </a:r>
                      <a:r>
                        <a:rPr lang="zh-CN" altLang="en-US" sz="900" b="0" dirty="0">
                          <a:latin typeface="Calibri" panose="020F0502020204030204" pitchFamily="34" charset="0"/>
                        </a:rPr>
                        <a:t>系统不友好</a:t>
                      </a:r>
                      <a:endParaRPr lang="zh-CN" altLang="en-US" sz="900" b="0" dirty="0">
                        <a:latin typeface="Calibri" panose="020F0502020204030204" pitchFamily="34" charset="0"/>
                      </a:endParaRPr>
                    </a:p>
                  </a:txBody>
                  <a:tcPr anchor="ctr">
                    <a:solidFill>
                      <a:schemeClr val="accent5">
                        <a:lumMod val="20000"/>
                        <a:lumOff val="80000"/>
                      </a:schemeClr>
                    </a:solidFill>
                  </a:tcPr>
                </a:tc>
                <a:tc>
                  <a:txBody>
                    <a:bodyPr/>
                    <a:lstStyle/>
                    <a:p>
                      <a:pPr algn="ctr"/>
                      <a:r>
                        <a:rPr lang="zh-CN" altLang="en-US" sz="900" b="0" dirty="0">
                          <a:latin typeface="Calibri" panose="020F0502020204030204" pitchFamily="34" charset="0"/>
                        </a:rPr>
                        <a:t>环境配置相对前两个较高，操作难度不亚于第一个软件</a:t>
                      </a:r>
                      <a:endParaRPr lang="zh-CN" altLang="en-US" sz="900" b="0" dirty="0">
                        <a:latin typeface="Calibri" panose="020F0502020204030204" pitchFamily="34" charset="0"/>
                      </a:endParaRPr>
                    </a:p>
                  </a:txBody>
                  <a:tcPr anchor="ctr">
                    <a:noFill/>
                  </a:tcPr>
                </a:tc>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smtClean="0">
                <a:solidFill>
                  <a:srgbClr val="00B0F0"/>
                </a:solidFill>
                <a:latin typeface="Gulim" pitchFamily="34" charset="-127"/>
              </a:rPr>
              <a:t>参考文献</a:t>
            </a:r>
            <a:endParaRPr lang="zh-CN" altLang="en-US" sz="360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48</a:t>
            </a:r>
            <a:endParaRPr lang="en-US" sz="1100" dirty="0">
              <a:latin typeface="Gulim" pitchFamily="34" charset="-127"/>
            </a:endParaRPr>
          </a:p>
        </p:txBody>
      </p:sp>
      <p:sp>
        <p:nvSpPr>
          <p:cNvPr id="3" name="文本框 2"/>
          <p:cNvSpPr txBox="1"/>
          <p:nvPr/>
        </p:nvSpPr>
        <p:spPr>
          <a:xfrm>
            <a:off x="1196340" y="917575"/>
            <a:ext cx="6939915" cy="2122805"/>
          </a:xfrm>
          <a:prstGeom prst="rect">
            <a:avLst/>
          </a:prstGeom>
          <a:noFill/>
        </p:spPr>
        <p:txBody>
          <a:bodyPr wrap="square" rtlCol="0" anchor="t">
            <a:spAutoFit/>
          </a:bodyPr>
          <a:p>
            <a:r>
              <a:rPr lang="zh-CN" altLang="en-US" sz="1200">
                <a:latin typeface="微软雅黑" panose="020B0503020204020204" charset="-122"/>
                <a:ea typeface="微软雅黑" panose="020B0503020204020204" charset="-122"/>
                <a:cs typeface="微软雅黑" panose="020B0503020204020204" charset="-122"/>
              </a:rPr>
              <a:t>[1]推荐两个界面原型设计工具--GUIDesignStudio 和 Mockups For Desktop - 小A永不败 - 博客园 https://www.cnblogs.com/XACOOL/p/5665388.html  2018年11月3日19点07分</a:t>
            </a:r>
            <a:endParaRPr lang="zh-CN" altLang="en-US" sz="1200">
              <a:latin typeface="微软雅黑" panose="020B0503020204020204" charset="-122"/>
              <a:ea typeface="微软雅黑" panose="020B0503020204020204" charset="-122"/>
              <a:cs typeface="微软雅黑" panose="020B0503020204020204" charset="-122"/>
            </a:endParaRPr>
          </a:p>
          <a:p>
            <a:r>
              <a:rPr lang="zh-CN" altLang="en-US" sz="1200">
                <a:latin typeface="微软雅黑" panose="020B0503020204020204" charset="-122"/>
                <a:ea typeface="微软雅黑" panose="020B0503020204020204" charset="-122"/>
                <a:cs typeface="微软雅黑" panose="020B0503020204020204" charset="-122"/>
              </a:rPr>
              <a:t>[2]GUI Design Studio|界面及软件原型设计工具-v5版本下载,教程资源及正版购买 https://www.evget.com/product/1860 2018年11月3日20点13分</a:t>
            </a:r>
            <a:endParaRPr lang="zh-CN" altLang="en-US" sz="1200">
              <a:latin typeface="微软雅黑" panose="020B0503020204020204" charset="-122"/>
              <a:ea typeface="微软雅黑" panose="020B0503020204020204" charset="-122"/>
              <a:cs typeface="微软雅黑" panose="020B0503020204020204" charset="-122"/>
            </a:endParaRPr>
          </a:p>
          <a:p>
            <a:r>
              <a:rPr lang="zh-CN" altLang="en-US" sz="1200">
                <a:latin typeface="微软雅黑" panose="020B0503020204020204" charset="-122"/>
                <a:ea typeface="微软雅黑" panose="020B0503020204020204" charset="-122"/>
                <a:cs typeface="微软雅黑" panose="020B0503020204020204" charset="-122"/>
              </a:rPr>
              <a:t>[3]如何评价墨刀这款产品？ - 知乎 https://www.zhihu.com/question/27009921</a:t>
            </a:r>
            <a:endParaRPr lang="zh-CN" altLang="en-US" sz="1200">
              <a:latin typeface="微软雅黑" panose="020B0503020204020204" charset="-122"/>
              <a:ea typeface="微软雅黑" panose="020B0503020204020204" charset="-122"/>
              <a:cs typeface="微软雅黑" panose="020B0503020204020204" charset="-122"/>
            </a:endParaRPr>
          </a:p>
          <a:p>
            <a:r>
              <a:rPr lang="zh-CN" altLang="en-US" sz="1200">
                <a:latin typeface="微软雅黑" panose="020B0503020204020204" charset="-122"/>
                <a:ea typeface="微软雅黑" panose="020B0503020204020204" charset="-122"/>
                <a:cs typeface="微软雅黑" panose="020B0503020204020204" charset="-122"/>
              </a:rPr>
              <a:t>2018年11月3日20点13分</a:t>
            </a:r>
            <a:endParaRPr lang="zh-CN" altLang="en-US" sz="1200">
              <a:latin typeface="微软雅黑" panose="020B0503020204020204" charset="-122"/>
              <a:ea typeface="微软雅黑" panose="020B0503020204020204" charset="-122"/>
              <a:cs typeface="微软雅黑" panose="020B0503020204020204" charset="-122"/>
            </a:endParaRPr>
          </a:p>
          <a:p>
            <a:r>
              <a:rPr lang="zh-CN" altLang="en-US" sz="1200">
                <a:latin typeface="微软雅黑" panose="020B0503020204020204" charset="-122"/>
                <a:ea typeface="微软雅黑" panose="020B0503020204020204" charset="-122"/>
                <a:cs typeface="微软雅黑" panose="020B0503020204020204" charset="-122"/>
              </a:rPr>
              <a:t>[4]原型工具墨刀新版更新 迈向“团队协同”新时代--舆情频道--人民网 http://yuqing.people.com.cn/n1/2017/0613/c210117-29337014.html 2018年11月4日10点46分</a:t>
            </a:r>
            <a:endParaRPr lang="zh-CN" altLang="en-US"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[5]墨刀教程：如何快速制作一个App首页原型？ - mergerly的专栏 - CSDN博客 https://blog.csdn.net/mergerly/article/details/80009743 2018</a:t>
            </a:r>
            <a:r>
              <a:rPr lang="zh-CN" altLang="en-US" sz="1200">
                <a:latin typeface="微软雅黑" panose="020B0503020204020204" charset="-122"/>
                <a:ea typeface="微软雅黑" panose="020B0503020204020204" charset="-122"/>
                <a:cs typeface="微软雅黑" panose="020B0503020204020204" charset="-122"/>
              </a:rPr>
              <a:t>年</a:t>
            </a:r>
            <a:r>
              <a:rPr lang="en-US" altLang="zh-CN" sz="1200">
                <a:latin typeface="微软雅黑" panose="020B0503020204020204" charset="-122"/>
                <a:ea typeface="微软雅黑" panose="020B0503020204020204" charset="-122"/>
                <a:cs typeface="微软雅黑" panose="020B0503020204020204" charset="-122"/>
              </a:rPr>
              <a:t>11</a:t>
            </a:r>
            <a:r>
              <a:rPr lang="zh-CN" altLang="en-US" sz="1200">
                <a:latin typeface="微软雅黑" panose="020B0503020204020204" charset="-122"/>
                <a:ea typeface="微软雅黑" panose="020B0503020204020204" charset="-122"/>
                <a:cs typeface="微软雅黑" panose="020B0503020204020204" charset="-122"/>
              </a:rPr>
              <a:t>月</a:t>
            </a:r>
            <a:r>
              <a:rPr lang="en-US" altLang="zh-CN" sz="1200">
                <a:latin typeface="微软雅黑" panose="020B0503020204020204" charset="-122"/>
                <a:ea typeface="微软雅黑" panose="020B0503020204020204" charset="-122"/>
                <a:cs typeface="微软雅黑" panose="020B0503020204020204" charset="-122"/>
              </a:rPr>
              <a:t>4</a:t>
            </a:r>
            <a:r>
              <a:rPr lang="zh-CN" altLang="en-US" sz="1200">
                <a:latin typeface="微软雅黑" panose="020B0503020204020204" charset="-122"/>
                <a:ea typeface="微软雅黑" panose="020B0503020204020204" charset="-122"/>
                <a:cs typeface="微软雅黑" panose="020B0503020204020204" charset="-122"/>
              </a:rPr>
              <a:t>日</a:t>
            </a:r>
            <a:r>
              <a:rPr lang="en-US" altLang="zh-CN" sz="1200">
                <a:latin typeface="微软雅黑" panose="020B0503020204020204" charset="-122"/>
                <a:ea typeface="微软雅黑" panose="020B0503020204020204" charset="-122"/>
                <a:cs typeface="微软雅黑" panose="020B0503020204020204" charset="-122"/>
              </a:rPr>
              <a:t>11</a:t>
            </a:r>
            <a:r>
              <a:rPr lang="zh-CN" altLang="en-US" sz="1200">
                <a:latin typeface="微软雅黑" panose="020B0503020204020204" charset="-122"/>
                <a:ea typeface="微软雅黑" panose="020B0503020204020204" charset="-122"/>
                <a:cs typeface="微软雅黑" panose="020B0503020204020204" charset="-122"/>
              </a:rPr>
              <a:t>点</a:t>
            </a:r>
            <a:r>
              <a:rPr lang="en-US" altLang="zh-CN" sz="1200">
                <a:latin typeface="微软雅黑" panose="020B0503020204020204" charset="-122"/>
                <a:ea typeface="微软雅黑" panose="020B0503020204020204" charset="-122"/>
                <a:cs typeface="微软雅黑" panose="020B0503020204020204" charset="-122"/>
              </a:rPr>
              <a:t>57</a:t>
            </a:r>
            <a:r>
              <a:rPr lang="zh-CN" altLang="en-US" sz="1200">
                <a:latin typeface="微软雅黑" panose="020B0503020204020204" charset="-122"/>
                <a:ea typeface="微软雅黑" panose="020B0503020204020204" charset="-122"/>
                <a:cs typeface="微软雅黑" panose="020B0503020204020204" charset="-122"/>
              </a:rPr>
              <a:t>分</a:t>
            </a:r>
            <a:endParaRPr lang="zh-CN" altLang="en-US" sz="120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p:cNvSpPr txBox="1"/>
          <p:nvPr/>
        </p:nvSpPr>
        <p:spPr>
          <a:xfrm>
            <a:off x="914400" y="1657350"/>
            <a:ext cx="7315200" cy="762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8050" dirty="0" smtClean="0">
                <a:solidFill>
                  <a:srgbClr val="00B0F0"/>
                </a:solidFill>
                <a:latin typeface="Gulim" pitchFamily="34" charset="-127"/>
              </a:rPr>
              <a:t>THANK</a:t>
            </a:r>
            <a:r>
              <a:rPr lang="en-US" sz="8050" dirty="0" smtClean="0">
                <a:latin typeface="Gulim" pitchFamily="34" charset="-127"/>
              </a:rPr>
              <a:t>YOU</a:t>
            </a:r>
            <a:endParaRPr lang="en-US" sz="8050" dirty="0">
              <a:latin typeface="Gulim" pitchFamily="34" charset="-127"/>
            </a:endParaRPr>
          </a:p>
        </p:txBody>
      </p:sp>
      <p:sp>
        <p:nvSpPr>
          <p:cNvPr id="63" name="Subtitle 2"/>
          <p:cNvSpPr txBox="1"/>
          <p:nvPr/>
        </p:nvSpPr>
        <p:spPr bwMode="auto">
          <a:xfrm>
            <a:off x="1828800" y="2647950"/>
            <a:ext cx="5486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20000"/>
              </a:spcBef>
              <a:buFont typeface="Arial" panose="020B0604020202020204" pitchFamily="34" charset="0"/>
              <a:buNone/>
            </a:pPr>
            <a:r>
              <a:rPr lang="en-US" altLang="zh-CN" sz="2000" dirty="0">
                <a:latin typeface="Gulim" pitchFamily="34" charset="-127"/>
              </a:rPr>
              <a:t>THANKS FOR WATCHING THIS PRESENTATION</a:t>
            </a:r>
            <a:endParaRPr lang="en-US" altLang="zh-CN" sz="2000" dirty="0">
              <a:latin typeface="Gulim" pitchFamily="34" charset="-127"/>
            </a:endParaRPr>
          </a:p>
        </p:txBody>
      </p:sp>
      <p:grpSp>
        <p:nvGrpSpPr>
          <p:cNvPr id="64" name="Group 63"/>
          <p:cNvGrpSpPr/>
          <p:nvPr/>
        </p:nvGrpSpPr>
        <p:grpSpPr bwMode="auto">
          <a:xfrm>
            <a:off x="2743200" y="2532063"/>
            <a:ext cx="3657600" cy="79375"/>
            <a:chOff x="2743200" y="2378869"/>
            <a:chExt cx="3657600" cy="80962"/>
          </a:xfrm>
        </p:grpSpPr>
        <p:cxnSp>
          <p:nvCxnSpPr>
            <p:cNvPr id="65" name="Straight Connector 64"/>
            <p:cNvCxnSpPr/>
            <p:nvPr/>
          </p:nvCxnSpPr>
          <p:spPr>
            <a:xfrm>
              <a:off x="2743200" y="2419349"/>
              <a:ext cx="3657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529138" y="2378869"/>
              <a:ext cx="80962" cy="8096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chemeClr val="tx1"/>
                </a:solidFill>
                <a:cs typeface="Arial" panose="020B0604020202020204" pitchFamily="34"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fade">
                                      <p:cBhvr>
                                        <p:cTn id="11" dur="500"/>
                                        <p:tgtEl>
                                          <p:spTgt spid="6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3">
                                            <p:txEl>
                                              <p:pRg st="0" end="0"/>
                                            </p:txEl>
                                          </p:spTgt>
                                        </p:tgtEl>
                                        <p:attrNameLst>
                                          <p:attrName>style.visibility</p:attrName>
                                        </p:attrNameLst>
                                      </p:cBhvr>
                                      <p:to>
                                        <p:strVal val="visible"/>
                                      </p:to>
                                    </p:set>
                                    <p:animEffect transition="in" filter="fade">
                                      <p:cBhvr>
                                        <p:cTn id="15"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21</a:t>
            </a:r>
            <a:endParaRPr lang="en-US" sz="1100" dirty="0">
              <a:latin typeface="Gulim" pitchFamily="34" charset="-127"/>
            </a:endParaRPr>
          </a:p>
        </p:txBody>
      </p:sp>
      <p:sp>
        <p:nvSpPr>
          <p:cNvPr id="6" name="Title 1"/>
          <p:cNvSpPr>
            <a:spLocks noGrp="1"/>
          </p:cNvSpPr>
          <p:nvPr>
            <p:ph type="title"/>
          </p:nvPr>
        </p:nvSpPr>
        <p:spPr>
          <a:xfrm>
            <a:off x="1828800" y="332740"/>
            <a:ext cx="5486400" cy="638810"/>
          </a:xfrm>
        </p:spPr>
        <p:txBody>
          <a:bodyPr anchor="b"/>
          <a:lstStyle/>
          <a:p>
            <a:pPr eaLnBrk="1" hangingPunct="1"/>
            <a:r>
              <a:rPr lang="en-US" altLang="zh-CN" sz="3600" smtClean="0">
                <a:solidFill>
                  <a:srgbClr val="00B0F0"/>
                </a:solidFill>
                <a:latin typeface="Gulim" pitchFamily="34" charset="-127"/>
              </a:rPr>
              <a:t>GUI Design Studio</a:t>
            </a:r>
            <a:endParaRPr lang="en-US" altLang="zh-CN" sz="3600" smtClean="0">
              <a:solidFill>
                <a:srgbClr val="00B0F0"/>
              </a:solidFill>
              <a:latin typeface="Gulim" pitchFamily="34" charset="-127"/>
            </a:endParaRPr>
          </a:p>
        </p:txBody>
      </p:sp>
      <p:sp>
        <p:nvSpPr>
          <p:cNvPr id="23" name="TextBox 22"/>
          <p:cNvSpPr txBox="1">
            <a:spLocks noChangeArrowheads="1"/>
          </p:cNvSpPr>
          <p:nvPr/>
        </p:nvSpPr>
        <p:spPr bwMode="auto">
          <a:xfrm>
            <a:off x="2057400" y="895350"/>
            <a:ext cx="5029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b="1"/>
              <a:t>概述：</a:t>
            </a:r>
            <a:endParaRPr lang="en-US" altLang="zh-CN" sz="1200" b="1"/>
          </a:p>
        </p:txBody>
      </p:sp>
      <p:sp>
        <p:nvSpPr>
          <p:cNvPr id="25" name="TextBox 24"/>
          <p:cNvSpPr txBox="1">
            <a:spLocks noChangeArrowheads="1"/>
          </p:cNvSpPr>
          <p:nvPr/>
        </p:nvSpPr>
        <p:spPr bwMode="auto">
          <a:xfrm>
            <a:off x="5088890" y="1466850"/>
            <a:ext cx="367411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en-US" altLang="zh-CN" sz="1200">
                <a:latin typeface="微软雅黑" panose="020B0503020204020204" charset="-122"/>
                <a:ea typeface="微软雅黑" panose="020B0503020204020204" charset="-122"/>
                <a:cs typeface="微软雅黑" panose="020B0503020204020204" charset="-122"/>
              </a:rPr>
              <a:t>界面模型设计中很实用的一个工具GUI Design Studio，可以让界面示意图实现基本的交互，便于演示、交流。</a:t>
            </a: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lnSpc>
                <a:spcPct val="150000"/>
              </a:lnSpc>
            </a:pPr>
            <a:r>
              <a:rPr lang="en-US" altLang="zh-CN" sz="1200">
                <a:latin typeface="微软雅黑" panose="020B0503020204020204" charset="-122"/>
                <a:ea typeface="微软雅黑" panose="020B0503020204020204" charset="-122"/>
                <a:cs typeface="微软雅黑" panose="020B0503020204020204" charset="-122"/>
              </a:rPr>
              <a:t>GUI Design Studio提供的了大部分C/S、B/S组件的示意图，可组合使用，在一般软件界面模型设计阶段基本可以满足需要。</a:t>
            </a:r>
            <a:endParaRPr lang="en-US" altLang="zh-CN" sz="1200">
              <a:latin typeface="微软雅黑" panose="020B0503020204020204" charset="-122"/>
              <a:ea typeface="微软雅黑" panose="020B0503020204020204" charset="-122"/>
              <a:cs typeface="微软雅黑" panose="020B0503020204020204" charset="-122"/>
            </a:endParaRPr>
          </a:p>
        </p:txBody>
      </p:sp>
      <p:pic>
        <p:nvPicPr>
          <p:cNvPr id="2" name="图片 1" descr="Q_{G269DO%P{ARLFU(5QER6"/>
          <p:cNvPicPr>
            <a:picLocks noChangeAspect="1"/>
          </p:cNvPicPr>
          <p:nvPr/>
        </p:nvPicPr>
        <p:blipFill>
          <a:blip r:embed="rId1"/>
          <a:stretch>
            <a:fillRect/>
          </a:stretch>
        </p:blipFill>
        <p:spPr>
          <a:xfrm>
            <a:off x="371475" y="1466850"/>
            <a:ext cx="4316095" cy="1886585"/>
          </a:xfrm>
          <a:prstGeom prst="rect">
            <a:avLst/>
          </a:prstGeom>
        </p:spPr>
      </p:pic>
      <p:sp>
        <p:nvSpPr>
          <p:cNvPr id="7" name="内容占位符 6"/>
          <p:cNvSpPr/>
          <p:nvPr>
            <p:ph idx="1"/>
          </p:nvPr>
        </p:nvSpPr>
        <p:spPr/>
        <p:txBody>
          <a:bodyPr/>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ppt_y</p:attrName>
                                        </p:attrNameLst>
                                      </p:cBhvr>
                                      <p:tavLst>
                                        <p:tav tm="0">
                                          <p:val>
                                            <p:strVal val="#ppt_y-#ppt_h*1.125000"/>
                                          </p:val>
                                        </p:tav>
                                        <p:tav tm="100000">
                                          <p:val>
                                            <p:strVal val="#ppt_y"/>
                                          </p:val>
                                        </p:tav>
                                      </p:tavLst>
                                    </p:anim>
                                    <p:animEffect transition="in" filter="wipe(down)">
                                      <p:cBhvr>
                                        <p:cTn id="13" dur="500"/>
                                        <p:tgtEl>
                                          <p:spTgt spid="23"/>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bldLvl="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16</a:t>
            </a:r>
            <a:endParaRPr lang="en-US" sz="1100" dirty="0">
              <a:latin typeface="Gulim" pitchFamily="34" charset="-127"/>
            </a:endParaRPr>
          </a:p>
        </p:txBody>
      </p:sp>
      <p:sp>
        <p:nvSpPr>
          <p:cNvPr id="6" name="Title 1"/>
          <p:cNvSpPr>
            <a:spLocks noGrp="1"/>
          </p:cNvSpPr>
          <p:nvPr>
            <p:ph type="title"/>
          </p:nvPr>
        </p:nvSpPr>
        <p:spPr>
          <a:xfrm>
            <a:off x="1329055" y="294005"/>
            <a:ext cx="6617970" cy="677545"/>
          </a:xfrm>
        </p:spPr>
        <p:txBody>
          <a:bodyPr anchor="b"/>
          <a:lstStyle/>
          <a:p>
            <a:pPr eaLnBrk="1" hangingPunct="1"/>
            <a:r>
              <a:rPr lang="en-US" altLang="zh-CN" sz="3600" smtClean="0">
                <a:solidFill>
                  <a:srgbClr val="00B0F0"/>
                </a:solidFill>
                <a:latin typeface="Gulim" pitchFamily="34" charset="-127"/>
              </a:rPr>
              <a:t>特点1：</a:t>
            </a:r>
            <a:endParaRPr lang="en-US" altLang="zh-CN" sz="3600" smtClean="0">
              <a:solidFill>
                <a:srgbClr val="00B0F0"/>
              </a:solidFill>
              <a:latin typeface="Gulim" pitchFamily="34" charset="-127"/>
            </a:endParaRP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91" name="Rectangle 90"/>
          <p:cNvSpPr/>
          <p:nvPr/>
        </p:nvSpPr>
        <p:spPr>
          <a:xfrm>
            <a:off x="674688" y="143827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自带流程控制和命令促发判断。</a:t>
            </a:r>
            <a:endParaRPr lang="zh-CN" altLang="zh-CN" sz="1200" dirty="0">
              <a:solidFill>
                <a:srgbClr val="FFFFFF"/>
              </a:solidFill>
              <a:latin typeface="微软雅黑" panose="020B0503020204020204" charset="-122"/>
              <a:ea typeface="微软雅黑" panose="020B0503020204020204" charset="-122"/>
              <a:cs typeface="Arial" panose="020B0604020202020204" pitchFamily="34" charset="0"/>
            </a:endParaRPr>
          </a:p>
        </p:txBody>
      </p:sp>
      <p:sp>
        <p:nvSpPr>
          <p:cNvPr id="92" name="Rectangle 91"/>
          <p:cNvSpPr/>
          <p:nvPr/>
        </p:nvSpPr>
        <p:spPr>
          <a:xfrm>
            <a:off x="26558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微软雅黑" panose="020B0503020204020204" charset="-122"/>
              </a:rPr>
              <a:t>多达120余种可用的内置设计元素，使用标准的Windows控件，Web元素以及其他的泛型元素创建窗体。</a:t>
            </a:r>
            <a:endParaRPr lang="zh-CN" altLang="zh-CN" sz="120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94" name="Rectangle 93"/>
          <p:cNvSpPr/>
          <p:nvPr/>
        </p:nvSpPr>
        <p:spPr>
          <a:xfrm>
            <a:off x="46370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以不同的视图风格查看设计，无需修改设计即可改变演示效果。</a:t>
            </a:r>
            <a:endParaRPr lang="zh-CN" altLang="zh-CN" sz="1200" dirty="0">
              <a:solidFill>
                <a:srgbClr val="FFFFFF"/>
              </a:solidFill>
              <a:latin typeface="微软雅黑" panose="020B0503020204020204" charset="-122"/>
              <a:ea typeface="微软雅黑" panose="020B0503020204020204" charset="-122"/>
              <a:cs typeface="Arial" panose="020B0604020202020204" pitchFamily="34" charset="0"/>
            </a:endParaRPr>
          </a:p>
        </p:txBody>
      </p:sp>
      <p:sp>
        <p:nvSpPr>
          <p:cNvPr id="93" name="Rectangle 92"/>
          <p:cNvSpPr/>
          <p:nvPr/>
        </p:nvSpPr>
        <p:spPr>
          <a:xfrm>
            <a:off x="6618288" y="143510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用法的超链接，直接以建立元素与元素之间的关联的方式来自动化的创建动作流程</a:t>
            </a:r>
            <a:endParaRPr lang="zh-CN" altLang="zh-CN" sz="1200" dirty="0">
              <a:solidFill>
                <a:srgbClr val="FFFFFF"/>
              </a:solidFill>
              <a:latin typeface="微软雅黑" panose="020B0503020204020204" charset="-122"/>
              <a:ea typeface="微软雅黑" panose="020B0503020204020204" charset="-122"/>
              <a:cs typeface="Arial" panose="020B0604020202020204" pitchFamily="34" charset="0"/>
            </a:endParaRPr>
          </a:p>
        </p:txBody>
      </p:sp>
      <p:sp>
        <p:nvSpPr>
          <p:cNvPr id="97" name="Rectangle 96"/>
          <p:cNvSpPr/>
          <p:nvPr/>
        </p:nvSpPr>
        <p:spPr>
          <a:xfrm>
            <a:off x="3657283" y="314579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在不需要编写任何代码或脚本的情况下，使用标准元素绘制个性化的屏幕、窗口及控件，快速创建演示原型，并将它们整合以展示操作工作流程然后运行模拟程序以测试设计。</a:t>
            </a:r>
            <a:endParaRPr lang="zh-CN" altLang="zh-CN" sz="1200" dirty="0">
              <a:solidFill>
                <a:srgbClr val="FFFFFF"/>
              </a:solidFill>
              <a:latin typeface="微软雅黑" panose="020B0503020204020204" charset="-122"/>
              <a:ea typeface="微软雅黑" panose="020B0503020204020204" charset="-122"/>
              <a:cs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fade">
                                      <p:cBhvr>
                                        <p:cTn id="21" dur="500"/>
                                        <p:tgtEl>
                                          <p:spTgt spid="92"/>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fade">
                                      <p:cBhvr>
                                        <p:cTn id="29" dur="500"/>
                                        <p:tgtEl>
                                          <p:spTgt spid="93"/>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fade">
                                      <p:cBhvr>
                                        <p:cTn id="3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P spid="91" grpId="0" animBg="1"/>
      <p:bldP spid="92" grpId="0" animBg="1"/>
      <p:bldP spid="94" grpId="0" animBg="1"/>
      <p:bldP spid="93" grpId="0" animBg="1"/>
      <p:bldP spid="9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16</a:t>
            </a:r>
            <a:endParaRPr lang="en-US" sz="1100" dirty="0">
              <a:latin typeface="Gulim" pitchFamily="34" charset="-127"/>
            </a:endParaRPr>
          </a:p>
        </p:txBody>
      </p:sp>
      <p:sp>
        <p:nvSpPr>
          <p:cNvPr id="6" name="Title 1"/>
          <p:cNvSpPr>
            <a:spLocks noGrp="1"/>
          </p:cNvSpPr>
          <p:nvPr>
            <p:ph type="title"/>
          </p:nvPr>
        </p:nvSpPr>
        <p:spPr>
          <a:xfrm>
            <a:off x="1329055" y="294640"/>
            <a:ext cx="6617970" cy="676910"/>
          </a:xfrm>
        </p:spPr>
        <p:txBody>
          <a:bodyPr anchor="b"/>
          <a:lstStyle/>
          <a:p>
            <a:pPr eaLnBrk="1" hangingPunct="1"/>
            <a:r>
              <a:rPr lang="en-US" altLang="zh-CN" sz="3600" smtClean="0">
                <a:solidFill>
                  <a:srgbClr val="00B0F0"/>
                </a:solidFill>
                <a:latin typeface="Gulim" pitchFamily="34" charset="-127"/>
              </a:rPr>
              <a:t>特点2：</a:t>
            </a:r>
            <a:endParaRPr lang="en-US" altLang="zh-CN" sz="3600" smtClean="0">
              <a:solidFill>
                <a:srgbClr val="00B0F0"/>
              </a:solidFill>
              <a:latin typeface="Gulim" pitchFamily="34" charset="-127"/>
            </a:endParaRP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91" name="Rectangle 90"/>
          <p:cNvSpPr/>
          <p:nvPr/>
        </p:nvSpPr>
        <p:spPr>
          <a:xfrm>
            <a:off x="674688" y="143827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提供的了大部分C/S、B/S组件的示意图，可组合使用。</a:t>
            </a:r>
            <a:endParaRPr lang="zh-CN" altLang="zh-CN" sz="1200" dirty="0">
              <a:solidFill>
                <a:srgbClr val="FFFFFF"/>
              </a:solidFill>
              <a:latin typeface="微软雅黑" panose="020B0503020204020204" charset="-122"/>
              <a:ea typeface="微软雅黑" panose="020B0503020204020204" charset="-122"/>
              <a:cs typeface="Arial" panose="020B0604020202020204" pitchFamily="34" charset="0"/>
            </a:endParaRPr>
          </a:p>
        </p:txBody>
      </p:sp>
      <p:sp>
        <p:nvSpPr>
          <p:cNvPr id="92" name="Rectangle 91"/>
          <p:cNvSpPr/>
          <p:nvPr/>
        </p:nvSpPr>
        <p:spPr>
          <a:xfrm>
            <a:off x="26558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微软雅黑" panose="020B0503020204020204" charset="-122"/>
              </a:rPr>
              <a:t>精确的图标、窗体定位，可以具体到每一个Px</a:t>
            </a:r>
            <a:endParaRPr lang="zh-CN" altLang="zh-CN" sz="120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94" name="Rectangle 93"/>
          <p:cNvSpPr/>
          <p:nvPr/>
        </p:nvSpPr>
        <p:spPr>
          <a:xfrm>
            <a:off x="46370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提供丰富的配色方案，在菜单参数选择里面选择颜色配置，然后所有的界面都可以一起换装。</a:t>
            </a:r>
            <a:endParaRPr lang="zh-CN" altLang="zh-CN" sz="1200" dirty="0">
              <a:solidFill>
                <a:srgbClr val="FFFFFF"/>
              </a:solidFill>
              <a:latin typeface="微软雅黑" panose="020B0503020204020204" charset="-122"/>
              <a:ea typeface="微软雅黑" panose="020B0503020204020204" charset="-122"/>
              <a:cs typeface="Arial" panose="020B0604020202020204" pitchFamily="34" charset="0"/>
            </a:endParaRPr>
          </a:p>
        </p:txBody>
      </p:sp>
      <p:sp>
        <p:nvSpPr>
          <p:cNvPr id="93" name="Rectangle 92"/>
          <p:cNvSpPr/>
          <p:nvPr/>
        </p:nvSpPr>
        <p:spPr>
          <a:xfrm>
            <a:off x="6618288" y="143510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支持模拟器模拟界面效果，同时也可以支持鼠标的点击，及屏幕的跳转。</a:t>
            </a:r>
            <a:endParaRPr lang="zh-CN" altLang="zh-CN" sz="1200" dirty="0">
              <a:solidFill>
                <a:srgbClr val="FFFFFF"/>
              </a:solidFill>
              <a:latin typeface="微软雅黑" panose="020B0503020204020204" charset="-122"/>
              <a:ea typeface="微软雅黑" panose="020B0503020204020204" charset="-122"/>
              <a:cs typeface="Arial" panose="020B0604020202020204" pitchFamily="34" charset="0"/>
            </a:endParaRPr>
          </a:p>
        </p:txBody>
      </p:sp>
      <p:sp>
        <p:nvSpPr>
          <p:cNvPr id="97" name="Rectangle 96"/>
          <p:cNvSpPr/>
          <p:nvPr/>
        </p:nvSpPr>
        <p:spPr>
          <a:xfrm>
            <a:off x="3657283" y="320484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实现多工程间互用串联设计以创建动态原型</a:t>
            </a:r>
            <a:endParaRPr lang="zh-CN" altLang="zh-CN" sz="1200" dirty="0">
              <a:solidFill>
                <a:srgbClr val="FFFFFF"/>
              </a:solidFill>
              <a:latin typeface="微软雅黑" panose="020B0503020204020204" charset="-122"/>
              <a:ea typeface="微软雅黑" panose="020B0503020204020204" charset="-122"/>
              <a:cs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fade">
                                      <p:cBhvr>
                                        <p:cTn id="21" dur="500"/>
                                        <p:tgtEl>
                                          <p:spTgt spid="92"/>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fade">
                                      <p:cBhvr>
                                        <p:cTn id="29" dur="500"/>
                                        <p:tgtEl>
                                          <p:spTgt spid="93"/>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fade">
                                      <p:cBhvr>
                                        <p:cTn id="3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P spid="91" grpId="0" bldLvl="0" animBg="1"/>
      <p:bldP spid="92" grpId="0" bldLvl="0" animBg="1"/>
      <p:bldP spid="94" grpId="0" bldLvl="0" animBg="1"/>
      <p:bldP spid="93" grpId="0" bldLvl="0" animBg="1"/>
      <p:bldP spid="9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16</a:t>
            </a:r>
            <a:endParaRPr lang="en-US" sz="1100" dirty="0">
              <a:latin typeface="Gulim" pitchFamily="34" charset="-127"/>
            </a:endParaRPr>
          </a:p>
        </p:txBody>
      </p:sp>
      <p:sp>
        <p:nvSpPr>
          <p:cNvPr id="6" name="Title 1"/>
          <p:cNvSpPr>
            <a:spLocks noGrp="1"/>
          </p:cNvSpPr>
          <p:nvPr>
            <p:ph type="title"/>
          </p:nvPr>
        </p:nvSpPr>
        <p:spPr>
          <a:xfrm>
            <a:off x="1329055" y="294640"/>
            <a:ext cx="6617970" cy="676910"/>
          </a:xfrm>
        </p:spPr>
        <p:txBody>
          <a:bodyPr anchor="b"/>
          <a:lstStyle/>
          <a:p>
            <a:pPr eaLnBrk="1" hangingPunct="1"/>
            <a:r>
              <a:rPr lang="zh-CN" altLang="en-US" sz="3600" smtClean="0">
                <a:solidFill>
                  <a:srgbClr val="00B0F0"/>
                </a:solidFill>
                <a:latin typeface="Gulim" pitchFamily="34" charset="-127"/>
              </a:rPr>
              <a:t>样例</a:t>
            </a:r>
            <a:endParaRPr lang="en-US" altLang="zh-CN" sz="3600" smtClean="0">
              <a:solidFill>
                <a:srgbClr val="00B0F0"/>
              </a:solidFill>
              <a:latin typeface="Gulim" pitchFamily="34" charset="-127"/>
            </a:endParaRP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pic>
        <p:nvPicPr>
          <p:cNvPr id="3" name="图片 2" descr="1"/>
          <p:cNvPicPr>
            <a:picLocks noChangeAspect="1"/>
          </p:cNvPicPr>
          <p:nvPr>
            <p:ph idx="1"/>
          </p:nvPr>
        </p:nvPicPr>
        <p:blipFill>
          <a:blip r:embed="rId1"/>
          <a:stretch>
            <a:fillRect/>
          </a:stretch>
        </p:blipFill>
        <p:spPr>
          <a:xfrm>
            <a:off x="1494790" y="1006475"/>
            <a:ext cx="5929630" cy="4086860"/>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en-US" altLang="zh-CN" sz="3600" smtClean="0">
                <a:solidFill>
                  <a:srgbClr val="00B0F0"/>
                </a:solidFill>
                <a:latin typeface="Gulim" pitchFamily="34" charset="-127"/>
              </a:rPr>
              <a:t>功能描述</a:t>
            </a:r>
            <a:endParaRPr lang="en-US" altLang="zh-CN" sz="3600" smtClean="0">
              <a:solidFill>
                <a:srgbClr val="00B0F0"/>
              </a:solidFill>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18</a:t>
            </a:r>
            <a:endParaRPr lang="en-US" sz="1100" dirty="0">
              <a:latin typeface="Gulim" pitchFamily="34" charset="-127"/>
            </a:endParaRPr>
          </a:p>
        </p:txBody>
      </p:sp>
      <p:sp>
        <p:nvSpPr>
          <p:cNvPr id="19488" name="TextBox 19"/>
          <p:cNvSpPr txBox="1">
            <a:spLocks noChangeArrowheads="1"/>
          </p:cNvSpPr>
          <p:nvPr/>
        </p:nvSpPr>
        <p:spPr bwMode="auto">
          <a:xfrm>
            <a:off x="60960" y="213550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快速简单的创建用户界面原型.</a:t>
            </a:r>
            <a:endParaRPr lang="en-US" altLang="zh-CN" sz="900" b="1"/>
          </a:p>
        </p:txBody>
      </p:sp>
      <p:sp>
        <p:nvSpPr>
          <p:cNvPr id="27" name="Oval 26"/>
          <p:cNvSpPr/>
          <p:nvPr/>
        </p:nvSpPr>
        <p:spPr>
          <a:xfrm>
            <a:off x="746760"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01</a:t>
            </a:r>
            <a:endParaRPr lang="en-US" sz="900" dirty="0">
              <a:latin typeface="Gulim" pitchFamily="34" charset="-127"/>
            </a:endParaRPr>
          </a:p>
        </p:txBody>
      </p:sp>
      <p:sp>
        <p:nvSpPr>
          <p:cNvPr id="19486" name="TextBox 31"/>
          <p:cNvSpPr txBox="1">
            <a:spLocks noChangeArrowheads="1"/>
          </p:cNvSpPr>
          <p:nvPr/>
        </p:nvSpPr>
        <p:spPr bwMode="auto">
          <a:xfrm>
            <a:off x="1914525" y="2135505"/>
            <a:ext cx="186436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多达120余种可用的内置设计元素</a:t>
            </a:r>
            <a:endParaRPr lang="en-US" altLang="zh-CN" sz="900"/>
          </a:p>
        </p:txBody>
      </p:sp>
      <p:sp>
        <p:nvSpPr>
          <p:cNvPr id="34" name="Oval 33"/>
          <p:cNvSpPr/>
          <p:nvPr/>
        </p:nvSpPr>
        <p:spPr>
          <a:xfrm>
            <a:off x="2668588"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02</a:t>
            </a:r>
            <a:endParaRPr lang="en-US" sz="900" dirty="0">
              <a:latin typeface="Gulim" pitchFamily="34" charset="-127"/>
            </a:endParaRPr>
          </a:p>
        </p:txBody>
      </p:sp>
      <p:sp>
        <p:nvSpPr>
          <p:cNvPr id="19484" name="TextBox 34"/>
          <p:cNvSpPr txBox="1">
            <a:spLocks noChangeArrowheads="1"/>
          </p:cNvSpPr>
          <p:nvPr/>
        </p:nvSpPr>
        <p:spPr bwMode="auto">
          <a:xfrm>
            <a:off x="4019550" y="2135505"/>
            <a:ext cx="1105535"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自定义元素</a:t>
            </a:r>
            <a:endParaRPr lang="en-US" altLang="zh-CN" sz="900"/>
          </a:p>
        </p:txBody>
      </p:sp>
      <p:sp>
        <p:nvSpPr>
          <p:cNvPr id="37" name="Oval 36"/>
          <p:cNvSpPr/>
          <p:nvPr/>
        </p:nvSpPr>
        <p:spPr>
          <a:xfrm>
            <a:off x="4343083"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03</a:t>
            </a:r>
            <a:endParaRPr lang="en-US" sz="900" dirty="0">
              <a:latin typeface="Gulim" pitchFamily="34" charset="-127"/>
            </a:endParaRPr>
          </a:p>
        </p:txBody>
      </p:sp>
      <p:sp>
        <p:nvSpPr>
          <p:cNvPr id="19482" name="TextBox 37"/>
          <p:cNvSpPr txBox="1">
            <a:spLocks noChangeArrowheads="1"/>
          </p:cNvSpPr>
          <p:nvPr/>
        </p:nvSpPr>
        <p:spPr bwMode="auto">
          <a:xfrm>
            <a:off x="5363845" y="213550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项目设计模板</a:t>
            </a:r>
            <a:endParaRPr lang="en-US" altLang="zh-CN" sz="900"/>
          </a:p>
        </p:txBody>
      </p:sp>
      <p:sp>
        <p:nvSpPr>
          <p:cNvPr id="40" name="Oval 39"/>
          <p:cNvSpPr/>
          <p:nvPr/>
        </p:nvSpPr>
        <p:spPr>
          <a:xfrm>
            <a:off x="6049645"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04</a:t>
            </a:r>
            <a:endParaRPr lang="en-US" sz="900" dirty="0">
              <a:latin typeface="Gulim" pitchFamily="34" charset="-127"/>
            </a:endParaRPr>
          </a:p>
        </p:txBody>
      </p:sp>
      <p:sp>
        <p:nvSpPr>
          <p:cNvPr id="19480" name="TextBox 40"/>
          <p:cNvSpPr txBox="1">
            <a:spLocks noChangeArrowheads="1"/>
          </p:cNvSpPr>
          <p:nvPr/>
        </p:nvSpPr>
        <p:spPr bwMode="auto">
          <a:xfrm>
            <a:off x="85725" y="3394710"/>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用覆盖说明或者边注释为设计原型进行注释</a:t>
            </a:r>
            <a:endParaRPr lang="en-US" altLang="zh-CN" sz="900" b="1"/>
          </a:p>
        </p:txBody>
      </p:sp>
      <p:sp>
        <p:nvSpPr>
          <p:cNvPr id="43" name="Oval 42"/>
          <p:cNvSpPr/>
          <p:nvPr/>
        </p:nvSpPr>
        <p:spPr>
          <a:xfrm>
            <a:off x="7941945"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05</a:t>
            </a:r>
            <a:endParaRPr lang="en-US" sz="900" dirty="0">
              <a:latin typeface="Gulim" pitchFamily="34" charset="-127"/>
            </a:endParaRPr>
          </a:p>
        </p:txBody>
      </p:sp>
      <p:sp>
        <p:nvSpPr>
          <p:cNvPr id="19478" name="TextBox 43"/>
          <p:cNvSpPr txBox="1">
            <a:spLocks noChangeArrowheads="1"/>
          </p:cNvSpPr>
          <p:nvPr/>
        </p:nvSpPr>
        <p:spPr bwMode="auto">
          <a:xfrm>
            <a:off x="2057400" y="3394710"/>
            <a:ext cx="17214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创建可复用的标准化设计组件以及材料</a:t>
            </a:r>
            <a:endParaRPr lang="en-US" altLang="zh-CN" sz="900" b="1"/>
          </a:p>
        </p:txBody>
      </p:sp>
      <p:sp>
        <p:nvSpPr>
          <p:cNvPr id="46" name="Oval 45"/>
          <p:cNvSpPr/>
          <p:nvPr/>
        </p:nvSpPr>
        <p:spPr>
          <a:xfrm>
            <a:off x="746760" y="27019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06</a:t>
            </a:r>
            <a:endParaRPr lang="en-US" sz="900" dirty="0">
              <a:latin typeface="Gulim" pitchFamily="34" charset="-127"/>
            </a:endParaRPr>
          </a:p>
        </p:txBody>
      </p:sp>
      <p:sp>
        <p:nvSpPr>
          <p:cNvPr id="19476" name="TextBox 46"/>
          <p:cNvSpPr txBox="1">
            <a:spLocks noChangeArrowheads="1"/>
          </p:cNvSpPr>
          <p:nvPr/>
        </p:nvSpPr>
        <p:spPr bwMode="auto">
          <a:xfrm>
            <a:off x="3906520" y="3394710"/>
            <a:ext cx="17157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串联您的设计以创建一个动态原型</a:t>
            </a:r>
            <a:endParaRPr lang="en-US" altLang="zh-CN" sz="900" b="1"/>
          </a:p>
        </p:txBody>
      </p:sp>
      <p:sp>
        <p:nvSpPr>
          <p:cNvPr id="49" name="Oval 48"/>
          <p:cNvSpPr/>
          <p:nvPr/>
        </p:nvSpPr>
        <p:spPr>
          <a:xfrm>
            <a:off x="2668588" y="27019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07</a:t>
            </a:r>
            <a:endParaRPr lang="en-US" sz="900" dirty="0">
              <a:latin typeface="Gulim" pitchFamily="34" charset="-127"/>
            </a:endParaRPr>
          </a:p>
        </p:txBody>
      </p:sp>
      <p:sp>
        <p:nvSpPr>
          <p:cNvPr id="57" name="TextBox 56"/>
          <p:cNvSpPr txBox="1">
            <a:spLocks noChangeArrowheads="1"/>
          </p:cNvSpPr>
          <p:nvPr/>
        </p:nvSpPr>
        <p:spPr bwMode="auto">
          <a:xfrm>
            <a:off x="2057400" y="895350"/>
            <a:ext cx="5029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3" name="TextBox 37"/>
          <p:cNvSpPr txBox="1">
            <a:spLocks noChangeArrowheads="1"/>
          </p:cNvSpPr>
          <p:nvPr/>
        </p:nvSpPr>
        <p:spPr bwMode="auto">
          <a:xfrm>
            <a:off x="7192645" y="213550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包含各种格式的图标以及图像</a:t>
            </a:r>
            <a:endParaRPr lang="en-US" altLang="zh-CN" sz="900"/>
          </a:p>
        </p:txBody>
      </p:sp>
      <p:sp>
        <p:nvSpPr>
          <p:cNvPr id="4" name="Oval 48"/>
          <p:cNvSpPr/>
          <p:nvPr/>
        </p:nvSpPr>
        <p:spPr>
          <a:xfrm>
            <a:off x="4343083"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r>
              <a:rPr lang="en-US" sz="900" dirty="0">
                <a:latin typeface="Gulim" pitchFamily="34" charset="-127"/>
              </a:rPr>
              <a:t>08</a:t>
            </a:r>
            <a:endParaRPr lang="en-US" sz="900" dirty="0">
              <a:latin typeface="Gulim" pitchFamily="34" charset="-127"/>
            </a:endParaRPr>
          </a:p>
        </p:txBody>
      </p:sp>
      <p:sp>
        <p:nvSpPr>
          <p:cNvPr id="5" name="Oval 48"/>
          <p:cNvSpPr/>
          <p:nvPr/>
        </p:nvSpPr>
        <p:spPr>
          <a:xfrm>
            <a:off x="6049328"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09</a:t>
            </a:r>
            <a:endParaRPr lang="en-US" sz="900" dirty="0">
              <a:latin typeface="Gulim" pitchFamily="34" charset="-127"/>
            </a:endParaRPr>
          </a:p>
        </p:txBody>
      </p:sp>
      <p:sp>
        <p:nvSpPr>
          <p:cNvPr id="8" name="Oval 48"/>
          <p:cNvSpPr/>
          <p:nvPr/>
        </p:nvSpPr>
        <p:spPr>
          <a:xfrm>
            <a:off x="7941628"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10</a:t>
            </a:r>
            <a:endParaRPr lang="en-US" sz="900" dirty="0">
              <a:latin typeface="Gulim" pitchFamily="34" charset="-127"/>
            </a:endParaRPr>
          </a:p>
        </p:txBody>
      </p:sp>
      <p:sp>
        <p:nvSpPr>
          <p:cNvPr id="9" name="Oval 48"/>
          <p:cNvSpPr/>
          <p:nvPr/>
        </p:nvSpPr>
        <p:spPr>
          <a:xfrm>
            <a:off x="2668588" y="3923030"/>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11</a:t>
            </a:r>
            <a:endParaRPr lang="en-US" sz="900" dirty="0">
              <a:latin typeface="Gulim" pitchFamily="34" charset="-127"/>
            </a:endParaRPr>
          </a:p>
        </p:txBody>
      </p:sp>
      <p:sp>
        <p:nvSpPr>
          <p:cNvPr id="10" name="Oval 48"/>
          <p:cNvSpPr/>
          <p:nvPr/>
        </p:nvSpPr>
        <p:spPr>
          <a:xfrm>
            <a:off x="6049328" y="3985260"/>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12</a:t>
            </a:r>
            <a:endParaRPr lang="en-US" sz="900" dirty="0">
              <a:latin typeface="Gulim" pitchFamily="34" charset="-127"/>
            </a:endParaRPr>
          </a:p>
        </p:txBody>
      </p:sp>
      <p:sp>
        <p:nvSpPr>
          <p:cNvPr id="11" name="TextBox 46"/>
          <p:cNvSpPr txBox="1">
            <a:spLocks noChangeArrowheads="1"/>
          </p:cNvSpPr>
          <p:nvPr/>
        </p:nvSpPr>
        <p:spPr bwMode="auto">
          <a:xfrm>
            <a:off x="5750560" y="3394710"/>
            <a:ext cx="115189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生成规格说明文档</a:t>
            </a:r>
            <a:endParaRPr lang="en-US" altLang="zh-CN" sz="900" b="1"/>
          </a:p>
        </p:txBody>
      </p:sp>
      <p:sp>
        <p:nvSpPr>
          <p:cNvPr id="12" name="TextBox 46"/>
          <p:cNvSpPr txBox="1">
            <a:spLocks noChangeArrowheads="1"/>
          </p:cNvSpPr>
          <p:nvPr/>
        </p:nvSpPr>
        <p:spPr bwMode="auto">
          <a:xfrm>
            <a:off x="7437755" y="3394710"/>
            <a:ext cx="1632585"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导出设计以用于外部审查</a:t>
            </a:r>
            <a:endParaRPr lang="en-US" altLang="zh-CN" sz="900" b="1"/>
          </a:p>
        </p:txBody>
      </p:sp>
      <p:sp>
        <p:nvSpPr>
          <p:cNvPr id="13" name="TextBox 46"/>
          <p:cNvSpPr txBox="1">
            <a:spLocks noChangeArrowheads="1"/>
          </p:cNvSpPr>
          <p:nvPr/>
        </p:nvSpPr>
        <p:spPr bwMode="auto">
          <a:xfrm>
            <a:off x="2004060" y="455612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以不同的视图风格查看设计</a:t>
            </a:r>
            <a:endParaRPr lang="en-US" altLang="zh-CN" sz="900" b="1"/>
          </a:p>
        </p:txBody>
      </p:sp>
      <p:sp>
        <p:nvSpPr>
          <p:cNvPr id="14" name="TextBox 46"/>
          <p:cNvSpPr txBox="1">
            <a:spLocks noChangeArrowheads="1"/>
          </p:cNvSpPr>
          <p:nvPr/>
        </p:nvSpPr>
        <p:spPr bwMode="auto">
          <a:xfrm>
            <a:off x="5412105" y="455612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设计工程中进行团队协作</a:t>
            </a:r>
            <a:endParaRPr lang="en-US" altLang="zh-CN" sz="900" b="1"/>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additive="base">
                                        <p:cTn id="12" dur="500"/>
                                        <p:tgtEl>
                                          <p:spTgt spid="57"/>
                                        </p:tgtEl>
                                        <p:attrNameLst>
                                          <p:attrName>ppt_y</p:attrName>
                                        </p:attrNameLst>
                                      </p:cBhvr>
                                      <p:tavLst>
                                        <p:tav tm="0">
                                          <p:val>
                                            <p:strVal val="#ppt_y-#ppt_h*1.125000"/>
                                          </p:val>
                                        </p:tav>
                                        <p:tav tm="100000">
                                          <p:val>
                                            <p:strVal val="#ppt_y"/>
                                          </p:val>
                                        </p:tav>
                                      </p:tavLst>
                                    </p:anim>
                                    <p:animEffect transition="in" filter="wipe(down)">
                                      <p:cBhvr>
                                        <p:cTn id="13" dur="500"/>
                                        <p:tgtEl>
                                          <p:spTgt spid="57"/>
                                        </p:tgtEl>
                                      </p:cBhvr>
                                    </p:animEffect>
                                  </p:childTnLst>
                                </p:cTn>
                              </p:par>
                            </p:childTnLst>
                          </p:cTn>
                        </p:par>
                        <p:par>
                          <p:cTn id="14" fill="hold">
                            <p:stCondLst>
                              <p:cond delay="1000"/>
                            </p:stCondLst>
                            <p:childTnLst>
                              <p:par>
                                <p:cTn id="15" presetID="49" presetClass="entr" presetSubtype="0" decel="10000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 calcmode="lin" valueType="num">
                                      <p:cBhvr>
                                        <p:cTn id="19" dur="500" fill="hold"/>
                                        <p:tgtEl>
                                          <p:spTgt spid="27"/>
                                        </p:tgtEl>
                                        <p:attrNameLst>
                                          <p:attrName>style.rotation</p:attrName>
                                        </p:attrNameLst>
                                      </p:cBhvr>
                                      <p:tavLst>
                                        <p:tav tm="0">
                                          <p:val>
                                            <p:fltVal val="360"/>
                                          </p:val>
                                        </p:tav>
                                        <p:tav tm="100000">
                                          <p:val>
                                            <p:fltVal val="0"/>
                                          </p:val>
                                        </p:tav>
                                      </p:tavLst>
                                    </p:anim>
                                    <p:animEffect transition="in" filter="fade">
                                      <p:cBhvr>
                                        <p:cTn id="20" dur="500"/>
                                        <p:tgtEl>
                                          <p:spTgt spid="27"/>
                                        </p:tgtEl>
                                      </p:cBhvr>
                                    </p:animEffect>
                                  </p:childTnLst>
                                </p:cTn>
                              </p:par>
                            </p:childTnLst>
                          </p:cTn>
                        </p:par>
                        <p:par>
                          <p:cTn id="21" fill="hold">
                            <p:stCondLst>
                              <p:cond delay="1500"/>
                            </p:stCondLst>
                            <p:childTnLst>
                              <p:par>
                                <p:cTn id="22" presetID="49" presetClass="entr" presetSubtype="0" decel="100000"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 calcmode="lin" valueType="num">
                                      <p:cBhvr>
                                        <p:cTn id="26" dur="500" fill="hold"/>
                                        <p:tgtEl>
                                          <p:spTgt spid="34"/>
                                        </p:tgtEl>
                                        <p:attrNameLst>
                                          <p:attrName>style.rotation</p:attrName>
                                        </p:attrNameLst>
                                      </p:cBhvr>
                                      <p:tavLst>
                                        <p:tav tm="0">
                                          <p:val>
                                            <p:fltVal val="360"/>
                                          </p:val>
                                        </p:tav>
                                        <p:tav tm="100000">
                                          <p:val>
                                            <p:fltVal val="0"/>
                                          </p:val>
                                        </p:tav>
                                      </p:tavLst>
                                    </p:anim>
                                    <p:animEffect transition="in" filter="fade">
                                      <p:cBhvr>
                                        <p:cTn id="27" dur="500"/>
                                        <p:tgtEl>
                                          <p:spTgt spid="34"/>
                                        </p:tgtEl>
                                      </p:cBhvr>
                                    </p:animEffect>
                                  </p:childTnLst>
                                </p:cTn>
                              </p:par>
                            </p:childTnLst>
                          </p:cTn>
                        </p:par>
                        <p:par>
                          <p:cTn id="28" fill="hold">
                            <p:stCondLst>
                              <p:cond delay="2000"/>
                            </p:stCondLst>
                            <p:childTnLst>
                              <p:par>
                                <p:cTn id="29" presetID="49" presetClass="entr" presetSubtype="0" decel="10000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 calcmode="lin" valueType="num">
                                      <p:cBhvr>
                                        <p:cTn id="33" dur="500" fill="hold"/>
                                        <p:tgtEl>
                                          <p:spTgt spid="37"/>
                                        </p:tgtEl>
                                        <p:attrNameLst>
                                          <p:attrName>style.rotation</p:attrName>
                                        </p:attrNameLst>
                                      </p:cBhvr>
                                      <p:tavLst>
                                        <p:tav tm="0">
                                          <p:val>
                                            <p:fltVal val="360"/>
                                          </p:val>
                                        </p:tav>
                                        <p:tav tm="100000">
                                          <p:val>
                                            <p:fltVal val="0"/>
                                          </p:val>
                                        </p:tav>
                                      </p:tavLst>
                                    </p:anim>
                                    <p:animEffect transition="in" filter="fade">
                                      <p:cBhvr>
                                        <p:cTn id="34" dur="500"/>
                                        <p:tgtEl>
                                          <p:spTgt spid="37"/>
                                        </p:tgtEl>
                                      </p:cBhvr>
                                    </p:animEffect>
                                  </p:childTnLst>
                                </p:cTn>
                              </p:par>
                            </p:childTnLst>
                          </p:cTn>
                        </p:par>
                        <p:par>
                          <p:cTn id="35" fill="hold">
                            <p:stCondLst>
                              <p:cond delay="2500"/>
                            </p:stCondLst>
                            <p:childTnLst>
                              <p:par>
                                <p:cTn id="36" presetID="49" presetClass="entr" presetSubtype="0" decel="10000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 calcmode="lin" valueType="num">
                                      <p:cBhvr>
                                        <p:cTn id="40" dur="500" fill="hold"/>
                                        <p:tgtEl>
                                          <p:spTgt spid="40"/>
                                        </p:tgtEl>
                                        <p:attrNameLst>
                                          <p:attrName>style.rotation</p:attrName>
                                        </p:attrNameLst>
                                      </p:cBhvr>
                                      <p:tavLst>
                                        <p:tav tm="0">
                                          <p:val>
                                            <p:fltVal val="360"/>
                                          </p:val>
                                        </p:tav>
                                        <p:tav tm="100000">
                                          <p:val>
                                            <p:fltVal val="0"/>
                                          </p:val>
                                        </p:tav>
                                      </p:tavLst>
                                    </p:anim>
                                    <p:animEffect transition="in" filter="fade">
                                      <p:cBhvr>
                                        <p:cTn id="41" dur="500"/>
                                        <p:tgtEl>
                                          <p:spTgt spid="40"/>
                                        </p:tgtEl>
                                      </p:cBhvr>
                                    </p:animEffect>
                                  </p:childTnLst>
                                </p:cTn>
                              </p:par>
                            </p:childTnLst>
                          </p:cTn>
                        </p:par>
                        <p:par>
                          <p:cTn id="42" fill="hold">
                            <p:stCondLst>
                              <p:cond delay="3000"/>
                            </p:stCondLst>
                            <p:childTnLst>
                              <p:par>
                                <p:cTn id="43" presetID="49" presetClass="entr" presetSubtype="0" decel="100000"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p:cTn id="45" dur="500" fill="hold"/>
                                        <p:tgtEl>
                                          <p:spTgt spid="43"/>
                                        </p:tgtEl>
                                        <p:attrNameLst>
                                          <p:attrName>ppt_w</p:attrName>
                                        </p:attrNameLst>
                                      </p:cBhvr>
                                      <p:tavLst>
                                        <p:tav tm="0">
                                          <p:val>
                                            <p:fltVal val="0"/>
                                          </p:val>
                                        </p:tav>
                                        <p:tav tm="100000">
                                          <p:val>
                                            <p:strVal val="#ppt_w"/>
                                          </p:val>
                                        </p:tav>
                                      </p:tavLst>
                                    </p:anim>
                                    <p:anim calcmode="lin" valueType="num">
                                      <p:cBhvr>
                                        <p:cTn id="46" dur="500" fill="hold"/>
                                        <p:tgtEl>
                                          <p:spTgt spid="43"/>
                                        </p:tgtEl>
                                        <p:attrNameLst>
                                          <p:attrName>ppt_h</p:attrName>
                                        </p:attrNameLst>
                                      </p:cBhvr>
                                      <p:tavLst>
                                        <p:tav tm="0">
                                          <p:val>
                                            <p:fltVal val="0"/>
                                          </p:val>
                                        </p:tav>
                                        <p:tav tm="100000">
                                          <p:val>
                                            <p:strVal val="#ppt_h"/>
                                          </p:val>
                                        </p:tav>
                                      </p:tavLst>
                                    </p:anim>
                                    <p:anim calcmode="lin" valueType="num">
                                      <p:cBhvr>
                                        <p:cTn id="47" dur="500" fill="hold"/>
                                        <p:tgtEl>
                                          <p:spTgt spid="43"/>
                                        </p:tgtEl>
                                        <p:attrNameLst>
                                          <p:attrName>style.rotation</p:attrName>
                                        </p:attrNameLst>
                                      </p:cBhvr>
                                      <p:tavLst>
                                        <p:tav tm="0">
                                          <p:val>
                                            <p:fltVal val="360"/>
                                          </p:val>
                                        </p:tav>
                                        <p:tav tm="100000">
                                          <p:val>
                                            <p:fltVal val="0"/>
                                          </p:val>
                                        </p:tav>
                                      </p:tavLst>
                                    </p:anim>
                                    <p:animEffect transition="in" filter="fade">
                                      <p:cBhvr>
                                        <p:cTn id="48" dur="500"/>
                                        <p:tgtEl>
                                          <p:spTgt spid="43"/>
                                        </p:tgtEl>
                                      </p:cBhvr>
                                    </p:animEffect>
                                  </p:childTnLst>
                                </p:cTn>
                              </p:par>
                            </p:childTnLst>
                          </p:cTn>
                        </p:par>
                        <p:par>
                          <p:cTn id="49" fill="hold">
                            <p:stCondLst>
                              <p:cond delay="3500"/>
                            </p:stCondLst>
                            <p:childTnLst>
                              <p:par>
                                <p:cTn id="50" presetID="49" presetClass="entr" presetSubtype="0" decel="100000" fill="hold" grpId="0" nodeType="afterEffect">
                                  <p:stCondLst>
                                    <p:cond delay="0"/>
                                  </p:stCondLst>
                                  <p:childTnLst>
                                    <p:set>
                                      <p:cBhvr>
                                        <p:cTn id="51" dur="1" fill="hold">
                                          <p:stCondLst>
                                            <p:cond delay="0"/>
                                          </p:stCondLst>
                                        </p:cTn>
                                        <p:tgtEl>
                                          <p:spTgt spid="46"/>
                                        </p:tgtEl>
                                        <p:attrNameLst>
                                          <p:attrName>style.visibility</p:attrName>
                                        </p:attrNameLst>
                                      </p:cBhvr>
                                      <p:to>
                                        <p:strVal val="visible"/>
                                      </p:to>
                                    </p:set>
                                    <p:anim calcmode="lin" valueType="num">
                                      <p:cBhvr>
                                        <p:cTn id="52" dur="500" fill="hold"/>
                                        <p:tgtEl>
                                          <p:spTgt spid="46"/>
                                        </p:tgtEl>
                                        <p:attrNameLst>
                                          <p:attrName>ppt_w</p:attrName>
                                        </p:attrNameLst>
                                      </p:cBhvr>
                                      <p:tavLst>
                                        <p:tav tm="0">
                                          <p:val>
                                            <p:fltVal val="0"/>
                                          </p:val>
                                        </p:tav>
                                        <p:tav tm="100000">
                                          <p:val>
                                            <p:strVal val="#ppt_w"/>
                                          </p:val>
                                        </p:tav>
                                      </p:tavLst>
                                    </p:anim>
                                    <p:anim calcmode="lin" valueType="num">
                                      <p:cBhvr>
                                        <p:cTn id="53" dur="500" fill="hold"/>
                                        <p:tgtEl>
                                          <p:spTgt spid="46"/>
                                        </p:tgtEl>
                                        <p:attrNameLst>
                                          <p:attrName>ppt_h</p:attrName>
                                        </p:attrNameLst>
                                      </p:cBhvr>
                                      <p:tavLst>
                                        <p:tav tm="0">
                                          <p:val>
                                            <p:fltVal val="0"/>
                                          </p:val>
                                        </p:tav>
                                        <p:tav tm="100000">
                                          <p:val>
                                            <p:strVal val="#ppt_h"/>
                                          </p:val>
                                        </p:tav>
                                      </p:tavLst>
                                    </p:anim>
                                    <p:anim calcmode="lin" valueType="num">
                                      <p:cBhvr>
                                        <p:cTn id="54" dur="500" fill="hold"/>
                                        <p:tgtEl>
                                          <p:spTgt spid="46"/>
                                        </p:tgtEl>
                                        <p:attrNameLst>
                                          <p:attrName>style.rotation</p:attrName>
                                        </p:attrNameLst>
                                      </p:cBhvr>
                                      <p:tavLst>
                                        <p:tav tm="0">
                                          <p:val>
                                            <p:fltVal val="360"/>
                                          </p:val>
                                        </p:tav>
                                        <p:tav tm="100000">
                                          <p:val>
                                            <p:fltVal val="0"/>
                                          </p:val>
                                        </p:tav>
                                      </p:tavLst>
                                    </p:anim>
                                    <p:animEffect transition="in" filter="fade">
                                      <p:cBhvr>
                                        <p:cTn id="55" dur="500"/>
                                        <p:tgtEl>
                                          <p:spTgt spid="46"/>
                                        </p:tgtEl>
                                      </p:cBhvr>
                                    </p:animEffect>
                                  </p:childTnLst>
                                </p:cTn>
                              </p:par>
                            </p:childTnLst>
                          </p:cTn>
                        </p:par>
                        <p:par>
                          <p:cTn id="56" fill="hold">
                            <p:stCondLst>
                              <p:cond delay="4000"/>
                            </p:stCondLst>
                            <p:childTnLst>
                              <p:par>
                                <p:cTn id="57" presetID="49" presetClass="entr" presetSubtype="0" decel="100000" fill="hold" grpId="0" nodeType="after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p:cTn id="59" dur="500" fill="hold"/>
                                        <p:tgtEl>
                                          <p:spTgt spid="49"/>
                                        </p:tgtEl>
                                        <p:attrNameLst>
                                          <p:attrName>ppt_w</p:attrName>
                                        </p:attrNameLst>
                                      </p:cBhvr>
                                      <p:tavLst>
                                        <p:tav tm="0">
                                          <p:val>
                                            <p:fltVal val="0"/>
                                          </p:val>
                                        </p:tav>
                                        <p:tav tm="100000">
                                          <p:val>
                                            <p:strVal val="#ppt_w"/>
                                          </p:val>
                                        </p:tav>
                                      </p:tavLst>
                                    </p:anim>
                                    <p:anim calcmode="lin" valueType="num">
                                      <p:cBhvr>
                                        <p:cTn id="60" dur="500" fill="hold"/>
                                        <p:tgtEl>
                                          <p:spTgt spid="49"/>
                                        </p:tgtEl>
                                        <p:attrNameLst>
                                          <p:attrName>ppt_h</p:attrName>
                                        </p:attrNameLst>
                                      </p:cBhvr>
                                      <p:tavLst>
                                        <p:tav tm="0">
                                          <p:val>
                                            <p:fltVal val="0"/>
                                          </p:val>
                                        </p:tav>
                                        <p:tav tm="100000">
                                          <p:val>
                                            <p:strVal val="#ppt_h"/>
                                          </p:val>
                                        </p:tav>
                                      </p:tavLst>
                                    </p:anim>
                                    <p:anim calcmode="lin" valueType="num">
                                      <p:cBhvr>
                                        <p:cTn id="61" dur="500" fill="hold"/>
                                        <p:tgtEl>
                                          <p:spTgt spid="49"/>
                                        </p:tgtEl>
                                        <p:attrNameLst>
                                          <p:attrName>style.rotation</p:attrName>
                                        </p:attrNameLst>
                                      </p:cBhvr>
                                      <p:tavLst>
                                        <p:tav tm="0">
                                          <p:val>
                                            <p:fltVal val="360"/>
                                          </p:val>
                                        </p:tav>
                                        <p:tav tm="100000">
                                          <p:val>
                                            <p:fltVal val="0"/>
                                          </p:val>
                                        </p:tav>
                                      </p:tavLst>
                                    </p:anim>
                                    <p:animEffect transition="in" filter="fade">
                                      <p:cBhvr>
                                        <p:cTn id="62" dur="500"/>
                                        <p:tgtEl>
                                          <p:spTgt spid="49"/>
                                        </p:tgtEl>
                                      </p:cBhvr>
                                    </p:animEffect>
                                  </p:childTnLst>
                                </p:cTn>
                              </p:par>
                            </p:childTnLst>
                          </p:cTn>
                        </p:par>
                        <p:par>
                          <p:cTn id="63" fill="hold">
                            <p:stCondLst>
                              <p:cond delay="4500"/>
                            </p:stCondLst>
                            <p:childTnLst>
                              <p:par>
                                <p:cTn id="64" presetID="49" presetClass="entr" presetSubtype="0" decel="10000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 calcmode="lin" valueType="num">
                                      <p:cBhvr>
                                        <p:cTn id="66" dur="500" fill="hold"/>
                                        <p:tgtEl>
                                          <p:spTgt spid="4"/>
                                        </p:tgtEl>
                                        <p:attrNameLst>
                                          <p:attrName>ppt_w</p:attrName>
                                        </p:attrNameLst>
                                      </p:cBhvr>
                                      <p:tavLst>
                                        <p:tav tm="0">
                                          <p:val>
                                            <p:fltVal val="0"/>
                                          </p:val>
                                        </p:tav>
                                        <p:tav tm="100000">
                                          <p:val>
                                            <p:strVal val="#ppt_w"/>
                                          </p:val>
                                        </p:tav>
                                      </p:tavLst>
                                    </p:anim>
                                    <p:anim calcmode="lin" valueType="num">
                                      <p:cBhvr>
                                        <p:cTn id="67" dur="500" fill="hold"/>
                                        <p:tgtEl>
                                          <p:spTgt spid="4"/>
                                        </p:tgtEl>
                                        <p:attrNameLst>
                                          <p:attrName>ppt_h</p:attrName>
                                        </p:attrNameLst>
                                      </p:cBhvr>
                                      <p:tavLst>
                                        <p:tav tm="0">
                                          <p:val>
                                            <p:fltVal val="0"/>
                                          </p:val>
                                        </p:tav>
                                        <p:tav tm="100000">
                                          <p:val>
                                            <p:strVal val="#ppt_h"/>
                                          </p:val>
                                        </p:tav>
                                      </p:tavLst>
                                    </p:anim>
                                    <p:anim calcmode="lin" valueType="num">
                                      <p:cBhvr>
                                        <p:cTn id="68" dur="500" fill="hold"/>
                                        <p:tgtEl>
                                          <p:spTgt spid="4"/>
                                        </p:tgtEl>
                                        <p:attrNameLst>
                                          <p:attrName>style.rotation</p:attrName>
                                        </p:attrNameLst>
                                      </p:cBhvr>
                                      <p:tavLst>
                                        <p:tav tm="0">
                                          <p:val>
                                            <p:fltVal val="360"/>
                                          </p:val>
                                        </p:tav>
                                        <p:tav tm="100000">
                                          <p:val>
                                            <p:fltVal val="0"/>
                                          </p:val>
                                        </p:tav>
                                      </p:tavLst>
                                    </p:anim>
                                    <p:animEffect transition="in" filter="fade">
                                      <p:cBhvr>
                                        <p:cTn id="69" dur="500"/>
                                        <p:tgtEl>
                                          <p:spTgt spid="4"/>
                                        </p:tgtEl>
                                      </p:cBhvr>
                                    </p:animEffect>
                                  </p:childTnLst>
                                </p:cTn>
                              </p:par>
                            </p:childTnLst>
                          </p:cTn>
                        </p:par>
                        <p:par>
                          <p:cTn id="70" fill="hold">
                            <p:stCondLst>
                              <p:cond delay="5000"/>
                            </p:stCondLst>
                            <p:childTnLst>
                              <p:par>
                                <p:cTn id="71" presetID="49" presetClass="entr" presetSubtype="0" decel="100000"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p:cTn id="73" dur="500" fill="hold"/>
                                        <p:tgtEl>
                                          <p:spTgt spid="5"/>
                                        </p:tgtEl>
                                        <p:attrNameLst>
                                          <p:attrName>ppt_w</p:attrName>
                                        </p:attrNameLst>
                                      </p:cBhvr>
                                      <p:tavLst>
                                        <p:tav tm="0">
                                          <p:val>
                                            <p:fltVal val="0"/>
                                          </p:val>
                                        </p:tav>
                                        <p:tav tm="100000">
                                          <p:val>
                                            <p:strVal val="#ppt_w"/>
                                          </p:val>
                                        </p:tav>
                                      </p:tavLst>
                                    </p:anim>
                                    <p:anim calcmode="lin" valueType="num">
                                      <p:cBhvr>
                                        <p:cTn id="74" dur="500" fill="hold"/>
                                        <p:tgtEl>
                                          <p:spTgt spid="5"/>
                                        </p:tgtEl>
                                        <p:attrNameLst>
                                          <p:attrName>ppt_h</p:attrName>
                                        </p:attrNameLst>
                                      </p:cBhvr>
                                      <p:tavLst>
                                        <p:tav tm="0">
                                          <p:val>
                                            <p:fltVal val="0"/>
                                          </p:val>
                                        </p:tav>
                                        <p:tav tm="100000">
                                          <p:val>
                                            <p:strVal val="#ppt_h"/>
                                          </p:val>
                                        </p:tav>
                                      </p:tavLst>
                                    </p:anim>
                                    <p:anim calcmode="lin" valueType="num">
                                      <p:cBhvr>
                                        <p:cTn id="75" dur="500" fill="hold"/>
                                        <p:tgtEl>
                                          <p:spTgt spid="5"/>
                                        </p:tgtEl>
                                        <p:attrNameLst>
                                          <p:attrName>style.rotation</p:attrName>
                                        </p:attrNameLst>
                                      </p:cBhvr>
                                      <p:tavLst>
                                        <p:tav tm="0">
                                          <p:val>
                                            <p:fltVal val="360"/>
                                          </p:val>
                                        </p:tav>
                                        <p:tav tm="100000">
                                          <p:val>
                                            <p:fltVal val="0"/>
                                          </p:val>
                                        </p:tav>
                                      </p:tavLst>
                                    </p:anim>
                                    <p:animEffect transition="in" filter="fade">
                                      <p:cBhvr>
                                        <p:cTn id="76" dur="500"/>
                                        <p:tgtEl>
                                          <p:spTgt spid="5"/>
                                        </p:tgtEl>
                                      </p:cBhvr>
                                    </p:animEffect>
                                  </p:childTnLst>
                                </p:cTn>
                              </p:par>
                            </p:childTnLst>
                          </p:cTn>
                        </p:par>
                        <p:par>
                          <p:cTn id="77" fill="hold">
                            <p:stCondLst>
                              <p:cond delay="5500"/>
                            </p:stCondLst>
                            <p:childTnLst>
                              <p:par>
                                <p:cTn id="78" presetID="49" presetClass="entr" presetSubtype="0" decel="100000" fill="hold" grpId="0" nodeType="after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p:cTn id="80" dur="500" fill="hold"/>
                                        <p:tgtEl>
                                          <p:spTgt spid="8"/>
                                        </p:tgtEl>
                                        <p:attrNameLst>
                                          <p:attrName>ppt_w</p:attrName>
                                        </p:attrNameLst>
                                      </p:cBhvr>
                                      <p:tavLst>
                                        <p:tav tm="0">
                                          <p:val>
                                            <p:fltVal val="0"/>
                                          </p:val>
                                        </p:tav>
                                        <p:tav tm="100000">
                                          <p:val>
                                            <p:strVal val="#ppt_w"/>
                                          </p:val>
                                        </p:tav>
                                      </p:tavLst>
                                    </p:anim>
                                    <p:anim calcmode="lin" valueType="num">
                                      <p:cBhvr>
                                        <p:cTn id="81" dur="500" fill="hold"/>
                                        <p:tgtEl>
                                          <p:spTgt spid="8"/>
                                        </p:tgtEl>
                                        <p:attrNameLst>
                                          <p:attrName>ppt_h</p:attrName>
                                        </p:attrNameLst>
                                      </p:cBhvr>
                                      <p:tavLst>
                                        <p:tav tm="0">
                                          <p:val>
                                            <p:fltVal val="0"/>
                                          </p:val>
                                        </p:tav>
                                        <p:tav tm="100000">
                                          <p:val>
                                            <p:strVal val="#ppt_h"/>
                                          </p:val>
                                        </p:tav>
                                      </p:tavLst>
                                    </p:anim>
                                    <p:anim calcmode="lin" valueType="num">
                                      <p:cBhvr>
                                        <p:cTn id="82" dur="500" fill="hold"/>
                                        <p:tgtEl>
                                          <p:spTgt spid="8"/>
                                        </p:tgtEl>
                                        <p:attrNameLst>
                                          <p:attrName>style.rotation</p:attrName>
                                        </p:attrNameLst>
                                      </p:cBhvr>
                                      <p:tavLst>
                                        <p:tav tm="0">
                                          <p:val>
                                            <p:fltVal val="360"/>
                                          </p:val>
                                        </p:tav>
                                        <p:tav tm="100000">
                                          <p:val>
                                            <p:fltVal val="0"/>
                                          </p:val>
                                        </p:tav>
                                      </p:tavLst>
                                    </p:anim>
                                    <p:animEffect transition="in" filter="fade">
                                      <p:cBhvr>
                                        <p:cTn id="83" dur="500"/>
                                        <p:tgtEl>
                                          <p:spTgt spid="8"/>
                                        </p:tgtEl>
                                      </p:cBhvr>
                                    </p:animEffect>
                                  </p:childTnLst>
                                </p:cTn>
                              </p:par>
                            </p:childTnLst>
                          </p:cTn>
                        </p:par>
                        <p:par>
                          <p:cTn id="84" fill="hold">
                            <p:stCondLst>
                              <p:cond delay="60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childTnLst>
                          </p:cTn>
                        </p:par>
                        <p:par>
                          <p:cTn id="91" fill="hold">
                            <p:stCondLst>
                              <p:cond delay="6500"/>
                            </p:stCondLst>
                            <p:childTnLst>
                              <p:par>
                                <p:cTn id="92" presetID="49" presetClass="entr" presetSubtype="0" decel="100000" fill="hold" grpId="0" nodeType="afterEffect">
                                  <p:stCondLst>
                                    <p:cond delay="0"/>
                                  </p:stCondLst>
                                  <p:childTnLst>
                                    <p:set>
                                      <p:cBhvr>
                                        <p:cTn id="93" dur="1" fill="hold">
                                          <p:stCondLst>
                                            <p:cond delay="0"/>
                                          </p:stCondLst>
                                        </p:cTn>
                                        <p:tgtEl>
                                          <p:spTgt spid="10"/>
                                        </p:tgtEl>
                                        <p:attrNameLst>
                                          <p:attrName>style.visibility</p:attrName>
                                        </p:attrNameLst>
                                      </p:cBhvr>
                                      <p:to>
                                        <p:strVal val="visible"/>
                                      </p:to>
                                    </p:set>
                                    <p:anim calcmode="lin" valueType="num">
                                      <p:cBhvr>
                                        <p:cTn id="94" dur="500" fill="hold"/>
                                        <p:tgtEl>
                                          <p:spTgt spid="10"/>
                                        </p:tgtEl>
                                        <p:attrNameLst>
                                          <p:attrName>ppt_w</p:attrName>
                                        </p:attrNameLst>
                                      </p:cBhvr>
                                      <p:tavLst>
                                        <p:tav tm="0">
                                          <p:val>
                                            <p:fltVal val="0"/>
                                          </p:val>
                                        </p:tav>
                                        <p:tav tm="100000">
                                          <p:val>
                                            <p:strVal val="#ppt_w"/>
                                          </p:val>
                                        </p:tav>
                                      </p:tavLst>
                                    </p:anim>
                                    <p:anim calcmode="lin" valueType="num">
                                      <p:cBhvr>
                                        <p:cTn id="95" dur="500" fill="hold"/>
                                        <p:tgtEl>
                                          <p:spTgt spid="10"/>
                                        </p:tgtEl>
                                        <p:attrNameLst>
                                          <p:attrName>ppt_h</p:attrName>
                                        </p:attrNameLst>
                                      </p:cBhvr>
                                      <p:tavLst>
                                        <p:tav tm="0">
                                          <p:val>
                                            <p:fltVal val="0"/>
                                          </p:val>
                                        </p:tav>
                                        <p:tav tm="100000">
                                          <p:val>
                                            <p:strVal val="#ppt_h"/>
                                          </p:val>
                                        </p:tav>
                                      </p:tavLst>
                                    </p:anim>
                                    <p:anim calcmode="lin" valueType="num">
                                      <p:cBhvr>
                                        <p:cTn id="96" dur="500" fill="hold"/>
                                        <p:tgtEl>
                                          <p:spTgt spid="10"/>
                                        </p:tgtEl>
                                        <p:attrNameLst>
                                          <p:attrName>style.rotation</p:attrName>
                                        </p:attrNameLst>
                                      </p:cBhvr>
                                      <p:tavLst>
                                        <p:tav tm="0">
                                          <p:val>
                                            <p:fltVal val="360"/>
                                          </p:val>
                                        </p:tav>
                                        <p:tav tm="100000">
                                          <p:val>
                                            <p:fltVal val="0"/>
                                          </p:val>
                                        </p:tav>
                                      </p:tavLst>
                                    </p:anim>
                                    <p:animEffect transition="in" filter="fade">
                                      <p:cBhvr>
                                        <p:cTn id="9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bldLvl="0" animBg="1"/>
      <p:bldP spid="34" grpId="0" bldLvl="0" animBg="1"/>
      <p:bldP spid="37" grpId="0" bldLvl="0" animBg="1"/>
      <p:bldP spid="40" grpId="0" bldLvl="0" animBg="1"/>
      <p:bldP spid="43" grpId="0" bldLvl="0" animBg="1"/>
      <p:bldP spid="46" grpId="0" bldLvl="0" animBg="1"/>
      <p:bldP spid="49" grpId="0" bldLvl="0" animBg="1"/>
      <p:bldP spid="57" grpId="0" bldLvl="0" animBg="1"/>
      <p:bldP spid="4" grpId="0" bldLvl="0" animBg="1"/>
      <p:bldP spid="5" grpId="0" bldLvl="0" animBg="1"/>
      <p:bldP spid="8" grpId="0" bldLvl="0" animBg="1"/>
      <p:bldP spid="9" grpId="0" bldLvl="0" animBg="1"/>
      <p:bldP spid="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22</a:t>
            </a:r>
            <a:endParaRPr lang="en-US" sz="1100" dirty="0">
              <a:latin typeface="Gulim" pitchFamily="34" charset="-127"/>
            </a:endParaRPr>
          </a:p>
        </p:txBody>
      </p:sp>
      <p:sp>
        <p:nvSpPr>
          <p:cNvPr id="6" name="Title 1"/>
          <p:cNvSpPr>
            <a:spLocks noGrp="1"/>
          </p:cNvSpPr>
          <p:nvPr>
            <p:ph type="title"/>
          </p:nvPr>
        </p:nvSpPr>
        <p:spPr>
          <a:xfrm>
            <a:off x="968375" y="239395"/>
            <a:ext cx="7010400" cy="646430"/>
          </a:xfrm>
        </p:spPr>
        <p:txBody>
          <a:bodyPr anchor="b"/>
          <a:lstStyle/>
          <a:p>
            <a:pPr eaLnBrk="1" hangingPunct="1"/>
            <a:r>
              <a:rPr lang="zh-CN" altLang="en-US" sz="3600" smtClean="0">
                <a:solidFill>
                  <a:srgbClr val="00B0F0"/>
                </a:solidFill>
                <a:latin typeface="Gulim" pitchFamily="34" charset="-127"/>
              </a:rPr>
              <a:t>最新版本以使用情况</a:t>
            </a:r>
            <a:endParaRPr lang="zh-CN" altLang="en-US" sz="3600" smtClean="0">
              <a:solidFill>
                <a:srgbClr val="00B0F0"/>
              </a:solidFill>
              <a:latin typeface="Gulim" pitchFamily="34" charset="-127"/>
            </a:endParaRPr>
          </a:p>
        </p:txBody>
      </p:sp>
      <p:sp>
        <p:nvSpPr>
          <p:cNvPr id="13" name="TextBox 12"/>
          <p:cNvSpPr txBox="1">
            <a:spLocks noChangeArrowheads="1"/>
          </p:cNvSpPr>
          <p:nvPr/>
        </p:nvSpPr>
        <p:spPr bwMode="auto">
          <a:xfrm>
            <a:off x="6554470" y="2011045"/>
            <a:ext cx="212534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Clr>
                <a:srgbClr val="00B0F0"/>
              </a:buClr>
              <a:buFont typeface="Wingdings" panose="05000000000000000000" pitchFamily="2" charset="2"/>
              <a:buChar char="ü"/>
            </a:pPr>
            <a:r>
              <a:rPr lang="en-US" altLang="zh-CN" sz="900"/>
              <a:t>30</a:t>
            </a:r>
            <a:r>
              <a:rPr lang="zh-CN" altLang="en-US" sz="900"/>
              <a:t>天免费</a:t>
            </a:r>
            <a:endParaRPr lang="zh-CN" altLang="en-US" sz="900"/>
          </a:p>
          <a:p>
            <a:pPr eaLnBrk="1" hangingPunct="1">
              <a:buClr>
                <a:srgbClr val="00B0F0"/>
              </a:buClr>
              <a:buFont typeface="Wingdings" panose="05000000000000000000" pitchFamily="2" charset="2"/>
              <a:buChar char="ü"/>
            </a:pPr>
            <a:endParaRPr lang="en-US" altLang="zh-CN" sz="900"/>
          </a:p>
          <a:p>
            <a:pPr eaLnBrk="1" hangingPunct="1">
              <a:buClr>
                <a:srgbClr val="00B0F0"/>
              </a:buClr>
              <a:buFont typeface="Wingdings" panose="05000000000000000000" pitchFamily="2" charset="2"/>
              <a:buChar char="ü"/>
            </a:pPr>
            <a:endParaRPr lang="en-US" altLang="zh-CN" sz="900"/>
          </a:p>
        </p:txBody>
      </p:sp>
      <p:pic>
        <p:nvPicPr>
          <p:cNvPr id="2" name="图片 3" descr="IMG_256"/>
          <p:cNvPicPr>
            <a:picLocks noChangeAspect="1"/>
          </p:cNvPicPr>
          <p:nvPr/>
        </p:nvPicPr>
        <p:blipFill>
          <a:blip r:embed="rId1"/>
          <a:stretch>
            <a:fillRect/>
          </a:stretch>
        </p:blipFill>
        <p:spPr>
          <a:xfrm>
            <a:off x="161925" y="885825"/>
            <a:ext cx="5576570" cy="3034030"/>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23</a:t>
            </a:r>
            <a:endParaRPr lang="en-US" sz="1100" dirty="0">
              <a:latin typeface="Gulim" pitchFamily="34" charset="-127"/>
            </a:endParaRPr>
          </a:p>
        </p:txBody>
      </p:sp>
      <p:sp>
        <p:nvSpPr>
          <p:cNvPr id="6" name="Title 1"/>
          <p:cNvSpPr>
            <a:spLocks noGrp="1"/>
          </p:cNvSpPr>
          <p:nvPr>
            <p:ph type="title"/>
          </p:nvPr>
        </p:nvSpPr>
        <p:spPr>
          <a:xfrm>
            <a:off x="955675" y="254635"/>
            <a:ext cx="7192645" cy="716915"/>
          </a:xfrm>
        </p:spPr>
        <p:txBody>
          <a:bodyPr anchor="b"/>
          <a:lstStyle/>
          <a:p>
            <a:pPr eaLnBrk="1" hangingPunct="1"/>
            <a:r>
              <a:rPr lang="zh-CN" altLang="en-US" sz="3600" smtClean="0">
                <a:solidFill>
                  <a:srgbClr val="00B0F0"/>
                </a:solidFill>
                <a:latin typeface="Gulim" pitchFamily="34" charset="-127"/>
              </a:rPr>
              <a:t>为什么要使用</a:t>
            </a:r>
            <a:r>
              <a:rPr lang="en-US" altLang="zh-CN" sz="3600" smtClean="0">
                <a:solidFill>
                  <a:srgbClr val="00B0F0"/>
                </a:solidFill>
                <a:latin typeface="Gulim" pitchFamily="34" charset="-127"/>
                <a:sym typeface="+mn-ea"/>
              </a:rPr>
              <a:t>GUI Design Studio</a:t>
            </a:r>
            <a:endParaRPr lang="zh-CN" altLang="en-US" sz="3600" smtClean="0">
              <a:solidFill>
                <a:srgbClr val="00B0F0"/>
              </a:solidFill>
              <a:latin typeface="Gulim" pitchFamily="34" charset="-127"/>
            </a:endParaRPr>
          </a:p>
        </p:txBody>
      </p:sp>
      <p:sp>
        <p:nvSpPr>
          <p:cNvPr id="9" name="TextBox 8"/>
          <p:cNvSpPr txBox="1">
            <a:spLocks noChangeArrowheads="1"/>
          </p:cNvSpPr>
          <p:nvPr/>
        </p:nvSpPr>
        <p:spPr bwMode="auto">
          <a:xfrm>
            <a:off x="862330" y="1058545"/>
            <a:ext cx="737362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eaLnBrk="1" hangingPunct="1">
              <a:buClr>
                <a:srgbClr val="00B0F0"/>
              </a:buClr>
              <a:buFont typeface="Wingdings" panose="05000000000000000000" pitchFamily="2" charset="2"/>
              <a:buNone/>
            </a:pPr>
            <a:endParaRPr lang="en-US" altLang="zh-CN" sz="900"/>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纸质</a:t>
            </a:r>
            <a:r>
              <a:rPr lang="en-US" altLang="zh-CN" sz="1200">
                <a:latin typeface="微软雅黑" panose="020B0503020204020204" charset="-122"/>
                <a:ea typeface="微软雅黑" panose="020B0503020204020204" charset="-122"/>
                <a:cs typeface="微软雅黑" panose="020B0503020204020204" charset="-122"/>
              </a:rPr>
              <a:t>：很多人比较推崇纸质原型设计，就是用笔和纸进行产品原型描绘（白板也常常起到类似的作用），不过我认为这只是产品经理进行原型 构思阶段使用的最佳方式，不过这才是原型设计的第一步，构思和框架基本确定之后，就需要将这个"纸上谈兵"的框架转移到更形象直观的电子文档上，便于后续的研讨、设计、开发和备案。 </a:t>
            </a: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WORD</a:t>
            </a:r>
            <a:r>
              <a:rPr lang="en-US" altLang="zh-CN" sz="1200">
                <a:latin typeface="微软雅黑" panose="020B0503020204020204" charset="-122"/>
                <a:ea typeface="微软雅黑" panose="020B0503020204020204" charset="-122"/>
                <a:cs typeface="微软雅黑" panose="020B0503020204020204" charset="-122"/>
              </a:rPr>
              <a:t>：这是原型设计时常用的一种方式，在WORD文档建立一块画布，用文本框、图片、控件等等组合起来形成一个原型设计方案。WORD文档门槛低，使用方便，功能效果丰富，如果一个熟练者甚至可以达到一个很好的类似实际页面的表现力，我的同事做出来的原型连设计师都夸奖它好比PS设计图一般(不过原型设计不讲求美观，不推荐花费过多精力去修饰)。但是WORD文档的WEB控件不是太好用，交互性也较弱。 </a:t>
            </a: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VISIO</a:t>
            </a:r>
            <a:r>
              <a:rPr lang="en-US" altLang="zh-CN" sz="1200">
                <a:latin typeface="微软雅黑" panose="020B0503020204020204" charset="-122"/>
                <a:ea typeface="微软雅黑" panose="020B0503020204020204" charset="-122"/>
                <a:cs typeface="微软雅黑" panose="020B0503020204020204" charset="-122"/>
              </a:rPr>
              <a:t>：这也是常用的原型设计工具，它的操作比WORD更加方便快捷，可以进行快速原型设计，但表现力弱一些，毕竟它不是专门的网页原型设计工具。 </a:t>
            </a: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Photoshop</a:t>
            </a:r>
            <a:r>
              <a:rPr lang="en-US" altLang="zh-CN" sz="1200">
                <a:latin typeface="微软雅黑" panose="020B0503020204020204" charset="-122"/>
                <a:ea typeface="微软雅黑" panose="020B0503020204020204" charset="-122"/>
                <a:cs typeface="微软雅黑" panose="020B0503020204020204" charset="-122"/>
              </a:rPr>
              <a:t>：也有人使用，不过用PS进行原型设计，费时费力，改动很不方便，容易降低效率，PM还是不要抢了UI设计师的饭碗。 </a:t>
            </a: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Dreamweaver</a:t>
            </a:r>
            <a:r>
              <a:rPr lang="en-US" altLang="zh-CN" sz="1200">
                <a:latin typeface="微软雅黑" panose="020B0503020204020204" charset="-122"/>
                <a:ea typeface="微软雅黑" panose="020B0503020204020204" charset="-122"/>
                <a:cs typeface="微软雅黑" panose="020B0503020204020204" charset="-122"/>
              </a:rPr>
              <a:t>：这是网页设计工具，但是对于功能复杂并且交互性很强的产品，可以通过DW去设计简单的HTML交互稿，这样更有说服力。[1]</a:t>
            </a:r>
            <a:endParaRPr lang="en-US" altLang="zh-CN" sz="900"/>
          </a:p>
          <a:p>
            <a:pPr eaLnBrk="1" hangingPunct="1">
              <a:buClr>
                <a:srgbClr val="00B0F0"/>
              </a:buClr>
              <a:buFont typeface="Wingdings" panose="05000000000000000000" pitchFamily="2" charset="2"/>
              <a:buChar char="ü"/>
            </a:pPr>
            <a:endParaRPr lang="en-US" altLang="zh-CN" sz="9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4616</Words>
  <Application>WPS 演示</Application>
  <PresentationFormat>全屏显示(16:9)</PresentationFormat>
  <Paragraphs>370</Paragraphs>
  <Slides>29</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Arial</vt:lpstr>
      <vt:lpstr>宋体</vt:lpstr>
      <vt:lpstr>Wingdings</vt:lpstr>
      <vt:lpstr>Calibri</vt:lpstr>
      <vt:lpstr>Gulim</vt:lpstr>
      <vt:lpstr>微软雅黑</vt:lpstr>
      <vt:lpstr>Times New Roman</vt:lpstr>
      <vt:lpstr>Malgun Gothic</vt:lpstr>
      <vt:lpstr>Arial Unicode MS</vt:lpstr>
      <vt:lpstr>Office Theme</vt:lpstr>
      <vt:lpstr>UML基础：界面原型</vt:lpstr>
      <vt:lpstr>PowerPoint 演示文稿</vt:lpstr>
      <vt:lpstr>GUI Design Studio</vt:lpstr>
      <vt:lpstr>特点1：</vt:lpstr>
      <vt:lpstr>特点2：</vt:lpstr>
      <vt:lpstr>样例</vt:lpstr>
      <vt:lpstr>功能描述</vt:lpstr>
      <vt:lpstr>最新版本以使用情况</vt:lpstr>
      <vt:lpstr>为什么要使用GUI Design Studio</vt:lpstr>
      <vt:lpstr>为什么要使用GUI Design Studio</vt:lpstr>
      <vt:lpstr>GUI Design Studio的优点</vt:lpstr>
      <vt:lpstr>墨刀简介</vt:lpstr>
      <vt:lpstr>墨刀使用情况</vt:lpstr>
      <vt:lpstr>墨刀功能特点</vt:lpstr>
      <vt:lpstr>墨刀优缺点</vt:lpstr>
      <vt:lpstr>墨刀使用</vt:lpstr>
      <vt:lpstr>墨刀使用</vt:lpstr>
      <vt:lpstr>墨刀使用</vt:lpstr>
      <vt:lpstr>墨刀使用</vt:lpstr>
      <vt:lpstr>墨刀使用</vt:lpstr>
      <vt:lpstr>墨刀使用</vt:lpstr>
      <vt:lpstr>墨刀使用</vt:lpstr>
      <vt:lpstr>墨刀使用</vt:lpstr>
      <vt:lpstr>墨刀使用</vt:lpstr>
      <vt:lpstr>墨刀使用</vt:lpstr>
      <vt:lpstr>本组一些使用成果</vt:lpstr>
      <vt:lpstr>总结 </vt:lpstr>
      <vt:lpstr>墨刀使用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dc:creator>
  <cp:lastModifiedBy>BLACK JET</cp:lastModifiedBy>
  <cp:revision>360</cp:revision>
  <dcterms:created xsi:type="dcterms:W3CDTF">2013-10-27T01:17:00Z</dcterms:created>
  <dcterms:modified xsi:type="dcterms:W3CDTF">2018-11-04T04:22:16Z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