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2" r:id="rId3"/>
    <p:sldId id="265" r:id="rId4"/>
    <p:sldId id="307" r:id="rId5"/>
    <p:sldId id="267" r:id="rId6"/>
    <p:sldId id="308" r:id="rId7"/>
    <p:sldId id="309" r:id="rId8"/>
    <p:sldId id="288" r:id="rId9"/>
    <p:sldId id="298" r:id="rId10"/>
    <p:sldId id="285" r:id="rId12"/>
    <p:sldId id="287" r:id="rId13"/>
    <p:sldId id="295" r:id="rId14"/>
    <p:sldId id="297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F65"/>
    <a:srgbClr val="287184"/>
    <a:srgbClr val="89A67A"/>
    <a:srgbClr val="E49B35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76030" autoAdjust="0"/>
  </p:normalViewPr>
  <p:slideViewPr>
    <p:cSldViewPr snapToGrid="0">
      <p:cViewPr varScale="1">
        <p:scale>
          <a:sx n="66" d="100"/>
          <a:sy n="66" d="100"/>
        </p:scale>
        <p:origin x="749" y="53"/>
      </p:cViewPr>
      <p:guideLst>
        <p:guide orient="horz" pos="3566"/>
        <p:guide pos="4241"/>
        <p:guide pos="567"/>
        <p:guide orient="horz" pos="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ABB2-7F21-4956-8261-0567CD8FAE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这是我们小组的空余时间表，从中可以看到周四晚自习和周一下午周二上午整个小组有空，所以项目经理小组会议时间定在周一下午与周四晚自习。其中周一主要做</a:t>
            </a:r>
            <a:r>
              <a:rPr lang="en-US" altLang="zh-CN" dirty="0"/>
              <a:t>check</a:t>
            </a:r>
            <a:r>
              <a:rPr lang="zh-CN" altLang="en-US" dirty="0"/>
              <a:t>，周四做任务安排。然后是需求的各项任务以及它的负责人。</a:t>
            </a:r>
            <a:endParaRPr lang="en-US" altLang="zh-CN" dirty="0"/>
          </a:p>
          <a:p>
            <a:r>
              <a:rPr lang="zh-CN" altLang="en-US" dirty="0"/>
              <a:t>其中需求获取包括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编写项目视图与范围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用户群分类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选择产品代表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确定使用实例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召开应用程序开发联系会议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需求访谈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分析用户工作流程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确定质量属性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检查问题报告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需求重用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   </a:t>
            </a:r>
            <a:r>
              <a:rPr lang="zh-CN" altLang="en-US" dirty="0"/>
              <a:t>需求分析包括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绘制关联图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创建开发原型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分析可行性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确定需求优先级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为需求建立模型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编写数据字典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应用质量功能调配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   </a:t>
            </a:r>
            <a:r>
              <a:rPr lang="zh-CN" altLang="en-US" dirty="0"/>
              <a:t>需求规格说明包括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采用软件需求规格说明模板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指明需求来源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为每一项需求注上标号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记录业务规范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创建需求跟踪能力矩阵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   需求规格审核包括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编写测试用例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编写用户手册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确定合格的标准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审查需求文档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DF315-7D11-4545-BF08-570BC460E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项目干系人包括项目当事人、其行为能影响项目的计划与实施，以及其利益受该项目影响（受益或受损）的个人和组织；也可以把他们称作项目的利害关系者。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我们的项目干系人中包括了项目当事人以及大量的用户，这些学生用户将会为我们提供大量的需求，这将对我们的项目起到很大的影响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干系人还把包括了助教，助教对我们的项目起到了监督的作用，并且把项目进展及时向项目发起人报告。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PM-BOOK</a:t>
            </a:r>
            <a:r>
              <a:rPr lang="zh-CN" altLang="en-US" sz="1200" dirty="0"/>
              <a:t>把风险定义为：“不确定的事件或情况，一旦出现，将会对项目的目标产生积极或者消极的影响”。在真实的对风险的分析中，需要分析风险的起因，风险类型，影响等级，可能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发生的等级和应对措施。（因为</a:t>
            </a:r>
            <a:r>
              <a:rPr lang="en-US" altLang="zh-CN" sz="1200" dirty="0"/>
              <a:t>PPT</a:t>
            </a:r>
            <a:r>
              <a:rPr lang="zh-CN" altLang="en-US" sz="1200" dirty="0"/>
              <a:t>内容有限，所以暂时放风险起因和应对措施，在文档之中有详细版）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吴：</a:t>
            </a:r>
            <a:r>
              <a:rPr lang="en-US" altLang="zh-CN" dirty="0" smtClean="0"/>
              <a:t>GANT</a:t>
            </a:r>
            <a:r>
              <a:rPr lang="zh-CN" altLang="en-US" dirty="0" smtClean="0"/>
              <a:t>图（事件） </a:t>
            </a:r>
            <a:r>
              <a:rPr lang="en-US" altLang="zh-CN" dirty="0" smtClean="0"/>
              <a:t>OBS</a:t>
            </a:r>
            <a:endParaRPr lang="en-US" altLang="zh-CN" dirty="0" smtClean="0"/>
          </a:p>
          <a:p>
            <a:r>
              <a:rPr lang="zh-CN" altLang="en-US" dirty="0" smtClean="0"/>
              <a:t>徐：实施计划，支持条件，人力资源，沟通管理计划</a:t>
            </a:r>
            <a:endParaRPr lang="en-US" altLang="zh-CN" dirty="0" smtClean="0"/>
          </a:p>
          <a:p>
            <a:r>
              <a:rPr lang="zh-CN" altLang="en-US" dirty="0" smtClean="0"/>
              <a:t>陈：配置管理，配置管理计划 人员配备管理计划</a:t>
            </a:r>
            <a:endParaRPr lang="en-US" altLang="zh-CN" dirty="0" smtClean="0"/>
          </a:p>
          <a:p>
            <a:r>
              <a:rPr lang="zh-CN" altLang="en-US" dirty="0" smtClean="0"/>
              <a:t>何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wbs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需求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总体）（</a:t>
            </a:r>
            <a:r>
              <a:rPr lang="en-US" altLang="zh-CN" baseline="0" dirty="0" err="1" smtClean="0"/>
              <a:t>wbs</a:t>
            </a:r>
            <a:r>
              <a:rPr lang="zh-CN" altLang="en-US" baseline="0" dirty="0" smtClean="0"/>
              <a:t>表）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胡：</a:t>
            </a:r>
            <a:r>
              <a:rPr lang="en-US" altLang="zh-CN" baseline="0" dirty="0" smtClean="0"/>
              <a:t>GANT</a:t>
            </a:r>
            <a:r>
              <a:rPr lang="zh-CN" altLang="en-US" baseline="0" dirty="0" smtClean="0"/>
              <a:t>人员时间，关系。模版寻找，小组资料输入，小组人员管理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375047" y="2433092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375047" y="3454648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375047" y="2448677"/>
            <a:ext cx="6679678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4" name="TextBox 40"/>
          <p:cNvSpPr txBox="1"/>
          <p:nvPr/>
        </p:nvSpPr>
        <p:spPr>
          <a:xfrm>
            <a:off x="624560" y="1186471"/>
            <a:ext cx="21807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1581961" y="2662945"/>
            <a:ext cx="44463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项目计划答辩 </a:t>
            </a:r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29905" y="3757087"/>
            <a:ext cx="295041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PRD2018-G07</a:t>
            </a:r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组长：张荣阳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组员：赵伟宏  陈帆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林翼力  刘浥</a:t>
            </a:r>
            <a:endParaRPr lang="zh-CN" altLang="en-US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0" y="3810"/>
            <a:ext cx="3116580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1463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805" y="-2540"/>
            <a:ext cx="3116580" cy="113157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834390" y="1601470"/>
          <a:ext cx="7698105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050"/>
                <a:gridCol w="374205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控制手段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567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成员因故请假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提前改变任务的分配，他人顶上（由组长安排，并且请假人于下次任务中会适当增加分担协助者的部分任务）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项目成员不能实现项目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制定培训计划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Git远端仓库崩溃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及时发现，用本地版本去创建新的远端仓库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与干系人联系邮件发送内容、格式错误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提前Deadline发邮件，抄送组员，即使发现错误并修正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项目文件结构不符合要求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配置管理员修改文件结构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对接下来的计划和任务定义不够充分明确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找任务发布者（老师）明确任务，并制定一周的计划，每个组员都要有事可做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组内信息回复的实时性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组内微信群的信息要经常看，也要记得回复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渔乐生活app开发经验不足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去找标杆（暂定渔获）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成员空余时间有不确定性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在开会说明接下来一周的行程，提前请假，安排工作表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团队成员的能力（包括业务能力和技术能力）和素质，对项目的进展、项目的质量具有很大的影响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在用人之前先选对人、开展有针对性的培训、将合适的人安排到合适的岗位上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团队成员是否能齐心协力为项目的共同目标服务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项目在建设之初项目经理就需要将项目目标、工作任务等和项目成员沟通清楚，采用公平、公正、公开的绩效考评制度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管理工具、开发工具、测试工具等是否能及时到位、到位的工具版本是否符合项目要求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在项目的启动阶段就落实好各项工具的来源或可能的替代工具，在这些工具需要使用之前（一般需要提前一个月左右）跟踪并落实工具的到位事宜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对方法、工具和技术理解的不够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每个人熟悉一种工具（①林：project的熟悉与教学；②刘： 熟悉需求管理工具与教学；③张： 熟悉Axure rp ；④陈： 熟悉UML建模工具与教学；⑤赵：（git）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界面原型不被用户认可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采用快速的手工画图，让用户确认并签字或录音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组员生病请假或者其他方式离开工作岗位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设置替补人员（原则上任务相对少的顶上）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电脑硬件不稳定造成文档丢失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巧用GITHUB，qq,微信，百度网盘等工具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组员考评不公平造成内部矛盾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加强共同，完善考评制度，以项目经理为中心（项目经理全权负责）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用户对界面原型有了天马行空的全新的提议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加强与技术人员的同步沟通，确认工作量与可行性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项目初步实施计划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1508" y="1015862"/>
            <a:ext cx="22889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打开甘特图进行说明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0120" y="-82550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绩效及参考资料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1463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41229" y="2221166"/>
            <a:ext cx="48792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C2-PRD-</a:t>
            </a:r>
            <a:r>
              <a:rPr lang="zh-CN" altLang="en-US" sz="2400" dirty="0"/>
              <a:t>项目描述</a:t>
            </a:r>
            <a:r>
              <a:rPr lang="en-US" altLang="zh-CN" sz="2400" dirty="0"/>
              <a:t>-2018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PRD2018-G07-</a:t>
            </a:r>
            <a:r>
              <a:rPr lang="zh-CN" altLang="en-US" sz="2400" dirty="0"/>
              <a:t>项目总体计划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PRD2018-G07-GANT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41230" y="4269226"/>
            <a:ext cx="55098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张荣阳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		</a:t>
            </a:r>
            <a:r>
              <a:rPr lang="zh-CN" altLang="en-US" sz="2400" dirty="0"/>
              <a:t>赵伟宏：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林翼力：</a:t>
            </a:r>
            <a:r>
              <a:rPr lang="en-US" altLang="zh-CN" sz="2400" dirty="0"/>
              <a:t>		</a:t>
            </a:r>
            <a:r>
              <a:rPr lang="zh-CN" altLang="en-US" sz="2400" dirty="0"/>
              <a:t>陈帆：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刘浥：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8060" y="5016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375047" y="2433092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375047" y="3454648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371340" y="2449624"/>
            <a:ext cx="6679678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2516142" y="2683031"/>
            <a:ext cx="23900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END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6843" y="4291538"/>
            <a:ext cx="371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G07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小组全体成员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0"/>
          <p:cNvSpPr txBox="1"/>
          <p:nvPr/>
        </p:nvSpPr>
        <p:spPr>
          <a:xfrm>
            <a:off x="624560" y="1186471"/>
            <a:ext cx="27045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70" y="-24130"/>
            <a:ext cx="3116580" cy="113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165883"/>
            <a:ext cx="404813" cy="432048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4" name="直接连接符 43"/>
          <p:cNvCxnSpPr/>
          <p:nvPr/>
        </p:nvCxnSpPr>
        <p:spPr>
          <a:xfrm>
            <a:off x="450533" y="1165883"/>
            <a:ext cx="0" cy="432048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496254" y="874075"/>
            <a:ext cx="10571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3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1553442" y="1287995"/>
            <a:ext cx="17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44881" y="1889738"/>
            <a:ext cx="4749371" cy="415498"/>
            <a:chOff x="2929753" y="1756083"/>
            <a:chExt cx="6332495" cy="55399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1644881" y="2677834"/>
            <a:ext cx="4749371" cy="415498"/>
            <a:chOff x="2929753" y="1756083"/>
            <a:chExt cx="6332495" cy="553995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1644881" y="3465929"/>
            <a:ext cx="4749371" cy="415498"/>
            <a:chOff x="2929753" y="1756083"/>
            <a:chExt cx="6332495" cy="55399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644881" y="4254026"/>
            <a:ext cx="4749371" cy="415498"/>
            <a:chOff x="2929753" y="1756083"/>
            <a:chExt cx="6332495" cy="553995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2430575" y="19206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430570" y="270779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项目范围和目标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30570" y="4929958"/>
            <a:ext cx="3268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项目干系人和风险计划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30575" y="4279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44881" y="5000190"/>
            <a:ext cx="4749371" cy="415498"/>
            <a:chOff x="2929753" y="1756083"/>
            <a:chExt cx="6332495" cy="553995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34" name="平行四边形 33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2430570" y="34905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项目的产品和活动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44881" y="5729833"/>
            <a:ext cx="4749371" cy="415498"/>
            <a:chOff x="2929753" y="1756083"/>
            <a:chExt cx="6332495" cy="55399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40" name="平行四边形 39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2430575" y="57472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3615" y="34290"/>
            <a:ext cx="3116580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36" grpId="0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36" grpId="0"/>
          <p:bldP spid="4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47608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768681" y="2599683"/>
            <a:ext cx="68884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项目背景：</a:t>
            </a:r>
            <a:endParaRPr lang="en-US" altLang="zh-CN" sz="2400" dirty="0"/>
          </a:p>
          <a:p>
            <a:pPr algn="l"/>
            <a:r>
              <a:rPr lang="zh-CN" altLang="en-US" sz="2400" dirty="0"/>
              <a:t>现在有越来越多的中老年人在闲暇的时刻进行钓</a:t>
            </a:r>
            <a:endParaRPr lang="zh-CN" altLang="en-US" sz="2400" dirty="0"/>
          </a:p>
          <a:p>
            <a:pPr algn="l"/>
            <a:r>
              <a:rPr lang="zh-CN" altLang="en-US" sz="2400" dirty="0"/>
              <a:t>鱼这一项休闲娱乐活动，但是他们没有一个能够</a:t>
            </a:r>
            <a:endParaRPr lang="zh-CN" altLang="en-US" sz="2400" dirty="0"/>
          </a:p>
          <a:p>
            <a:pPr algn="l"/>
            <a:r>
              <a:rPr lang="zh-CN" altLang="en-US" sz="2400" dirty="0"/>
              <a:t>分享、交流、定位、了解渔友的状态及钓鱼的地点</a:t>
            </a:r>
            <a:endParaRPr lang="zh-CN" altLang="en-US" sz="2400" dirty="0"/>
          </a:p>
          <a:p>
            <a:pPr algn="l"/>
            <a:r>
              <a:rPr lang="zh-CN" altLang="en-US" sz="2400" dirty="0"/>
              <a:t>的软件来给</a:t>
            </a:r>
            <a:r>
              <a:rPr lang="zh-CN" altLang="en-US" sz="2400" dirty="0"/>
              <a:t>他们提供信息。</a:t>
            </a:r>
            <a:endParaRPr lang="zh-CN" altLang="en-US" sz="2400" dirty="0"/>
          </a:p>
          <a:p>
            <a:pPr algn="l"/>
            <a:r>
              <a:rPr lang="zh-CN" altLang="en-US" sz="2400" dirty="0"/>
              <a:t>所以我们的老师提出了这一项目</a:t>
            </a:r>
            <a:r>
              <a:rPr lang="en-US" altLang="zh-CN" sz="2400" dirty="0"/>
              <a:t>——</a:t>
            </a:r>
            <a:r>
              <a:rPr lang="zh-CN" altLang="en-US" sz="2400" dirty="0"/>
              <a:t>能够让钓鱼的</a:t>
            </a:r>
            <a:endParaRPr lang="zh-CN" altLang="en-US" sz="2400" dirty="0"/>
          </a:p>
          <a:p>
            <a:pPr algn="l"/>
            <a:r>
              <a:rPr lang="zh-CN" altLang="en-US" sz="2400" dirty="0"/>
              <a:t>朋友们在自己的圈子里拥有</a:t>
            </a:r>
            <a:r>
              <a:rPr lang="zh-CN" altLang="en-US" sz="2400" dirty="0"/>
              <a:t>一种能够便利交流、</a:t>
            </a:r>
            <a:endParaRPr lang="zh-CN" altLang="en-US" sz="2400" dirty="0"/>
          </a:p>
          <a:p>
            <a:pPr algn="l"/>
            <a:r>
              <a:rPr lang="zh-CN" altLang="en-US" sz="2400" dirty="0"/>
              <a:t>分享的app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47608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724231" y="2755572"/>
            <a:ext cx="734758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业务需求：</a:t>
            </a:r>
            <a:endParaRPr lang="en-US" altLang="zh-CN" sz="2400" dirty="0"/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、在该APP中给出钓点发现</a:t>
            </a:r>
            <a:endParaRPr lang="zh-CN" altLang="en-US" sz="2400" dirty="0"/>
          </a:p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、能够在地图中标记钓点</a:t>
            </a:r>
            <a:endParaRPr lang="zh-CN" altLang="en-US" sz="2400" dirty="0"/>
          </a:p>
          <a:p>
            <a:pPr algn="l"/>
            <a:r>
              <a:rPr lang="en-US" altLang="zh-CN" sz="2400" dirty="0"/>
              <a:t>3</a:t>
            </a:r>
            <a:r>
              <a:rPr lang="zh-CN" altLang="en-US" sz="2400" dirty="0"/>
              <a:t>、能在附近发现钓友</a:t>
            </a:r>
            <a:endParaRPr lang="zh-CN" altLang="en-US" sz="2400" dirty="0"/>
          </a:p>
          <a:p>
            <a:pPr algn="l"/>
            <a:r>
              <a:rPr lang="en-US" altLang="zh-CN" sz="2400" dirty="0"/>
              <a:t>4</a:t>
            </a:r>
            <a:r>
              <a:rPr lang="zh-CN" altLang="en-US" sz="2400" dirty="0"/>
              <a:t>、够在渔友圈中分享出这次的钓鱼地点，钓鱼收获，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并且</a:t>
            </a:r>
            <a:r>
              <a:rPr lang="zh-CN" altLang="en-US" sz="2400" dirty="0"/>
              <a:t>评论等</a:t>
            </a:r>
            <a:endParaRPr lang="zh-CN" altLang="en-US" sz="2400" dirty="0"/>
          </a:p>
          <a:p>
            <a:pPr algn="l"/>
            <a:r>
              <a:rPr lang="en-US" altLang="zh-CN" sz="2400" dirty="0"/>
              <a:t>5</a:t>
            </a:r>
            <a:r>
              <a:rPr lang="zh-CN" altLang="en-US" sz="2400" dirty="0"/>
              <a:t>、可以加渔友为好友，然后通过好友后能进行聊天</a:t>
            </a:r>
            <a:endParaRPr lang="zh-CN" altLang="en-US" sz="2000" dirty="0"/>
          </a:p>
          <a:p>
            <a:pPr algn="l"/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91423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768681" y="2599683"/>
            <a:ext cx="6888480" cy="2368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业务基本目标：</a:t>
            </a:r>
            <a:endParaRPr lang="en-US" altLang="zh-CN" sz="2400" dirty="0"/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、设计出一款能让渔友使用的app，他们能通过</a:t>
            </a:r>
            <a:endParaRPr lang="zh-CN" altLang="en-US" sz="2400" dirty="0"/>
          </a:p>
          <a:p>
            <a:pPr algn="l"/>
            <a:r>
              <a:rPr lang="zh-CN" altLang="en-US" sz="2400" dirty="0"/>
              <a:t>查看地图来获取或者分享钓点，也能通过交友模块</a:t>
            </a:r>
            <a:endParaRPr lang="zh-CN" altLang="en-US" sz="2400" dirty="0"/>
          </a:p>
          <a:p>
            <a:pPr algn="l"/>
            <a:r>
              <a:rPr lang="zh-CN" altLang="en-US" sz="2400" dirty="0"/>
              <a:t>约认识的钓友一起</a:t>
            </a:r>
            <a:r>
              <a:rPr lang="zh-CN" altLang="en-US" sz="2400" dirty="0"/>
              <a:t>钓鱼</a:t>
            </a:r>
            <a:endParaRPr lang="zh-CN" altLang="en-US" sz="2400" dirty="0"/>
          </a:p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、能通过加好友来进行聊天，然后在渔友圈进行</a:t>
            </a:r>
            <a:endParaRPr lang="zh-CN" altLang="en-US" sz="2400" dirty="0"/>
          </a:p>
          <a:p>
            <a:pPr algn="l"/>
            <a:r>
              <a:rPr lang="zh-CN" altLang="en-US" sz="2400" dirty="0"/>
              <a:t>分享自己的动态，包括钓点、收获等。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3975" y="108521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项目范围和目标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91423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768681" y="2599683"/>
            <a:ext cx="6888480" cy="2368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业务基本目标：</a:t>
            </a:r>
            <a:endParaRPr lang="en-US" altLang="zh-CN" sz="2400" dirty="0"/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、设计出一款能让渔友使用的app，他们能通过</a:t>
            </a:r>
            <a:endParaRPr lang="zh-CN" altLang="en-US" sz="2400" dirty="0"/>
          </a:p>
          <a:p>
            <a:pPr algn="l"/>
            <a:r>
              <a:rPr lang="zh-CN" altLang="en-US" sz="2400" dirty="0"/>
              <a:t>查看地图来获取或者分享钓点，也能通过交友模块</a:t>
            </a:r>
            <a:endParaRPr lang="zh-CN" altLang="en-US" sz="2400" dirty="0"/>
          </a:p>
          <a:p>
            <a:pPr algn="l"/>
            <a:r>
              <a:rPr lang="zh-CN" altLang="en-US" sz="2400" dirty="0"/>
              <a:t>约认识的钓友一起钓鱼</a:t>
            </a:r>
            <a:endParaRPr lang="zh-CN" altLang="en-US" sz="2400" dirty="0"/>
          </a:p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、能通过加好友来进行聊天，然后在渔友圈进行</a:t>
            </a:r>
            <a:endParaRPr lang="zh-CN" altLang="en-US" sz="2400" dirty="0"/>
          </a:p>
          <a:p>
            <a:pPr algn="l"/>
            <a:r>
              <a:rPr lang="zh-CN" altLang="en-US" sz="2400" dirty="0"/>
              <a:t>分享自己的动态，包括钓点、收获等。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3975" y="1085215"/>
            <a:ext cx="1783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项目产品和活动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项目产品和活动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660" y="10795"/>
            <a:ext cx="3116580" cy="113157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1123315" y="1889760"/>
          <a:ext cx="4959350" cy="135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015"/>
                <a:gridCol w="1188720"/>
                <a:gridCol w="1191260"/>
                <a:gridCol w="1189355"/>
              </a:tblGrid>
              <a:tr h="2495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服务名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开始时间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最短服务期限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备注说明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276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相关人员培训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设备安装部署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运维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反馈调研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待定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123315" y="3245167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629920" indent="-629920"/>
            <a:r>
              <a:rPr 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非移交产品：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163320" y="3613150"/>
          <a:ext cx="4879340" cy="3093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340"/>
              </a:tblGrid>
              <a:tr h="233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非移交的产品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2343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文档编写说明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置管理说明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项目可行性报告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需求开发计划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质量保证计划、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概要设计说明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系统维护计划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系统设计计划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编码与系统实现计划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工程部署计划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项目总结报告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23315" y="152146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产品服务：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项目资源计划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0751" y="1646045"/>
            <a:ext cx="29641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项目组成员空余时间表：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10795"/>
            <a:ext cx="3116580" cy="1131570"/>
          </a:xfrm>
          <a:prstGeom prst="rect">
            <a:avLst/>
          </a:prstGeom>
        </p:spPr>
      </p:pic>
      <p:pic>
        <p:nvPicPr>
          <p:cNvPr id="7" name="图片 6" descr="QM[%()~0]VW%Z%PE59{LC)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" y="2197735"/>
            <a:ext cx="8754745" cy="365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87716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干系人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10795"/>
            <a:ext cx="3116580" cy="113157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212090" y="1624965"/>
          <a:ext cx="8715375" cy="49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025"/>
                <a:gridCol w="1054100"/>
                <a:gridCol w="2364740"/>
                <a:gridCol w="1454150"/>
                <a:gridCol w="2499360"/>
              </a:tblGrid>
              <a:tr h="476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积极干系人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提出者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联系方式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所在地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干系人对该项目是否提过有价值的意见或帮助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38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13372536516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赵伟宏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13588151048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陈帆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17195864903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弘毅1-524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希望界面能让我看得满意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13588759320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刘浥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13588742787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希望可以不登陆直接获得附近钓点信息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杨枨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理4系主任办公室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侯宏仑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理4-501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希望网站可以提供项目进度监控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张嘉诚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13305847480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理4-409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赵豪杰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15968120935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理4-409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助教陈栩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陈帆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31601341@stu.zucc.edu.cn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助教冯一鸣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刘浥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31601390@stu.zucc.edu.cn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弘毅1-618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希望可以有答疑模块，或可以问题留言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助教陈妍蓝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赵伟宏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31501391@stu.zucc.edu.cn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用户。。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2318</Words>
  <Application>WPS 演示</Application>
  <PresentationFormat>全屏显示(4:3)</PresentationFormat>
  <Paragraphs>425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等线</vt:lpstr>
      <vt:lpstr>Calibri</vt:lpstr>
      <vt:lpstr>Arial Unicode MS</vt:lpstr>
      <vt:lpstr>等线 Light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天涳の恋</cp:lastModifiedBy>
  <cp:revision>101</cp:revision>
  <dcterms:created xsi:type="dcterms:W3CDTF">2014-12-17T13:36:00Z</dcterms:created>
  <dcterms:modified xsi:type="dcterms:W3CDTF">2018-10-27T13:42:41Z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